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99" r:id="rId2"/>
    <p:sldId id="363" r:id="rId3"/>
    <p:sldId id="364" r:id="rId4"/>
    <p:sldId id="320" r:id="rId5"/>
    <p:sldId id="311" r:id="rId6"/>
    <p:sldId id="321" r:id="rId7"/>
    <p:sldId id="323" r:id="rId8"/>
    <p:sldId id="341" r:id="rId9"/>
    <p:sldId id="322" r:id="rId10"/>
    <p:sldId id="342" r:id="rId11"/>
    <p:sldId id="313" r:id="rId12"/>
    <p:sldId id="352" r:id="rId13"/>
    <p:sldId id="353" r:id="rId14"/>
    <p:sldId id="315" r:id="rId15"/>
    <p:sldId id="314" r:id="rId16"/>
    <p:sldId id="354" r:id="rId17"/>
    <p:sldId id="347" r:id="rId18"/>
    <p:sldId id="348" r:id="rId19"/>
    <p:sldId id="316" r:id="rId20"/>
    <p:sldId id="349" r:id="rId21"/>
    <p:sldId id="350" r:id="rId22"/>
    <p:sldId id="351" r:id="rId23"/>
    <p:sldId id="317" r:id="rId24"/>
    <p:sldId id="318" r:id="rId25"/>
    <p:sldId id="319" r:id="rId26"/>
    <p:sldId id="345" r:id="rId27"/>
    <p:sldId id="355" r:id="rId28"/>
    <p:sldId id="346" r:id="rId29"/>
    <p:sldId id="324" r:id="rId30"/>
    <p:sldId id="325" r:id="rId31"/>
    <p:sldId id="326" r:id="rId32"/>
    <p:sldId id="328" r:id="rId33"/>
    <p:sldId id="329" r:id="rId34"/>
    <p:sldId id="330" r:id="rId35"/>
    <p:sldId id="327" r:id="rId36"/>
    <p:sldId id="331" r:id="rId37"/>
    <p:sldId id="332" r:id="rId38"/>
    <p:sldId id="333" r:id="rId39"/>
    <p:sldId id="334" r:id="rId40"/>
    <p:sldId id="335" r:id="rId41"/>
    <p:sldId id="358" r:id="rId42"/>
    <p:sldId id="359" r:id="rId43"/>
    <p:sldId id="360" r:id="rId44"/>
    <p:sldId id="356" r:id="rId45"/>
    <p:sldId id="336" r:id="rId46"/>
    <p:sldId id="337" r:id="rId47"/>
    <p:sldId id="338" r:id="rId48"/>
    <p:sldId id="361" r:id="rId49"/>
    <p:sldId id="339" r:id="rId50"/>
    <p:sldId id="340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28.03.2019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28.03.2019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28.03.2019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28.03.2019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990656" cy="4267200"/>
          </a:xfrm>
        </p:spPr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События и обработчики </a:t>
            </a:r>
            <a:r>
              <a:rPr lang="ru-RU" b="1" dirty="0" smtClean="0">
                <a:solidFill>
                  <a:srgbClr val="C00000"/>
                </a:solidFill>
              </a:rPr>
              <a:t>событий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/>
              <a:t>Кроме непосредственно элемента-источника события в обработчик мы можем передавать объект </a:t>
            </a:r>
            <a:r>
              <a:rPr lang="ru-RU" sz="2200" b="1" dirty="0" err="1"/>
              <a:t>event</a:t>
            </a:r>
            <a:r>
              <a:rPr lang="ru-RU" sz="2200" dirty="0"/>
              <a:t>. Этот объект не определяется разработчиком, это просто аргумент функции обработчика, который хранит всю информацию о событии</a:t>
            </a:r>
            <a:r>
              <a:rPr lang="ru-RU" sz="2200" dirty="0" smtClean="0"/>
              <a:t>.</a:t>
            </a:r>
          </a:p>
          <a:p>
            <a:pPr indent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width:50px;   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height:50px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background-color:blue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="handler(event)"&gt;&lt;/div&gt;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handler(e){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тип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события</a:t>
            </a:r>
          </a:p>
          <a:p>
            <a:pPr indent="361950" fontAlgn="base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Передача параметров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обработчик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5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9675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title&gt;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Введение в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JS&lt;/title&gt;  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Вы кликнули по абзацу и получили ответ от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события мыши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 };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id="par2"&gt;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Кликни меня&lt;/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('par2');</a:t>
            </a:r>
          </a:p>
          <a:p>
            <a:pPr indent="361950"/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text.onclick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parClick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через свойства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2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345" y="881534"/>
            <a:ext cx="8313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Подобно тому, как у </a:t>
            </a:r>
            <a:r>
              <a:rPr lang="ru-RU" sz="2400" dirty="0" err="1"/>
              <a:t>html</a:t>
            </a:r>
            <a:r>
              <a:rPr lang="ru-RU" sz="2400" dirty="0"/>
              <a:t>-элементов есть атрибуты для обработчиков, так и в коде </a:t>
            </a:r>
            <a:r>
              <a:rPr lang="ru-RU" sz="2400" dirty="0" err="1"/>
              <a:t>javascript</a:t>
            </a:r>
            <a:r>
              <a:rPr lang="ru-RU" sz="2400" dirty="0"/>
              <a:t> у элементов DOM </a:t>
            </a:r>
            <a:r>
              <a:rPr lang="ru-RU" sz="2400" dirty="0" smtClean="0"/>
              <a:t>можем </a:t>
            </a:r>
            <a:r>
              <a:rPr lang="ru-RU" sz="2400" dirty="0"/>
              <a:t>получить свойства обработчиков, которые соответствуют </a:t>
            </a:r>
            <a:r>
              <a:rPr lang="ru-RU" sz="2400" dirty="0" smtClean="0"/>
              <a:t>атрибутам.</a:t>
            </a:r>
          </a:p>
          <a:p>
            <a:pPr indent="361950"/>
            <a:r>
              <a:rPr lang="ru-RU" sz="2400" dirty="0" smtClean="0"/>
              <a:t> В </a:t>
            </a:r>
            <a:r>
              <a:rPr lang="ru-RU" sz="2400" dirty="0"/>
              <a:t>обработчик события браузер автоматически передает объект </a:t>
            </a:r>
            <a:r>
              <a:rPr lang="ru-RU" sz="2400" dirty="0" err="1"/>
              <a:t>Event</a:t>
            </a:r>
            <a:r>
              <a:rPr lang="ru-RU" sz="2400" dirty="0"/>
              <a:t>, хранящий всю информацию о </a:t>
            </a:r>
            <a:r>
              <a:rPr lang="ru-RU" sz="2400" dirty="0" smtClean="0"/>
              <a:t>событии.</a:t>
            </a:r>
          </a:p>
          <a:p>
            <a:pPr indent="361950"/>
            <a:r>
              <a:rPr lang="ru-RU" sz="2400" dirty="0" smtClean="0"/>
              <a:t>Поэтому можем </a:t>
            </a:r>
            <a:r>
              <a:rPr lang="ru-RU" sz="2400" dirty="0"/>
              <a:t>получить этот объект в функции обработчика в качестве параметра.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обработчиков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345" y="881534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width:50px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height:50px;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background-color:blue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"&gt;&lt;/div&gt;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handler(e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handler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свойств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присвоить функцию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обработчиков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513384"/>
            <a:ext cx="8313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В </a:t>
            </a:r>
            <a:r>
              <a:rPr lang="en-US" sz="2400" dirty="0" smtClean="0"/>
              <a:t>DOM </a:t>
            </a:r>
            <a:r>
              <a:rPr lang="ru-RU" sz="2400" dirty="0" smtClean="0"/>
              <a:t>привязка </a:t>
            </a:r>
            <a:r>
              <a:rPr lang="ru-RU" sz="2400" dirty="0"/>
              <a:t>к заданному элементу страницы и событию осуществляется с использованием метода </a:t>
            </a:r>
            <a:r>
              <a:rPr lang="ru-RU" sz="2400" b="1" dirty="0" err="1"/>
              <a:t>addEventListener</a:t>
            </a:r>
            <a:r>
              <a:rPr lang="ru-RU" sz="2400" b="1" dirty="0"/>
              <a:t>()</a:t>
            </a:r>
            <a:r>
              <a:rPr lang="ru-RU" sz="2400" dirty="0"/>
              <a:t> объекта </a:t>
            </a:r>
            <a:r>
              <a:rPr lang="ru-RU" sz="2400" dirty="0" err="1" smtClean="0"/>
              <a:t>HTMLElement</a:t>
            </a:r>
            <a:r>
              <a:rPr lang="ru-RU" sz="2400" dirty="0" smtClean="0"/>
              <a:t>.</a:t>
            </a:r>
          </a:p>
          <a:p>
            <a:pPr indent="361950"/>
            <a:r>
              <a:rPr lang="ru-RU" sz="2400" dirty="0"/>
              <a:t>В качестве первого параметра передается имя события без префикса </a:t>
            </a:r>
            <a:r>
              <a:rPr lang="en-US" sz="2400" dirty="0"/>
              <a:t>on </a:t>
            </a:r>
            <a:r>
              <a:rPr lang="ru-RU" sz="2400" dirty="0" smtClean="0"/>
              <a:t>(в </a:t>
            </a:r>
            <a:r>
              <a:rPr lang="ru-RU" sz="2400" dirty="0"/>
              <a:t>виде строки формата </a:t>
            </a:r>
            <a:r>
              <a:rPr lang="ru-RU" sz="2400" dirty="0" smtClean="0"/>
              <a:t>DOM). </a:t>
            </a:r>
            <a:r>
              <a:rPr lang="ru-RU" sz="2400" dirty="0"/>
              <a:t>Вторым параметром передается сама </a:t>
            </a:r>
            <a:r>
              <a:rPr lang="ru-RU" sz="2400" dirty="0" smtClean="0"/>
              <a:t>функция </a:t>
            </a:r>
            <a:r>
              <a:rPr lang="ru-RU" sz="2400" dirty="0"/>
              <a:t>(</a:t>
            </a:r>
            <a:r>
              <a:rPr lang="ru-RU" sz="2400" dirty="0" err="1"/>
              <a:t>parClick</a:t>
            </a:r>
            <a:r>
              <a:rPr lang="ru-RU" sz="2400" dirty="0" smtClean="0"/>
              <a:t>).</a:t>
            </a:r>
          </a:p>
          <a:p>
            <a:pPr indent="361950"/>
            <a:r>
              <a:rPr lang="ru-RU" sz="2400" dirty="0" smtClean="0"/>
              <a:t>Третий </a:t>
            </a:r>
            <a:r>
              <a:rPr lang="ru-RU" sz="2400" dirty="0"/>
              <a:t>параметр указывает </a:t>
            </a:r>
            <a:r>
              <a:rPr lang="ru-RU" sz="2400" dirty="0" err="1"/>
              <a:t>Web</a:t>
            </a:r>
            <a:r>
              <a:rPr lang="ru-RU" sz="2400" dirty="0"/>
              <a:t>-обозревателю, следует ли перехватывать события, возникающие в дочерних по отношению к текущему элементах страницы (</a:t>
            </a:r>
            <a:r>
              <a:rPr lang="ru-RU" sz="2400" dirty="0" err="1"/>
              <a:t>булевое</a:t>
            </a:r>
            <a:r>
              <a:rPr lang="ru-RU" sz="2400" dirty="0"/>
              <a:t> значение </a:t>
            </a:r>
            <a:r>
              <a:rPr lang="ru-RU" sz="2400" dirty="0" err="1"/>
              <a:t>false</a:t>
            </a:r>
            <a:r>
              <a:rPr lang="ru-RU" sz="2400" dirty="0"/>
              <a:t> - отключает перехват, </a:t>
            </a:r>
            <a:r>
              <a:rPr lang="ru-RU" sz="2400" dirty="0" err="1"/>
              <a:t>true</a:t>
            </a:r>
            <a:r>
              <a:rPr lang="ru-RU" sz="2400" dirty="0"/>
              <a:t> - включает).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обработчика к событию с помощью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513384"/>
            <a:ext cx="83133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width:50px;   height:50px;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background-color:blue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 }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&lt;/head&gt; &lt;body&gt;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"&gt;&lt;/div&gt;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("click", function (e) 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});&lt;/script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rect.addEventListener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("click", handler);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обработчика к событию с помощью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функции-слушателя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513384"/>
            <a:ext cx="83133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 = 0;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 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('par3');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if(n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== 1)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val.style.color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'#000000';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n--;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val.style.color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'#ff0000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n++;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 id="par3"&gt;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Кликни меня два раза или более.&lt;/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('par3');</a:t>
            </a:r>
          </a:p>
          <a:p>
            <a:pPr indent="361950"/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text.addEventListener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parClick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обработчика к событию с помощью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функции-слушателя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3" y="1113274"/>
            <a:ext cx="831338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id="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Кнопка1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id="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Кнопка2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elem1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('test1');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elem1.addEventListener('click',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elem2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('test2');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elem2.addEventListener('click',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/>
              <a:t>Удобство работы </a:t>
            </a:r>
            <a:r>
              <a:rPr lang="ru-RU" sz="2400" dirty="0"/>
              <a:t>с </a:t>
            </a:r>
            <a:r>
              <a:rPr lang="ru-RU" sz="2400" b="1" dirty="0" err="1"/>
              <a:t>this</a:t>
            </a:r>
            <a:r>
              <a:rPr lang="ru-RU" sz="2400" dirty="0"/>
              <a:t> в том, что не нужно создавать разные функции для разных элементов. Есть одна функция </a:t>
            </a:r>
            <a:r>
              <a:rPr lang="ru-RU" sz="2400" b="1" dirty="0" err="1"/>
              <a:t>func</a:t>
            </a:r>
            <a:r>
              <a:rPr lang="ru-RU" sz="2400" dirty="0"/>
              <a:t>, которая делает одно и то </a:t>
            </a:r>
            <a:r>
              <a:rPr lang="ru-RU" sz="2400" dirty="0" smtClean="0"/>
              <a:t>же для </a:t>
            </a:r>
            <a:r>
              <a:rPr lang="ru-RU" sz="2400" dirty="0"/>
              <a:t>разных элементов и различаем </a:t>
            </a:r>
            <a:r>
              <a:rPr lang="ru-RU" sz="2400" dirty="0" smtClean="0"/>
              <a:t>их </a:t>
            </a:r>
            <a:r>
              <a:rPr lang="ru-RU" sz="2400" dirty="0"/>
              <a:t>через </a:t>
            </a:r>
            <a:r>
              <a:rPr lang="ru-RU" sz="2400" b="1" dirty="0" err="1"/>
              <a:t>this</a:t>
            </a:r>
            <a:r>
              <a:rPr lang="ru-RU" sz="2400" dirty="0"/>
              <a:t> - на какой элемент кликнули - тот элемент и будет в </a:t>
            </a:r>
            <a:r>
              <a:rPr lang="ru-RU" sz="2400" b="1" dirty="0" err="1"/>
              <a:t>this</a:t>
            </a:r>
            <a:r>
              <a:rPr lang="ru-RU" sz="2400" dirty="0"/>
              <a:t>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this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для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addEventListener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9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3" y="1113274"/>
            <a:ext cx="83133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Кнопка 1"&gt;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type="submit"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Кнопка 2"&gt;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type="submit"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Кнопка 3"&gt;</a:t>
            </a:r>
          </a:p>
          <a:p>
            <a:pPr indent="361950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('input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this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для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addEventListener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513384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Метод </a:t>
            </a:r>
            <a:r>
              <a:rPr lang="en-US" sz="2400" b="1" dirty="0" err="1"/>
              <a:t>removeEventListener</a:t>
            </a:r>
            <a:r>
              <a:rPr lang="en-US" sz="2400" dirty="0"/>
              <a:t> </a:t>
            </a:r>
            <a:r>
              <a:rPr lang="ru-RU" sz="2400" dirty="0"/>
              <a:t>объекта </a:t>
            </a:r>
            <a:r>
              <a:rPr lang="en-US" sz="2400" dirty="0" err="1"/>
              <a:t>HTMLElement</a:t>
            </a:r>
            <a:r>
              <a:rPr lang="en-US" sz="2400" dirty="0"/>
              <a:t> </a:t>
            </a:r>
            <a:r>
              <a:rPr lang="ru-RU" sz="2400" dirty="0"/>
              <a:t>позволяет удалить подключенную ранее функцию-слушателя:</a:t>
            </a: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text.removeEventListener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Что </a:t>
            </a:r>
            <a:r>
              <a:rPr lang="ru-RU" sz="2400" dirty="0"/>
              <a:t>касается </a:t>
            </a:r>
            <a:r>
              <a:rPr lang="en-US" sz="2400" dirty="0"/>
              <a:t>Internet Explorer, </a:t>
            </a:r>
            <a:r>
              <a:rPr lang="ru-RU" sz="2400" dirty="0"/>
              <a:t>то этот </a:t>
            </a:r>
            <a:r>
              <a:rPr lang="en-US" sz="2400" dirty="0"/>
              <a:t>Web-</a:t>
            </a:r>
            <a:r>
              <a:rPr lang="ru-RU" sz="2400" dirty="0"/>
              <a:t>обозреватель избрал свой собственный способ работы с событиями. Он использует метод </a:t>
            </a:r>
            <a:r>
              <a:rPr lang="en-US" sz="2400" b="1" dirty="0" err="1"/>
              <a:t>attachEvent</a:t>
            </a:r>
            <a:r>
              <a:rPr lang="en-US" sz="2400" b="1" dirty="0" smtClean="0"/>
              <a:t>(</a:t>
            </a:r>
            <a:r>
              <a:rPr lang="ru-RU" sz="2400" b="1" dirty="0" smtClean="0"/>
              <a:t> </a:t>
            </a:r>
            <a:r>
              <a:rPr lang="en-US" sz="2400" b="1" dirty="0" smtClean="0"/>
              <a:t>) </a:t>
            </a:r>
            <a:endParaRPr lang="ru-RU" sz="2400" b="1" dirty="0" smtClean="0"/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ext.attachEvent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обработчика к событию с помощью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0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24744"/>
            <a:ext cx="83133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ru-RU" sz="2400" dirty="0"/>
              <a:t>Для реакции на действия посетителя и внутреннего взаимодействия скриптов существуют события. </a:t>
            </a:r>
            <a:endParaRPr lang="ru-RU" sz="2400" dirty="0" smtClean="0"/>
          </a:p>
          <a:p>
            <a:pPr indent="361950" fontAlgn="base">
              <a:spcAft>
                <a:spcPts val="600"/>
              </a:spcAft>
            </a:pPr>
            <a:r>
              <a:rPr lang="ru-RU" sz="2400" dirty="0" smtClean="0"/>
              <a:t>Событие </a:t>
            </a:r>
            <a:r>
              <a:rPr lang="ru-RU" sz="2400" dirty="0"/>
              <a:t>- это сигнал от браузера о том, что что-то </a:t>
            </a:r>
            <a:r>
              <a:rPr lang="ru-RU" sz="2400" dirty="0" smtClean="0"/>
              <a:t>произошло, т.е. пользователь произвел некоторое действие (</a:t>
            </a:r>
            <a:r>
              <a:rPr lang="ru-RU" sz="2400" dirty="0"/>
              <a:t>нажатие на кнопки клавиатуры, клики мыши или ее перемещение, загрузка страницы, наведение фокуса и т.п</a:t>
            </a:r>
            <a:r>
              <a:rPr lang="ru-RU" sz="2400" dirty="0" smtClean="0"/>
              <a:t>.).</a:t>
            </a:r>
          </a:p>
          <a:p>
            <a:pPr indent="361950" fontAlgn="base">
              <a:spcAft>
                <a:spcPts val="600"/>
              </a:spcAft>
            </a:pPr>
            <a:r>
              <a:rPr lang="ru-RU" sz="2400" dirty="0"/>
              <a:t>События соединяют </a:t>
            </a:r>
            <a:r>
              <a:rPr lang="ru-RU" sz="2400" dirty="0" err="1"/>
              <a:t>JavaScript</a:t>
            </a:r>
            <a:r>
              <a:rPr lang="ru-RU" sz="2400" dirty="0"/>
              <a:t>-код с документом и посетителем, позволяя создавать </a:t>
            </a:r>
            <a:r>
              <a:rPr lang="ru-RU" sz="2400" b="1" dirty="0"/>
              <a:t>динамические интерфейсы. </a:t>
            </a:r>
            <a:endParaRPr lang="ru-RU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Определение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513384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Привяжем к </a:t>
            </a:r>
            <a:r>
              <a:rPr lang="ru-RU" sz="2400" dirty="0"/>
              <a:t>элементу </a:t>
            </a:r>
            <a:r>
              <a:rPr lang="ru-RU" sz="2400" dirty="0" smtClean="0"/>
              <a:t>три </a:t>
            </a:r>
            <a:r>
              <a:rPr lang="ru-RU" sz="2400" dirty="0"/>
              <a:t>функции: func1, func2 и </a:t>
            </a:r>
            <a:r>
              <a:rPr lang="ru-RU" sz="2400" dirty="0" smtClean="0"/>
              <a:t>func3: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id="test"&gt;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('test');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func1);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func2);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func3);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func1() { alert('1');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func2() { alert('2');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func3() { alert('3');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>elem.removeEventListener('click', func1</a:t>
            </a:r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elem.removeEventListener</a:t>
            </a:r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func2</a:t>
            </a:r>
            <a:r>
              <a:rPr lang="da-DK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обработчика к событию с помощью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513384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id="test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('test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func1() { alert('1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this.removeEventListener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func1);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func2() { alert('2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this.removeEventListener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func2);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func3() { alert('3'); }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/>
              <a:t>При первом </a:t>
            </a:r>
            <a:r>
              <a:rPr lang="ru-RU" sz="2400" dirty="0"/>
              <a:t>клике на кнопку сработают все </a:t>
            </a:r>
            <a:r>
              <a:rPr lang="ru-RU" sz="2400" dirty="0" smtClean="0"/>
              <a:t>три </a:t>
            </a:r>
            <a:r>
              <a:rPr lang="ru-RU" sz="2400" dirty="0"/>
              <a:t>функции и при этом func1 и func2 отвяжутся от элемента. </a:t>
            </a:r>
            <a:r>
              <a:rPr lang="ru-RU" sz="2400" dirty="0" smtClean="0"/>
              <a:t>При следующих </a:t>
            </a:r>
            <a:r>
              <a:rPr lang="ru-RU" sz="2400" dirty="0"/>
              <a:t>кликах будет срабатывать только функция </a:t>
            </a:r>
            <a:r>
              <a:rPr lang="ru-RU" sz="2400" dirty="0" smtClean="0"/>
              <a:t>func3.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обработчика к событию с помощью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513384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Кнопка 1"&gt;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type="submit"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Кнопка 2"&gt;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type="submit"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Кнопка 3"&gt;</a:t>
            </a: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('input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this.removeEventListener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 smtClean="0"/>
              <a:t>К </a:t>
            </a:r>
            <a:r>
              <a:rPr lang="ru-RU" sz="2400" dirty="0"/>
              <a:t>кнопкам привяжем функцию </a:t>
            </a:r>
            <a:r>
              <a:rPr lang="ru-RU" sz="2400" dirty="0" err="1"/>
              <a:t>func</a:t>
            </a:r>
            <a:r>
              <a:rPr lang="ru-RU" sz="2400" dirty="0"/>
              <a:t>, которая </a:t>
            </a:r>
            <a:r>
              <a:rPr lang="ru-RU" sz="2400" dirty="0" smtClean="0"/>
              <a:t>выводит </a:t>
            </a:r>
            <a:r>
              <a:rPr lang="ru-RU" sz="2400" dirty="0"/>
              <a:t>содержимое атрибута </a:t>
            </a:r>
            <a:r>
              <a:rPr lang="ru-RU" sz="2400" dirty="0" err="1"/>
              <a:t>value</a:t>
            </a:r>
            <a:r>
              <a:rPr lang="ru-RU" sz="2400" dirty="0"/>
              <a:t> той кнопки, на которую </a:t>
            </a:r>
            <a:r>
              <a:rPr lang="ru-RU" sz="2400" dirty="0" smtClean="0"/>
              <a:t>нажали. </a:t>
            </a:r>
            <a:r>
              <a:rPr lang="ru-RU" sz="2400" dirty="0"/>
              <a:t>А после этого функция </a:t>
            </a:r>
            <a:r>
              <a:rPr lang="ru-RU" sz="2400" dirty="0" err="1"/>
              <a:t>func</a:t>
            </a:r>
            <a:r>
              <a:rPr lang="ru-RU" sz="2400" dirty="0"/>
              <a:t> будет отвязываться от этой </a:t>
            </a:r>
            <a:r>
              <a:rPr lang="ru-RU" sz="2400" dirty="0" smtClean="0"/>
              <a:t>кнопки. Каждая кнопка </a:t>
            </a:r>
            <a:r>
              <a:rPr lang="ru-RU" sz="2400" dirty="0"/>
              <a:t>будет реагировать только на первое нажатие по </a:t>
            </a:r>
            <a:r>
              <a:rPr lang="ru-RU" sz="2400" dirty="0" smtClean="0"/>
              <a:t>ней.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обработчика к событию с помощью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2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124744"/>
            <a:ext cx="8313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err="1"/>
              <a:t>Web</a:t>
            </a:r>
            <a:r>
              <a:rPr lang="ru-RU" sz="2400" dirty="0"/>
              <a:t>-обозреватели позволяют </a:t>
            </a:r>
            <a:r>
              <a:rPr lang="ru-RU" sz="2400" dirty="0" smtClean="0"/>
              <a:t>получить </a:t>
            </a:r>
            <a:r>
              <a:rPr lang="ru-RU" sz="2400" dirty="0"/>
              <a:t>дополнительную информацию о событиях, например, о том, была ли нажата клавиша или координаты курсора мыши. Для этих целей объектная модель документа предусматривает особый объект </a:t>
            </a:r>
            <a:r>
              <a:rPr lang="ru-RU" sz="2400" b="1" dirty="0" err="1"/>
              <a:t>Event</a:t>
            </a:r>
            <a:r>
              <a:rPr lang="ru-RU" sz="2400" dirty="0"/>
              <a:t>, который поддерживает </a:t>
            </a:r>
            <a:r>
              <a:rPr lang="ru-RU" sz="2400" dirty="0" smtClean="0"/>
              <a:t>большой </a:t>
            </a:r>
            <a:r>
              <a:rPr lang="ru-RU" sz="2400" dirty="0"/>
              <a:t>набор свойств, дозволяющих </a:t>
            </a:r>
            <a:r>
              <a:rPr lang="ru-RU" sz="2400" dirty="0" smtClean="0"/>
              <a:t>отслеживать </a:t>
            </a:r>
            <a:r>
              <a:rPr lang="ru-RU" sz="2400" dirty="0"/>
              <a:t>каждое наступившее событие.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информации о событии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969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divObj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('main');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sv1 = '&lt;p&gt;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Свойство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'+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event.clientX.toString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()+'&lt;/p&gt;';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sv2 = '&lt;p&gt;C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войство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'+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event.clientY.toString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()+'&lt;/p&gt;';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sv3 = '&lt;p&gt;C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войство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type: '+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event.type.toString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()+'&lt;/p&gt;';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sv4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'&lt;p&gt;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Свойство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offsetX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'+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event.offsetX.toString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()+'&lt;/p&gt;';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sv5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'&lt;p&gt;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Свойство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srcElement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'+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event.srcElement.toString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()+'&lt;/p&gt;';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информации о событии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848" y="856670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sv4 = '&lt;p&gt;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Свойство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layerX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'+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event.layerX.toString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()+'&lt;/p&gt;';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sv5 = '&lt;p&gt;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Свойство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target: '+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event.target.toString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()+'&lt;/p&gt;';  };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divObj.innerHTML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sv1+sv2+sv3+sv4+sv5;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id="main"&gt;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Наведи курсор мыши на любое место!&lt;/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info = document;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info.addEventListener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{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info.addEventListener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mousemove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    {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info.attachEvent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onmousemove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информации о событии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848" y="856670"/>
            <a:ext cx="8496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Преимуществом использования слушателей является и то, что </a:t>
            </a:r>
            <a:r>
              <a:rPr lang="ru-RU" sz="2400" dirty="0" smtClean="0"/>
              <a:t>можем </a:t>
            </a:r>
            <a:r>
              <a:rPr lang="ru-RU" sz="2400" dirty="0"/>
              <a:t>установить для одного события несколько функций</a:t>
            </a:r>
            <a:r>
              <a:rPr lang="ru-RU" sz="2400" dirty="0" smtClean="0"/>
              <a:t>: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handlerOne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alert(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handlerTwo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clicks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("p");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newNode.textContent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произошло нажатие " +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clicks;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прикрепляем первый обработчик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handlerOne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прикрепляем второй обработчик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handlerTwo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информации о событии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848" y="85667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При обработке события браузер автоматически передает в функцию обработчика в качестве параметра объект </a:t>
            </a:r>
            <a:r>
              <a:rPr lang="ru-RU" sz="2400" dirty="0" err="1" smtClean="0"/>
              <a:t>Event</a:t>
            </a:r>
            <a:r>
              <a:rPr lang="ru-RU" sz="2400" dirty="0" smtClean="0"/>
              <a:t>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cancelable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возвращает </a:t>
            </a:r>
            <a:r>
              <a:rPr lang="ru-RU" sz="2400" dirty="0" err="1"/>
              <a:t>true</a:t>
            </a:r>
            <a:r>
              <a:rPr lang="ru-RU" sz="2400" dirty="0"/>
              <a:t>, если можно отменить стандартную обработку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currentTarget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определяет </a:t>
            </a:r>
            <a:r>
              <a:rPr lang="ru-RU" sz="2400" dirty="0"/>
              <a:t>элемент, к которому прикреплен обработчик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defaultPrevented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возвращает </a:t>
            </a:r>
            <a:r>
              <a:rPr lang="ru-RU" sz="2400" dirty="0" err="1"/>
              <a:t>true</a:t>
            </a:r>
            <a:r>
              <a:rPr lang="ru-RU" sz="2400" dirty="0"/>
              <a:t>, если был вызван у объекта </a:t>
            </a:r>
            <a:r>
              <a:rPr lang="ru-RU" sz="2400" dirty="0" err="1"/>
              <a:t>Event</a:t>
            </a:r>
            <a:r>
              <a:rPr lang="ru-RU" sz="2400" dirty="0"/>
              <a:t> метод </a:t>
            </a:r>
            <a:r>
              <a:rPr lang="ru-RU" sz="2400" dirty="0" err="1"/>
              <a:t>preventDefault</a:t>
            </a:r>
            <a:r>
              <a:rPr lang="ru-RU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eventPhase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определяет </a:t>
            </a:r>
            <a:r>
              <a:rPr lang="ru-RU" sz="2400" dirty="0"/>
              <a:t>стадию обработки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target</a:t>
            </a:r>
            <a:r>
              <a:rPr lang="ru-RU" sz="2400" dirty="0" smtClean="0"/>
              <a:t> </a:t>
            </a:r>
            <a:r>
              <a:rPr lang="ru-RU" sz="2400" dirty="0"/>
              <a:t>указывает на элемент, на котором было вызвано событие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timeStamp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хранит </a:t>
            </a:r>
            <a:r>
              <a:rPr lang="ru-RU" sz="2400" dirty="0"/>
              <a:t>время возникновения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type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указывает </a:t>
            </a:r>
            <a:r>
              <a:rPr lang="ru-RU" sz="2400" dirty="0"/>
              <a:t>на имя события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Event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5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848" y="856670"/>
            <a:ext cx="8496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sz="2400" dirty="0"/>
              <a:t>С помощью метода </a:t>
            </a:r>
            <a:r>
              <a:rPr lang="ru-RU" sz="2400" b="1" dirty="0" err="1"/>
              <a:t>preventDefault</a:t>
            </a:r>
            <a:r>
              <a:rPr lang="ru-RU" sz="2400" b="1" dirty="0"/>
              <a:t>()</a:t>
            </a:r>
            <a:r>
              <a:rPr lang="ru-RU" sz="2400" dirty="0"/>
              <a:t> объекта </a:t>
            </a:r>
            <a:r>
              <a:rPr lang="ru-RU" sz="2400" dirty="0" err="1"/>
              <a:t>Event</a:t>
            </a:r>
            <a:r>
              <a:rPr lang="ru-RU" sz="2400" dirty="0"/>
              <a:t> </a:t>
            </a:r>
            <a:r>
              <a:rPr lang="ru-RU" sz="2400" dirty="0" smtClean="0"/>
              <a:t>можем </a:t>
            </a:r>
            <a:r>
              <a:rPr lang="ru-RU" sz="2400" dirty="0"/>
              <a:t>остановить дальнейшее выполнение события</a:t>
            </a:r>
            <a:r>
              <a:rPr lang="ru-RU" sz="2400" dirty="0" smtClean="0"/>
              <a:t>. </a:t>
            </a:r>
            <a:r>
              <a:rPr lang="ru-RU" sz="2400" dirty="0"/>
              <a:t>Например, при нажатии на ссылку </a:t>
            </a:r>
            <a:r>
              <a:rPr lang="ru-RU" sz="2400" dirty="0" smtClean="0"/>
              <a:t>можем </a:t>
            </a:r>
            <a:r>
              <a:rPr lang="ru-RU" sz="2400" dirty="0"/>
              <a:t>с помощью дополнительной обработки определить, надо ли переходить по ссылке или надо запретить переход</a:t>
            </a:r>
            <a:r>
              <a:rPr lang="ru-RU" sz="2400" dirty="0" smtClean="0"/>
              <a:t>.</a:t>
            </a: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http://google.com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id="link"&gt;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Поиск&lt;/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linkHandler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= new Date();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hour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date.getHours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if(hour&gt;12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Запрещен переход ");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link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("link");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link.addEventListener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linkHandler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Остановка выполнения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click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возникает </a:t>
            </a:r>
            <a:r>
              <a:rPr lang="ru-RU" sz="2400" dirty="0"/>
              <a:t>при нажатии указателем мыши на элемент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mousedown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возникает </a:t>
            </a:r>
            <a:r>
              <a:rPr lang="ru-RU" sz="2400" dirty="0"/>
              <a:t>при нахождении указателя мыши на элементе, когда кнопка мыши находится в нажатом состоянии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mouseup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возникает </a:t>
            </a:r>
            <a:r>
              <a:rPr lang="ru-RU" sz="2400" dirty="0"/>
              <a:t>при нахождении указателя мыши на элементе во время отпускания кнопки мыши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mouseover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возникает </a:t>
            </a:r>
            <a:r>
              <a:rPr lang="ru-RU" sz="2400" dirty="0"/>
              <a:t>при вхождении указателя мыши в границы элемента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mousemove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возникает </a:t>
            </a:r>
            <a:r>
              <a:rPr lang="ru-RU" sz="2400" dirty="0"/>
              <a:t>при прохождении указателя мыши над элементом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mouseout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возникает</a:t>
            </a:r>
            <a:r>
              <a:rPr lang="ru-RU" sz="2400" dirty="0"/>
              <a:t>, когда указатель мыши выходит за пределы элемента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мыши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5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24744"/>
            <a:ext cx="831338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ru-RU" sz="2400" dirty="0" smtClean="0"/>
              <a:t>Подготовка </a:t>
            </a:r>
            <a:r>
              <a:rPr lang="ru-RU" sz="2400" dirty="0" err="1"/>
              <a:t>Web</a:t>
            </a:r>
            <a:r>
              <a:rPr lang="ru-RU" sz="2400" dirty="0"/>
              <a:t>-страницы к ответу на события проходит в два этапа</a:t>
            </a:r>
            <a:r>
              <a:rPr lang="ru-RU" sz="2400" dirty="0" smtClean="0"/>
              <a:t>: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идентифицируем </a:t>
            </a:r>
            <a:r>
              <a:rPr lang="ru-RU" sz="2400" dirty="0"/>
              <a:t>элемент страницы, реагирующий на событие</a:t>
            </a:r>
            <a:r>
              <a:rPr lang="ru-RU" sz="2400" dirty="0" smtClean="0"/>
              <a:t>;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присваиваем </a:t>
            </a:r>
            <a:r>
              <a:rPr lang="ru-RU" sz="2400" dirty="0"/>
              <a:t>событие </a:t>
            </a:r>
            <a:r>
              <a:rPr lang="ru-RU" sz="2400" dirty="0" smtClean="0"/>
              <a:t>обработчику.</a:t>
            </a:r>
          </a:p>
          <a:p>
            <a:pPr indent="271463" fontAlgn="base">
              <a:spcAft>
                <a:spcPts val="600"/>
              </a:spcAft>
            </a:pPr>
            <a:r>
              <a:rPr lang="ru-RU" sz="2400" dirty="0"/>
              <a:t>Для того, чтобы скрипт среагировал на событие, в нем должна быть описана </a:t>
            </a:r>
            <a:r>
              <a:rPr lang="ru-RU" sz="2400" b="1" dirty="0"/>
              <a:t>специальная функция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271463" fontAlgn="base">
              <a:spcAft>
                <a:spcPts val="600"/>
              </a:spcAft>
            </a:pPr>
            <a:r>
              <a:rPr lang="ru-RU" sz="2400" dirty="0" smtClean="0"/>
              <a:t>Функции</a:t>
            </a:r>
            <a:r>
              <a:rPr lang="ru-RU" sz="2400" dirty="0"/>
              <a:t>, которые реагируют на события, называются </a:t>
            </a:r>
            <a:r>
              <a:rPr lang="ru-RU" sz="2400" b="1" dirty="0"/>
              <a:t>обработчиками событий </a:t>
            </a:r>
            <a:r>
              <a:rPr lang="ru-RU" sz="2400" dirty="0"/>
              <a:t>(</a:t>
            </a:r>
            <a:r>
              <a:rPr lang="ru-RU" sz="2400" dirty="0" err="1"/>
              <a:t>event</a:t>
            </a:r>
            <a:r>
              <a:rPr lang="ru-RU" sz="2400" dirty="0"/>
              <a:t> </a:t>
            </a:r>
            <a:r>
              <a:rPr lang="ru-RU" sz="2400" dirty="0" err="1"/>
              <a:t>handlers</a:t>
            </a:r>
            <a:r>
              <a:rPr lang="ru-RU" sz="2400" dirty="0"/>
              <a:t>). Обычно их название имеет вид "</a:t>
            </a:r>
            <a:r>
              <a:rPr lang="ru-RU" sz="2400" dirty="0" err="1"/>
              <a:t>on+тип</a:t>
            </a:r>
            <a:r>
              <a:rPr lang="ru-RU" sz="2400" dirty="0"/>
              <a:t> события", например: </a:t>
            </a:r>
            <a:r>
              <a:rPr lang="ru-RU" sz="2400" dirty="0" err="1"/>
              <a:t>onclick</a:t>
            </a:r>
            <a:r>
              <a:rPr lang="ru-RU" sz="24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Назначение обработчиков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 fontAlgn="base"/>
            <a:r>
              <a:rPr lang="ru-RU" sz="2400" dirty="0" smtClean="0"/>
              <a:t>Обработаем события </a:t>
            </a:r>
            <a:r>
              <a:rPr lang="ru-RU" sz="2400" dirty="0" err="1"/>
              <a:t>mouseover</a:t>
            </a:r>
            <a:r>
              <a:rPr lang="ru-RU" sz="2400" dirty="0"/>
              <a:t> и </a:t>
            </a:r>
            <a:r>
              <a:rPr lang="ru-RU" sz="2400" dirty="0" err="1"/>
              <a:t>mouseout</a:t>
            </a:r>
            <a:r>
              <a:rPr lang="ru-RU" sz="2400" dirty="0" smtClean="0"/>
              <a:t>:</a:t>
            </a:r>
          </a:p>
          <a:p>
            <a:pPr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&lt;meta charset="utf-8" /&gt;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&lt;style&gt;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width:100px;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height:100px;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background-color:blue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&lt;/style&gt;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"&gt;&lt;/div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мыши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if(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mouseover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e.target.style.backgroundColor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"red";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else if(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e.target.style.backgroundColor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"blue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mouseover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мыши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/>
              <a:t>Объект </a:t>
            </a:r>
            <a:r>
              <a:rPr lang="ru-RU" sz="2400" b="1" dirty="0" err="1"/>
              <a:t>Event</a:t>
            </a:r>
            <a:r>
              <a:rPr lang="ru-RU" sz="2400" dirty="0"/>
              <a:t> является общим для всех событий. Однако для разных типов событий существуют </a:t>
            </a:r>
            <a:r>
              <a:rPr lang="ru-RU" sz="2400" dirty="0" smtClean="0"/>
              <a:t>свои </a:t>
            </a:r>
            <a:r>
              <a:rPr lang="ru-RU" sz="2400" dirty="0"/>
              <a:t>объекты событий, которые добавляют ряд своих свойств. </a:t>
            </a:r>
            <a:r>
              <a:rPr lang="ru-RU" sz="2400" dirty="0" smtClean="0"/>
              <a:t>Для работы </a:t>
            </a:r>
            <a:r>
              <a:rPr lang="ru-RU" sz="2400" dirty="0"/>
              <a:t>с событиями указателя мыши определен объект </a:t>
            </a:r>
            <a:r>
              <a:rPr lang="ru-RU" sz="2400" b="1" dirty="0" err="1"/>
              <a:t>MouseEvent</a:t>
            </a:r>
            <a:r>
              <a:rPr lang="ru-RU" sz="2400" dirty="0"/>
              <a:t>, который добавляет следующие свойства</a:t>
            </a:r>
            <a:r>
              <a:rPr lang="ru-RU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altKey</a:t>
            </a:r>
            <a:r>
              <a:rPr lang="ru-RU" sz="2400" dirty="0" smtClean="0"/>
              <a:t> - возвращает</a:t>
            </a:r>
            <a:r>
              <a:rPr lang="ru-RU" sz="2400" dirty="0"/>
              <a:t> </a:t>
            </a:r>
            <a:r>
              <a:rPr lang="ru-RU" sz="2400" dirty="0" err="1"/>
              <a:t>true</a:t>
            </a:r>
            <a:r>
              <a:rPr lang="ru-RU" sz="2400" dirty="0"/>
              <a:t>, если была нажата клавиша </a:t>
            </a:r>
            <a:r>
              <a:rPr lang="ru-RU" sz="2400" dirty="0" err="1"/>
              <a:t>Alt</a:t>
            </a:r>
            <a:r>
              <a:rPr lang="ru-RU" sz="2400" dirty="0"/>
              <a:t> во время генерации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button</a:t>
            </a:r>
            <a:r>
              <a:rPr lang="ru-RU" sz="2400" dirty="0" smtClean="0"/>
              <a:t> - указывает</a:t>
            </a:r>
            <a:r>
              <a:rPr lang="ru-RU" sz="2400" dirty="0"/>
              <a:t>, какая кнопка мыши была нажата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clientX</a:t>
            </a:r>
            <a:r>
              <a:rPr lang="ru-RU" sz="2400" b="1" dirty="0" smtClean="0"/>
              <a:t> </a:t>
            </a:r>
            <a:r>
              <a:rPr lang="ru-RU" sz="2400" dirty="0" smtClean="0"/>
              <a:t>- </a:t>
            </a:r>
            <a:r>
              <a:rPr lang="ru-RU" sz="2400" dirty="0"/>
              <a:t>определяет координату Х окна браузера, на которой находился указатель мыши во время генерации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clientY</a:t>
            </a:r>
            <a:r>
              <a:rPr lang="ru-RU" sz="2400" dirty="0" smtClean="0"/>
              <a:t> -определяет </a:t>
            </a:r>
            <a:r>
              <a:rPr lang="ru-RU" sz="2400" dirty="0"/>
              <a:t>координату Y окна браузера, на которой находился указатель мыши во время генерации события</a:t>
            </a:r>
          </a:p>
          <a:p>
            <a:pPr indent="361950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мыши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ctrlKey</a:t>
            </a:r>
            <a:r>
              <a:rPr lang="ru-RU" sz="2400" dirty="0" smtClean="0"/>
              <a:t> - возвращает</a:t>
            </a:r>
            <a:r>
              <a:rPr lang="ru-RU" sz="2400" dirty="0"/>
              <a:t> </a:t>
            </a:r>
            <a:r>
              <a:rPr lang="ru-RU" sz="2400" dirty="0" err="1"/>
              <a:t>true</a:t>
            </a:r>
            <a:r>
              <a:rPr lang="ru-RU" sz="2400" dirty="0"/>
              <a:t>, если была нажата клавиша </a:t>
            </a:r>
            <a:r>
              <a:rPr lang="ru-RU" sz="2400" dirty="0" err="1"/>
              <a:t>Ctrl</a:t>
            </a:r>
            <a:r>
              <a:rPr lang="ru-RU" sz="2400" dirty="0"/>
              <a:t> во время генерации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screenX</a:t>
            </a:r>
            <a:r>
              <a:rPr lang="ru-RU" sz="2400" dirty="0" smtClean="0"/>
              <a:t> - определяет </a:t>
            </a:r>
            <a:r>
              <a:rPr lang="ru-RU" sz="2400" dirty="0"/>
              <a:t>координату Х относительно верхнего левого угла экрана монитора, на которой находился указатель мыши во время генерации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screenY</a:t>
            </a:r>
            <a:r>
              <a:rPr lang="ru-RU" sz="2400" dirty="0" smtClean="0"/>
              <a:t> - определяет </a:t>
            </a:r>
            <a:r>
              <a:rPr lang="ru-RU" sz="2400" dirty="0"/>
              <a:t>координату Y относительно верхнего левого угла экрана монитора, на которой находился указатель мыши во время генерации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shiftKey</a:t>
            </a:r>
            <a:r>
              <a:rPr lang="ru-RU" sz="2400" dirty="0" smtClean="0"/>
              <a:t> - возвращает</a:t>
            </a:r>
            <a:r>
              <a:rPr lang="ru-RU" sz="2400" dirty="0"/>
              <a:t> </a:t>
            </a:r>
            <a:r>
              <a:rPr lang="ru-RU" sz="2400" dirty="0" err="1"/>
              <a:t>true</a:t>
            </a:r>
            <a:r>
              <a:rPr lang="ru-RU" sz="2400" dirty="0"/>
              <a:t>, если была нажата клавиша </a:t>
            </a:r>
            <a:r>
              <a:rPr lang="ru-RU" sz="2400" dirty="0" err="1"/>
              <a:t>Shift</a:t>
            </a:r>
            <a:r>
              <a:rPr lang="ru-RU" sz="2400" dirty="0"/>
              <a:t> во время генерации события</a:t>
            </a:r>
          </a:p>
          <a:p>
            <a:pPr indent="361950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мыши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"&gt;&lt;/div&gt;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e.screenX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e.screenY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e.clientX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e.clientY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blueRect.addEventListener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мыши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keydown</a:t>
            </a:r>
            <a:r>
              <a:rPr lang="ru-RU" sz="2400" b="1" dirty="0" smtClean="0"/>
              <a:t> </a:t>
            </a:r>
            <a:r>
              <a:rPr lang="ru-RU" sz="2400" dirty="0">
                <a:ea typeface="SimSun-ExtB"/>
              </a:rPr>
              <a:t>-</a:t>
            </a:r>
            <a:r>
              <a:rPr lang="ru-RU" sz="2400" dirty="0" smtClean="0"/>
              <a:t> при </a:t>
            </a:r>
            <a:r>
              <a:rPr lang="ru-RU" sz="2400" dirty="0"/>
              <a:t>нажатии клавиши клавиатуры и длится, пока нажата клавиша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keyup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при </a:t>
            </a:r>
            <a:r>
              <a:rPr lang="ru-RU" sz="2400" dirty="0"/>
              <a:t>отпускании клавиши клавиатуры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keypress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при </a:t>
            </a:r>
            <a:r>
              <a:rPr lang="ru-RU" sz="2400" dirty="0"/>
              <a:t>нажатии клавиши клавиатуры, но после события </a:t>
            </a:r>
            <a:r>
              <a:rPr lang="ru-RU" sz="2400" dirty="0" err="1"/>
              <a:t>keydown</a:t>
            </a:r>
            <a:r>
              <a:rPr lang="ru-RU" sz="2400" dirty="0"/>
              <a:t> и до события </a:t>
            </a:r>
            <a:r>
              <a:rPr lang="ru-RU" sz="2400" dirty="0" err="1"/>
              <a:t>keyup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Для </a:t>
            </a:r>
            <a:r>
              <a:rPr lang="ru-RU" sz="2400" dirty="0"/>
              <a:t>работы с событиями клавиатуры определен объект </a:t>
            </a:r>
            <a:r>
              <a:rPr lang="ru-RU" sz="2400" b="1" dirty="0" err="1"/>
              <a:t>KeyboardEvent</a:t>
            </a:r>
            <a:r>
              <a:rPr lang="ru-RU" sz="2400" dirty="0"/>
              <a:t>, который добавляет к свойствам объекта </a:t>
            </a:r>
            <a:r>
              <a:rPr lang="ru-RU" sz="2400" dirty="0" err="1"/>
              <a:t>Event</a:t>
            </a:r>
            <a:r>
              <a:rPr lang="ru-RU" sz="2400" dirty="0"/>
              <a:t> ряд специфичных для клавиатуры свойств: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altKey</a:t>
            </a:r>
            <a:r>
              <a:rPr lang="ru-RU" sz="2400" dirty="0" smtClean="0"/>
              <a:t> - если </a:t>
            </a:r>
            <a:r>
              <a:rPr lang="ru-RU" sz="2400" dirty="0"/>
              <a:t>была нажата клавиша </a:t>
            </a:r>
            <a:r>
              <a:rPr lang="ru-RU" sz="2400" dirty="0" err="1"/>
              <a:t>Alt</a:t>
            </a:r>
            <a:r>
              <a:rPr lang="ru-RU" sz="2400" dirty="0"/>
              <a:t> во время генерации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charCode</a:t>
            </a:r>
            <a:r>
              <a:rPr lang="ru-RU" sz="2400" dirty="0" smtClean="0"/>
              <a:t> - возвращает </a:t>
            </a:r>
            <a:r>
              <a:rPr lang="ru-RU" sz="2400" dirty="0"/>
              <a:t>символ </a:t>
            </a:r>
            <a:r>
              <a:rPr lang="ru-RU" sz="2400" dirty="0" err="1"/>
              <a:t>Unicode</a:t>
            </a:r>
            <a:r>
              <a:rPr lang="ru-RU" sz="2400" dirty="0"/>
              <a:t> для нажатой клавиши </a:t>
            </a:r>
            <a:r>
              <a:rPr lang="ru-RU" sz="2400" dirty="0" smtClean="0"/>
              <a:t>(для </a:t>
            </a:r>
            <a:r>
              <a:rPr lang="ru-RU" sz="2400" dirty="0"/>
              <a:t>события </a:t>
            </a:r>
            <a:r>
              <a:rPr lang="ru-RU" sz="2400" dirty="0" err="1"/>
              <a:t>keypress</a:t>
            </a:r>
            <a:r>
              <a:rPr lang="ru-RU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keyCode</a:t>
            </a:r>
            <a:r>
              <a:rPr lang="ru-RU" sz="2400" dirty="0" smtClean="0"/>
              <a:t> - возвращает </a:t>
            </a:r>
            <a:r>
              <a:rPr lang="ru-RU" sz="2400" dirty="0"/>
              <a:t>числовое представление нажатой клавиши </a:t>
            </a:r>
            <a:r>
              <a:rPr lang="ru-RU" sz="2400" dirty="0" smtClean="0"/>
              <a:t>клавиатуры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клавиатуры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ctrlKey</a:t>
            </a:r>
            <a:r>
              <a:rPr lang="ru-RU" sz="2400" dirty="0" smtClean="0"/>
              <a:t> - нажата </a:t>
            </a:r>
            <a:r>
              <a:rPr lang="ru-RU" sz="2400" dirty="0"/>
              <a:t>клавиша </a:t>
            </a:r>
            <a:r>
              <a:rPr lang="ru-RU" sz="2400" dirty="0" err="1"/>
              <a:t>Ctrl</a:t>
            </a:r>
            <a:r>
              <a:rPr lang="ru-RU" sz="2400" dirty="0"/>
              <a:t> во время генерации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metaKey</a:t>
            </a:r>
            <a:r>
              <a:rPr lang="ru-RU" sz="2400" dirty="0" smtClean="0"/>
              <a:t> - возвращает</a:t>
            </a:r>
            <a:r>
              <a:rPr lang="ru-RU" sz="2400" dirty="0"/>
              <a:t> </a:t>
            </a:r>
            <a:r>
              <a:rPr lang="ru-RU" sz="2400" dirty="0" err="1"/>
              <a:t>true</a:t>
            </a:r>
            <a:r>
              <a:rPr lang="ru-RU" sz="2400" dirty="0"/>
              <a:t>, если была нажата во время генерации события </a:t>
            </a:r>
            <a:r>
              <a:rPr lang="ru-RU" sz="2400" dirty="0" err="1"/>
              <a:t>метаклавиша</a:t>
            </a:r>
            <a:r>
              <a:rPr lang="ru-RU" sz="2400" dirty="0"/>
              <a:t> клавиатуры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shiftKey</a:t>
            </a:r>
            <a:r>
              <a:rPr lang="ru-RU" sz="2400" dirty="0" smtClean="0"/>
              <a:t> - возвращает</a:t>
            </a:r>
            <a:r>
              <a:rPr lang="ru-RU" sz="2400" dirty="0"/>
              <a:t> </a:t>
            </a:r>
            <a:r>
              <a:rPr lang="ru-RU" sz="2400" dirty="0" err="1"/>
              <a:t>true</a:t>
            </a:r>
            <a:r>
              <a:rPr lang="ru-RU" sz="2400" dirty="0"/>
              <a:t>, если была нажата клавиша </a:t>
            </a:r>
            <a:r>
              <a:rPr lang="ru-RU" sz="2400" dirty="0" err="1"/>
              <a:t>Shift</a:t>
            </a:r>
            <a:r>
              <a:rPr lang="ru-RU" sz="2400" dirty="0"/>
              <a:t> во время генерации события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клавиатуры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46089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sz="2400" dirty="0" smtClean="0"/>
              <a:t>С </a:t>
            </a:r>
            <a:r>
              <a:rPr lang="ru-RU" sz="2400" dirty="0"/>
              <a:t>помощью клавиш клавиатуры </a:t>
            </a:r>
            <a:r>
              <a:rPr lang="ru-RU" sz="2400" dirty="0" smtClean="0"/>
              <a:t>можно перемещать элемент </a:t>
            </a:r>
            <a:r>
              <a:rPr lang="ru-RU" sz="2400" dirty="0"/>
              <a:t>на веб-странице: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"&gt;&lt;/div&gt;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moveRect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стиль для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window.getComputedStyle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left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cs.marginLeft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top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cs.marginTop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e.keyCode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37: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если нажата клавиша влево</a:t>
            </a:r>
          </a:p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if(left&gt;0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blueRect.style.marginLeft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left - 10 +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клавиатуры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case 38: 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если нажата клавиша вверх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if(top&gt;0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blueRect.style.marginTop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top - 10 +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39: 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если нажата клавиша вправо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if(left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document.documentElement.clientWidth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- 100)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blueRect.style.marginLeft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left + 10 +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40: 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если нажата клавиша вниз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if(top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document.documentElement.clientHeight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- 100)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blueRect.style.marginTop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top + 10 +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break;    }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keydown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moveRect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клавиатуры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0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 smtClean="0">
                <a:cs typeface="Consolas" panose="020B0609020204030204" pitchFamily="49" charset="0"/>
              </a:rPr>
              <a:t>Обрабатывается событие </a:t>
            </a:r>
            <a:r>
              <a:rPr lang="ru-RU" sz="2200" dirty="0" err="1">
                <a:cs typeface="Consolas" panose="020B0609020204030204" pitchFamily="49" charset="0"/>
              </a:rPr>
              <a:t>keydown</a:t>
            </a:r>
            <a:r>
              <a:rPr lang="ru-RU" sz="2200" dirty="0">
                <a:cs typeface="Consolas" panose="020B0609020204030204" pitchFamily="49" charset="0"/>
              </a:rPr>
              <a:t>. В обработчике </a:t>
            </a:r>
            <a:r>
              <a:rPr lang="ru-RU" sz="2200" dirty="0" err="1">
                <a:cs typeface="Consolas" panose="020B0609020204030204" pitchFamily="49" charset="0"/>
              </a:rPr>
              <a:t>moveRect</a:t>
            </a:r>
            <a:r>
              <a:rPr lang="ru-RU" sz="2200" dirty="0">
                <a:cs typeface="Consolas" panose="020B0609020204030204" pitchFamily="49" charset="0"/>
              </a:rPr>
              <a:t> с помощью метода </a:t>
            </a:r>
            <a:r>
              <a:rPr lang="ru-RU" sz="2200" dirty="0" err="1">
                <a:cs typeface="Consolas" panose="020B0609020204030204" pitchFamily="49" charset="0"/>
              </a:rPr>
              <a:t>window.getComputedStyle</a:t>
            </a:r>
            <a:r>
              <a:rPr lang="ru-RU" sz="2200" dirty="0">
                <a:cs typeface="Consolas" panose="020B0609020204030204" pitchFamily="49" charset="0"/>
              </a:rPr>
              <a:t>() получаем стиль элемента </a:t>
            </a:r>
            <a:r>
              <a:rPr lang="ru-RU" sz="2200" dirty="0" err="1">
                <a:cs typeface="Consolas" panose="020B0609020204030204" pitchFamily="49" charset="0"/>
              </a:rPr>
              <a:t>blueRect</a:t>
            </a:r>
            <a:r>
              <a:rPr lang="ru-RU" sz="2200" dirty="0">
                <a:cs typeface="Consolas" panose="020B0609020204030204" pitchFamily="49" charset="0"/>
              </a:rPr>
              <a:t>. А затем из этого стиля выбираем значения свойств </a:t>
            </a:r>
            <a:r>
              <a:rPr lang="ru-RU" sz="2200" dirty="0" err="1">
                <a:cs typeface="Consolas" panose="020B0609020204030204" pitchFamily="49" charset="0"/>
              </a:rPr>
              <a:t>marginLeft</a:t>
            </a:r>
            <a:r>
              <a:rPr lang="ru-RU" sz="2200" dirty="0">
                <a:cs typeface="Consolas" panose="020B0609020204030204" pitchFamily="49" charset="0"/>
              </a:rPr>
              <a:t> и </a:t>
            </a:r>
            <a:r>
              <a:rPr lang="ru-RU" sz="2200" dirty="0" err="1">
                <a:cs typeface="Consolas" panose="020B0609020204030204" pitchFamily="49" charset="0"/>
              </a:rPr>
              <a:t>marginTop</a:t>
            </a:r>
            <a:r>
              <a:rPr lang="ru-RU" sz="2200" dirty="0">
                <a:cs typeface="Consolas" panose="020B0609020204030204" pitchFamily="49" charset="0"/>
              </a:rPr>
              <a:t>.</a:t>
            </a:r>
          </a:p>
          <a:p>
            <a:pPr indent="361950"/>
            <a:r>
              <a:rPr lang="ru-RU" sz="2200" dirty="0" smtClean="0">
                <a:cs typeface="Consolas" panose="020B0609020204030204" pitchFamily="49" charset="0"/>
              </a:rPr>
              <a:t>С </a:t>
            </a:r>
            <a:r>
              <a:rPr lang="ru-RU" sz="2200" dirty="0">
                <a:cs typeface="Consolas" panose="020B0609020204030204" pitchFamily="49" charset="0"/>
              </a:rPr>
              <a:t>помощью свойства </a:t>
            </a:r>
            <a:r>
              <a:rPr lang="ru-RU" sz="2200" dirty="0" err="1">
                <a:cs typeface="Consolas" panose="020B0609020204030204" pitchFamily="49" charset="0"/>
              </a:rPr>
              <a:t>e.keyCode</a:t>
            </a:r>
            <a:r>
              <a:rPr lang="ru-RU" sz="2200" dirty="0">
                <a:cs typeface="Consolas" panose="020B0609020204030204" pitchFamily="49" charset="0"/>
              </a:rPr>
              <a:t> получаем нажатую клавишу</a:t>
            </a:r>
            <a:r>
              <a:rPr lang="ru-RU" sz="2200" dirty="0" smtClean="0">
                <a:cs typeface="Consolas" panose="020B0609020204030204" pitchFamily="49" charset="0"/>
              </a:rPr>
              <a:t>.</a:t>
            </a:r>
            <a:endParaRPr lang="ru-RU" sz="2200" dirty="0">
              <a:cs typeface="Consolas" panose="020B0609020204030204" pitchFamily="49" charset="0"/>
            </a:endParaRPr>
          </a:p>
          <a:p>
            <a:pPr indent="361950"/>
            <a:r>
              <a:rPr lang="ru-RU" sz="2200" dirty="0" smtClean="0">
                <a:cs typeface="Consolas" panose="020B0609020204030204" pitchFamily="49" charset="0"/>
              </a:rPr>
              <a:t>Нас интересуют </a:t>
            </a:r>
            <a:r>
              <a:rPr lang="ru-RU" sz="2200" dirty="0">
                <a:cs typeface="Consolas" panose="020B0609020204030204" pitchFamily="49" charset="0"/>
              </a:rPr>
              <a:t>четыре клавиши: вверх, вниз, влево, вправо. Если одна из них нажата, производим действия: увеличение или уменьшение отступа элемента от верхней или левой </a:t>
            </a:r>
            <a:r>
              <a:rPr lang="ru-RU" sz="2200" dirty="0" smtClean="0">
                <a:cs typeface="Consolas" panose="020B0609020204030204" pitchFamily="49" charset="0"/>
              </a:rPr>
              <a:t>границы.</a:t>
            </a:r>
            <a:endParaRPr lang="en-US" sz="2200" dirty="0" smtClean="0">
              <a:cs typeface="Consolas" panose="020B0609020204030204" pitchFamily="49" charset="0"/>
            </a:endParaRPr>
          </a:p>
          <a:p>
            <a:pPr indent="361950"/>
            <a:r>
              <a:rPr lang="ru-RU" sz="2200" dirty="0" smtClean="0">
                <a:cs typeface="Consolas" panose="020B0609020204030204" pitchFamily="49" charset="0"/>
              </a:rPr>
              <a:t>Чтобы элемент </a:t>
            </a:r>
            <a:r>
              <a:rPr lang="ru-RU" sz="2200" dirty="0">
                <a:cs typeface="Consolas" panose="020B0609020204030204" pitchFamily="49" charset="0"/>
              </a:rPr>
              <a:t>не выходил за границы окна, проверяем предельные значения с помощью </a:t>
            </a:r>
            <a:r>
              <a:rPr lang="ru-RU" sz="2200" b="1" dirty="0" err="1">
                <a:cs typeface="Consolas" panose="020B0609020204030204" pitchFamily="49" charset="0"/>
              </a:rPr>
              <a:t>document.documentElement.clientWidth</a:t>
            </a:r>
            <a:r>
              <a:rPr lang="ru-RU" sz="2200" dirty="0">
                <a:cs typeface="Consolas" panose="020B0609020204030204" pitchFamily="49" charset="0"/>
              </a:rPr>
              <a:t> (ширина корневого элемента) и </a:t>
            </a:r>
            <a:r>
              <a:rPr lang="ru-RU" sz="2200" b="1" dirty="0" err="1">
                <a:cs typeface="Consolas" panose="020B0609020204030204" pitchFamily="49" charset="0"/>
              </a:rPr>
              <a:t>document.documentElement.clientHeight</a:t>
            </a:r>
            <a:r>
              <a:rPr lang="ru-RU" sz="2200" b="1" dirty="0">
                <a:cs typeface="Consolas" panose="020B0609020204030204" pitchFamily="49" charset="0"/>
              </a:rPr>
              <a:t> </a:t>
            </a:r>
            <a:r>
              <a:rPr lang="ru-RU" sz="2200" dirty="0">
                <a:cs typeface="Consolas" panose="020B0609020204030204" pitchFamily="49" charset="0"/>
              </a:rPr>
              <a:t>(высота корневого элемента).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клавиатуры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8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В </a:t>
            </a:r>
            <a:r>
              <a:rPr lang="ru-RU" sz="2400" dirty="0"/>
              <a:t>коде </a:t>
            </a:r>
            <a:r>
              <a:rPr lang="ru-RU" sz="2400" dirty="0" err="1"/>
              <a:t>JavaScript</a:t>
            </a:r>
            <a:r>
              <a:rPr lang="ru-RU" sz="2400" dirty="0"/>
              <a:t> </a:t>
            </a:r>
            <a:r>
              <a:rPr lang="ru-RU" sz="2400" dirty="0" smtClean="0"/>
              <a:t>можно </a:t>
            </a:r>
            <a:r>
              <a:rPr lang="ru-RU" sz="2400" dirty="0"/>
              <a:t>определить возникновение события и </a:t>
            </a:r>
            <a:r>
              <a:rPr lang="ru-RU" sz="2400" dirty="0" smtClean="0"/>
              <a:t>его обработать. В </a:t>
            </a:r>
            <a:r>
              <a:rPr lang="ru-RU" sz="2400" dirty="0" err="1"/>
              <a:t>JavaScript</a:t>
            </a:r>
            <a:r>
              <a:rPr lang="ru-RU" sz="2400" dirty="0"/>
              <a:t> есть следующие типы событий:</a:t>
            </a:r>
          </a:p>
          <a:p>
            <a:pPr indent="36195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события мыши </a:t>
            </a:r>
            <a:r>
              <a:rPr lang="ru-RU" sz="2400" dirty="0"/>
              <a:t>(перемещение курсора, нажатие мыши и т.д.)</a:t>
            </a:r>
          </a:p>
          <a:p>
            <a:pPr indent="36195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события клавиатуры </a:t>
            </a:r>
            <a:r>
              <a:rPr lang="ru-RU" sz="2400" dirty="0"/>
              <a:t>(нажатие или отпускание клавиши клавиатуры)</a:t>
            </a:r>
          </a:p>
          <a:p>
            <a:pPr indent="36195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события жизненного </a:t>
            </a:r>
            <a:r>
              <a:rPr lang="ru-RU" sz="2400" b="1" dirty="0"/>
              <a:t>цикла элементов </a:t>
            </a:r>
            <a:r>
              <a:rPr lang="ru-RU" sz="2400" dirty="0"/>
              <a:t>(например, событие загрузки веб-станицы)</a:t>
            </a:r>
          </a:p>
          <a:p>
            <a:pPr indent="36195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события элементов </a:t>
            </a:r>
            <a:r>
              <a:rPr lang="ru-RU" sz="2400" b="1" dirty="0"/>
              <a:t>форм </a:t>
            </a:r>
            <a:r>
              <a:rPr lang="ru-RU" sz="2400" dirty="0"/>
              <a:t>(нажатие кнопки на форме, выбор </a:t>
            </a:r>
            <a:r>
              <a:rPr lang="ru-RU" sz="2400" dirty="0" smtClean="0"/>
              <a:t>элемента в </a:t>
            </a:r>
            <a:r>
              <a:rPr lang="ru-RU" sz="2400" dirty="0"/>
              <a:t>выпадающем списке и т.д.)</a:t>
            </a:r>
          </a:p>
          <a:p>
            <a:pPr indent="36195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события, </a:t>
            </a:r>
            <a:r>
              <a:rPr lang="ru-RU" sz="2400" b="1" dirty="0"/>
              <a:t>возникающие при изменении элементов DOM</a:t>
            </a:r>
          </a:p>
          <a:p>
            <a:pPr indent="361950">
              <a:buFont typeface="Arial" panose="020B0604020202020204" pitchFamily="34" charset="0"/>
              <a:buChar char="•"/>
            </a:pPr>
            <a:r>
              <a:rPr lang="ru-RU" sz="2400" b="1" dirty="0" smtClean="0"/>
              <a:t>события, </a:t>
            </a:r>
            <a:r>
              <a:rPr lang="ru-RU" sz="2400" b="1" dirty="0"/>
              <a:t>возникающие при возникновении </a:t>
            </a:r>
            <a:r>
              <a:rPr lang="ru-RU" sz="2400" b="1" dirty="0" smtClean="0"/>
              <a:t>ошибок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Когда </a:t>
            </a:r>
            <a:r>
              <a:rPr lang="ru-RU" sz="2400" dirty="0" smtClean="0"/>
              <a:t>нажимаем </a:t>
            </a:r>
            <a:r>
              <a:rPr lang="ru-RU" sz="2400" dirty="0"/>
              <a:t>на какой-либо элемент на станице и генерируется событие нажатия, то это событие может распространяться от элемента к элементу. Например, если мы нажимаем на блок </a:t>
            </a:r>
            <a:r>
              <a:rPr lang="ru-RU" sz="2400" dirty="0" err="1"/>
              <a:t>div</a:t>
            </a:r>
            <a:r>
              <a:rPr lang="ru-RU" sz="2400" dirty="0"/>
              <a:t>, то также мы нажимаем и на элемент </a:t>
            </a:r>
            <a:r>
              <a:rPr lang="ru-RU" sz="2400" dirty="0" err="1"/>
              <a:t>body</a:t>
            </a:r>
            <a:r>
              <a:rPr lang="ru-RU" sz="2400" dirty="0"/>
              <a:t>, в котором блок </a:t>
            </a:r>
            <a:r>
              <a:rPr lang="ru-RU" sz="2400" dirty="0" err="1"/>
              <a:t>div</a:t>
            </a:r>
            <a:r>
              <a:rPr lang="ru-RU" sz="2400" dirty="0"/>
              <a:t> находится. То есть происходит распространение события.</a:t>
            </a:r>
          </a:p>
          <a:p>
            <a:pPr indent="361950"/>
            <a:r>
              <a:rPr lang="ru-RU" sz="2400" b="1" dirty="0" smtClean="0"/>
              <a:t>Восходящие</a:t>
            </a:r>
            <a:r>
              <a:rPr lang="ru-RU" sz="2400" dirty="0"/>
              <a:t>: событие распространяется вверх по дереву DOM от дочерних узлов к родительским</a:t>
            </a:r>
          </a:p>
          <a:p>
            <a:pPr indent="361950"/>
            <a:r>
              <a:rPr lang="ru-RU" sz="2400" b="1" dirty="0" smtClean="0"/>
              <a:t>Нисходящие</a:t>
            </a:r>
            <a:r>
              <a:rPr lang="ru-RU" sz="2400" dirty="0"/>
              <a:t>: событие распространяется вниз по дереву DOM от родительских узлов к дочерним, пока не достигнет того элемента, на котором это событие и возникло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style&gt;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#</a:t>
            </a:r>
            <a:r>
              <a:rPr lang="en-US" sz="2400" dirty="0" err="1">
                <a:latin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    width:100px;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    height:100px;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background-color:blue</a:t>
            </a:r>
            <a:r>
              <a:rPr lang="en-US" sz="2400" dirty="0" smtClean="0">
                <a:latin typeface="Consolas" panose="020B0609020204030204" pitchFamily="49" charset="0"/>
              </a:rPr>
              <a:t>;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#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    width:50px;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    height:50px;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background-color:red</a:t>
            </a:r>
            <a:r>
              <a:rPr lang="en-US" sz="2400" dirty="0" smtClean="0">
                <a:latin typeface="Consolas" panose="020B0609020204030204" pitchFamily="49" charset="0"/>
              </a:rPr>
              <a:t>;   }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&lt;/style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&lt;body&gt;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</a:rPr>
              <a:t>	&lt;</a:t>
            </a:r>
            <a:r>
              <a:rPr lang="en-US" sz="2400" dirty="0">
                <a:latin typeface="Consolas" panose="020B0609020204030204" pitchFamily="49" charset="0"/>
              </a:rPr>
              <a:t>div id="</a:t>
            </a:r>
            <a:r>
              <a:rPr lang="en-US" sz="2400" dirty="0" err="1">
                <a:latin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&lt;div id="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>
                <a:latin typeface="Consolas" panose="020B0609020204030204" pitchFamily="49" charset="0"/>
              </a:rPr>
              <a:t>"&gt;&lt;/div&gt;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&lt;/div&gt;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400" dirty="0">
                <a:latin typeface="Consolas" panose="020B0609020204030204" pitchFamily="49" charset="0"/>
              </a:rPr>
              <a:t>&lt;script&gt;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>
                <a:latin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</a:rPr>
              <a:t>redRect.addEventListener</a:t>
            </a:r>
            <a:r>
              <a:rPr lang="en-US" sz="2400" dirty="0">
                <a:latin typeface="Consolas" panose="020B0609020204030204" pitchFamily="49" charset="0"/>
              </a:rPr>
              <a:t>("click", function(){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console.log("</a:t>
            </a:r>
            <a:r>
              <a:rPr lang="ru-RU" sz="2400" dirty="0">
                <a:latin typeface="Consolas" panose="020B0609020204030204" pitchFamily="49" charset="0"/>
              </a:rPr>
              <a:t>Событие на 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 smtClean="0">
                <a:latin typeface="Consolas" panose="020B0609020204030204" pitchFamily="49" charset="0"/>
              </a:rPr>
              <a:t>"); });</a:t>
            </a:r>
            <a:endParaRPr lang="en-US" sz="2400" dirty="0">
              <a:latin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blueRect</a:t>
            </a:r>
            <a:r>
              <a:rPr lang="en-US" sz="2400" dirty="0">
                <a:latin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</a:rPr>
              <a:t>blueRect.addEventListener</a:t>
            </a:r>
            <a:r>
              <a:rPr lang="en-US" sz="2400" dirty="0">
                <a:latin typeface="Consolas" panose="020B0609020204030204" pitchFamily="49" charset="0"/>
              </a:rPr>
              <a:t>("click", function(){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console.log("</a:t>
            </a:r>
            <a:r>
              <a:rPr lang="ru-RU" sz="2400" dirty="0">
                <a:latin typeface="Consolas" panose="020B0609020204030204" pitchFamily="49" charset="0"/>
              </a:rPr>
              <a:t>Событие на </a:t>
            </a:r>
            <a:r>
              <a:rPr lang="en-US" sz="2400" dirty="0" err="1">
                <a:latin typeface="Consolas" panose="020B0609020204030204" pitchFamily="49" charset="0"/>
              </a:rPr>
              <a:t>blueRect</a:t>
            </a:r>
            <a:r>
              <a:rPr lang="en-US" sz="2400" dirty="0" smtClean="0">
                <a:latin typeface="Consolas" panose="020B0609020204030204" pitchFamily="49" charset="0"/>
              </a:rPr>
              <a:t>"); });</a:t>
            </a:r>
            <a:endParaRPr lang="en-US" sz="2400" dirty="0">
              <a:latin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</a:rPr>
              <a:t>document.body.addEventListener</a:t>
            </a:r>
            <a:r>
              <a:rPr lang="en-US" sz="2400" dirty="0">
                <a:latin typeface="Consolas" panose="020B0609020204030204" pitchFamily="49" charset="0"/>
              </a:rPr>
              <a:t>("click", function(){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console.log("</a:t>
            </a:r>
            <a:r>
              <a:rPr lang="ru-RU" sz="2400" dirty="0">
                <a:latin typeface="Consolas" panose="020B0609020204030204" pitchFamily="49" charset="0"/>
              </a:rPr>
              <a:t>Событие на </a:t>
            </a:r>
            <a:r>
              <a:rPr lang="en-US" sz="2400" dirty="0">
                <a:latin typeface="Consolas" panose="020B0609020204030204" pitchFamily="49" charset="0"/>
              </a:rPr>
              <a:t>body</a:t>
            </a:r>
            <a:r>
              <a:rPr lang="en-US" sz="2400" dirty="0" smtClean="0">
                <a:latin typeface="Consolas" panose="020B0609020204030204" pitchFamily="49" charset="0"/>
              </a:rPr>
              <a:t>");});</a:t>
            </a:r>
            <a:endParaRPr lang="en-US" sz="2400" dirty="0">
              <a:latin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&lt;/script&gt;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12" y="4178449"/>
            <a:ext cx="6038730" cy="23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Можно остановить </a:t>
            </a:r>
            <a:r>
              <a:rPr lang="ru-RU" sz="2400" dirty="0"/>
              <a:t>распространение событие с помощью метода </a:t>
            </a:r>
            <a:r>
              <a:rPr lang="ru-RU" sz="2400" b="1" dirty="0" err="1"/>
              <a:t>stopPropagation</a:t>
            </a:r>
            <a:r>
              <a:rPr lang="ru-RU" sz="2400" b="1" dirty="0"/>
              <a:t>() </a:t>
            </a:r>
            <a:r>
              <a:rPr lang="ru-RU" sz="2400" dirty="0"/>
              <a:t>объекта </a:t>
            </a:r>
            <a:r>
              <a:rPr lang="ru-RU" sz="2400" dirty="0" err="1"/>
              <a:t>Event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indent="361950"/>
            <a:endParaRPr lang="en-US" sz="2400" dirty="0" smtClean="0">
              <a:latin typeface="Consolas" panose="020B0609020204030204" pitchFamily="49" charset="0"/>
            </a:endParaRP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>
                <a:latin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</a:rPr>
              <a:t>redRect.addEventListener</a:t>
            </a:r>
            <a:r>
              <a:rPr lang="en-US" sz="2400" dirty="0">
                <a:latin typeface="Consolas" panose="020B0609020204030204" pitchFamily="49" charset="0"/>
              </a:rPr>
              <a:t>("click", function(e){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console.log("</a:t>
            </a:r>
            <a:r>
              <a:rPr lang="ru-RU" sz="2400" dirty="0">
                <a:latin typeface="Consolas" panose="020B0609020204030204" pitchFamily="49" charset="0"/>
              </a:rPr>
              <a:t>Событие на </a:t>
            </a:r>
            <a:r>
              <a:rPr lang="en-US" sz="2400" dirty="0" err="1">
                <a:latin typeface="Consolas" panose="020B0609020204030204" pitchFamily="49" charset="0"/>
              </a:rPr>
              <a:t>redRect</a:t>
            </a:r>
            <a:r>
              <a:rPr lang="en-US" sz="2400" dirty="0">
                <a:latin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e.stopPropagation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</a:rPr>
              <a:t>});</a:t>
            </a:r>
          </a:p>
          <a:p>
            <a:pPr indent="361950"/>
            <a:endParaRPr lang="en-US" sz="2400" dirty="0">
              <a:latin typeface="Consolas" panose="020B0609020204030204" pitchFamily="49" charset="0"/>
            </a:endParaRPr>
          </a:p>
          <a:p>
            <a:pPr indent="361950"/>
            <a:r>
              <a:rPr lang="ru-RU" sz="2400" dirty="0"/>
              <a:t>В результате нажатия событие будет обработано только обработчиком для </a:t>
            </a:r>
            <a:r>
              <a:rPr lang="ru-RU" sz="2400" dirty="0" err="1"/>
              <a:t>redRect</a:t>
            </a:r>
            <a:r>
              <a:rPr lang="ru-RU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Данная </a:t>
            </a:r>
            <a:r>
              <a:rPr lang="ru-RU" sz="2400" dirty="0" smtClean="0"/>
              <a:t>концепция означает</a:t>
            </a:r>
            <a:r>
              <a:rPr lang="ru-RU" sz="2400" dirty="0"/>
              <a:t>, что на одно и то же событие могут отвечать сразу несколько элементов</a:t>
            </a:r>
            <a:r>
              <a:rPr lang="ru-RU" sz="2400" dirty="0" smtClean="0"/>
              <a:t>.</a:t>
            </a:r>
          </a:p>
          <a:p>
            <a:pPr indent="361950"/>
            <a:endParaRPr lang="ru-RU" sz="2400" dirty="0"/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id="main"&gt;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id="par1"&gt;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Это абзац со ссылкой внутри 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id="link1"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="10-2.html"&gt;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ССЫЛКА&lt;/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a&gt;&lt;/p&gt;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1950"/>
            <a:r>
              <a:rPr lang="ru-RU" sz="2400" dirty="0"/>
              <a:t> </a:t>
            </a:r>
            <a:endParaRPr lang="ru-RU" sz="2400" dirty="0" smtClean="0"/>
          </a:p>
          <a:p>
            <a:pPr indent="361950"/>
            <a:r>
              <a:rPr lang="ru-RU" sz="2400" dirty="0" smtClean="0"/>
              <a:t>Присвоим обработчик </a:t>
            </a:r>
            <a:r>
              <a:rPr lang="ru-RU" sz="2400" dirty="0"/>
              <a:t>событию щелчка по ссылке, где пропишем, что никуда переходить нам не нужно и выведем сообщение в модальное окно</a:t>
            </a:r>
            <a:r>
              <a:rPr lang="ru-RU" sz="2400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scriptAfterLoad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выполнит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функцию после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загрузки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страницы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link1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('link1');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if(link1.addEventListener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link1.attachEvent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Кликнули по ссылке!');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event.returnValue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false 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event.preventDefault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Теперь представим, что к тегу </a:t>
            </a:r>
            <a:r>
              <a:rPr lang="ru-RU" sz="2200" b="1" dirty="0"/>
              <a:t>&lt;p&gt;</a:t>
            </a:r>
            <a:r>
              <a:rPr lang="ru-RU" sz="2200" dirty="0"/>
              <a:t> </a:t>
            </a:r>
            <a:r>
              <a:rPr lang="ru-RU" sz="2200" dirty="0" smtClean="0"/>
              <a:t>нужно </a:t>
            </a:r>
            <a:r>
              <a:rPr lang="ru-RU" sz="2200" dirty="0"/>
              <a:t>привязать еще одно событие </a:t>
            </a:r>
            <a:r>
              <a:rPr lang="ru-RU" sz="2200" dirty="0" err="1"/>
              <a:t>click</a:t>
            </a:r>
            <a:r>
              <a:rPr lang="ru-RU" sz="2200" dirty="0"/>
              <a:t>. </a:t>
            </a:r>
            <a:endParaRPr lang="ru-RU" sz="2200" dirty="0" smtClean="0"/>
          </a:p>
          <a:p>
            <a:pPr indent="361950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mainDiv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('main');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mainDiv.style.border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'1px solid #cc0000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link1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('link1');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if(link1.addEventListener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false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link1.attachEvent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par1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('par1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6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par1.style.background = '#f9f9f9';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if(par1.addEventListener) {</a:t>
            </a:r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par1.addEventListener('click',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clickPar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    {</a:t>
            </a:r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par1.attachEvent('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clickPar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clickPar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(event) {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для ссылки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Кликнули по абзацу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!'); };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(event) {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для абзаца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Кликнули по ссылке!');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event.returnValue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false 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event.preventDefault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Всплытие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>
                <a:cs typeface="Consolas" panose="020B0609020204030204" pitchFamily="49" charset="0"/>
              </a:rPr>
              <a:t>Для их использования в метод </a:t>
            </a:r>
            <a:r>
              <a:rPr lang="ru-RU" sz="2200" b="1" dirty="0" err="1">
                <a:cs typeface="Consolas" panose="020B0609020204030204" pitchFamily="49" charset="0"/>
              </a:rPr>
              <a:t>addEventListener</a:t>
            </a:r>
            <a:r>
              <a:rPr lang="ru-RU" sz="2200" b="1" dirty="0">
                <a:cs typeface="Consolas" panose="020B0609020204030204" pitchFamily="49" charset="0"/>
              </a:rPr>
              <a:t>() </a:t>
            </a:r>
            <a:r>
              <a:rPr lang="ru-RU" sz="2200" dirty="0">
                <a:cs typeface="Consolas" panose="020B0609020204030204" pitchFamily="49" charset="0"/>
              </a:rPr>
              <a:t>в качестве третьего необязательного параметра передается логическое значение </a:t>
            </a:r>
            <a:r>
              <a:rPr lang="ru-RU" sz="2200" dirty="0" err="1">
                <a:cs typeface="Consolas" panose="020B0609020204030204" pitchFamily="49" charset="0"/>
              </a:rPr>
              <a:t>true</a:t>
            </a:r>
            <a:r>
              <a:rPr lang="ru-RU" sz="2200" dirty="0">
                <a:cs typeface="Consolas" panose="020B0609020204030204" pitchFamily="49" charset="0"/>
              </a:rPr>
              <a:t> или </a:t>
            </a:r>
            <a:r>
              <a:rPr lang="ru-RU" sz="2200" dirty="0" err="1">
                <a:cs typeface="Consolas" panose="020B0609020204030204" pitchFamily="49" charset="0"/>
              </a:rPr>
              <a:t>false</a:t>
            </a:r>
            <a:r>
              <a:rPr lang="ru-RU" sz="2200" dirty="0">
                <a:cs typeface="Consolas" panose="020B0609020204030204" pitchFamily="49" charset="0"/>
              </a:rPr>
              <a:t>, которое указывает, будет ли событие нисходящим. По умолчанию все события восходящие</a:t>
            </a:r>
            <a:r>
              <a:rPr lang="ru-RU" sz="2200" dirty="0" smtClean="0">
                <a:cs typeface="Consolas" panose="020B0609020204030204" pitchFamily="49" charset="0"/>
              </a:rPr>
              <a:t>.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redRect.addEventListener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("click", function(){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на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}, true);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("click", function(){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на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blueRect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}, true);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("click", function(){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на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body");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}, true);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Нисходящие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50" y="3767287"/>
            <a:ext cx="5435805" cy="25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mainDiv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('main');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mainDiv.style.border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'1px solid #cc0000'; 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link1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('link1');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if(link1.addEventListener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false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link1.attachEvent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par1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('par1');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par1.style.background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'#f9f9f9';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if(par1.addEventListener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par1.addEventListener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('click',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clickPar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false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par1.attachEvent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clickPar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Перехват</a:t>
            </a:r>
            <a:r>
              <a:rPr lang="ru-RU" sz="2800" b="1" dirty="0"/>
              <a:t> 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196752"/>
            <a:ext cx="8313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Самый простой способ </a:t>
            </a:r>
            <a:r>
              <a:rPr lang="ru-RU" sz="2400" dirty="0"/>
              <a:t>исполнения функции в момент запуска события называют </a:t>
            </a:r>
            <a:r>
              <a:rPr lang="ru-RU" sz="2400" b="1" i="1" dirty="0"/>
              <a:t>регистрацией встроенных событий</a:t>
            </a:r>
            <a:r>
              <a:rPr lang="ru-RU" sz="2400" dirty="0"/>
              <a:t>, когда обработчик события присваивается прямо в HTML-код</a:t>
            </a:r>
            <a:r>
              <a:rPr lang="ru-RU" sz="2400" dirty="0" smtClean="0"/>
              <a:t>:</a:t>
            </a: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="alert('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Нажато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')" style="width:50px;height:50px;background-color:blue;"&gt;&lt;/div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Чтобы обработать </a:t>
            </a:r>
            <a:r>
              <a:rPr lang="ru-RU" sz="2400" dirty="0"/>
              <a:t>какое-либо событие, </a:t>
            </a:r>
            <a:r>
              <a:rPr lang="ru-RU" sz="2400" dirty="0" smtClean="0"/>
              <a:t>надо </a:t>
            </a:r>
            <a:r>
              <a:rPr lang="ru-RU" sz="2400" dirty="0"/>
              <a:t>определить для него обработчик. Обработчик представляет собой код на языке </a:t>
            </a:r>
            <a:r>
              <a:rPr lang="ru-RU" sz="2400" dirty="0" err="1"/>
              <a:t>JavaScript</a:t>
            </a:r>
            <a:r>
              <a:rPr lang="ru-RU" sz="2400" dirty="0"/>
              <a:t>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Встроенные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javascript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02" y="3423520"/>
            <a:ext cx="45910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2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clickPar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Кликнули по абзацу!');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event.cancelBubble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false 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event.stopPropagation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clickLink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Кликнули по ссылке!');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event.cancelBubble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true 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event.stopPropagation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event.returnValue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false 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event.preventDefault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Перехват</a:t>
            </a:r>
            <a:r>
              <a:rPr lang="ru-RU" sz="2800" b="1" dirty="0"/>
              <a:t> 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Можно вынести </a:t>
            </a:r>
            <a:r>
              <a:rPr lang="ru-RU" sz="2400" dirty="0"/>
              <a:t>все действия по обработке события в отдельную функцию</a:t>
            </a:r>
            <a:r>
              <a:rPr lang="ru-RU" sz="2400" dirty="0" smtClean="0"/>
              <a:t>:</a:t>
            </a: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displayMessage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()" style="width:50px;height:50px;background-color:blue;"&gt;&lt;/div&gt;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displayMessage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Нажато'); }</a:t>
            </a:r>
          </a:p>
          <a:p>
            <a:pPr indent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Можно </a:t>
            </a:r>
            <a:r>
              <a:rPr lang="ru-RU" sz="2400" dirty="0"/>
              <a:t>выполнить </a:t>
            </a:r>
            <a:r>
              <a:rPr lang="ru-RU" sz="2400" b="1" dirty="0"/>
              <a:t>не одну функцию</a:t>
            </a:r>
            <a:r>
              <a:rPr lang="ru-RU" sz="2400" dirty="0"/>
              <a:t>, а несколько</a:t>
            </a:r>
            <a:r>
              <a:rPr lang="ru-RU" sz="2400" dirty="0" smtClean="0"/>
              <a:t>: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="func1(); func2();"&gt;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через свойства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107" y="1124744"/>
            <a:ext cx="79533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400" dirty="0" smtClean="0"/>
              <a:t>Код </a:t>
            </a:r>
            <a:r>
              <a:rPr lang="ru-RU" sz="2400" dirty="0" err="1"/>
              <a:t>html</a:t>
            </a:r>
            <a:r>
              <a:rPr lang="ru-RU" sz="2400" dirty="0"/>
              <a:t> смешивается с кодом </a:t>
            </a:r>
            <a:r>
              <a:rPr lang="ru-RU" sz="2400" dirty="0" err="1"/>
              <a:t>JavaScript</a:t>
            </a:r>
            <a:r>
              <a:rPr lang="ru-RU" sz="2400" dirty="0"/>
              <a:t>, в связи с чем становится труднее разрабатывать, отлаживать и поддерживать приложение</a:t>
            </a:r>
          </a:p>
          <a:p>
            <a:pPr indent="3810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400" dirty="0"/>
              <a:t>Обработчики событий можно задать только для уже созданных на веб-странице элементов. Динамически создаваемые элементы в этом случае лишаются возможности обработки событий</a:t>
            </a:r>
          </a:p>
          <a:p>
            <a:pPr indent="3810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400" dirty="0"/>
              <a:t>К элементу для одного события может быть прикреплен только один обработчик</a:t>
            </a:r>
          </a:p>
          <a:p>
            <a:pPr indent="3810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400" dirty="0"/>
              <a:t>Нельзя удалить обработчик без изменения кода</a:t>
            </a:r>
          </a:p>
          <a:p>
            <a:pPr indent="361950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Встроенные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обработчики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3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Обработчики событий оформляются в виде функции в случае их привязки к событиям через соответствующие свойства объектов, представляющих элементы страницы</a:t>
            </a:r>
            <a:r>
              <a:rPr lang="ru-RU" sz="2400" dirty="0" smtClean="0"/>
              <a:t>:</a:t>
            </a:r>
          </a:p>
          <a:p>
            <a:pPr indent="361950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id="par"&gt;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Наведите курсор мышки на текст&lt;/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('par');</a:t>
            </a:r>
          </a:p>
          <a:p>
            <a:pPr indent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text.onmouseover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function() {</a:t>
            </a:r>
          </a:p>
          <a:p>
            <a:pPr indent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this.style.color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'#ff0000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text.onmouseout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function() {</a:t>
            </a:r>
          </a:p>
          <a:p>
            <a:pPr indent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this.style.color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'#000000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Привязка через свойства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7" y="1124744"/>
            <a:ext cx="8604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/>
              <a:t>В обработчик можно передавать параметры. Например, </a:t>
            </a:r>
            <a:r>
              <a:rPr lang="ru-RU" sz="2400" dirty="0" smtClean="0"/>
              <a:t>можно </a:t>
            </a:r>
            <a:r>
              <a:rPr lang="ru-RU" sz="2400" dirty="0"/>
              <a:t>передать текущий объект, на котором возникает событие</a:t>
            </a:r>
            <a:r>
              <a:rPr lang="ru-RU" sz="2400" dirty="0" smtClean="0"/>
              <a:t>:</a:t>
            </a: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="page1.html"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="return handler(this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Станица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handler(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obj.href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return false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400" dirty="0" smtClean="0"/>
          </a:p>
          <a:p>
            <a:pPr indent="361950" fontAlgn="base"/>
            <a:r>
              <a:rPr lang="ru-RU" sz="2400" dirty="0" smtClean="0"/>
              <a:t>Ключевое </a:t>
            </a:r>
            <a:r>
              <a:rPr lang="ru-RU" sz="2400" dirty="0"/>
              <a:t>слово </a:t>
            </a:r>
            <a:r>
              <a:rPr lang="ru-RU" sz="2400" b="1" dirty="0" err="1" smtClean="0"/>
              <a:t>this</a:t>
            </a:r>
            <a:r>
              <a:rPr lang="ru-RU" sz="2400" dirty="0"/>
              <a:t> указывает на текущий объект ссылки, на которую производится нажатие</a:t>
            </a:r>
            <a:r>
              <a:rPr lang="ru-RU" sz="2400" dirty="0" smtClean="0"/>
              <a:t>.</a:t>
            </a:r>
          </a:p>
          <a:p>
            <a:pPr indent="361950" fontAlgn="base"/>
            <a:r>
              <a:rPr lang="ru-RU" sz="2400" dirty="0" smtClean="0"/>
              <a:t>В </a:t>
            </a:r>
            <a:r>
              <a:rPr lang="ru-RU" sz="2400" dirty="0"/>
              <a:t>коде обработчика </a:t>
            </a:r>
            <a:r>
              <a:rPr lang="ru-RU" sz="2400" dirty="0" smtClean="0"/>
              <a:t>можно </a:t>
            </a:r>
            <a:r>
              <a:rPr lang="ru-RU" sz="2400" dirty="0"/>
              <a:t>получить этот объект и обратиться к его свойствам, например, к свойству </a:t>
            </a:r>
            <a:r>
              <a:rPr lang="ru-RU" sz="2400" dirty="0" err="1"/>
              <a:t>href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Передача параметров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обработчик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3018</Words>
  <Application>Microsoft Office PowerPoint</Application>
  <PresentationFormat>Экран (4:3)</PresentationFormat>
  <Paragraphs>556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SimSun-ExtB</vt:lpstr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События и обработчики событий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204</cp:revision>
  <dcterms:created xsi:type="dcterms:W3CDTF">2016-05-18T02:57:37Z</dcterms:created>
  <dcterms:modified xsi:type="dcterms:W3CDTF">2019-03-28T05:30:21Z</dcterms:modified>
</cp:coreProperties>
</file>