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309" r:id="rId2"/>
    <p:sldId id="301" r:id="rId3"/>
    <p:sldId id="372" r:id="rId4"/>
    <p:sldId id="373" r:id="rId5"/>
    <p:sldId id="374" r:id="rId6"/>
    <p:sldId id="395" r:id="rId7"/>
    <p:sldId id="375" r:id="rId8"/>
    <p:sldId id="376" r:id="rId9"/>
    <p:sldId id="387" r:id="rId10"/>
    <p:sldId id="390" r:id="rId11"/>
    <p:sldId id="389" r:id="rId12"/>
    <p:sldId id="303" r:id="rId13"/>
    <p:sldId id="391" r:id="rId14"/>
    <p:sldId id="381" r:id="rId15"/>
    <p:sldId id="382" r:id="rId16"/>
    <p:sldId id="377" r:id="rId17"/>
    <p:sldId id="379" r:id="rId18"/>
    <p:sldId id="383" r:id="rId19"/>
    <p:sldId id="384" r:id="rId20"/>
    <p:sldId id="385" r:id="rId21"/>
    <p:sldId id="386" r:id="rId22"/>
    <p:sldId id="396" r:id="rId23"/>
    <p:sldId id="397" r:id="rId24"/>
    <p:sldId id="398" r:id="rId25"/>
    <p:sldId id="399" r:id="rId26"/>
    <p:sldId id="341" r:id="rId27"/>
    <p:sldId id="361" r:id="rId28"/>
    <p:sldId id="371" r:id="rId29"/>
    <p:sldId id="392" r:id="rId30"/>
    <p:sldId id="394" r:id="rId31"/>
    <p:sldId id="393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96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1D8A7-DF51-4EE1-9DF6-7F4E5743ED0F}" type="datetimeFigureOut">
              <a:rPr lang="ru-RU" smtClean="0"/>
              <a:t>04.04.2019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089D8-6B97-4981-9AF6-B277CD2B7B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280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FFA1C-9766-4CDF-A0C2-5E452562EE67}" type="datetime1">
              <a:rPr lang="ru-RU" smtClean="0"/>
              <a:t>04.04.2019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1A1D-532A-4063-93BE-CD2808658E50}" type="datetime1">
              <a:rPr lang="ru-RU" smtClean="0"/>
              <a:t>04.04.2019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66BC-7723-4D83-A10C-E18237E86F41}" type="datetime1">
              <a:rPr lang="ru-RU" smtClean="0"/>
              <a:t>04.04.2019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715B-649D-4D7D-9147-A7DC68D17913}" type="datetime1">
              <a:rPr lang="ru-RU" smtClean="0"/>
              <a:t>04.04.2019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67D8-2944-4D75-8997-51EB902082C1}" type="datetime1">
              <a:rPr lang="ru-RU" smtClean="0"/>
              <a:t>04.04.2019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C20E-D278-40A7-B25A-97B3B9AB9BDD}" type="datetime1">
              <a:rPr lang="ru-RU" smtClean="0"/>
              <a:t>04.04.2019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6BEA-E64F-4982-8DA9-33F16D8A11F2}" type="datetime1">
              <a:rPr lang="ru-RU" smtClean="0"/>
              <a:t>04.04.2019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280C1-0FCA-4322-8488-2E90760F0B76}" type="datetime1">
              <a:rPr lang="ru-RU" smtClean="0"/>
              <a:t>04.04.2019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39550-1DDF-462D-9C43-46F2DA820C7E}" type="datetime1">
              <a:rPr lang="ru-RU" smtClean="0"/>
              <a:t>04.04.2019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A8FB-1B56-43CC-B88C-0E82F9DBDFB0}" type="datetime1">
              <a:rPr lang="ru-RU" smtClean="0"/>
              <a:t>04.04.2019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D626-F2CF-4DA1-A615-95870C8CD821}" type="datetime1">
              <a:rPr lang="ru-RU" smtClean="0"/>
              <a:t>04.04.2019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1E75F48-AB10-4974-82F6-4512F92E59EE}" type="datetime1">
              <a:rPr lang="ru-RU" smtClean="0"/>
              <a:t>04.04.2019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990656" cy="3035423"/>
          </a:xfrm>
        </p:spPr>
        <p:txBody>
          <a:bodyPr/>
          <a:lstStyle/>
          <a:p>
            <a:r>
              <a:rPr lang="ru-RU" b="1" dirty="0" smtClean="0">
                <a:solidFill>
                  <a:srgbClr val="C00000"/>
                </a:solidFill>
              </a:rPr>
              <a:t>Основы </a:t>
            </a:r>
            <a:r>
              <a:rPr lang="ru-RU" b="1" dirty="0">
                <a:solidFill>
                  <a:srgbClr val="C00000"/>
                </a:solidFill>
              </a:rPr>
              <a:t>работы с </a:t>
            </a:r>
            <a:r>
              <a:rPr lang="en-US" b="1" dirty="0">
                <a:solidFill>
                  <a:srgbClr val="C00000"/>
                </a:solidFill>
              </a:rPr>
              <a:t>CSS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71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5338" y="932970"/>
            <a:ext cx="83889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document.getElementsByTagName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i");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for 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p.length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p[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style.border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"5px double red";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p[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style.padding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"15px";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p[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className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"red-heart";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p[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function(){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this.innerHTML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"My new style";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this.style.cssText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"background: red; color: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blue;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padding: 10px;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Свойство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style.cssText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элемента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37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4" y="1052736"/>
            <a:ext cx="831338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&lt;p id="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 style="background: red;"&gt;&lt;/p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elem.style.cssText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'color: red; font-size: 20px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;';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ru-RU" sz="2400" dirty="0"/>
              <a:t>HTML код станет выглядеть так</a:t>
            </a:r>
            <a:r>
              <a:rPr lang="ru-RU" sz="2400" dirty="0" smtClean="0"/>
              <a:t>: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&lt;p id="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 style="color: red; font-size: 20px;"&gt;&lt;/p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ru-RU" sz="2400" dirty="0"/>
              <a:t>Чтобы предыдущие стили не </a:t>
            </a:r>
            <a:r>
              <a:rPr lang="ru-RU" sz="2400" dirty="0" smtClean="0"/>
              <a:t>перезаписывались: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&lt;p id="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 style="background: green;"&gt;&lt;/p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elem.style.cssText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+= 'color: red; font-size: 20px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;';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Свойство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style.cssText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элемента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30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400" dirty="0"/>
              <a:t>Свойство </a:t>
            </a:r>
            <a:r>
              <a:rPr lang="ru-RU" sz="2400" b="1" dirty="0" err="1"/>
              <a:t>className</a:t>
            </a:r>
            <a:r>
              <a:rPr lang="ru-RU" sz="2400" dirty="0"/>
              <a:t> предполагает, что </a:t>
            </a:r>
            <a:r>
              <a:rPr lang="ru-RU" sz="2400" dirty="0" smtClean="0"/>
              <a:t>есть таблица </a:t>
            </a:r>
            <a:r>
              <a:rPr lang="ru-RU" sz="2400" dirty="0"/>
              <a:t>стилей, </a:t>
            </a:r>
            <a:r>
              <a:rPr lang="ru-RU" sz="2400" dirty="0" smtClean="0"/>
              <a:t>связанная </a:t>
            </a:r>
            <a:r>
              <a:rPr lang="ru-RU" sz="2400" dirty="0"/>
              <a:t>с </a:t>
            </a:r>
            <a:r>
              <a:rPr lang="ru-RU" sz="2400" dirty="0" err="1" smtClean="0"/>
              <a:t>html</a:t>
            </a:r>
            <a:r>
              <a:rPr lang="ru-RU" sz="2400" dirty="0" smtClean="0"/>
              <a:t>-файлом </a:t>
            </a:r>
            <a:r>
              <a:rPr lang="ru-RU" sz="2400" dirty="0"/>
              <a:t>с </a:t>
            </a:r>
            <a:r>
              <a:rPr lang="ru-RU" sz="2400" dirty="0" smtClean="0"/>
              <a:t>некоторым количеством </a:t>
            </a:r>
            <a:r>
              <a:rPr lang="ru-RU" sz="2400" dirty="0"/>
              <a:t>классов в </a:t>
            </a:r>
            <a:r>
              <a:rPr lang="ru-RU" sz="2400" dirty="0" smtClean="0"/>
              <a:t>ней.</a:t>
            </a:r>
          </a:p>
          <a:p>
            <a:pPr indent="361950"/>
            <a:r>
              <a:rPr lang="ru-RU" sz="2400" dirty="0"/>
              <a:t>Назначить класс для элемента можно, используя свойство</a:t>
            </a:r>
            <a:r>
              <a:rPr lang="ru-RU" sz="2400" b="1" dirty="0"/>
              <a:t> </a:t>
            </a:r>
            <a:r>
              <a:rPr lang="ru-RU" sz="2400" b="1" dirty="0" err="1" smtClean="0"/>
              <a:t>className</a:t>
            </a:r>
            <a:r>
              <a:rPr lang="ru-RU" sz="2400" b="1" dirty="0" smtClean="0"/>
              <a:t>.</a:t>
            </a:r>
          </a:p>
          <a:p>
            <a:pPr indent="361950"/>
            <a:endParaRPr lang="ru-RU" sz="2400" b="1" dirty="0"/>
          </a:p>
          <a:p>
            <a:pPr indent="361950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elem.className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"red-heart";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Свойство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className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05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html&gt;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</a:p>
          <a:p>
            <a:pPr indent="361950"/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style&gt;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blueStyle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color:blue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font-family:Verdana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.article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font-size:20px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&lt;/style&gt;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&lt;/head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body&gt;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&lt;div class="article"&gt;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&lt;h3&gt;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Заголовок статьи&lt;/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h3&gt;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Первый абзац&lt;/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Второй абзац&lt;/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&lt;/div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Свойство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className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62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</a:p>
          <a:p>
            <a:pPr indent="361950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articleDiv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document.querySelector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div.article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установка нового класса</a:t>
            </a:r>
          </a:p>
          <a:p>
            <a:pPr indent="361950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articleDiv.className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blueStyle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получаем название класса</a:t>
            </a:r>
          </a:p>
          <a:p>
            <a:pPr indent="361950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articleDiv.className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&lt;/html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endParaRPr lang="ru-RU" sz="2400" dirty="0" smtClean="0"/>
          </a:p>
          <a:p>
            <a:pPr indent="361950"/>
            <a:r>
              <a:rPr lang="ru-RU" sz="2400" dirty="0" smtClean="0"/>
              <a:t>Прежнее значение </a:t>
            </a:r>
            <a:r>
              <a:rPr lang="ru-RU" sz="2400" dirty="0"/>
              <a:t>атрибута </a:t>
            </a:r>
            <a:r>
              <a:rPr lang="ru-RU" sz="2400" b="1" dirty="0" err="1"/>
              <a:t>class</a:t>
            </a:r>
            <a:r>
              <a:rPr lang="ru-RU" sz="2400" dirty="0"/>
              <a:t> удаляется</a:t>
            </a:r>
            <a:r>
              <a:rPr lang="ru-RU" sz="2400" dirty="0" smtClean="0"/>
              <a:t>.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Свойство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className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77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400" dirty="0" smtClean="0"/>
              <a:t>Если надо </a:t>
            </a:r>
            <a:r>
              <a:rPr lang="ru-RU" sz="2400" dirty="0"/>
              <a:t>добавить класс, надо объединить его название со старым классом</a:t>
            </a:r>
            <a:r>
              <a:rPr lang="ru-RU" sz="2400" dirty="0" smtClean="0"/>
              <a:t>:</a:t>
            </a:r>
          </a:p>
          <a:p>
            <a:pPr indent="361950"/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articleDiv.className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articleDiv.className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blueStyle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ru-RU" sz="2400" dirty="0"/>
              <a:t>Чтобы удалить класс, достаточно можно присвоить </a:t>
            </a:r>
            <a:r>
              <a:rPr lang="ru-RU" sz="2400" dirty="0" smtClean="0"/>
              <a:t>свойству </a:t>
            </a:r>
            <a:r>
              <a:rPr lang="ru-RU" sz="2400" dirty="0"/>
              <a:t>пустую строку.</a:t>
            </a:r>
          </a:p>
          <a:p>
            <a:pPr indent="361950"/>
            <a:endParaRPr lang="ru-RU" sz="2400" dirty="0"/>
          </a:p>
          <a:p>
            <a:pPr indent="361950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articleDiv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.className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"";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Свойство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className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98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&lt;style&gt;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{cursor: pointer;}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higtlight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background-color: #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ddaaff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color: #5533ff; 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padding: 0 5px; 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border-bottom: 1px solid  #5533ff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&lt;/style&gt;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id="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li&gt;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Под самым карнизом,&lt;/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li&gt;   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&lt;li&gt;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Над самым оконцем&lt;/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li&gt;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&lt;li&gt;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Забралось в сосульки&lt;/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li&gt;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&lt;li&gt;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Весеннее солнце.&lt;/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 &lt;/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Пример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56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&lt;script&gt;</a:t>
            </a:r>
          </a:p>
          <a:p>
            <a:pPr indent="361950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indent="361950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ul.onclick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function(e){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if(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e.target.tagName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!= "UL"){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e.target.className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== 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higtlight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 ?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e.target.className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""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                   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e.target.className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higtlight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&lt;/script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ru-RU" sz="2400" dirty="0" smtClean="0"/>
              <a:t>При клике </a:t>
            </a:r>
            <a:r>
              <a:rPr lang="ru-RU" sz="2400" dirty="0"/>
              <a:t>на строке добавляется атрибут </a:t>
            </a:r>
            <a:r>
              <a:rPr lang="ru-RU" sz="2400" dirty="0" err="1"/>
              <a:t>class</a:t>
            </a:r>
            <a:r>
              <a:rPr lang="ru-RU" sz="2400" dirty="0"/>
              <a:t>="</a:t>
            </a:r>
            <a:r>
              <a:rPr lang="ru-RU" sz="2400" dirty="0" err="1"/>
              <a:t>higtlight</a:t>
            </a:r>
            <a:r>
              <a:rPr lang="ru-RU" sz="2400" dirty="0"/>
              <a:t>", а при повторном клике атрибут </a:t>
            </a:r>
            <a:r>
              <a:rPr lang="ru-RU" sz="2400" dirty="0" err="1"/>
              <a:t>class</a:t>
            </a:r>
            <a:r>
              <a:rPr lang="ru-RU" sz="2400" dirty="0" smtClean="0"/>
              <a:t>="".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Пример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58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400" dirty="0" smtClean="0"/>
              <a:t>Для управления </a:t>
            </a:r>
            <a:r>
              <a:rPr lang="ru-RU" sz="2400" dirty="0"/>
              <a:t>множеством классов </a:t>
            </a:r>
            <a:r>
              <a:rPr lang="ru-RU" sz="2400" dirty="0" smtClean="0"/>
              <a:t>удобнее </a:t>
            </a:r>
            <a:r>
              <a:rPr lang="ru-RU" sz="2400" dirty="0"/>
              <a:t>использовать свойство </a:t>
            </a:r>
            <a:r>
              <a:rPr lang="ru-RU" sz="2400" b="1" dirty="0" err="1"/>
              <a:t>classList</a:t>
            </a:r>
            <a:r>
              <a:rPr lang="ru-RU" sz="2400" dirty="0"/>
              <a:t>. Это свойство представляет объект, реализующий следующие </a:t>
            </a:r>
            <a:r>
              <a:rPr lang="ru-RU" sz="2400" dirty="0" smtClean="0"/>
              <a:t>методы: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err="1" smtClean="0"/>
              <a:t>add</a:t>
            </a:r>
            <a:r>
              <a:rPr lang="ru-RU" sz="2400" b="1" dirty="0" smtClean="0"/>
              <a:t>(</a:t>
            </a:r>
            <a:r>
              <a:rPr lang="ru-RU" sz="2400" b="1" dirty="0" err="1" smtClean="0"/>
              <a:t>className</a:t>
            </a:r>
            <a:r>
              <a:rPr lang="ru-RU" sz="2400" b="1" dirty="0" smtClean="0"/>
              <a:t>)</a:t>
            </a:r>
            <a:r>
              <a:rPr lang="ru-RU" sz="2400" dirty="0" smtClean="0"/>
              <a:t> </a:t>
            </a:r>
            <a:r>
              <a:rPr lang="ru-RU" sz="2400" dirty="0" smtClean="0">
                <a:ea typeface="SimSun-ExtB"/>
              </a:rPr>
              <a:t>- </a:t>
            </a:r>
            <a:r>
              <a:rPr lang="ru-RU" sz="2400" dirty="0" smtClean="0"/>
              <a:t>добавляет </a:t>
            </a:r>
            <a:r>
              <a:rPr lang="ru-RU" sz="2400" dirty="0"/>
              <a:t>класс </a:t>
            </a:r>
            <a:r>
              <a:rPr lang="ru-RU" sz="2400" dirty="0" err="1" smtClean="0"/>
              <a:t>className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err="1" smtClean="0"/>
              <a:t>remove</a:t>
            </a:r>
            <a:r>
              <a:rPr lang="ru-RU" sz="2400" b="1" dirty="0" smtClean="0"/>
              <a:t>(</a:t>
            </a:r>
            <a:r>
              <a:rPr lang="ru-RU" sz="2400" b="1" dirty="0" err="1" smtClean="0"/>
              <a:t>className</a:t>
            </a:r>
            <a:r>
              <a:rPr lang="ru-RU" sz="2400" b="1" dirty="0" smtClean="0"/>
              <a:t>) </a:t>
            </a:r>
            <a:r>
              <a:rPr lang="ru-RU" sz="2400" dirty="0">
                <a:ea typeface="SimSun-ExtB"/>
              </a:rPr>
              <a:t>- </a:t>
            </a:r>
            <a:r>
              <a:rPr lang="ru-RU" sz="2400" dirty="0" smtClean="0"/>
              <a:t>удаляет </a:t>
            </a:r>
            <a:r>
              <a:rPr lang="ru-RU" sz="2400" dirty="0"/>
              <a:t>класс </a:t>
            </a:r>
            <a:r>
              <a:rPr lang="ru-RU" sz="2400" dirty="0" err="1" smtClean="0"/>
              <a:t>className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err="1" smtClean="0"/>
              <a:t>contains</a:t>
            </a:r>
            <a:r>
              <a:rPr lang="ru-RU" sz="2400" b="1" dirty="0"/>
              <a:t>(</a:t>
            </a:r>
            <a:r>
              <a:rPr lang="ru-RU" sz="2400" b="1" dirty="0" err="1"/>
              <a:t>className</a:t>
            </a:r>
            <a:r>
              <a:rPr lang="ru-RU" sz="2400" b="1" dirty="0"/>
              <a:t>) </a:t>
            </a:r>
            <a:r>
              <a:rPr lang="ru-RU" sz="2400" dirty="0">
                <a:ea typeface="SimSun-ExtB"/>
              </a:rPr>
              <a:t>- </a:t>
            </a:r>
            <a:r>
              <a:rPr lang="ru-RU" sz="2400" dirty="0"/>
              <a:t> проверяет наличие указанного класса (возвращает </a:t>
            </a:r>
            <a:r>
              <a:rPr lang="ru-RU" sz="2400" dirty="0" err="1"/>
              <a:t>true</a:t>
            </a:r>
            <a:r>
              <a:rPr lang="ru-RU" sz="2400" dirty="0"/>
              <a:t>, если такой класс есть у элемента, </a:t>
            </a:r>
            <a:r>
              <a:rPr lang="ru-RU" sz="2400" dirty="0" err="1"/>
              <a:t>false</a:t>
            </a:r>
            <a:r>
              <a:rPr lang="ru-RU" sz="2400" dirty="0"/>
              <a:t> - если нет):</a:t>
            </a:r>
            <a:endParaRPr lang="ru-RU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err="1" smtClean="0"/>
              <a:t>toggle</a:t>
            </a:r>
            <a:r>
              <a:rPr lang="ru-RU" sz="2400" b="1" dirty="0" smtClean="0"/>
              <a:t>(</a:t>
            </a:r>
            <a:r>
              <a:rPr lang="ru-RU" sz="2400" b="1" dirty="0" err="1" smtClean="0"/>
              <a:t>className</a:t>
            </a:r>
            <a:r>
              <a:rPr lang="ru-RU" sz="2400" b="1" dirty="0" smtClean="0"/>
              <a:t>)</a:t>
            </a:r>
            <a:r>
              <a:rPr lang="ru-RU" sz="2400" dirty="0" smtClean="0"/>
              <a:t> </a:t>
            </a:r>
            <a:r>
              <a:rPr lang="ru-RU" sz="2400" dirty="0">
                <a:ea typeface="SimSun-ExtB"/>
              </a:rPr>
              <a:t>- </a:t>
            </a:r>
            <a:r>
              <a:rPr lang="ru-RU" sz="2400" dirty="0" smtClean="0"/>
              <a:t>переключает </a:t>
            </a:r>
            <a:r>
              <a:rPr lang="ru-RU" sz="2400" dirty="0"/>
              <a:t>у элемента класс на </a:t>
            </a:r>
            <a:r>
              <a:rPr lang="ru-RU" sz="2400" dirty="0" err="1"/>
              <a:t>className</a:t>
            </a:r>
            <a:r>
              <a:rPr lang="ru-RU" sz="2400" dirty="0"/>
              <a:t>. Если класса нет, то он добавляется, если есть, то </a:t>
            </a:r>
            <a:r>
              <a:rPr lang="ru-RU" sz="2400" dirty="0" smtClean="0"/>
              <a:t>удаляется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Свойство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classList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43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&lt;p id="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 class="www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ggg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zzz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"&gt;&lt;/p&gt;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elem.classList.add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kkk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endParaRPr lang="ru-RU" sz="2400" dirty="0"/>
          </a:p>
          <a:p>
            <a:pPr indent="361950"/>
            <a:r>
              <a:rPr lang="ru-RU" sz="2400" dirty="0"/>
              <a:t>HTML код станет выглядеть так</a:t>
            </a:r>
            <a:r>
              <a:rPr lang="ru-RU" sz="2400" dirty="0" smtClean="0"/>
              <a:t>: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&lt;p id="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 class="www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ggg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zzz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kkk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"&gt;&lt;/p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&lt;p id="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 class="www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ggg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zzz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"&gt;&lt;/p&gt;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elem.classList.remove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ggg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ru-RU" sz="2400" dirty="0"/>
              <a:t>HTML код станет выглядеть так</a:t>
            </a:r>
            <a:r>
              <a:rPr lang="ru-RU" sz="2400" dirty="0" smtClean="0"/>
              <a:t>: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&lt;p id="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 class="www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zzz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"&gt;&lt;/p&gt;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Добавление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 и удаление класса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85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7" y="1038694"/>
            <a:ext cx="813336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400" dirty="0"/>
              <a:t>Для манипуляции свойствами элемента в </a:t>
            </a:r>
            <a:r>
              <a:rPr lang="ru-RU" sz="2400" dirty="0" err="1"/>
              <a:t>JavaScript</a:t>
            </a:r>
            <a:r>
              <a:rPr lang="ru-RU" sz="2400" dirty="0"/>
              <a:t> есть несколько </a:t>
            </a:r>
            <a:r>
              <a:rPr lang="ru-RU" sz="2400" dirty="0" smtClean="0"/>
              <a:t>свойств: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 smtClean="0"/>
              <a:t>style</a:t>
            </a:r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/>
              <a:t>style.cssText</a:t>
            </a:r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/>
              <a:t>className</a:t>
            </a:r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 smtClean="0"/>
              <a:t>classList</a:t>
            </a:r>
            <a:endParaRPr lang="ru-RU" sz="2400" dirty="0" smtClean="0"/>
          </a:p>
          <a:p>
            <a:pPr indent="357188">
              <a:lnSpc>
                <a:spcPct val="150000"/>
              </a:lnSpc>
            </a:pPr>
            <a:r>
              <a:rPr lang="ru-RU" sz="2200" dirty="0"/>
              <a:t>Свойство </a:t>
            </a:r>
            <a:r>
              <a:rPr lang="ru-RU" sz="2200" b="1" dirty="0" err="1"/>
              <a:t>style</a:t>
            </a:r>
            <a:r>
              <a:rPr lang="ru-RU" sz="2200" dirty="0"/>
              <a:t> </a:t>
            </a:r>
            <a:r>
              <a:rPr lang="ru-RU" sz="2200" dirty="0" smtClean="0"/>
              <a:t>сложный </a:t>
            </a:r>
            <a:r>
              <a:rPr lang="ru-RU" sz="2200" dirty="0"/>
              <a:t>объект для управления стилем и напрямую сопоставляется с атрибутом </a:t>
            </a:r>
            <a:r>
              <a:rPr lang="ru-RU" sz="2200" dirty="0" err="1"/>
              <a:t>style</a:t>
            </a:r>
            <a:r>
              <a:rPr lang="ru-RU" sz="2200" dirty="0"/>
              <a:t> </a:t>
            </a:r>
            <a:r>
              <a:rPr lang="ru-RU" sz="2200" dirty="0" err="1"/>
              <a:t>html</a:t>
            </a:r>
            <a:r>
              <a:rPr lang="ru-RU" sz="2200" dirty="0"/>
              <a:t>-элемента.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Основы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работы с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CSS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47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400" dirty="0"/>
              <a:t>Проверка класса:</a:t>
            </a:r>
          </a:p>
          <a:p>
            <a:pPr indent="361950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 id="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 class="www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ggg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zzz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"&gt;&lt;/p&gt;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pt-BR" sz="2400" dirty="0">
                <a:latin typeface="Consolas" panose="020B0609020204030204" pitchFamily="49" charset="0"/>
                <a:cs typeface="Consolas" panose="020B0609020204030204" pitchFamily="49" charset="0"/>
              </a:rPr>
              <a:t>var elem = document.getElementById('elem');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pt-BR" sz="2400" dirty="0">
                <a:latin typeface="Consolas" panose="020B0609020204030204" pitchFamily="49" charset="0"/>
                <a:cs typeface="Consolas" panose="020B0609020204030204" pitchFamily="49" charset="0"/>
              </a:rPr>
              <a:t>var checkClass = elem.classList.contains('ggg');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pt-BR" sz="2400" dirty="0">
                <a:latin typeface="Consolas" panose="020B0609020204030204" pitchFamily="49" charset="0"/>
                <a:cs typeface="Consolas" panose="020B0609020204030204" pitchFamily="49" charset="0"/>
              </a:rPr>
              <a:t>document.write(checkClass</a:t>
            </a:r>
            <a:r>
              <a:rPr lang="pt-B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true</a:t>
            </a:r>
          </a:p>
          <a:p>
            <a:pPr indent="361950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ru-RU" sz="2400" dirty="0"/>
              <a:t>Количество классов:</a:t>
            </a:r>
          </a:p>
          <a:p>
            <a:pPr indent="361950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length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elem.classList.length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361950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(length); // 3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ru-RU" sz="2400" dirty="0"/>
              <a:t>Перебор </a:t>
            </a:r>
            <a:r>
              <a:rPr lang="ru-RU" sz="2400" dirty="0" smtClean="0"/>
              <a:t>к</a:t>
            </a:r>
            <a:r>
              <a:rPr lang="ru-RU" sz="2400" dirty="0"/>
              <a:t>л</a:t>
            </a:r>
            <a:r>
              <a:rPr lang="ru-RU" sz="2400" dirty="0" smtClean="0"/>
              <a:t>ассов</a:t>
            </a:r>
            <a:r>
              <a:rPr lang="ru-RU" sz="2400" dirty="0"/>
              <a:t>:</a:t>
            </a:r>
          </a:p>
          <a:p>
            <a:pPr indent="361950"/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classNames</a:t>
            </a:r>
            <a:r>
              <a:rPr lang="en-US" sz="2400" dirty="0"/>
              <a:t> </a:t>
            </a:r>
            <a:r>
              <a:rPr lang="en-US" sz="2400" b="1" dirty="0"/>
              <a:t>=</a:t>
            </a:r>
            <a:r>
              <a:rPr lang="en-US" sz="2400" dirty="0"/>
              <a:t> </a:t>
            </a:r>
            <a:r>
              <a:rPr lang="en-US" sz="2400" dirty="0" err="1" smtClean="0"/>
              <a:t>elem.classList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pPr indent="361950"/>
            <a:r>
              <a:rPr lang="en-US" sz="2400" dirty="0" smtClean="0"/>
              <a:t>for </a:t>
            </a:r>
            <a:r>
              <a:rPr lang="en-US" sz="2400" dirty="0"/>
              <a:t>(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b="1" dirty="0"/>
              <a:t>=</a:t>
            </a:r>
            <a:r>
              <a:rPr lang="en-US" sz="2400" dirty="0"/>
              <a:t> 0;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b="1" dirty="0"/>
              <a:t>&lt;</a:t>
            </a:r>
            <a:r>
              <a:rPr lang="en-US" sz="2400" dirty="0"/>
              <a:t> </a:t>
            </a:r>
            <a:r>
              <a:rPr lang="en-US" sz="2400" dirty="0" err="1"/>
              <a:t>classNames.length</a:t>
            </a:r>
            <a:r>
              <a:rPr lang="en-US" sz="2400" dirty="0"/>
              <a:t>; </a:t>
            </a:r>
            <a:r>
              <a:rPr lang="en-US" sz="2400" dirty="0" err="1"/>
              <a:t>i</a:t>
            </a:r>
            <a:r>
              <a:rPr lang="en-US" sz="2400" b="1" dirty="0"/>
              <a:t>++</a:t>
            </a:r>
            <a:r>
              <a:rPr lang="en-US" sz="2400" dirty="0"/>
              <a:t>) { </a:t>
            </a:r>
            <a:r>
              <a:rPr lang="en-US" sz="2400" dirty="0" err="1"/>
              <a:t>document.write</a:t>
            </a:r>
            <a:r>
              <a:rPr lang="en-US" sz="2400" dirty="0"/>
              <a:t>(</a:t>
            </a:r>
            <a:r>
              <a:rPr lang="en-US" sz="2400" dirty="0" err="1"/>
              <a:t>classNames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 </a:t>
            </a:r>
            <a:r>
              <a:rPr lang="en-US" sz="2400" b="1" dirty="0"/>
              <a:t>+</a:t>
            </a:r>
            <a:r>
              <a:rPr lang="en-US" sz="2400" dirty="0"/>
              <a:t> '&lt;</a:t>
            </a:r>
            <a:r>
              <a:rPr lang="en-US" sz="2400" dirty="0" err="1"/>
              <a:t>br</a:t>
            </a:r>
            <a:r>
              <a:rPr lang="en-US" sz="2400" dirty="0"/>
              <a:t>&gt;'); </a:t>
            </a:r>
            <a:r>
              <a:rPr lang="en-US" sz="2400" dirty="0" smtClean="0"/>
              <a:t>}</a:t>
            </a:r>
            <a:r>
              <a:rPr lang="ru-RU" sz="2400" dirty="0" smtClean="0"/>
              <a:t> </a:t>
            </a:r>
            <a:r>
              <a:rPr lang="en-US" sz="2400" dirty="0" smtClean="0"/>
              <a:t>//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www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ggg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zzz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Примеры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13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display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none;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200px;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200px;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border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1px solid green;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elem.active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display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block;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&lt;button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="toggle()"&gt;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Нажми на меня&lt;/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div id="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"&gt;&lt;/div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function toggle()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classList.toggle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(active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'); }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Переключение классов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8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400" dirty="0"/>
              <a:t>В языке HTML5 разрешено добавлять свои атрибуты тегам, при этом они должны начинаться с </a:t>
            </a:r>
            <a:r>
              <a:rPr lang="ru-RU" sz="2400" b="1" dirty="0" err="1"/>
              <a:t>data</a:t>
            </a:r>
            <a:r>
              <a:rPr lang="ru-RU" sz="2400" b="1" dirty="0"/>
              <a:t>-</a:t>
            </a:r>
            <a:r>
              <a:rPr lang="ru-RU" sz="2400" dirty="0"/>
              <a:t>, а затем должно идти любое название </a:t>
            </a:r>
            <a:r>
              <a:rPr lang="ru-RU" sz="2400" dirty="0" smtClean="0"/>
              <a:t>атрибута</a:t>
            </a:r>
            <a:r>
              <a:rPr lang="en-US" sz="2400" dirty="0" smtClean="0"/>
              <a:t>.</a:t>
            </a:r>
          </a:p>
          <a:p>
            <a:pPr indent="361950"/>
            <a:r>
              <a:rPr lang="ru-RU" sz="2400" dirty="0"/>
              <a:t>Если </a:t>
            </a:r>
            <a:r>
              <a:rPr lang="ru-RU" sz="2400" dirty="0" smtClean="0"/>
              <a:t>нужно обратиться </a:t>
            </a:r>
            <a:r>
              <a:rPr lang="ru-RU" sz="2400" dirty="0"/>
              <a:t>к таким атрибутам как с свойствам объекта, то это делается не на прямую, а при помощи специального свойства </a:t>
            </a:r>
            <a:r>
              <a:rPr lang="ru-RU" sz="2400" b="1" dirty="0" err="1"/>
              <a:t>dataset</a:t>
            </a:r>
            <a:r>
              <a:rPr lang="ru-RU" sz="2400" dirty="0" smtClean="0"/>
              <a:t>: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&lt;div id="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 data-price="1000" data-product-number="5"&gt;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Товар Джинсы 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div&gt;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&lt;input type="submit"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()"&gt;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alert(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elem.dataset.price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1000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alert(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elem.dataset.productNumber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Метод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dataset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58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400" dirty="0"/>
              <a:t>К </a:t>
            </a:r>
            <a:r>
              <a:rPr lang="ru-RU" sz="2400" dirty="0" smtClean="0"/>
              <a:t>атрибутам </a:t>
            </a:r>
            <a:r>
              <a:rPr lang="ru-RU" sz="2400" dirty="0"/>
              <a:t>можно также обращаться с помощью методов типа </a:t>
            </a:r>
            <a:r>
              <a:rPr lang="ru-RU" sz="2400" b="1" dirty="0" err="1"/>
              <a:t>getAttribute</a:t>
            </a:r>
            <a:r>
              <a:rPr lang="ru-RU" sz="2400" dirty="0"/>
              <a:t>, в этом случае следует писать полное название атрибута</a:t>
            </a:r>
            <a:r>
              <a:rPr lang="ru-RU" sz="2400" dirty="0" smtClean="0"/>
              <a:t>:</a:t>
            </a:r>
            <a:endParaRPr lang="en-US" sz="2400" dirty="0" smtClean="0"/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&lt;div id="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 data-price="1000" data-product-number="5"&gt;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Товар Джинсы 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div&gt;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&lt;input type="submit"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()"&gt;</a:t>
            </a:r>
          </a:p>
          <a:p>
            <a:pPr indent="361950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indent="361950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'); 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alert(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elem.getAttribute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('data-price'); //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1000 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alert(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elem.getAttribute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('data-product-number'); //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5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Метод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dataset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13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400" dirty="0"/>
              <a:t>Функция </a:t>
            </a:r>
            <a:r>
              <a:rPr lang="ru-RU" sz="2400" b="1" dirty="0" err="1"/>
              <a:t>getComputedStyle</a:t>
            </a:r>
            <a:r>
              <a:rPr lang="ru-RU" sz="2400" dirty="0"/>
              <a:t> позволяет получить значение любого CSS свойства элемента, даже из CSS файла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indent="361950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объект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getComputedStyle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элемент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ru-RU" sz="2400" dirty="0" smtClean="0"/>
              <a:t>Параметром функция </a:t>
            </a:r>
            <a:r>
              <a:rPr lang="ru-RU" sz="2400" dirty="0"/>
              <a:t>принимает элемент, а возвращает </a:t>
            </a:r>
            <a:r>
              <a:rPr lang="ru-RU" sz="2400" b="1" dirty="0"/>
              <a:t>объект</a:t>
            </a:r>
            <a:r>
              <a:rPr lang="ru-RU" sz="2400" dirty="0"/>
              <a:t>, который содержит в себе все CSS свойства переданного элемента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indent="361950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</a:p>
          <a:p>
            <a:pPr indent="361950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style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getComputedStyle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в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style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лежат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CSS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свойства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alert(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style.width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alert(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style.paddingLeft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1950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Функция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getComputedStyle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da-DK" sz="2200" dirty="0">
                <a:latin typeface="Consolas" panose="020B0609020204030204" pitchFamily="49" charset="0"/>
                <a:cs typeface="Consolas" panose="020B0609020204030204" pitchFamily="49" charset="0"/>
              </a:rPr>
              <a:t>&lt;div id="elem"&gt;Текст&lt;/div&gt;</a:t>
            </a:r>
          </a:p>
          <a:p>
            <a:pPr indent="361950"/>
            <a:endParaRPr lang="en-US" sz="2200" dirty="0" smtClean="0"/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{ width: 200px; height: 200px; padding: 30px; border: 20px solid #BCBCBC; }</a:t>
            </a:r>
          </a:p>
          <a:p>
            <a:pPr indent="361950"/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</a:p>
          <a:p>
            <a:pPr indent="361950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style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getComputedStyle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alert('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paddingLeft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 ' +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style.paddingLeft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px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alert('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borderTopWidth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 ' +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style.borderTopWidth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 //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px</a:t>
            </a:r>
            <a:endParaRPr lang="en-U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borderTopStyle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 ' +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style.borderTopStyle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 // solid</a:t>
            </a:r>
          </a:p>
          <a:p>
            <a:pPr indent="361950"/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Функция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getComputedStyle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4" y="1340768"/>
            <a:ext cx="831338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400" dirty="0"/>
              <a:t>В настоящее время в </a:t>
            </a:r>
            <a:r>
              <a:rPr lang="ru-RU" sz="2400" dirty="0" err="1"/>
              <a:t>JavaScript</a:t>
            </a:r>
            <a:r>
              <a:rPr lang="ru-RU" sz="2400" dirty="0"/>
              <a:t> появились </a:t>
            </a:r>
            <a:r>
              <a:rPr lang="ru-RU" sz="2400" dirty="0" smtClean="0"/>
              <a:t>методы </a:t>
            </a:r>
            <a:r>
              <a:rPr lang="ru-RU" sz="2400" dirty="0"/>
              <a:t>получения свойств, в которых можно использовать любые селекторы CSS.</a:t>
            </a:r>
          </a:p>
          <a:p>
            <a:pPr indent="361950"/>
            <a:r>
              <a:rPr lang="ru-RU" sz="2400" dirty="0"/>
              <a:t>Для этого можно использовать два метода: </a:t>
            </a:r>
            <a:r>
              <a:rPr lang="ru-RU" sz="2400" b="1" dirty="0" err="1"/>
              <a:t>querySelector</a:t>
            </a:r>
            <a:r>
              <a:rPr lang="ru-RU" sz="2400" dirty="0"/>
              <a:t> и </a:t>
            </a:r>
            <a:r>
              <a:rPr lang="ru-RU" sz="2400" b="1" dirty="0" err="1" smtClean="0"/>
              <a:t>querySelectorAll</a:t>
            </a:r>
            <a:r>
              <a:rPr lang="ru-RU" sz="2400" dirty="0" smtClean="0"/>
              <a:t>.</a:t>
            </a:r>
          </a:p>
          <a:p>
            <a:pPr indent="361950"/>
            <a:r>
              <a:rPr lang="ru-RU" sz="2400" dirty="0" smtClean="0"/>
              <a:t>Метод</a:t>
            </a:r>
            <a:r>
              <a:rPr lang="ru-RU" sz="2400" dirty="0"/>
              <a:t> </a:t>
            </a:r>
            <a:r>
              <a:rPr lang="ru-RU" sz="2400" b="1" dirty="0" err="1"/>
              <a:t>querySelector</a:t>
            </a:r>
            <a:r>
              <a:rPr lang="ru-RU" sz="2400" dirty="0"/>
              <a:t> является аналогом </a:t>
            </a:r>
            <a:r>
              <a:rPr lang="ru-RU" sz="2400" b="1" dirty="0" err="1"/>
              <a:t>getElementById</a:t>
            </a:r>
            <a:r>
              <a:rPr lang="ru-RU" sz="2400" dirty="0"/>
              <a:t>, только принимает не </a:t>
            </a:r>
            <a:r>
              <a:rPr lang="ru-RU" sz="2400" b="1" dirty="0" err="1"/>
              <a:t>id</a:t>
            </a:r>
            <a:r>
              <a:rPr lang="ru-RU" sz="2400" dirty="0"/>
              <a:t> свойства, а любой </a:t>
            </a:r>
            <a:r>
              <a:rPr lang="ru-RU" sz="2400" b="1" dirty="0"/>
              <a:t>селектор</a:t>
            </a:r>
            <a:r>
              <a:rPr lang="ru-RU" sz="2400" dirty="0"/>
              <a:t>, а возвращает ссылку на </a:t>
            </a:r>
            <a:r>
              <a:rPr lang="ru-RU" sz="2400" b="1" dirty="0"/>
              <a:t>один</a:t>
            </a:r>
            <a:r>
              <a:rPr lang="ru-RU" sz="2400" dirty="0"/>
              <a:t> найденный свойство (если под селектор попадает много свойств, то она вернет ссылку на первый свойство</a:t>
            </a:r>
            <a:r>
              <a:rPr lang="ru-RU" sz="2400" dirty="0" smtClean="0"/>
              <a:t>).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Получение свойств селектором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CSS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87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7032" y="836712"/>
            <a:ext cx="83133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400" dirty="0" smtClean="0"/>
              <a:t>С </a:t>
            </a:r>
            <a:r>
              <a:rPr lang="ru-RU" sz="2400" dirty="0"/>
              <a:t>помощью </a:t>
            </a:r>
            <a:r>
              <a:rPr lang="ru-RU" sz="2400" b="1" dirty="0" err="1"/>
              <a:t>querySelector</a:t>
            </a:r>
            <a:r>
              <a:rPr lang="ru-RU" sz="2400" dirty="0"/>
              <a:t> </a:t>
            </a:r>
            <a:r>
              <a:rPr lang="ru-RU" sz="2400" dirty="0" smtClean="0"/>
              <a:t>получаем </a:t>
            </a:r>
            <a:r>
              <a:rPr lang="ru-RU" sz="2400" dirty="0" err="1"/>
              <a:t>инпут</a:t>
            </a:r>
            <a:r>
              <a:rPr lang="ru-RU" sz="2400" dirty="0"/>
              <a:t> с классом </a:t>
            </a:r>
            <a:r>
              <a:rPr lang="ru-RU" sz="2400" b="1" dirty="0" err="1"/>
              <a:t>test</a:t>
            </a:r>
            <a:r>
              <a:rPr lang="ru-RU" sz="2400" dirty="0"/>
              <a:t> и выводим на экран содержимое его атрибута </a:t>
            </a:r>
            <a:r>
              <a:rPr lang="ru-RU" sz="2400" b="1" dirty="0" err="1"/>
              <a:t>value</a:t>
            </a:r>
            <a:r>
              <a:rPr lang="ru-RU" sz="2400" dirty="0"/>
              <a:t>:</a:t>
            </a:r>
            <a:endParaRPr lang="ru-RU" sz="2400" dirty="0" smtClean="0"/>
          </a:p>
          <a:p>
            <a:pPr indent="361950"/>
            <a:endParaRPr lang="ru-RU" sz="2400" dirty="0" smtClean="0"/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&lt;input type="text" value="!" class="test"&gt;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&lt;input type="submit"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()"&gt;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document.querySelector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input.test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alert(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elem.getAttribute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('value')); }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document.querySelector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('#test');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alert(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elem.getAttribute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('value')); }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41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7032" y="836712"/>
            <a:ext cx="831338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400" dirty="0" smtClean="0"/>
              <a:t>Метод </a:t>
            </a:r>
            <a:r>
              <a:rPr lang="ru-RU" sz="2400" b="1" dirty="0" err="1" smtClean="0"/>
              <a:t>querySelectorAll</a:t>
            </a:r>
            <a:r>
              <a:rPr lang="ru-RU" sz="2400" dirty="0" smtClean="0"/>
              <a:t>, </a:t>
            </a:r>
            <a:r>
              <a:rPr lang="ru-RU" sz="2400" dirty="0"/>
              <a:t>в отличии от </a:t>
            </a:r>
            <a:r>
              <a:rPr lang="ru-RU" sz="2400" b="1" dirty="0" err="1"/>
              <a:t>querySelector</a:t>
            </a:r>
            <a:r>
              <a:rPr lang="ru-RU" sz="2400" dirty="0"/>
              <a:t>, получает </a:t>
            </a:r>
            <a:r>
              <a:rPr lang="ru-RU" sz="2400" b="1" dirty="0"/>
              <a:t>группу</a:t>
            </a:r>
            <a:r>
              <a:rPr lang="ru-RU" sz="2400" dirty="0"/>
              <a:t> свойств и работать с ними нужно как с группой (перебирать </a:t>
            </a:r>
            <a:r>
              <a:rPr lang="ru-RU" sz="2400" b="1" dirty="0"/>
              <a:t>циклом</a:t>
            </a:r>
            <a:r>
              <a:rPr lang="ru-RU" sz="2400" dirty="0"/>
              <a:t> и т.п.). </a:t>
            </a:r>
            <a:endParaRPr lang="ru-RU" sz="2400" dirty="0" smtClean="0"/>
          </a:p>
          <a:p>
            <a:pPr indent="361950"/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&lt;p class="www"&gt;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Текст абзаца.&lt;/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&lt;p class="www"&gt;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Текст абзаца.&lt;/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&lt;p class="www"&gt;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Текст абзаца.&lt;/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Текст абзаца.&lt;/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p&gt; &lt;input type="submit"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)"&gt;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document.querySelectorAll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('.www');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elems.length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innerHTML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'!';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86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8322" y="906601"/>
            <a:ext cx="83133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000" dirty="0" smtClean="0">
                <a:latin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</a:rPr>
              <a:t>FORM NAME="</a:t>
            </a:r>
            <a:r>
              <a:rPr lang="en-US" sz="2000" dirty="0" smtClean="0">
                <a:latin typeface="Consolas" panose="020B0609020204030204" pitchFamily="49" charset="0"/>
              </a:rPr>
              <a:t>form1"&gt;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indent="361950"/>
            <a:r>
              <a:rPr lang="ru-RU" sz="2000" dirty="0" smtClean="0">
                <a:latin typeface="Consolas" panose="020B0609020204030204" pitchFamily="49" charset="0"/>
              </a:rPr>
              <a:t>Цвет </a:t>
            </a:r>
            <a:r>
              <a:rPr lang="ru-RU" sz="2000" dirty="0">
                <a:latin typeface="Consolas" panose="020B0609020204030204" pitchFamily="49" charset="0"/>
              </a:rPr>
              <a:t>текста </a:t>
            </a:r>
            <a:r>
              <a:rPr lang="ru-RU" sz="2000" dirty="0" smtClean="0">
                <a:latin typeface="Consolas" panose="020B0609020204030204" pitchFamily="49" charset="0"/>
              </a:rPr>
              <a:t>абзаца:</a:t>
            </a:r>
          </a:p>
          <a:p>
            <a:pPr indent="361950"/>
            <a:r>
              <a:rPr lang="ru-RU" sz="2000" dirty="0" smtClean="0">
                <a:latin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</a:rPr>
              <a:t>SELECT name="body" </a:t>
            </a:r>
            <a:r>
              <a:rPr lang="en-US" sz="2000" dirty="0" err="1">
                <a:latin typeface="Consolas" panose="020B0609020204030204" pitchFamily="49" charset="0"/>
              </a:rPr>
              <a:t>onChange</a:t>
            </a:r>
            <a:r>
              <a:rPr lang="en-US" sz="2000" dirty="0">
                <a:latin typeface="Consolas" panose="020B0609020204030204" pitchFamily="49" charset="0"/>
              </a:rPr>
              <a:t>="</a:t>
            </a:r>
            <a:r>
              <a:rPr lang="en-US" sz="2000" dirty="0" err="1">
                <a:latin typeface="Consolas" panose="020B0609020204030204" pitchFamily="49" charset="0"/>
              </a:rPr>
              <a:t>changebody</a:t>
            </a:r>
            <a:r>
              <a:rPr lang="en-US" sz="2000" dirty="0" smtClean="0">
                <a:latin typeface="Consolas" panose="020B0609020204030204" pitchFamily="49" charset="0"/>
              </a:rPr>
              <a:t>();"&gt; 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indent="361950"/>
            <a:r>
              <a:rPr lang="en-US" sz="2000" dirty="0" smtClean="0">
                <a:latin typeface="Consolas" panose="020B0609020204030204" pitchFamily="49" charset="0"/>
              </a:rPr>
              <a:t>option </a:t>
            </a:r>
            <a:r>
              <a:rPr lang="en-US" sz="2000" dirty="0">
                <a:latin typeface="Consolas" panose="020B0609020204030204" pitchFamily="49" charset="0"/>
              </a:rPr>
              <a:t>value="red"&gt;</a:t>
            </a:r>
            <a:r>
              <a:rPr lang="ru-RU" sz="2000" dirty="0">
                <a:latin typeface="Consolas" panose="020B0609020204030204" pitchFamily="49" charset="0"/>
              </a:rPr>
              <a:t>Красный&lt;/</a:t>
            </a:r>
            <a:r>
              <a:rPr lang="en-US" sz="2000" dirty="0">
                <a:latin typeface="Consolas" panose="020B0609020204030204" pitchFamily="49" charset="0"/>
              </a:rPr>
              <a:t>option</a:t>
            </a:r>
            <a:r>
              <a:rPr lang="en-US" sz="2000" dirty="0" smtClean="0">
                <a:latin typeface="Consolas" panose="020B0609020204030204" pitchFamily="49" charset="0"/>
              </a:rPr>
              <a:t>&gt;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indent="361950"/>
            <a:r>
              <a:rPr lang="en-US" sz="2000" dirty="0" smtClean="0">
                <a:latin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</a:rPr>
              <a:t>option value="blue</a:t>
            </a:r>
            <a:r>
              <a:rPr lang="en-US" sz="2000" dirty="0" smtClean="0">
                <a:latin typeface="Consolas" panose="020B0609020204030204" pitchFamily="49" charset="0"/>
              </a:rPr>
              <a:t>"&gt;</a:t>
            </a:r>
            <a:r>
              <a:rPr lang="ru-RU" sz="2000" dirty="0" smtClean="0">
                <a:latin typeface="Consolas" panose="020B0609020204030204" pitchFamily="49" charset="0"/>
              </a:rPr>
              <a:t>Синий</a:t>
            </a:r>
            <a:r>
              <a:rPr lang="en-US" sz="2000" dirty="0" smtClean="0">
                <a:latin typeface="Consolas" panose="020B0609020204030204" pitchFamily="49" charset="0"/>
              </a:rPr>
              <a:t>&lt;/</a:t>
            </a:r>
            <a:r>
              <a:rPr lang="en-US" sz="2000" dirty="0">
                <a:latin typeface="Consolas" panose="020B0609020204030204" pitchFamily="49" charset="0"/>
              </a:rPr>
              <a:t>option</a:t>
            </a:r>
            <a:r>
              <a:rPr lang="en-US" sz="2000" dirty="0" smtClean="0">
                <a:latin typeface="Consolas" panose="020B0609020204030204" pitchFamily="49" charset="0"/>
              </a:rPr>
              <a:t>&gt;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indent="361950"/>
            <a:r>
              <a:rPr lang="en-US" sz="2000" dirty="0" smtClean="0">
                <a:latin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</a:rPr>
              <a:t>option value="green</a:t>
            </a:r>
            <a:r>
              <a:rPr lang="en-US" sz="2000" dirty="0" smtClean="0">
                <a:latin typeface="Consolas" panose="020B0609020204030204" pitchFamily="49" charset="0"/>
              </a:rPr>
              <a:t>"&gt;</a:t>
            </a:r>
            <a:r>
              <a:rPr lang="ru-RU" sz="2000" dirty="0" smtClean="0">
                <a:latin typeface="Consolas" panose="020B0609020204030204" pitchFamily="49" charset="0"/>
              </a:rPr>
              <a:t>Зеленый</a:t>
            </a:r>
            <a:r>
              <a:rPr lang="en-US" sz="2000" dirty="0" smtClean="0">
                <a:latin typeface="Consolas" panose="020B0609020204030204" pitchFamily="49" charset="0"/>
              </a:rPr>
              <a:t>&lt;/</a:t>
            </a:r>
            <a:r>
              <a:rPr lang="en-US" sz="2000" dirty="0">
                <a:latin typeface="Consolas" panose="020B0609020204030204" pitchFamily="49" charset="0"/>
              </a:rPr>
              <a:t>option</a:t>
            </a:r>
            <a:r>
              <a:rPr lang="en-US" sz="2000" dirty="0" smtClean="0">
                <a:latin typeface="Consolas" panose="020B0609020204030204" pitchFamily="49" charset="0"/>
              </a:rPr>
              <a:t>&gt;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indent="361950"/>
            <a:r>
              <a:rPr lang="en-US" sz="2000" dirty="0" smtClean="0">
                <a:latin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</a:rPr>
              <a:t>option value="yellow</a:t>
            </a:r>
            <a:r>
              <a:rPr lang="en-US" sz="2000" dirty="0" smtClean="0">
                <a:latin typeface="Consolas" panose="020B0609020204030204" pitchFamily="49" charset="0"/>
              </a:rPr>
              <a:t>"&gt;</a:t>
            </a:r>
            <a:r>
              <a:rPr lang="ru-RU" sz="2000" dirty="0" smtClean="0">
                <a:latin typeface="Consolas" panose="020B0609020204030204" pitchFamily="49" charset="0"/>
              </a:rPr>
              <a:t>Желтый</a:t>
            </a:r>
            <a:r>
              <a:rPr lang="en-US" sz="2000" dirty="0" smtClean="0">
                <a:latin typeface="Consolas" panose="020B0609020204030204" pitchFamily="49" charset="0"/>
              </a:rPr>
              <a:t>&lt;/</a:t>
            </a:r>
            <a:r>
              <a:rPr lang="en-US" sz="2000" dirty="0">
                <a:latin typeface="Consolas" panose="020B0609020204030204" pitchFamily="49" charset="0"/>
              </a:rPr>
              <a:t>option</a:t>
            </a:r>
            <a:r>
              <a:rPr lang="en-US" sz="2000" dirty="0" smtClean="0">
                <a:latin typeface="Consolas" panose="020B0609020204030204" pitchFamily="49" charset="0"/>
              </a:rPr>
              <a:t>&gt;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indent="361950"/>
            <a:r>
              <a:rPr lang="en-US" sz="2000" dirty="0" smtClean="0">
                <a:latin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</a:rPr>
              <a:t>option value="black</a:t>
            </a:r>
            <a:r>
              <a:rPr lang="en-US" sz="2000" dirty="0" smtClean="0">
                <a:latin typeface="Consolas" panose="020B0609020204030204" pitchFamily="49" charset="0"/>
              </a:rPr>
              <a:t>"&gt;</a:t>
            </a:r>
            <a:r>
              <a:rPr lang="ru-RU" sz="2000" dirty="0" smtClean="0">
                <a:latin typeface="Consolas" panose="020B0609020204030204" pitchFamily="49" charset="0"/>
              </a:rPr>
              <a:t>Черный</a:t>
            </a:r>
            <a:r>
              <a:rPr lang="en-US" sz="2000" dirty="0" smtClean="0">
                <a:latin typeface="Consolas" panose="020B0609020204030204" pitchFamily="49" charset="0"/>
              </a:rPr>
              <a:t>&lt;/</a:t>
            </a:r>
            <a:r>
              <a:rPr lang="en-US" sz="2000" dirty="0">
                <a:latin typeface="Consolas" panose="020B0609020204030204" pitchFamily="49" charset="0"/>
              </a:rPr>
              <a:t>option</a:t>
            </a:r>
            <a:r>
              <a:rPr lang="en-US" sz="2000" dirty="0" smtClean="0">
                <a:latin typeface="Consolas" panose="020B0609020204030204" pitchFamily="49" charset="0"/>
              </a:rPr>
              <a:t>&gt;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indent="361950"/>
            <a:r>
              <a:rPr lang="en-US" sz="2000" dirty="0" smtClean="0">
                <a:latin typeface="Consolas" panose="020B0609020204030204" pitchFamily="49" charset="0"/>
              </a:rPr>
              <a:t>&lt;/</a:t>
            </a:r>
            <a:r>
              <a:rPr lang="en-US" sz="2000" dirty="0">
                <a:latin typeface="Consolas" panose="020B0609020204030204" pitchFamily="49" charset="0"/>
              </a:rPr>
              <a:t>SELECT</a:t>
            </a:r>
            <a:r>
              <a:rPr lang="en-US" sz="2000" dirty="0" smtClean="0">
                <a:latin typeface="Consolas" panose="020B0609020204030204" pitchFamily="49" charset="0"/>
              </a:rPr>
              <a:t>&gt;&lt;BR&gt;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indent="361950"/>
            <a:r>
              <a:rPr lang="ru-RU" sz="2000" dirty="0" smtClean="0">
                <a:latin typeface="Consolas" panose="020B0609020204030204" pitchFamily="49" charset="0"/>
              </a:rPr>
              <a:t>Цвет </a:t>
            </a:r>
            <a:r>
              <a:rPr lang="ru-RU" sz="2000" dirty="0">
                <a:latin typeface="Consolas" panose="020B0609020204030204" pitchFamily="49" charset="0"/>
              </a:rPr>
              <a:t>текста </a:t>
            </a:r>
            <a:r>
              <a:rPr lang="ru-RU" sz="2000" dirty="0" smtClean="0">
                <a:latin typeface="Consolas" panose="020B0609020204030204" pitchFamily="49" charset="0"/>
              </a:rPr>
              <a:t>заголовка:</a:t>
            </a:r>
          </a:p>
          <a:p>
            <a:pPr indent="361950"/>
            <a:r>
              <a:rPr lang="ru-RU" sz="2000" dirty="0" smtClean="0">
                <a:latin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</a:rPr>
              <a:t>SELECT name="heading" </a:t>
            </a:r>
            <a:r>
              <a:rPr lang="en-US" sz="2000" dirty="0" err="1">
                <a:latin typeface="Consolas" panose="020B0609020204030204" pitchFamily="49" charset="0"/>
              </a:rPr>
              <a:t>onChange</a:t>
            </a:r>
            <a:r>
              <a:rPr lang="en-US" sz="2000" dirty="0">
                <a:latin typeface="Consolas" panose="020B0609020204030204" pitchFamily="49" charset="0"/>
              </a:rPr>
              <a:t>="</a:t>
            </a:r>
            <a:r>
              <a:rPr lang="en-US" sz="2000" dirty="0" err="1">
                <a:latin typeface="Consolas" panose="020B0609020204030204" pitchFamily="49" charset="0"/>
              </a:rPr>
              <a:t>changehead</a:t>
            </a:r>
            <a:r>
              <a:rPr lang="en-US" sz="2000" dirty="0" smtClean="0">
                <a:latin typeface="Consolas" panose="020B0609020204030204" pitchFamily="49" charset="0"/>
              </a:rPr>
              <a:t>();"&gt;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indent="361950"/>
            <a:r>
              <a:rPr lang="en-US" sz="2000" dirty="0" smtClean="0">
                <a:latin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</a:rPr>
              <a:t>option value="red</a:t>
            </a:r>
            <a:r>
              <a:rPr lang="en-US" sz="2000" dirty="0" smtClean="0">
                <a:latin typeface="Consolas" panose="020B0609020204030204" pitchFamily="49" charset="0"/>
              </a:rPr>
              <a:t>"&gt;</a:t>
            </a:r>
            <a:r>
              <a:rPr lang="ru-RU" sz="2000" dirty="0" smtClean="0">
                <a:latin typeface="Consolas" panose="020B0609020204030204" pitchFamily="49" charset="0"/>
              </a:rPr>
              <a:t>Красный</a:t>
            </a:r>
            <a:r>
              <a:rPr lang="en-US" sz="2000" dirty="0" smtClean="0">
                <a:latin typeface="Consolas" panose="020B0609020204030204" pitchFamily="49" charset="0"/>
              </a:rPr>
              <a:t>&lt;/</a:t>
            </a:r>
            <a:r>
              <a:rPr lang="en-US" sz="2000" dirty="0">
                <a:latin typeface="Consolas" panose="020B0609020204030204" pitchFamily="49" charset="0"/>
              </a:rPr>
              <a:t>option</a:t>
            </a:r>
            <a:r>
              <a:rPr lang="en-US" sz="2000" dirty="0" smtClean="0">
                <a:latin typeface="Consolas" panose="020B0609020204030204" pitchFamily="49" charset="0"/>
              </a:rPr>
              <a:t>&gt;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indent="361950"/>
            <a:r>
              <a:rPr lang="en-US" sz="2000" dirty="0" smtClean="0">
                <a:latin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</a:rPr>
              <a:t>option value="blue</a:t>
            </a:r>
            <a:r>
              <a:rPr lang="en-US" sz="2000" dirty="0" smtClean="0">
                <a:latin typeface="Consolas" panose="020B0609020204030204" pitchFamily="49" charset="0"/>
              </a:rPr>
              <a:t>"&gt;</a:t>
            </a:r>
            <a:r>
              <a:rPr lang="ru-RU" sz="2000" dirty="0" smtClean="0">
                <a:latin typeface="Consolas" panose="020B0609020204030204" pitchFamily="49" charset="0"/>
              </a:rPr>
              <a:t>Синий</a:t>
            </a:r>
            <a:r>
              <a:rPr lang="en-US" sz="2000" dirty="0" smtClean="0">
                <a:latin typeface="Consolas" panose="020B0609020204030204" pitchFamily="49" charset="0"/>
              </a:rPr>
              <a:t>&lt;/</a:t>
            </a:r>
            <a:r>
              <a:rPr lang="en-US" sz="2000" dirty="0">
                <a:latin typeface="Consolas" panose="020B0609020204030204" pitchFamily="49" charset="0"/>
              </a:rPr>
              <a:t>option</a:t>
            </a:r>
            <a:r>
              <a:rPr lang="en-US" sz="2000" dirty="0" smtClean="0">
                <a:latin typeface="Consolas" panose="020B0609020204030204" pitchFamily="49" charset="0"/>
              </a:rPr>
              <a:t>&gt;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indent="361950"/>
            <a:r>
              <a:rPr lang="en-US" sz="2000" dirty="0" smtClean="0">
                <a:latin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</a:rPr>
              <a:t>option value="green</a:t>
            </a:r>
            <a:r>
              <a:rPr lang="en-US" sz="2000" dirty="0" smtClean="0">
                <a:latin typeface="Consolas" panose="020B0609020204030204" pitchFamily="49" charset="0"/>
              </a:rPr>
              <a:t>"&gt;</a:t>
            </a:r>
            <a:r>
              <a:rPr lang="ru-RU" sz="2000" dirty="0" smtClean="0">
                <a:latin typeface="Consolas" panose="020B0609020204030204" pitchFamily="49" charset="0"/>
              </a:rPr>
              <a:t>Зеленый</a:t>
            </a:r>
            <a:r>
              <a:rPr lang="en-US" sz="2000" dirty="0" smtClean="0">
                <a:latin typeface="Consolas" panose="020B0609020204030204" pitchFamily="49" charset="0"/>
              </a:rPr>
              <a:t>&lt;/</a:t>
            </a:r>
            <a:r>
              <a:rPr lang="en-US" sz="2000" dirty="0">
                <a:latin typeface="Consolas" panose="020B0609020204030204" pitchFamily="49" charset="0"/>
              </a:rPr>
              <a:t>option</a:t>
            </a:r>
            <a:r>
              <a:rPr lang="en-US" sz="2000" dirty="0" smtClean="0">
                <a:latin typeface="Consolas" panose="020B0609020204030204" pitchFamily="49" charset="0"/>
              </a:rPr>
              <a:t>&gt;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indent="361950"/>
            <a:r>
              <a:rPr lang="en-US" sz="2000" dirty="0" smtClean="0">
                <a:latin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</a:rPr>
              <a:t>option value="</a:t>
            </a:r>
            <a:r>
              <a:rPr lang="en-US" sz="2000" dirty="0" smtClean="0">
                <a:latin typeface="Consolas" panose="020B0609020204030204" pitchFamily="49" charset="0"/>
              </a:rPr>
              <a:t>yellow"&gt;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ru-RU" sz="2000" dirty="0">
                <a:latin typeface="Consolas" panose="020B0609020204030204" pitchFamily="49" charset="0"/>
              </a:rPr>
              <a:t>Желтый </a:t>
            </a:r>
            <a:r>
              <a:rPr lang="en-US" sz="2000" dirty="0" smtClean="0">
                <a:latin typeface="Consolas" panose="020B0609020204030204" pitchFamily="49" charset="0"/>
              </a:rPr>
              <a:t>&lt;/</a:t>
            </a:r>
            <a:r>
              <a:rPr lang="en-US" sz="2000" dirty="0">
                <a:latin typeface="Consolas" panose="020B0609020204030204" pitchFamily="49" charset="0"/>
              </a:rPr>
              <a:t>option</a:t>
            </a:r>
            <a:r>
              <a:rPr lang="en-US" sz="2000" dirty="0" smtClean="0">
                <a:latin typeface="Consolas" panose="020B0609020204030204" pitchFamily="49" charset="0"/>
              </a:rPr>
              <a:t>&gt;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indent="361950"/>
            <a:r>
              <a:rPr lang="en-US" sz="2000" dirty="0" smtClean="0">
                <a:latin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</a:rPr>
              <a:t>option value="black</a:t>
            </a:r>
            <a:r>
              <a:rPr lang="en-US" sz="2000" dirty="0" smtClean="0">
                <a:latin typeface="Consolas" panose="020B0609020204030204" pitchFamily="49" charset="0"/>
              </a:rPr>
              <a:t>"&gt;</a:t>
            </a:r>
            <a:r>
              <a:rPr lang="ru-RU" sz="2000" dirty="0" smtClean="0">
                <a:latin typeface="Consolas" panose="020B0609020204030204" pitchFamily="49" charset="0"/>
              </a:rPr>
              <a:t>Черный</a:t>
            </a:r>
            <a:r>
              <a:rPr lang="en-US" sz="2000" dirty="0" smtClean="0">
                <a:latin typeface="Consolas" panose="020B0609020204030204" pitchFamily="49" charset="0"/>
              </a:rPr>
              <a:t>&lt;/</a:t>
            </a:r>
            <a:r>
              <a:rPr lang="en-US" sz="2000" dirty="0">
                <a:latin typeface="Consolas" panose="020B0609020204030204" pitchFamily="49" charset="0"/>
              </a:rPr>
              <a:t>option</a:t>
            </a:r>
            <a:r>
              <a:rPr lang="en-US" sz="2000" dirty="0" smtClean="0">
                <a:latin typeface="Consolas" panose="020B0609020204030204" pitchFamily="49" charset="0"/>
              </a:rPr>
              <a:t>&gt;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indent="361950"/>
            <a:r>
              <a:rPr lang="en-US" sz="2000" dirty="0" smtClean="0">
                <a:latin typeface="Consolas" panose="020B0609020204030204" pitchFamily="49" charset="0"/>
              </a:rPr>
              <a:t>&lt;/</a:t>
            </a:r>
            <a:r>
              <a:rPr lang="en-US" sz="2000" dirty="0">
                <a:latin typeface="Consolas" panose="020B0609020204030204" pitchFamily="49" charset="0"/>
              </a:rPr>
              <a:t>SELECT</a:t>
            </a:r>
            <a:r>
              <a:rPr lang="en-US" sz="2000" dirty="0" smtClean="0">
                <a:latin typeface="Consolas" panose="020B0609020204030204" pitchFamily="49" charset="0"/>
              </a:rPr>
              <a:t>&gt;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indent="361950"/>
            <a:r>
              <a:rPr lang="en-US" sz="2000" dirty="0" smtClean="0">
                <a:latin typeface="Consolas" panose="020B0609020204030204" pitchFamily="49" charset="0"/>
              </a:rPr>
              <a:t>&lt;/</a:t>
            </a:r>
            <a:r>
              <a:rPr lang="en-US" sz="2000" dirty="0">
                <a:latin typeface="Consolas" panose="020B0609020204030204" pitchFamily="49" charset="0"/>
              </a:rPr>
              <a:t>FORM&gt;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Создание динамических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стилей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30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element.style.css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Свойство = "значение";</a:t>
            </a:r>
          </a:p>
          <a:p>
            <a:pPr indent="361950"/>
            <a:endParaRPr lang="ru-RU" sz="2200" dirty="0" smtClean="0"/>
          </a:p>
          <a:p>
            <a:pPr indent="361950"/>
            <a:r>
              <a:rPr lang="ru-RU" sz="2200" dirty="0" smtClean="0"/>
              <a:t>Значения</a:t>
            </a:r>
            <a:r>
              <a:rPr lang="ru-RU" sz="2200" dirty="0"/>
              <a:t> атрибута </a:t>
            </a:r>
            <a:r>
              <a:rPr lang="ru-RU" sz="2200" b="1" dirty="0" err="1"/>
              <a:t>style</a:t>
            </a:r>
            <a:r>
              <a:rPr lang="ru-RU" sz="2200" dirty="0"/>
              <a:t> для </a:t>
            </a:r>
            <a:r>
              <a:rPr lang="ru-RU" sz="2200" dirty="0" smtClean="0"/>
              <a:t>элемента</a:t>
            </a:r>
            <a:r>
              <a:rPr lang="en-US" sz="2200" dirty="0"/>
              <a:t>:</a:t>
            </a:r>
            <a:endParaRPr lang="ru-RU" sz="2200" dirty="0"/>
          </a:p>
          <a:p>
            <a:pPr indent="361950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("text");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elem.style.backgroundColor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"red";</a:t>
            </a:r>
          </a:p>
          <a:p>
            <a:pPr indent="361950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elem.style.fontSize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 "2.3em";</a:t>
            </a:r>
          </a:p>
          <a:p>
            <a:pPr indent="361950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elem.style.color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"#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fff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 indent="361950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elem.style.fontWeight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 "bold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endParaRPr lang="ru-RU" sz="2200" dirty="0" smtClean="0"/>
          </a:p>
          <a:p>
            <a:pPr indent="361950"/>
            <a:r>
              <a:rPr lang="ru-RU" sz="2200" b="1" dirty="0"/>
              <a:t>Обратите внимание</a:t>
            </a:r>
            <a:r>
              <a:rPr lang="ru-RU" sz="2200" dirty="0"/>
              <a:t>, что свойства, состоящие из 2-х слов и </a:t>
            </a:r>
            <a:r>
              <a:rPr lang="ru-RU" sz="2200" dirty="0" err="1"/>
              <a:t>пишущиеся</a:t>
            </a:r>
            <a:r>
              <a:rPr lang="ru-RU" sz="2200" dirty="0"/>
              <a:t> в </a:t>
            </a:r>
            <a:r>
              <a:rPr lang="ru-RU" sz="2200" dirty="0" err="1"/>
              <a:t>css</a:t>
            </a:r>
            <a:r>
              <a:rPr lang="ru-RU" sz="2200" dirty="0"/>
              <a:t>-стилях через дефис, в JS записываются слитно, без </a:t>
            </a:r>
            <a:r>
              <a:rPr lang="ru-RU" sz="2200" dirty="0" smtClean="0"/>
              <a:t>черточек </a:t>
            </a:r>
            <a:r>
              <a:rPr lang="ru-RU" sz="2200" dirty="0"/>
              <a:t>или нижних подчеркиваний, причем второе слово начинается с заглавной буквы.  </a:t>
            </a:r>
            <a:endParaRPr lang="en-US" sz="2200" dirty="0" smtClean="0"/>
          </a:p>
          <a:p>
            <a:pPr indent="361950"/>
            <a:r>
              <a:rPr lang="ru-RU" sz="2200" dirty="0"/>
              <a:t>Исключением является свойство </a:t>
            </a:r>
            <a:r>
              <a:rPr lang="en-US" sz="2200" dirty="0"/>
              <a:t>float</a:t>
            </a:r>
            <a:r>
              <a:rPr lang="en-US" sz="2200" dirty="0" smtClean="0"/>
              <a:t>:</a:t>
            </a:r>
          </a:p>
          <a:p>
            <a:pPr indent="361950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elem.style.cssFloat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Свойство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style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элемента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1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8322" y="906601"/>
            <a:ext cx="83133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000" dirty="0">
                <a:latin typeface="Consolas" panose="020B0609020204030204" pitchFamily="49" charset="0"/>
              </a:rPr>
              <a:t>&lt;BODY</a:t>
            </a:r>
            <a:r>
              <a:rPr lang="ru-RU" sz="2000" dirty="0" smtClean="0">
                <a:latin typeface="Consolas" panose="020B0609020204030204" pitchFamily="49" charset="0"/>
              </a:rPr>
              <a:t>&gt;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indent="361950"/>
            <a:r>
              <a:rPr lang="ru-RU" sz="2000" dirty="0" smtClean="0">
                <a:latin typeface="Consolas" panose="020B0609020204030204" pitchFamily="49" charset="0"/>
              </a:rPr>
              <a:t>&lt;</a:t>
            </a:r>
            <a:r>
              <a:rPr lang="ru-RU" sz="2000" dirty="0">
                <a:latin typeface="Consolas" panose="020B0609020204030204" pitchFamily="49" charset="0"/>
              </a:rPr>
              <a:t>H1 ID="</a:t>
            </a:r>
            <a:r>
              <a:rPr lang="ru-RU" sz="2000" dirty="0" err="1" smtClean="0">
                <a:latin typeface="Consolas" panose="020B0609020204030204" pitchFamily="49" charset="0"/>
              </a:rPr>
              <a:t>head</a:t>
            </a:r>
            <a:r>
              <a:rPr lang="en-US" sz="2000" dirty="0" smtClean="0">
                <a:latin typeface="Consolas" panose="020B0609020204030204" pitchFamily="49" charset="0"/>
              </a:rPr>
              <a:t>1</a:t>
            </a:r>
            <a:r>
              <a:rPr lang="ru-RU" sz="2000" dirty="0" smtClean="0">
                <a:latin typeface="Consolas" panose="020B0609020204030204" pitchFamily="49" charset="0"/>
              </a:rPr>
              <a:t>"&gt;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indent="361950"/>
            <a:r>
              <a:rPr lang="ru-RU" sz="2000" dirty="0" smtClean="0">
                <a:latin typeface="Consolas" panose="020B0609020204030204" pitchFamily="49" charset="0"/>
              </a:rPr>
              <a:t>Цвет </a:t>
            </a:r>
            <a:r>
              <a:rPr lang="ru-RU" sz="2000" dirty="0">
                <a:latin typeface="Consolas" panose="020B0609020204030204" pitchFamily="49" charset="0"/>
              </a:rPr>
              <a:t>заголовка задается динамическим стилем&lt;/Н1</a:t>
            </a:r>
            <a:r>
              <a:rPr lang="ru-RU" sz="2000" dirty="0" smtClean="0">
                <a:latin typeface="Consolas" panose="020B0609020204030204" pitchFamily="49" charset="0"/>
              </a:rPr>
              <a:t>&gt;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indent="361950"/>
            <a:r>
              <a:rPr lang="ru-RU" sz="2000" dirty="0" smtClean="0">
                <a:latin typeface="Consolas" panose="020B0609020204030204" pitchFamily="49" charset="0"/>
              </a:rPr>
              <a:t>&lt;HR&gt;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indent="361950"/>
            <a:r>
              <a:rPr lang="ru-RU" sz="2000" dirty="0" smtClean="0">
                <a:latin typeface="Consolas" panose="020B0609020204030204" pitchFamily="49" charset="0"/>
              </a:rPr>
              <a:t>&lt;</a:t>
            </a:r>
            <a:r>
              <a:rPr lang="ru-RU" sz="2000" dirty="0">
                <a:latin typeface="Consolas" panose="020B0609020204030204" pitchFamily="49" charset="0"/>
              </a:rPr>
              <a:t>р ID="</a:t>
            </a:r>
            <a:r>
              <a:rPr lang="ru-RU" sz="2000" dirty="0" smtClean="0">
                <a:latin typeface="Consolas" panose="020B0609020204030204" pitchFamily="49" charset="0"/>
              </a:rPr>
              <a:t>p</a:t>
            </a:r>
            <a:r>
              <a:rPr lang="en-US" sz="2000" dirty="0" smtClean="0">
                <a:latin typeface="Consolas" panose="020B0609020204030204" pitchFamily="49" charset="0"/>
              </a:rPr>
              <a:t>1</a:t>
            </a:r>
            <a:r>
              <a:rPr lang="ru-RU" sz="2000" dirty="0" smtClean="0">
                <a:latin typeface="Consolas" panose="020B0609020204030204" pitchFamily="49" charset="0"/>
              </a:rPr>
              <a:t>"&gt;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indent="361950"/>
            <a:r>
              <a:rPr lang="ru-RU" sz="2000" dirty="0" smtClean="0">
                <a:latin typeface="Consolas" panose="020B0609020204030204" pitchFamily="49" charset="0"/>
              </a:rPr>
              <a:t>Выберите </a:t>
            </a:r>
            <a:r>
              <a:rPr lang="ru-RU" sz="2000" dirty="0">
                <a:latin typeface="Consolas" panose="020B0609020204030204" pitchFamily="49" charset="0"/>
              </a:rPr>
              <a:t>цвет заголовка и абзаца в приведенной ниже форме. </a:t>
            </a:r>
            <a:r>
              <a:rPr lang="ru-RU" sz="2000" dirty="0" smtClean="0">
                <a:latin typeface="Consolas" panose="020B0609020204030204" pitchFamily="49" charset="0"/>
              </a:rPr>
              <a:t>Все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latin typeface="Consolas" panose="020B0609020204030204" pitchFamily="49" charset="0"/>
              </a:rPr>
              <a:t>указанные </a:t>
            </a:r>
            <a:r>
              <a:rPr lang="ru-RU" sz="2000" dirty="0">
                <a:latin typeface="Consolas" panose="020B0609020204030204" pitchFamily="49" charset="0"/>
              </a:rPr>
              <a:t>цвета изменяются автоматически после выбора нового </a:t>
            </a:r>
            <a:r>
              <a:rPr lang="ru-RU" sz="2000" dirty="0" smtClean="0">
                <a:latin typeface="Consolas" panose="020B0609020204030204" pitchFamily="49" charset="0"/>
              </a:rPr>
              <a:t>значения </a:t>
            </a:r>
            <a:r>
              <a:rPr lang="ru-RU" sz="2000" dirty="0">
                <a:latin typeface="Consolas" panose="020B0609020204030204" pitchFamily="49" charset="0"/>
              </a:rPr>
              <a:t>в списке</a:t>
            </a:r>
            <a:r>
              <a:rPr lang="ru-RU" sz="2000" dirty="0" smtClean="0">
                <a:latin typeface="Consolas" panose="020B0609020204030204" pitchFamily="49" charset="0"/>
              </a:rPr>
              <a:t>.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indent="361950"/>
            <a:r>
              <a:rPr lang="ru-RU" sz="2000" dirty="0" smtClean="0">
                <a:latin typeface="Consolas" panose="020B0609020204030204" pitchFamily="49" charset="0"/>
              </a:rPr>
              <a:t>&lt;/</a:t>
            </a:r>
            <a:r>
              <a:rPr lang="ru-RU" sz="2000" dirty="0">
                <a:latin typeface="Consolas" panose="020B0609020204030204" pitchFamily="49" charset="0"/>
              </a:rPr>
              <a:t>р&gt; 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Создание динамических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стилей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13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8322" y="906601"/>
            <a:ext cx="831338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en-US" sz="2000" dirty="0">
                <a:latin typeface="Consolas" panose="020B0609020204030204" pitchFamily="49" charset="0"/>
              </a:rPr>
              <a:t>&lt;SCRIPT LANGUAGE="JavaScript</a:t>
            </a:r>
            <a:r>
              <a:rPr lang="en-US" sz="2000" dirty="0" smtClean="0">
                <a:latin typeface="Consolas" panose="020B0609020204030204" pitchFamily="49" charset="0"/>
              </a:rPr>
              <a:t>"&gt;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indent="361950"/>
            <a:r>
              <a:rPr lang="en-US" sz="2000" dirty="0" smtClean="0">
                <a:latin typeface="Consolas" panose="020B0609020204030204" pitchFamily="49" charset="0"/>
              </a:rPr>
              <a:t>function </a:t>
            </a:r>
            <a:r>
              <a:rPr lang="en-US" sz="2000" dirty="0" err="1">
                <a:latin typeface="Consolas" panose="020B0609020204030204" pitchFamily="49" charset="0"/>
              </a:rPr>
              <a:t>changehead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ru-RU" sz="2000" dirty="0" smtClean="0">
                <a:latin typeface="Consolas" panose="020B0609020204030204" pitchFamily="49" charset="0"/>
              </a:rPr>
              <a:t>)</a:t>
            </a:r>
          </a:p>
          <a:p>
            <a:pPr indent="361950"/>
            <a:r>
              <a:rPr lang="en-US" sz="2000" dirty="0" smtClean="0">
                <a:latin typeface="Consolas" panose="020B0609020204030204" pitchFamily="49" charset="0"/>
              </a:rPr>
              <a:t> {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indent="361950"/>
            <a:r>
              <a:rPr lang="ru-RU" sz="2000" dirty="0" smtClean="0"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</a:rPr>
              <a:t>=document.form1.heading.selectedIndex;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indent="361950"/>
            <a:r>
              <a:rPr lang="ru-RU" sz="2000" dirty="0"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</a:rPr>
              <a:t>headcolor</a:t>
            </a:r>
            <a:r>
              <a:rPr lang="en-US" sz="2000" dirty="0" smtClean="0">
                <a:latin typeface="Consolas" panose="020B0609020204030204" pitchFamily="49" charset="0"/>
              </a:rPr>
              <a:t>=document.form1.heading.options[</a:t>
            </a:r>
            <a:r>
              <a:rPr lang="en-US" sz="2000" dirty="0" err="1" smtClean="0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].</a:t>
            </a:r>
            <a:r>
              <a:rPr lang="en-US" sz="2000" dirty="0" smtClean="0">
                <a:latin typeface="Consolas" panose="020B0609020204030204" pitchFamily="49" charset="0"/>
              </a:rPr>
              <a:t>value;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indent="361950"/>
            <a:r>
              <a:rPr lang="ru-RU" sz="2000" dirty="0"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</a:rPr>
              <a:t>document.getElementByld</a:t>
            </a:r>
            <a:r>
              <a:rPr lang="en-US" sz="2000" dirty="0" smtClean="0">
                <a:latin typeface="Consolas" panose="020B0609020204030204" pitchFamily="49" charset="0"/>
              </a:rPr>
              <a:t>("head1").</a:t>
            </a:r>
            <a:r>
              <a:rPr lang="en-US" sz="2000" dirty="0" err="1" smtClean="0">
                <a:latin typeface="Consolas" panose="020B0609020204030204" pitchFamily="49" charset="0"/>
              </a:rPr>
              <a:t>style.color</a:t>
            </a:r>
            <a:r>
              <a:rPr lang="en-US" sz="2000" dirty="0" smtClean="0">
                <a:latin typeface="Consolas" panose="020B0609020204030204" pitchFamily="49" charset="0"/>
              </a:rPr>
              <a:t>=</a:t>
            </a:r>
            <a:r>
              <a:rPr lang="en-US" sz="2000" dirty="0" err="1" smtClean="0">
                <a:latin typeface="Consolas" panose="020B0609020204030204" pitchFamily="49" charset="0"/>
              </a:rPr>
              <a:t>headcolor</a:t>
            </a:r>
            <a:r>
              <a:rPr lang="en-US" sz="2000" dirty="0" smtClean="0">
                <a:latin typeface="Consolas" panose="020B0609020204030204" pitchFamily="49" charset="0"/>
              </a:rPr>
              <a:t>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indent="361950"/>
            <a:r>
              <a:rPr lang="en-US" sz="2000" dirty="0" smtClean="0">
                <a:latin typeface="Consolas" panose="020B0609020204030204" pitchFamily="49" charset="0"/>
              </a:rPr>
              <a:t>}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indent="361950"/>
            <a:r>
              <a:rPr lang="en-US" sz="2000" dirty="0" smtClean="0">
                <a:latin typeface="Consolas" panose="020B0609020204030204" pitchFamily="49" charset="0"/>
              </a:rPr>
              <a:t>function </a:t>
            </a:r>
            <a:r>
              <a:rPr lang="en-US" sz="2000" dirty="0" err="1">
                <a:latin typeface="Consolas" panose="020B0609020204030204" pitchFamily="49" charset="0"/>
              </a:rPr>
              <a:t>changebody</a:t>
            </a:r>
            <a:r>
              <a:rPr lang="en-US" sz="2000" dirty="0" smtClean="0">
                <a:latin typeface="Consolas" panose="020B0609020204030204" pitchFamily="49" charset="0"/>
              </a:rPr>
              <a:t>()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indent="361950"/>
            <a:r>
              <a:rPr lang="ru-RU" sz="2000" dirty="0"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</a:rPr>
              <a:t>=document.form1.body.selectedlndex;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indent="361950"/>
            <a:r>
              <a:rPr lang="ru-RU" sz="2000" dirty="0"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</a:rPr>
              <a:t>doccolor</a:t>
            </a:r>
            <a:r>
              <a:rPr lang="en-US" sz="2000" dirty="0" smtClean="0">
                <a:latin typeface="Consolas" panose="020B0609020204030204" pitchFamily="49" charset="0"/>
              </a:rPr>
              <a:t>=document.form1.body.options[</a:t>
            </a:r>
            <a:r>
              <a:rPr lang="en-US" sz="2000" dirty="0" err="1" smtClean="0"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</a:rPr>
              <a:t>].value;</a:t>
            </a:r>
          </a:p>
          <a:p>
            <a:pPr indent="361950"/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</a:rPr>
              <a:t>document.getElementByld</a:t>
            </a:r>
            <a:r>
              <a:rPr lang="en-US" sz="2000" dirty="0">
                <a:latin typeface="Consolas" panose="020B0609020204030204" pitchFamily="49" charset="0"/>
              </a:rPr>
              <a:t>("</a:t>
            </a:r>
            <a:r>
              <a:rPr lang="en-US" sz="2000" dirty="0" smtClean="0">
                <a:latin typeface="Consolas" panose="020B0609020204030204" pitchFamily="49" charset="0"/>
              </a:rPr>
              <a:t>p1").</a:t>
            </a:r>
            <a:r>
              <a:rPr lang="en-US" sz="2000" dirty="0" err="1" smtClean="0">
                <a:latin typeface="Consolas" panose="020B0609020204030204" pitchFamily="49" charset="0"/>
              </a:rPr>
              <a:t>style.color</a:t>
            </a:r>
            <a:r>
              <a:rPr lang="en-US" sz="2000" dirty="0" smtClean="0">
                <a:latin typeface="Consolas" panose="020B0609020204030204" pitchFamily="49" charset="0"/>
              </a:rPr>
              <a:t>=</a:t>
            </a:r>
            <a:r>
              <a:rPr lang="en-US" sz="2000" dirty="0" err="1" smtClean="0">
                <a:latin typeface="Consolas" panose="020B0609020204030204" pitchFamily="49" charset="0"/>
              </a:rPr>
              <a:t>doccolor</a:t>
            </a:r>
            <a:r>
              <a:rPr lang="en-US" sz="2000" dirty="0" smtClean="0">
                <a:latin typeface="Consolas" panose="020B0609020204030204" pitchFamily="49" charset="0"/>
              </a:rPr>
              <a:t>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indent="361950"/>
            <a:r>
              <a:rPr lang="en-US" sz="2000" dirty="0" smtClean="0">
                <a:latin typeface="Consolas" panose="020B0609020204030204" pitchFamily="49" charset="0"/>
              </a:rPr>
              <a:t>}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indent="361950"/>
            <a:r>
              <a:rPr lang="en-US" sz="2000" dirty="0" smtClean="0">
                <a:latin typeface="Consolas" panose="020B0609020204030204" pitchFamily="49" charset="0"/>
              </a:rPr>
              <a:t>&lt;/</a:t>
            </a:r>
            <a:r>
              <a:rPr lang="en-US" sz="2000" dirty="0">
                <a:latin typeface="Consolas" panose="020B0609020204030204" pitchFamily="49" charset="0"/>
              </a:rPr>
              <a:t>SCRIPT&gt;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Создание динамических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стилей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12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4458" y="1196752"/>
            <a:ext cx="831338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input type="text" value="!" id="test"&gt;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&lt;input type="submit"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()"&gt;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indent="361950"/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('test');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elem.style.color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'red';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elem.style.fontSize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'15px';}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('test').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style.color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'red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indent="361950"/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Свойство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style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элемента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67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4458" y="1196752"/>
            <a:ext cx="831338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400" dirty="0"/>
              <a:t>Чтобы сбросить поставленный стиль, присваивают в </a:t>
            </a:r>
            <a:r>
              <a:rPr lang="ru-RU" sz="2400" dirty="0" err="1" smtClean="0"/>
              <a:t>style</a:t>
            </a:r>
            <a:r>
              <a:rPr lang="en-US" sz="2400" dirty="0" smtClean="0"/>
              <a:t> </a:t>
            </a:r>
            <a:r>
              <a:rPr lang="ru-RU" sz="2400" dirty="0" smtClean="0"/>
              <a:t>пустую </a:t>
            </a:r>
            <a:r>
              <a:rPr lang="ru-RU" sz="2400" dirty="0"/>
              <a:t>строку: </a:t>
            </a:r>
            <a:endParaRPr lang="en-US" sz="2400" dirty="0"/>
          </a:p>
          <a:p>
            <a:pPr indent="361950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elem.style.background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="";</a:t>
            </a:r>
          </a:p>
          <a:p>
            <a:pPr indent="361950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ru-RU" sz="2400" dirty="0"/>
              <a:t>Эту особенность можно использовать, если </a:t>
            </a:r>
            <a:r>
              <a:rPr lang="ru-RU" sz="2400" dirty="0" smtClean="0"/>
              <a:t>нужно </a:t>
            </a:r>
            <a:r>
              <a:rPr lang="ru-RU" sz="2400" dirty="0"/>
              <a:t>переключаться между какими-то свойствами элемента по событию, например, по клику или по наведению-</a:t>
            </a:r>
            <a:r>
              <a:rPr lang="ru-RU" sz="2400" dirty="0" err="1"/>
              <a:t>уведению</a:t>
            </a:r>
            <a:r>
              <a:rPr lang="ru-RU" sz="2400" dirty="0"/>
              <a:t> курсора мыши. 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endParaRPr lang="en-U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Свойство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style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элемента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0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3105" y="1124744"/>
            <a:ext cx="813336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id="test"&gt;</a:t>
            </a: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li&gt;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Понедельник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.&lt;/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li&gt;</a:t>
            </a: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li&gt;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Вторник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.&lt;/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li&gt;</a:t>
            </a: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li&gt;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Среда.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li&gt;</a:t>
            </a: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script&gt;</a:t>
            </a:r>
          </a:p>
          <a:p>
            <a:pPr indent="361950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document.querySelector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("#test");</a:t>
            </a:r>
          </a:p>
          <a:p>
            <a:pPr indent="361950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ul.onmouseover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function(e){</a:t>
            </a: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e.target.style.listStyleImage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(check-icon.png)"; }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ul.onmouseout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function(e){</a:t>
            </a: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e.target.style.listStyleImage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""; }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Пример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5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3105" y="1124744"/>
            <a:ext cx="813336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400" dirty="0"/>
              <a:t>Свойство </a:t>
            </a:r>
            <a:r>
              <a:rPr lang="ru-RU" sz="2400" b="1" dirty="0" err="1"/>
              <a:t>event.target</a:t>
            </a:r>
            <a:r>
              <a:rPr lang="ru-RU" sz="2400" dirty="0"/>
              <a:t> содержит элемент, на котором сработало событие. Это не тот элемент, к которому был привязан обработчик </a:t>
            </a:r>
            <a:r>
              <a:rPr lang="ru-RU" sz="2400" dirty="0" smtClean="0"/>
              <a:t>события</a:t>
            </a:r>
            <a:r>
              <a:rPr lang="ru-RU" sz="2400" dirty="0"/>
              <a:t>, а именно самый глубокий тег, на который непосредственно был, к примеру, совершен клик</a:t>
            </a:r>
            <a:r>
              <a:rPr lang="ru-RU" sz="2400" dirty="0" smtClean="0"/>
              <a:t>.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&lt;div id="div"&gt; &lt;p&gt;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Абзац&lt;/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p&gt; &lt;/div&gt;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div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('div'); 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iv.addEventListener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('click', function(event)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target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event.target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alert(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target.tagName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Пример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83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4" y="1052736"/>
            <a:ext cx="83133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400" dirty="0" smtClean="0">
                <a:cs typeface="Consolas" panose="020B0609020204030204" pitchFamily="49" charset="0"/>
              </a:rPr>
              <a:t>В </a:t>
            </a:r>
            <a:r>
              <a:rPr lang="ru-RU" sz="2400" dirty="0">
                <a:cs typeface="Consolas" panose="020B0609020204030204" pitchFamily="49" charset="0"/>
              </a:rPr>
              <a:t>свойство </a:t>
            </a:r>
            <a:r>
              <a:rPr lang="ru-RU" sz="2400" dirty="0" err="1">
                <a:cs typeface="Consolas" panose="020B0609020204030204" pitchFamily="49" charset="0"/>
              </a:rPr>
              <a:t>style</a:t>
            </a:r>
            <a:r>
              <a:rPr lang="ru-RU" sz="2400" dirty="0">
                <a:cs typeface="Consolas" panose="020B0609020204030204" pitchFamily="49" charset="0"/>
              </a:rPr>
              <a:t> элемента в </a:t>
            </a:r>
            <a:r>
              <a:rPr lang="ru-RU" sz="2400" dirty="0" err="1">
                <a:cs typeface="Consolas" panose="020B0609020204030204" pitchFamily="49" charset="0"/>
              </a:rPr>
              <a:t>JavaScript</a:t>
            </a:r>
            <a:r>
              <a:rPr lang="ru-RU" sz="2400" dirty="0">
                <a:cs typeface="Consolas" panose="020B0609020204030204" pitchFamily="49" charset="0"/>
              </a:rPr>
              <a:t> нельзя присвоить строку, состоящую из нескольких свойств. для этого можно использовать свойство </a:t>
            </a:r>
            <a:r>
              <a:rPr lang="ru-RU" sz="2400" b="1" dirty="0" err="1">
                <a:cs typeface="Consolas" panose="020B0609020204030204" pitchFamily="49" charset="0"/>
              </a:rPr>
              <a:t>style.cssText</a:t>
            </a:r>
            <a:r>
              <a:rPr lang="ru-RU" sz="2400" dirty="0">
                <a:cs typeface="Consolas" panose="020B0609020204030204" pitchFamily="49" charset="0"/>
              </a:rPr>
              <a:t>, которое записывается так</a:t>
            </a:r>
            <a:r>
              <a:rPr lang="ru-RU" sz="2400" dirty="0" smtClean="0">
                <a:cs typeface="Consolas" panose="020B0609020204030204" pitchFamily="49" charset="0"/>
              </a:rPr>
              <a:t>:</a:t>
            </a:r>
          </a:p>
          <a:p>
            <a:pPr indent="361950"/>
            <a:endParaRPr lang="ru-RU" sz="2400" dirty="0">
              <a:cs typeface="Consolas" panose="020B0609020204030204" pitchFamily="49" charset="0"/>
            </a:endParaRPr>
          </a:p>
          <a:p>
            <a:pPr indent="361950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elem.style.cssText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"background: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red;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#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fff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padding: 10px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;";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ru-RU" sz="2400" dirty="0"/>
              <a:t>Это удобней, чем записывать каждое свойство на отдельной строке.</a:t>
            </a:r>
            <a:endParaRPr lang="en-U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Свойство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style.cssText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элемента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50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5338" y="932970"/>
            <a:ext cx="83889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&lt;li&gt;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Понедельник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.&lt;/li&gt;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&lt;li&gt;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Вторник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.&lt;/li&gt;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&lt;li&gt;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Среда.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361950"/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body {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font:18px Calibri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sans-serif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indent="361950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red-heart {</a:t>
            </a:r>
          </a:p>
          <a:p>
            <a:pPr indent="361950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padding-left: 50px;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color: green;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Свойство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style.cssText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элемента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90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2822</TotalTime>
  <Words>1388</Words>
  <Application>Microsoft Office PowerPoint</Application>
  <PresentationFormat>Экран (4:3)</PresentationFormat>
  <Paragraphs>354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9" baseType="lpstr">
      <vt:lpstr>SimSun-ExtB</vt:lpstr>
      <vt:lpstr>Arial</vt:lpstr>
      <vt:lpstr>Calibri</vt:lpstr>
      <vt:lpstr>Century Gothic</vt:lpstr>
      <vt:lpstr>Consolas</vt:lpstr>
      <vt:lpstr>Courier New</vt:lpstr>
      <vt:lpstr>Palatino Linotype</vt:lpstr>
      <vt:lpstr>Исполнительная</vt:lpstr>
      <vt:lpstr>Основы работы с CSS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Галина</dc:creator>
  <cp:lastModifiedBy>student</cp:lastModifiedBy>
  <cp:revision>212</cp:revision>
  <dcterms:created xsi:type="dcterms:W3CDTF">2016-05-18T02:57:37Z</dcterms:created>
  <dcterms:modified xsi:type="dcterms:W3CDTF">2019-04-04T07:09:48Z</dcterms:modified>
</cp:coreProperties>
</file>