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60" r:id="rId3"/>
    <p:sldId id="401" r:id="rId4"/>
    <p:sldId id="402" r:id="rId5"/>
    <p:sldId id="257" r:id="rId6"/>
    <p:sldId id="341" r:id="rId7"/>
    <p:sldId id="403" r:id="rId8"/>
    <p:sldId id="404" r:id="rId9"/>
    <p:sldId id="405" r:id="rId10"/>
    <p:sldId id="258" r:id="rId11"/>
    <p:sldId id="259" r:id="rId12"/>
    <p:sldId id="397" r:id="rId13"/>
    <p:sldId id="261" r:id="rId14"/>
    <p:sldId id="398" r:id="rId15"/>
    <p:sldId id="262" r:id="rId16"/>
    <p:sldId id="399" r:id="rId17"/>
    <p:sldId id="400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396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3" r:id="rId49"/>
    <p:sldId id="292" r:id="rId50"/>
    <p:sldId id="294" r:id="rId51"/>
    <p:sldId id="295" r:id="rId52"/>
    <p:sldId id="296" r:id="rId53"/>
    <p:sldId id="297" r:id="rId54"/>
    <p:sldId id="298" r:id="rId5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364" y="-10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1D8A7-DF51-4EE1-9DF6-7F4E5743ED0F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089D8-6B97-4981-9AF6-B277CD2B7B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8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5F0D5853-7C5F-43AF-87B4-3BCF3CD2580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5F0D5853-7C5F-43AF-87B4-3BCF3CD2580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77283BA-F490-4096-83FC-A558D19859B6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friends.org/ru/xampp.html" TargetMode="External"/><Relationship Id="rId2" Type="http://schemas.openxmlformats.org/officeDocument/2006/relationships/hyperlink" Target="http://open-server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ampserver.com/" TargetMode="External"/><Relationship Id="rId5" Type="http://schemas.openxmlformats.org/officeDocument/2006/relationships/hyperlink" Target="http://www.iis.net/" TargetMode="External"/><Relationship Id="rId4" Type="http://schemas.openxmlformats.org/officeDocument/2006/relationships/hyperlink" Target="http://www.denwer.ru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ru-RU" b="1" smtClean="0">
                <a:solidFill>
                  <a:srgbClr val="C00000"/>
                </a:solidFill>
              </a:rPr>
              <a:t>Web </a:t>
            </a:r>
            <a:r>
              <a:rPr lang="ru-RU" altLang="ru-RU" b="1" dirty="0">
                <a:solidFill>
                  <a:srgbClr val="C00000"/>
                </a:solidFill>
              </a:rPr>
              <a:t>технологии и </a:t>
            </a:r>
            <a:r>
              <a:rPr lang="en-US" altLang="ru-RU" b="1" dirty="0" smtClean="0">
                <a:solidFill>
                  <a:srgbClr val="C00000"/>
                </a:solidFill>
              </a:rPr>
              <a:t>web-</a:t>
            </a:r>
            <a:r>
              <a:rPr lang="ru-RU" altLang="ru-RU" b="1" dirty="0" smtClean="0">
                <a:solidFill>
                  <a:srgbClr val="C00000"/>
                </a:solidFill>
              </a:rPr>
              <a:t>дизайн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Общий обзор языка программирования PHP</a:t>
            </a:r>
          </a:p>
        </p:txBody>
      </p:sp>
    </p:spTree>
    <p:extLst>
      <p:ext uri="{BB962C8B-B14F-4D97-AF65-F5344CB8AC3E}">
        <p14:creationId xmlns:p14="http://schemas.microsoft.com/office/powerpoint/2010/main" val="361659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3" y="1196752"/>
            <a:ext cx="8169371" cy="500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Программа или скрипт на </a:t>
            </a:r>
            <a:r>
              <a:rPr lang="ru-RU" sz="2400" dirty="0" smtClean="0"/>
              <a:t>PHP находится </a:t>
            </a:r>
            <a:r>
              <a:rPr lang="ru-RU" sz="2400" dirty="0"/>
              <a:t>в файле расширением </a:t>
            </a:r>
            <a:r>
              <a:rPr lang="ru-RU" sz="2400" i="1" dirty="0"/>
              <a:t>.</a:t>
            </a:r>
            <a:r>
              <a:rPr lang="ru-RU" sz="2400" i="1" dirty="0" err="1"/>
              <a:t>php</a:t>
            </a:r>
            <a:r>
              <a:rPr lang="ru-RU" sz="2400" dirty="0"/>
              <a:t>. 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Пользователь обращается </a:t>
            </a:r>
            <a:r>
              <a:rPr lang="ru-RU" sz="2400" dirty="0"/>
              <a:t>к скрипту в адресной строке браузера, набирая</a:t>
            </a:r>
            <a:r>
              <a:rPr lang="ru-RU" sz="2400" dirty="0" smtClean="0"/>
              <a:t>, </a:t>
            </a:r>
            <a:r>
              <a:rPr lang="ru-RU" sz="2400" i="1" dirty="0" smtClean="0"/>
              <a:t>http</a:t>
            </a:r>
            <a:r>
              <a:rPr lang="ru-RU" sz="2400" i="1" dirty="0"/>
              <a:t>://</a:t>
            </a:r>
            <a:r>
              <a:rPr lang="ru-RU" sz="2400" i="1" dirty="0" smtClean="0"/>
              <a:t>localhost/имя_файла.php</a:t>
            </a:r>
            <a:r>
              <a:rPr lang="ru-RU" sz="2400" dirty="0"/>
              <a:t>, </a:t>
            </a:r>
            <a:r>
              <a:rPr lang="ru-RU" sz="2400" dirty="0" smtClean="0"/>
              <a:t>веб-сервер </a:t>
            </a:r>
            <a:r>
              <a:rPr lang="ru-RU" sz="2400" dirty="0"/>
              <a:t>передает его интерпретатору </a:t>
            </a:r>
            <a:r>
              <a:rPr lang="ru-RU" sz="2400" dirty="0" smtClean="0"/>
              <a:t>PHP.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Интерпретатор обрабатывает </a:t>
            </a:r>
            <a:r>
              <a:rPr lang="ru-RU" sz="2400" dirty="0"/>
              <a:t>код и генерирует на его основе </a:t>
            </a:r>
            <a:r>
              <a:rPr lang="ru-RU" sz="2400" dirty="0" err="1" smtClean="0"/>
              <a:t>html</a:t>
            </a:r>
            <a:r>
              <a:rPr lang="ru-RU" sz="2400" dirty="0" smtClean="0"/>
              <a:t>-разметку.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Сгенерированный </a:t>
            </a:r>
            <a:r>
              <a:rPr lang="ru-RU" sz="2400" dirty="0" err="1" smtClean="0"/>
              <a:t>html</a:t>
            </a:r>
            <a:r>
              <a:rPr lang="ru-RU" sz="2400" dirty="0" smtClean="0"/>
              <a:t>-код </a:t>
            </a:r>
            <a:r>
              <a:rPr lang="ru-RU" sz="2400" dirty="0"/>
              <a:t>отправляется пользователю</a:t>
            </a:r>
            <a:r>
              <a:rPr lang="ru-RU" sz="2400" dirty="0" smtClean="0"/>
              <a:t>.</a:t>
            </a:r>
          </a:p>
          <a:p>
            <a:pPr indent="360363"/>
            <a:endParaRPr lang="ru-RU" sz="2400" dirty="0" smtClean="0"/>
          </a:p>
          <a:p>
            <a:pPr indent="360363"/>
            <a:r>
              <a:rPr lang="ru-RU" sz="2400" dirty="0"/>
              <a:t>Документ PHP может содержать как разметку </a:t>
            </a:r>
            <a:r>
              <a:rPr lang="ru-RU" sz="2400" dirty="0" err="1"/>
              <a:t>html</a:t>
            </a:r>
            <a:r>
              <a:rPr lang="ru-RU" sz="2400" dirty="0"/>
              <a:t>, так и код на языке </a:t>
            </a:r>
            <a:r>
              <a:rPr lang="ru-RU" sz="2400" dirty="0" err="1"/>
              <a:t>php</a:t>
            </a:r>
            <a:r>
              <a:rPr lang="ru-RU" sz="2400" dirty="0"/>
              <a:t>.</a:t>
            </a:r>
          </a:p>
          <a:p>
            <a:pPr indent="539750">
              <a:lnSpc>
                <a:spcPct val="101000"/>
              </a:lnSpc>
              <a:spcBef>
                <a:spcPts val="750"/>
              </a:spcBef>
              <a:buClr>
                <a:srgbClr val="CC0000"/>
              </a:buClr>
              <a:buSzPct val="65000"/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400" dirty="0" err="1"/>
              <a:t>Одним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из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главных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достоинств</a:t>
            </a:r>
            <a:r>
              <a:rPr lang="en-GB" altLang="ru-RU" sz="2400" dirty="0"/>
              <a:t> РНР </a:t>
            </a:r>
            <a:r>
              <a:rPr lang="en-GB" altLang="ru-RU" sz="2400" dirty="0" err="1"/>
              <a:t>является</a:t>
            </a:r>
            <a:r>
              <a:rPr lang="en-GB" altLang="ru-RU" sz="2400" dirty="0"/>
              <a:t> </a:t>
            </a:r>
            <a:r>
              <a:rPr lang="en-GB" altLang="ru-RU" sz="2400" dirty="0" err="1"/>
              <a:t>тот</a:t>
            </a:r>
            <a:r>
              <a:rPr lang="en-GB" altLang="ru-RU" sz="2400" dirty="0"/>
              <a:t> </a:t>
            </a:r>
            <a:r>
              <a:rPr lang="en-GB" altLang="ru-RU" sz="2400" dirty="0" err="1"/>
              <a:t>факт</a:t>
            </a:r>
            <a:r>
              <a:rPr lang="en-GB" altLang="ru-RU" sz="2400" dirty="0"/>
              <a:t>, </a:t>
            </a:r>
            <a:r>
              <a:rPr lang="en-GB" altLang="ru-RU" sz="2400" dirty="0" err="1"/>
              <a:t>что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он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внедряется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прямо</a:t>
            </a:r>
            <a:r>
              <a:rPr lang="en-GB" altLang="ru-RU" sz="2400" dirty="0"/>
              <a:t> в HTML-</a:t>
            </a:r>
            <a:r>
              <a:rPr lang="en-GB" altLang="ru-RU" sz="2400" dirty="0" err="1"/>
              <a:t>код</a:t>
            </a:r>
            <a:r>
              <a:rPr lang="en-GB" altLang="ru-RU" sz="2400" dirty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Основы синтаксиса</a:t>
            </a:r>
          </a:p>
        </p:txBody>
      </p:sp>
    </p:spTree>
    <p:extLst>
      <p:ext uri="{BB962C8B-B14F-4D97-AF65-F5344CB8AC3E}">
        <p14:creationId xmlns:p14="http://schemas.microsoft.com/office/powerpoint/2010/main" val="1931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3" y="1196752"/>
            <a:ext cx="81693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Для перехода от разметки </a:t>
            </a:r>
            <a:r>
              <a:rPr lang="ru-RU" sz="2400" dirty="0" err="1"/>
              <a:t>html</a:t>
            </a:r>
            <a:r>
              <a:rPr lang="ru-RU" sz="2400" dirty="0"/>
              <a:t> к коду </a:t>
            </a:r>
            <a:r>
              <a:rPr lang="ru-RU" sz="2400" dirty="0" err="1"/>
              <a:t>php</a:t>
            </a:r>
            <a:r>
              <a:rPr lang="ru-RU" sz="2400" dirty="0"/>
              <a:t> используются теги </a:t>
            </a:r>
            <a:r>
              <a:rPr lang="ru-RU" sz="2400" dirty="0" smtClean="0"/>
              <a:t>&lt;</a:t>
            </a:r>
            <a:r>
              <a:rPr lang="en-US" sz="2400" dirty="0" smtClean="0"/>
              <a:t>?</a:t>
            </a:r>
            <a:r>
              <a:rPr lang="ru-RU" sz="2400" dirty="0" err="1" smtClean="0"/>
              <a:t>php</a:t>
            </a:r>
            <a:r>
              <a:rPr lang="ru-RU" sz="2400" dirty="0" smtClean="0"/>
              <a:t> и </a:t>
            </a:r>
            <a:r>
              <a:rPr lang="en-US" sz="2400" dirty="0" smtClean="0"/>
              <a:t>?</a:t>
            </a:r>
            <a:r>
              <a:rPr lang="ru-RU" sz="2400" dirty="0" smtClean="0"/>
              <a:t>&gt; (стандартные теги), </a:t>
            </a:r>
            <a:r>
              <a:rPr lang="ru-RU" sz="2400" dirty="0"/>
              <a:t>между которыми идет код </a:t>
            </a:r>
            <a:r>
              <a:rPr lang="ru-RU" sz="2400" dirty="0" err="1" smtClean="0"/>
              <a:t>php</a:t>
            </a:r>
            <a:r>
              <a:rPr lang="ru-RU" sz="2400" dirty="0" smtClean="0"/>
              <a:t>.</a:t>
            </a:r>
          </a:p>
          <a:p>
            <a:pPr indent="360363"/>
            <a:r>
              <a:rPr lang="ru-RU" sz="2400" dirty="0" smtClean="0"/>
              <a:t>Данные </a:t>
            </a:r>
            <a:r>
              <a:rPr lang="ru-RU" sz="2400" dirty="0"/>
              <a:t>теги служат указанием интерпретатору, что их содержимое надо интерпретировать как код </a:t>
            </a:r>
            <a:r>
              <a:rPr lang="ru-RU" sz="2400" dirty="0" err="1"/>
              <a:t>php</a:t>
            </a:r>
            <a:r>
              <a:rPr lang="ru-RU" sz="2400" dirty="0"/>
              <a:t>, а не разметку </a:t>
            </a:r>
            <a:r>
              <a:rPr lang="ru-RU" sz="2400" dirty="0" err="1"/>
              <a:t>html</a:t>
            </a:r>
            <a:r>
              <a:rPr lang="ru-RU" sz="2400" dirty="0" smtClean="0"/>
              <a:t>.</a:t>
            </a:r>
          </a:p>
          <a:p>
            <a:pPr indent="360363"/>
            <a:r>
              <a:rPr lang="ru-RU" sz="2400" dirty="0" smtClean="0"/>
              <a:t>Можно использовать </a:t>
            </a:r>
            <a:r>
              <a:rPr lang="ru-RU" sz="2400" dirty="0"/>
              <a:t>краткую версию тегов: </a:t>
            </a:r>
            <a:r>
              <a:rPr lang="ru-RU" sz="2400" dirty="0" smtClean="0"/>
              <a:t>&lt;</a:t>
            </a:r>
            <a:r>
              <a:rPr lang="en-US" sz="2400" dirty="0" smtClean="0"/>
              <a:t>?</a:t>
            </a:r>
            <a:r>
              <a:rPr lang="ru-RU" sz="2400" dirty="0" smtClean="0"/>
              <a:t> и </a:t>
            </a:r>
            <a:r>
              <a:rPr lang="en-US" sz="2400" dirty="0" smtClean="0"/>
              <a:t>?</a:t>
            </a:r>
            <a:r>
              <a:rPr lang="ru-RU" sz="2400" dirty="0" smtClean="0"/>
              <a:t>&gt;. </a:t>
            </a:r>
            <a:r>
              <a:rPr lang="ru-RU" sz="2400" dirty="0"/>
              <a:t>Для этого в файле </a:t>
            </a:r>
            <a:r>
              <a:rPr lang="ru-RU" sz="2400" i="1" dirty="0"/>
              <a:t>php.ini</a:t>
            </a:r>
            <a:r>
              <a:rPr lang="ru-RU" sz="2400" dirty="0"/>
              <a:t> надо изменить </a:t>
            </a:r>
            <a:r>
              <a:rPr lang="ru-RU" sz="2400" dirty="0" smtClean="0"/>
              <a:t>значение</a:t>
            </a:r>
            <a:endParaRPr lang="en-US" sz="2400" dirty="0" smtClean="0"/>
          </a:p>
          <a:p>
            <a:pPr indent="360363"/>
            <a:r>
              <a:rPr lang="ru-RU" sz="2400" dirty="0" err="1" smtClean="0"/>
              <a:t>short_open_tag</a:t>
            </a:r>
            <a:r>
              <a:rPr lang="ru-RU" sz="2400" dirty="0" smtClean="0"/>
              <a:t> = </a:t>
            </a:r>
            <a:r>
              <a:rPr lang="ru-RU" sz="2400" dirty="0" err="1" smtClean="0"/>
              <a:t>Off</a:t>
            </a:r>
            <a:r>
              <a:rPr lang="ru-RU" sz="2400" dirty="0"/>
              <a:t> на </a:t>
            </a:r>
            <a:r>
              <a:rPr lang="ru-RU" sz="2400" dirty="0" err="1" smtClean="0"/>
              <a:t>short_open_tag</a:t>
            </a:r>
            <a:r>
              <a:rPr lang="ru-RU" sz="2400" dirty="0" smtClean="0"/>
              <a:t> = </a:t>
            </a:r>
            <a:r>
              <a:rPr lang="ru-RU" sz="2400" dirty="0" err="1" smtClean="0"/>
              <a:t>On</a:t>
            </a:r>
            <a:endParaRPr lang="ru-RU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Отделение</a:t>
            </a:r>
            <a:r>
              <a:rPr lang="en-GB" alt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GB" alt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кода</a:t>
            </a:r>
            <a:r>
              <a:rPr lang="en-GB" alt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РНР 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80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3" y="1196752"/>
            <a:ext cx="81693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&lt;p&gt;Это будет проигнорировано PHP и отображено браузером.&lt;/p&gt;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echo '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Это будет обработано.';</a:t>
            </a:r>
          </a:p>
          <a:p>
            <a:pPr indent="361950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&lt;p&gt;Это тоже будет проигнорировано PHP и отображено браузером.&lt;/p&gt;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Hello world";</a:t>
            </a: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Последнее выражение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indent="361950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Скрипт заканчивается тут</a:t>
            </a:r>
          </a:p>
          <a:p>
            <a:pPr indent="361950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Как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PHP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обрабатывает файл </a:t>
            </a:r>
          </a:p>
        </p:txBody>
      </p:sp>
    </p:spTree>
    <p:extLst>
      <p:ext uri="{BB962C8B-B14F-4D97-AF65-F5344CB8AC3E}">
        <p14:creationId xmlns:p14="http://schemas.microsoft.com/office/powerpoint/2010/main" val="331311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052736"/>
            <a:ext cx="748883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ts val="600"/>
              </a:spcAf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pPr fontAlgn="base">
              <a:spcAft>
                <a:spcPts val="600"/>
              </a:spcAf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pPr fontAlgn="base">
              <a:spcAft>
                <a:spcPts val="600"/>
              </a:spcAf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Веб-сайт&lt;/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title&gt;</a:t>
            </a:r>
          </a:p>
          <a:p>
            <a:pPr fontAlgn="base">
              <a:spcAft>
                <a:spcPts val="600"/>
              </a:spcAf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pPr fontAlgn="base">
              <a:spcAft>
                <a:spcPts val="600"/>
              </a:spcAf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fontAlgn="base">
              <a:spcAft>
                <a:spcPts val="600"/>
              </a:spcAf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spcAft>
                <a:spcPts val="600"/>
              </a:spcAf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echo "&lt;p&gt;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Привет мир!&lt;/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p&gt;";</a:t>
            </a:r>
          </a:p>
          <a:p>
            <a:pPr fontAlgn="base">
              <a:spcAft>
                <a:spcPts val="600"/>
              </a:spcAf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echo "2 + 2 = " . (2+2);</a:t>
            </a:r>
          </a:p>
          <a:p>
            <a:pPr fontAlgn="base">
              <a:spcAft>
                <a:spcPts val="600"/>
              </a:spcAf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fontAlgn="base">
              <a:spcAft>
                <a:spcPts val="600"/>
              </a:spcAf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pPr fontAlgn="base">
              <a:spcAft>
                <a:spcPts val="600"/>
              </a:spcAf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20067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052736"/>
            <a:ext cx="74888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//...код</a:t>
            </a:r>
          </a:p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</a:p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//...код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short_open_tag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(php.ini)</a:t>
            </a:r>
          </a:p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</a:p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//...код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&lt;% </a:t>
            </a:r>
          </a:p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//...код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asp_tags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(php.ini)</a:t>
            </a:r>
          </a:p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PHP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тэги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169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3" y="1196752"/>
            <a:ext cx="81693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При создании веб-сайта </a:t>
            </a:r>
            <a:r>
              <a:rPr lang="ru-RU" sz="2400" dirty="0" smtClean="0"/>
              <a:t>используются </a:t>
            </a:r>
            <a:r>
              <a:rPr lang="ru-RU" sz="2400" dirty="0"/>
              <a:t>комментарии</a:t>
            </a:r>
            <a:r>
              <a:rPr lang="ru-RU" sz="2400" dirty="0" smtClean="0"/>
              <a:t>.</a:t>
            </a:r>
          </a:p>
          <a:p>
            <a:pPr indent="360363"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fontAlgn="base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вывод сообщения</a:t>
            </a:r>
          </a:p>
          <a:p>
            <a:pPr indent="360363" fontAlgn="base"/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"&lt;p&gt;Привет мир!&lt;/p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&gt;";?&gt;</a:t>
            </a:r>
          </a:p>
          <a:p>
            <a:pPr indent="360363" fontAlgn="base"/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fontAlgn="base"/>
            <a:r>
              <a:rPr lang="ru-RU" sz="2400" dirty="0"/>
              <a:t>Если </a:t>
            </a:r>
            <a:r>
              <a:rPr lang="ru-RU" sz="2400" dirty="0" smtClean="0"/>
              <a:t>надо </a:t>
            </a:r>
            <a:r>
              <a:rPr lang="ru-RU" sz="2400" dirty="0"/>
              <a:t>закомментировать несколько строк, </a:t>
            </a:r>
            <a:r>
              <a:rPr lang="ru-RU" sz="2400" dirty="0" smtClean="0"/>
              <a:t>можно использовать </a:t>
            </a:r>
            <a:r>
              <a:rPr lang="ru-RU" sz="2400" dirty="0"/>
              <a:t>многострочный </a:t>
            </a:r>
            <a:r>
              <a:rPr lang="ru-RU" sz="2400" dirty="0" smtClean="0"/>
              <a:t>комментарий</a:t>
            </a:r>
          </a:p>
          <a:p>
            <a:pPr indent="360363" fontAlgn="base"/>
            <a:r>
              <a:rPr lang="ru-RU" sz="2400" dirty="0" smtClean="0"/>
              <a:t>/* </a:t>
            </a:r>
            <a:r>
              <a:rPr lang="ru-RU" sz="2400" dirty="0"/>
              <a:t>текст комментария</a:t>
            </a:r>
            <a:r>
              <a:rPr lang="ru-RU" sz="2400" dirty="0" smtClean="0"/>
              <a:t>*/:</a:t>
            </a:r>
          </a:p>
          <a:p>
            <a:pPr indent="360363"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fontAlgn="base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многострочный комментарий</a:t>
            </a:r>
          </a:p>
          <a:p>
            <a:pPr indent="360363" fontAlgn="base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вывод результата арифметического выражения */</a:t>
            </a:r>
          </a:p>
          <a:p>
            <a:pPr indent="360363" fontAlgn="base"/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"&lt;p&gt;Привет мир!&lt;/p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fontAlgn="base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ru-RU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Комментарии</a:t>
            </a:r>
            <a:r>
              <a:rPr lang="en-GB" altLang="ru-RU" sz="2800" b="1" dirty="0">
                <a:latin typeface="+mj-lt"/>
                <a:ea typeface="+mj-ea"/>
                <a:cs typeface="+mj-cs"/>
              </a:rPr>
              <a:t> </a:t>
            </a:r>
            <a:endParaRPr lang="ru-RU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099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094" y="1196751"/>
            <a:ext cx="81693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Привет мир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!";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 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Привет мир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!";</a:t>
            </a:r>
          </a:p>
          <a:p>
            <a:pPr indent="361950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//Передача нескольких аргументов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cho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'Эта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', 'строка', 'была', 'создана',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'несколькими параметрами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.';</a:t>
            </a:r>
          </a:p>
          <a:p>
            <a:pPr indent="361950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//Вывод результата функции</a:t>
            </a: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E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f('%d-%B-%Y, %A');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myVariables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Привет, мир!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“;</a:t>
            </a:r>
          </a:p>
          <a:p>
            <a:pPr indent="361950"/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var_dumb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myVariables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string(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“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Привет, мир!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myVariables1=482;</a:t>
            </a:r>
          </a:p>
          <a:p>
            <a:pPr indent="361950"/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var_dumb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myVariables1);</a:t>
            </a: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(482)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Вывод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данных</a:t>
            </a:r>
            <a:endParaRPr lang="ru-RU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298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3" y="1196752"/>
            <a:ext cx="81693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/>
              <a:t>Уровни </a:t>
            </a:r>
            <a:r>
              <a:rPr lang="ru-RU" sz="2400" dirty="0" smtClean="0"/>
              <a:t>ошибок:</a:t>
            </a:r>
          </a:p>
          <a:p>
            <a:pPr indent="361950">
              <a:buFont typeface="Arial" panose="020B0604020202020204" pitchFamily="34" charset="0"/>
              <a:buChar char="•"/>
            </a:pPr>
            <a:r>
              <a:rPr lang="en-US" sz="2400" dirty="0" smtClean="0"/>
              <a:t>E_PARSE</a:t>
            </a:r>
            <a:r>
              <a:rPr lang="ru-RU" sz="2400" dirty="0" smtClean="0"/>
              <a:t> </a:t>
            </a:r>
            <a:r>
              <a:rPr lang="ru-RU" sz="2400" dirty="0" smtClean="0"/>
              <a:t>ошибка синтаксического </a:t>
            </a:r>
            <a:r>
              <a:rPr lang="ru-RU" sz="2400" dirty="0"/>
              <a:t>характера</a:t>
            </a:r>
            <a:endParaRPr lang="en-US" sz="2400" dirty="0"/>
          </a:p>
          <a:p>
            <a:pPr indent="361950">
              <a:buFont typeface="Arial" panose="020B0604020202020204" pitchFamily="34" charset="0"/>
              <a:buChar char="•"/>
            </a:pPr>
            <a:r>
              <a:rPr lang="en-US" sz="2400" dirty="0" smtClean="0"/>
              <a:t>E_ERROR</a:t>
            </a:r>
            <a:r>
              <a:rPr lang="ru-RU" sz="2400" dirty="0" smtClean="0"/>
              <a:t> </a:t>
            </a:r>
            <a:r>
              <a:rPr lang="ru-RU" sz="2400" dirty="0" smtClean="0"/>
              <a:t>фатальные ошибки </a:t>
            </a:r>
            <a:r>
              <a:rPr lang="ru-RU" sz="2400" dirty="0"/>
              <a:t>времени выполнения</a:t>
            </a:r>
            <a:endParaRPr lang="en-US" sz="2400" dirty="0"/>
          </a:p>
          <a:p>
            <a:pPr indent="361950">
              <a:buFont typeface="Arial" panose="020B0604020202020204" pitchFamily="34" charset="0"/>
              <a:buChar char="•"/>
            </a:pPr>
            <a:r>
              <a:rPr lang="en-US" sz="2400" dirty="0" smtClean="0"/>
              <a:t>E_WARNING</a:t>
            </a:r>
            <a:r>
              <a:rPr lang="ru-RU" sz="2400" dirty="0" smtClean="0"/>
              <a:t> </a:t>
            </a:r>
            <a:r>
              <a:rPr lang="ru-RU" sz="2400" dirty="0" smtClean="0"/>
              <a:t>предупреждения</a:t>
            </a:r>
            <a:r>
              <a:rPr lang="ru-RU" sz="2400" dirty="0"/>
              <a:t> </a:t>
            </a:r>
            <a:endParaRPr lang="en-US" sz="2400" dirty="0"/>
          </a:p>
          <a:p>
            <a:pPr indent="361950">
              <a:buFont typeface="Arial" panose="020B0604020202020204" pitchFamily="34" charset="0"/>
              <a:buChar char="•"/>
            </a:pPr>
            <a:r>
              <a:rPr lang="en-US" sz="2400" dirty="0" smtClean="0"/>
              <a:t>E_NOTICE</a:t>
            </a:r>
            <a:r>
              <a:rPr lang="ru-RU" sz="2400" dirty="0" smtClean="0"/>
              <a:t> </a:t>
            </a:r>
            <a:r>
              <a:rPr lang="ru-RU" sz="2400" dirty="0" smtClean="0"/>
              <a:t>уведомления времени </a:t>
            </a:r>
            <a:r>
              <a:rPr lang="ru-RU" sz="2400" dirty="0"/>
              <a:t>выполнения</a:t>
            </a:r>
            <a:endParaRPr lang="en-US" sz="2400" dirty="0"/>
          </a:p>
          <a:p>
            <a:pPr indent="361950">
              <a:buFont typeface="Arial" panose="020B0604020202020204" pitchFamily="34" charset="0"/>
              <a:buChar char="•"/>
            </a:pPr>
            <a:r>
              <a:rPr lang="en-US" sz="2400" dirty="0" smtClean="0"/>
              <a:t>E_DEPRECATED</a:t>
            </a:r>
            <a:r>
              <a:rPr lang="ru-RU" sz="2400" dirty="0" smtClean="0"/>
              <a:t> </a:t>
            </a:r>
            <a:r>
              <a:rPr lang="ru-RU" sz="2400" dirty="0" smtClean="0"/>
              <a:t>использование </a:t>
            </a:r>
            <a:r>
              <a:rPr lang="ru-RU" sz="2400" dirty="0"/>
              <a:t>устаревших конструкций</a:t>
            </a:r>
            <a:endParaRPr lang="ru-RU" sz="2400" dirty="0" smtClean="0"/>
          </a:p>
          <a:p>
            <a:pPr indent="361950"/>
            <a:r>
              <a:rPr lang="ru-RU" sz="2400" dirty="0" smtClean="0"/>
              <a:t>Директивы </a:t>
            </a:r>
            <a:r>
              <a:rPr lang="en-US" sz="2400" dirty="0" smtClean="0"/>
              <a:t>php.ini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display_errors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on;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error_reporting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E_ALL &amp; ~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E_NOTICE;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// Включаем вывод всех ошибок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error_reporting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(E_ALL);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Включаем определённые уровни ошибок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error_reporting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(E_ERROR | E_WARNING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Сообщения об ошибках</a:t>
            </a:r>
            <a:endParaRPr lang="ru-RU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342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Переменные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093" y="1196752"/>
            <a:ext cx="81693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Для обозначения переменных используется знак доллара </a:t>
            </a:r>
            <a:r>
              <a:rPr lang="ru-RU" sz="2400" dirty="0" smtClean="0"/>
              <a:t>$.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$a = 10;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echo $a;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indent="360363"/>
            <a:r>
              <a:rPr lang="ru-RU" sz="2400" dirty="0"/>
              <a:t>PHP является </a:t>
            </a:r>
            <a:r>
              <a:rPr lang="ru-RU" sz="2400" dirty="0" err="1"/>
              <a:t>регистрозависимым</a:t>
            </a:r>
            <a:r>
              <a:rPr lang="ru-RU" sz="2400" dirty="0"/>
              <a:t> языком, </a:t>
            </a:r>
            <a:r>
              <a:rPr lang="ru-RU" sz="2400" dirty="0" smtClean="0"/>
              <a:t>значит</a:t>
            </a:r>
            <a:r>
              <a:rPr lang="ru-RU" sz="2400" dirty="0"/>
              <a:t>, переменные $</a:t>
            </a:r>
            <a:r>
              <a:rPr lang="ru-RU" sz="2400" dirty="0" err="1"/>
              <a:t>counter</a:t>
            </a:r>
            <a:r>
              <a:rPr lang="ru-RU" sz="2400" dirty="0"/>
              <a:t> и $</a:t>
            </a:r>
            <a:r>
              <a:rPr lang="ru-RU" sz="2400" dirty="0" err="1"/>
              <a:t>Counter</a:t>
            </a:r>
            <a:r>
              <a:rPr lang="ru-RU" sz="2400" dirty="0"/>
              <a:t> </a:t>
            </a:r>
            <a:r>
              <a:rPr lang="ru-RU" sz="2400" dirty="0" smtClean="0"/>
              <a:t>представляют </a:t>
            </a:r>
            <a:r>
              <a:rPr lang="ru-RU" sz="2400" dirty="0"/>
              <a:t>разные переменные.</a:t>
            </a:r>
          </a:p>
          <a:p>
            <a:pPr indent="360363">
              <a:buFont typeface="Arial" panose="020B0604020202020204" pitchFamily="34" charset="0"/>
              <a:buChar char="•"/>
              <a:tabLst>
                <a:tab pos="630238" algn="l"/>
              </a:tabLst>
            </a:pPr>
            <a:r>
              <a:rPr lang="ru-RU" sz="2400" dirty="0" smtClean="0"/>
              <a:t>Имена </a:t>
            </a:r>
            <a:r>
              <a:rPr lang="ru-RU" sz="2400" dirty="0"/>
              <a:t>переменных должны начинаться с алфавитного символа или с </a:t>
            </a:r>
            <a:r>
              <a:rPr lang="ru-RU" sz="2400" dirty="0" smtClean="0"/>
              <a:t>подчеркивания.</a:t>
            </a:r>
            <a:endParaRPr lang="ru-RU" sz="2400" dirty="0"/>
          </a:p>
          <a:p>
            <a:pPr indent="360363">
              <a:buFont typeface="Arial" panose="020B0604020202020204" pitchFamily="34" charset="0"/>
              <a:buChar char="•"/>
              <a:tabLst>
                <a:tab pos="630238" algn="l"/>
              </a:tabLst>
            </a:pPr>
            <a:r>
              <a:rPr lang="ru-RU" sz="2400" dirty="0"/>
              <a:t>Имена переменных могут содержать только символы: a–z, A–Z, 0–9, и знак </a:t>
            </a:r>
            <a:r>
              <a:rPr lang="ru-RU" sz="2400" dirty="0" smtClean="0"/>
              <a:t>подчеркивания.</a:t>
            </a:r>
            <a:endParaRPr lang="ru-RU" sz="2400" dirty="0"/>
          </a:p>
          <a:p>
            <a:pPr indent="360363">
              <a:buFont typeface="Arial" panose="020B0604020202020204" pitchFamily="34" charset="0"/>
              <a:buChar char="•"/>
              <a:tabLst>
                <a:tab pos="630238" algn="l"/>
              </a:tabLst>
            </a:pPr>
            <a:r>
              <a:rPr lang="ru-RU" sz="2400" dirty="0"/>
              <a:t>Имена переменных не должны включать в себя </a:t>
            </a:r>
            <a:r>
              <a:rPr lang="ru-RU" sz="2400" dirty="0" smtClean="0"/>
              <a:t>пробелы.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3911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Проверка</a:t>
            </a:r>
            <a:r>
              <a:rPr lang="ru-RU" sz="2800" b="1" dirty="0"/>
              <a:t>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существования</a:t>
            </a:r>
            <a:r>
              <a:rPr lang="ru-RU" sz="2800" b="1" dirty="0"/>
              <a:t>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переменной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093" y="1196752"/>
            <a:ext cx="81693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Если переменная объявлена, но ей изначально не присвоено никакого значения </a:t>
            </a:r>
            <a:r>
              <a:rPr lang="ru-RU" sz="2400" dirty="0" smtClean="0"/>
              <a:t>(не </a:t>
            </a:r>
            <a:r>
              <a:rPr lang="ru-RU" sz="2400" dirty="0"/>
              <a:t>инициализирована), то </a:t>
            </a:r>
            <a:r>
              <a:rPr lang="ru-RU" sz="2400" dirty="0" smtClean="0"/>
              <a:t>проблематично </a:t>
            </a:r>
            <a:r>
              <a:rPr lang="ru-RU" sz="2400" dirty="0"/>
              <a:t>ее использовать. </a:t>
            </a:r>
            <a:endParaRPr lang="ru-RU" sz="2400" dirty="0" smtClean="0"/>
          </a:p>
          <a:p>
            <a:pPr indent="360363"/>
            <a:r>
              <a:rPr lang="ru-RU" sz="2400" dirty="0"/>
              <a:t>Оператор </a:t>
            </a:r>
            <a:r>
              <a:rPr lang="ru-RU" sz="2400" b="1" dirty="0" err="1"/>
              <a:t>isset</a:t>
            </a:r>
            <a:r>
              <a:rPr lang="ru-RU" sz="2400" b="1" dirty="0" smtClean="0"/>
              <a:t>( )</a:t>
            </a:r>
            <a:r>
              <a:rPr lang="ru-RU" sz="2400" dirty="0"/>
              <a:t> позволяет определить, инициализирована ли переменная или нет</a:t>
            </a:r>
            <a:r>
              <a:rPr lang="ru-RU" sz="2400" dirty="0" smtClean="0"/>
              <a:t>.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$a;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isset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($a))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echo $a;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echo 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не определена";</a:t>
            </a:r>
          </a:p>
          <a:p>
            <a:pPr indent="360363" fontAlgn="base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509588" y="285750"/>
            <a:ext cx="7770812" cy="622970"/>
          </a:xfrm>
        </p:spPr>
        <p:txBody>
          <a:bodyPr/>
          <a:lstStyle/>
          <a:p>
            <a:pPr eaLnBrk="1" hangingPunct="1">
              <a:lnSpc>
                <a:spcPct val="101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800" b="1" dirty="0" smtClean="0"/>
              <a:t>Зачем нужен </a:t>
            </a:r>
            <a:r>
              <a:rPr lang="en-GB" altLang="ru-RU" sz="2800" b="1" dirty="0" smtClean="0"/>
              <a:t>PHP</a:t>
            </a:r>
            <a:endParaRPr lang="en-GB" altLang="ru-RU" b="1" dirty="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467544" y="1052736"/>
            <a:ext cx="8228013" cy="471805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361950" eaLnBrk="1" hangingPunct="1">
              <a:lnSpc>
                <a:spcPct val="101000"/>
              </a:lnSpc>
              <a:buClr>
                <a:srgbClr val="C00000"/>
              </a:buClr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US" altLang="ru-RU" sz="2400" dirty="0" smtClean="0">
                <a:solidFill>
                  <a:schemeClr val="tx1"/>
                </a:solidFill>
                <a:latin typeface="+mn-lt"/>
              </a:rPr>
              <a:t>PHP </a:t>
            </a:r>
            <a:r>
              <a:rPr lang="ru-RU" altLang="ru-RU" sz="2400" dirty="0" smtClean="0">
                <a:solidFill>
                  <a:schemeClr val="tx1"/>
                </a:solidFill>
                <a:latin typeface="+mn-lt"/>
              </a:rPr>
              <a:t>это язык который предназначен для разработки </a:t>
            </a:r>
            <a:r>
              <a:rPr lang="en-US" altLang="ru-RU" sz="2400" dirty="0" smtClean="0">
                <a:solidFill>
                  <a:schemeClr val="tx1"/>
                </a:solidFill>
                <a:latin typeface="+mn-lt"/>
              </a:rPr>
              <a:t>web-</a:t>
            </a: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сайтов. Его программы работают на стороне сервера и результаты вычислений отправляют браузеру в виде </a:t>
            </a:r>
            <a:r>
              <a:rPr lang="en-US" altLang="ru-RU" dirty="0" smtClean="0">
                <a:solidFill>
                  <a:schemeClr val="tx1"/>
                </a:solidFill>
                <a:latin typeface="+mn-lt"/>
              </a:rPr>
              <a:t>html</a:t>
            </a: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-страниц.</a:t>
            </a:r>
            <a:endParaRPr lang="ru-RU" altLang="ru-RU" sz="2400" dirty="0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431" y="2690358"/>
            <a:ext cx="5711471" cy="3978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480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Проверка</a:t>
            </a:r>
            <a:r>
              <a:rPr lang="ru-RU" sz="2800" b="1" dirty="0"/>
              <a:t>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существования</a:t>
            </a:r>
            <a:r>
              <a:rPr lang="ru-RU" sz="2800" b="1" dirty="0"/>
              <a:t>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переменной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093" y="1196752"/>
            <a:ext cx="81693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С помощью оператора </a:t>
            </a:r>
            <a:r>
              <a:rPr lang="ru-RU" sz="2400" b="1" dirty="0" err="1"/>
              <a:t>unset</a:t>
            </a:r>
            <a:r>
              <a:rPr lang="ru-RU" sz="2400" b="1" dirty="0" smtClean="0"/>
              <a:t>( </a:t>
            </a:r>
            <a:r>
              <a:rPr lang="ru-RU" sz="2400" dirty="0" smtClean="0"/>
              <a:t>) можем </a:t>
            </a:r>
            <a:r>
              <a:rPr lang="ru-RU" sz="2400" dirty="0"/>
              <a:t>уничтожить переменную:</a:t>
            </a:r>
            <a:endParaRPr lang="ru-RU" sz="2400" dirty="0" smtClean="0"/>
          </a:p>
          <a:p>
            <a:pPr indent="360363"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$a=20;</a:t>
            </a:r>
          </a:p>
          <a:p>
            <a:pPr indent="360363" fontAlgn="base"/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$a; // 20</a:t>
            </a:r>
          </a:p>
          <a:p>
            <a:pPr indent="360363" fontAlgn="base"/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unset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($a);</a:t>
            </a:r>
          </a:p>
          <a:p>
            <a:pPr indent="360363" fontAlgn="base"/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$a; // ошибка, переменная не определена</a:t>
            </a:r>
          </a:p>
          <a:p>
            <a:pPr indent="360363"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73267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Типы</a:t>
            </a:r>
            <a:r>
              <a:rPr lang="ru-RU" sz="2800" b="1" dirty="0"/>
              <a:t>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данных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093" y="1196752"/>
            <a:ext cx="81693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PHP является языком </a:t>
            </a:r>
            <a:r>
              <a:rPr lang="ru-RU" sz="2400" b="1" dirty="0"/>
              <a:t>с динамической </a:t>
            </a:r>
            <a:r>
              <a:rPr lang="ru-RU" sz="2400" b="1" dirty="0" smtClean="0"/>
              <a:t>типизацией</a:t>
            </a:r>
            <a:r>
              <a:rPr lang="ru-RU" sz="2400" dirty="0" smtClean="0"/>
              <a:t>.</a:t>
            </a:r>
          </a:p>
          <a:p>
            <a:pPr indent="360363"/>
            <a:r>
              <a:rPr lang="ru-RU" sz="2400" dirty="0" smtClean="0"/>
              <a:t>Тип данных </a:t>
            </a:r>
            <a:r>
              <a:rPr lang="ru-RU" sz="2400" dirty="0"/>
              <a:t>переменной выводится во время выполнения, и в отличии от ряда других языков программирования в PHP не надо указывать перед переменной тип данных.</a:t>
            </a:r>
          </a:p>
          <a:p>
            <a:pPr indent="360363"/>
            <a:r>
              <a:rPr lang="ru-RU" sz="2400" dirty="0"/>
              <a:t>PHP поддерживает восемь простых </a:t>
            </a:r>
            <a:r>
              <a:rPr lang="ru-RU" sz="2400" dirty="0" smtClean="0"/>
              <a:t>типов </a:t>
            </a:r>
            <a:r>
              <a:rPr lang="ru-RU" sz="2400" dirty="0"/>
              <a:t>данных:</a:t>
            </a:r>
          </a:p>
          <a:p>
            <a:pPr indent="376238">
              <a:buFont typeface="Arial" panose="020B0604020202020204" pitchFamily="34" charset="0"/>
              <a:buChar char="•"/>
            </a:pP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(логический тип)</a:t>
            </a:r>
          </a:p>
          <a:p>
            <a:pPr indent="376238">
              <a:buFont typeface="Arial" panose="020B0604020202020204" pitchFamily="34" charset="0"/>
              <a:buChar char="•"/>
            </a:pP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(целые числа)</a:t>
            </a:r>
          </a:p>
          <a:p>
            <a:pPr indent="376238">
              <a:buFont typeface="Arial" panose="020B0604020202020204" pitchFamily="34" charset="0"/>
              <a:buChar char="•"/>
            </a:pP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(дробные числа)</a:t>
            </a:r>
          </a:p>
          <a:p>
            <a:pPr indent="376238">
              <a:buFont typeface="Arial" panose="020B0604020202020204" pitchFamily="34" charset="0"/>
              <a:buChar char="•"/>
            </a:pP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(строки)</a:t>
            </a:r>
          </a:p>
          <a:p>
            <a:pPr indent="376238">
              <a:buFont typeface="Arial" panose="020B0604020202020204" pitchFamily="34" charset="0"/>
              <a:buChar char="•"/>
            </a:pP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(массивы)</a:t>
            </a:r>
          </a:p>
          <a:p>
            <a:pPr indent="376238">
              <a:buFont typeface="Arial" panose="020B0604020202020204" pitchFamily="34" charset="0"/>
              <a:buChar char="•"/>
            </a:pP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(объекты)</a:t>
            </a:r>
          </a:p>
          <a:p>
            <a:pPr indent="376238">
              <a:buFont typeface="Arial" panose="020B0604020202020204" pitchFamily="34" charset="0"/>
              <a:buChar char="•"/>
            </a:pP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(ресурсы)</a:t>
            </a:r>
          </a:p>
          <a:p>
            <a:pPr indent="376238">
              <a:buFont typeface="Arial" panose="020B0604020202020204" pitchFamily="34" charset="0"/>
              <a:buChar char="•"/>
            </a:pP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0314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Integer (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целочисленный тип)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093" y="1196752"/>
            <a:ext cx="81693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Представляет целое число со знаком размером в 32 бита (от -2 147 483 648 до 2 147 483 647</a:t>
            </a:r>
            <a:r>
              <a:rPr lang="ru-RU" sz="2400" dirty="0" smtClean="0"/>
              <a:t>).</a:t>
            </a:r>
          </a:p>
          <a:p>
            <a:pPr indent="360363"/>
            <a:r>
              <a:rPr lang="ru-RU" sz="2400" dirty="0" smtClean="0"/>
              <a:t>Кроме </a:t>
            </a:r>
            <a:r>
              <a:rPr lang="ru-RU" sz="2400" dirty="0"/>
              <a:t>десятичных целых чисел PHP обладает возможностью использовать также двоичные, восьмеричные и шестнадцатеричные числа</a:t>
            </a:r>
            <a:r>
              <a:rPr lang="ru-RU" sz="2400" dirty="0" smtClean="0"/>
              <a:t>.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в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десятичной системе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число со значением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28</a:t>
            </a:r>
          </a:p>
          <a:p>
            <a:pPr indent="360363"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int_10 = 28; //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десятичное число</a:t>
            </a:r>
          </a:p>
          <a:p>
            <a:pPr indent="360363"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int_2 = 0b11100; //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двоичное число</a:t>
            </a:r>
          </a:p>
          <a:p>
            <a:pPr indent="360363"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int_8 = 034; //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восьмеричное число</a:t>
            </a:r>
          </a:p>
          <a:p>
            <a:pPr indent="360363"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int_16 = 0x1C; //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шестнадцатеричное число</a:t>
            </a:r>
          </a:p>
          <a:p>
            <a:pPr indent="360363"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974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Тип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double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(числа с плавающей точкой)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093" y="1196752"/>
            <a:ext cx="81693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 smtClean="0"/>
              <a:t>Размер </a:t>
            </a:r>
            <a:r>
              <a:rPr lang="ru-RU" sz="2400" dirty="0"/>
              <a:t>числа с плавающей точкой зависит от платформы. Максимально возможное значение, как правило, составляет ~1.8e308 с точностью около 14 десятичных цифр</a:t>
            </a:r>
            <a:r>
              <a:rPr lang="ru-RU" sz="2400" dirty="0" smtClean="0"/>
              <a:t>.</a:t>
            </a:r>
          </a:p>
          <a:p>
            <a:pPr indent="360363" fontAlgn="base"/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</a:rPr>
              <a:t>&lt;?php</a:t>
            </a:r>
          </a:p>
          <a:p>
            <a:pPr indent="360363" fontAlgn="base"/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</a:rPr>
              <a:t>$a1 = 1.5; </a:t>
            </a:r>
          </a:p>
          <a:p>
            <a:pPr indent="360363" fontAlgn="base"/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</a:rPr>
              <a:t>$a2 = 1.3e4; // 1.3 * 10^4 </a:t>
            </a:r>
          </a:p>
          <a:p>
            <a:pPr indent="360363" fontAlgn="base"/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</a:rPr>
              <a:t>$a3 = 6E-8;</a:t>
            </a:r>
          </a:p>
          <a:p>
            <a:pPr indent="360363" fontAlgn="base"/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</a:rPr>
              <a:t>echo $a1 . " | " . $a2 . " | " . $a3;</a:t>
            </a:r>
          </a:p>
          <a:p>
            <a:pPr indent="360363" fontAlgn="base"/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pt-B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76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Тип</a:t>
            </a:r>
            <a:r>
              <a:rPr lang="ru-RU" sz="2800" b="1" dirty="0"/>
              <a:t>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boolean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(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логический тип)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093" y="1196752"/>
            <a:ext cx="81693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Переменные логического типа могут принимать два значения: </a:t>
            </a:r>
            <a:r>
              <a:rPr lang="ru-RU" sz="2400" dirty="0" err="1" smtClean="0"/>
              <a:t>true</a:t>
            </a:r>
            <a:r>
              <a:rPr lang="ru-RU" sz="2400" dirty="0"/>
              <a:t> и </a:t>
            </a:r>
            <a:r>
              <a:rPr lang="ru-RU" sz="2400" dirty="0" err="1" smtClean="0"/>
              <a:t>false</a:t>
            </a:r>
            <a:r>
              <a:rPr lang="ru-RU" sz="2400" dirty="0"/>
              <a:t> или иначе </a:t>
            </a:r>
            <a:r>
              <a:rPr lang="ru-RU" sz="2400" dirty="0" smtClean="0"/>
              <a:t>говоря</a:t>
            </a:r>
            <a:r>
              <a:rPr lang="en-US" sz="2400" dirty="0" smtClean="0"/>
              <a:t> </a:t>
            </a:r>
            <a:r>
              <a:rPr lang="ru-RU" sz="2400" dirty="0" smtClean="0"/>
              <a:t>истина</a:t>
            </a:r>
            <a:r>
              <a:rPr lang="ru-RU" sz="2400" dirty="0"/>
              <a:t> и </a:t>
            </a:r>
            <a:r>
              <a:rPr lang="ru-RU" sz="2400" dirty="0" smtClean="0"/>
              <a:t>ложь</a:t>
            </a:r>
            <a:r>
              <a:rPr lang="ru-RU" sz="2400" dirty="0"/>
              <a:t>. Чаще всего логические значения используются в условных конструкциях</a:t>
            </a:r>
            <a:r>
              <a:rPr lang="ru-RU" sz="2400" dirty="0" smtClean="0"/>
              <a:t>: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$foo = true;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$a=10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b=5;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echo "foo = true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if($foo)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echo $a+$b;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echo $a-$b;</a:t>
            </a:r>
          </a:p>
          <a:p>
            <a:pPr indent="360363"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92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Тип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string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(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строки)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093" y="1196752"/>
            <a:ext cx="81693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Для работы с текстом можно применять </a:t>
            </a:r>
            <a:r>
              <a:rPr lang="ru-RU" sz="2400" b="1" dirty="0" smtClean="0"/>
              <a:t>строки</a:t>
            </a:r>
            <a:r>
              <a:rPr lang="ru-RU" sz="2400" dirty="0" smtClean="0"/>
              <a:t>.</a:t>
            </a:r>
          </a:p>
          <a:p>
            <a:pPr indent="360363"/>
            <a:r>
              <a:rPr lang="ru-RU" sz="2400" dirty="0" smtClean="0"/>
              <a:t>Строки </a:t>
            </a:r>
            <a:r>
              <a:rPr lang="ru-RU" sz="2400" dirty="0"/>
              <a:t>бывают двух типов: в двойных кавычках и ординарных. От типа кавычек зависит обработка строк интерпретатором. Так, переменные в двойных кавычках </a:t>
            </a:r>
            <a:r>
              <a:rPr lang="ru-RU" sz="2400" b="1" dirty="0"/>
              <a:t>заменяются значениями</a:t>
            </a:r>
            <a:r>
              <a:rPr lang="ru-RU" sz="2400" dirty="0"/>
              <a:t>, а переменные в ординарных кавычках остаются неизменными</a:t>
            </a:r>
            <a:r>
              <a:rPr lang="ru-RU" sz="2400" dirty="0" smtClean="0"/>
              <a:t>.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$a=10;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$b=5;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$result 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a+$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echo "$result";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$result = '$a+$b';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echo $result;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0549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Тип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string (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строки)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093" y="1196752"/>
            <a:ext cx="81693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Кроме обычных символов, строка может содержать специальные символы, которые могут быть неправильно интерпретированы. </a:t>
            </a:r>
            <a:endParaRPr lang="ru-RU" sz="2400" dirty="0" smtClean="0"/>
          </a:p>
          <a:p>
            <a:pPr indent="360363"/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text = 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Модель 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Apple II"";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ru-RU" sz="2400" dirty="0" smtClean="0"/>
          </a:p>
          <a:p>
            <a:pPr indent="360363"/>
            <a:r>
              <a:rPr lang="ru-RU" sz="2400" dirty="0" smtClean="0"/>
              <a:t>Чтобы </a:t>
            </a:r>
            <a:r>
              <a:rPr lang="ru-RU" sz="2400" dirty="0"/>
              <a:t>исправить ошибку, </a:t>
            </a:r>
            <a:r>
              <a:rPr lang="ru-RU" sz="2400" dirty="0" smtClean="0"/>
              <a:t>можно </a:t>
            </a:r>
            <a:r>
              <a:rPr lang="ru-RU" sz="2400" dirty="0"/>
              <a:t>сочетать различные типы кавычек ('Модель "</a:t>
            </a:r>
            <a:r>
              <a:rPr lang="ru-RU" sz="2400" dirty="0" err="1"/>
              <a:t>Apple</a:t>
            </a:r>
            <a:r>
              <a:rPr lang="ru-RU" sz="2400" dirty="0"/>
              <a:t> II"' или "Модель '</a:t>
            </a:r>
            <a:r>
              <a:rPr lang="ru-RU" sz="2400" dirty="0" err="1"/>
              <a:t>Apple</a:t>
            </a:r>
            <a:r>
              <a:rPr lang="ru-RU" sz="2400" dirty="0"/>
              <a:t> III'") или использовать слеш, чтобы ввести кавычку в строку</a:t>
            </a:r>
            <a:r>
              <a:rPr lang="ru-RU" sz="2400" dirty="0" smtClean="0"/>
              <a:t>:</a:t>
            </a:r>
          </a:p>
          <a:p>
            <a:pPr indent="360363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text = 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Модель \"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Apple II\"";</a:t>
            </a:r>
          </a:p>
        </p:txBody>
      </p:sp>
    </p:spTree>
    <p:extLst>
      <p:ext uri="{BB962C8B-B14F-4D97-AF65-F5344CB8AC3E}">
        <p14:creationId xmlns:p14="http://schemas.microsoft.com/office/powerpoint/2010/main" val="6020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Тип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array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093" y="1196752"/>
            <a:ext cx="81693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 smtClean="0"/>
              <a:t>Массив определяет </a:t>
            </a:r>
            <a:r>
              <a:rPr lang="ru-RU" sz="2400" dirty="0"/>
              <a:t>набор </a:t>
            </a:r>
            <a:r>
              <a:rPr lang="ru-RU" sz="2400" dirty="0" smtClean="0"/>
              <a:t>элементов.</a:t>
            </a:r>
            <a:r>
              <a:rPr lang="ru-RU" sz="2400" dirty="0"/>
              <a:t> 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$phones = array('iPhone', 'Samsung Galaxy S III', 'Nokia N9', 'Samsung ACE II');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echo $phones[1];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indent="360363"/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400" dirty="0"/>
              <a:t>Массив создается с помощью конструкции </a:t>
            </a:r>
            <a:r>
              <a:rPr lang="ru-RU" sz="2400" b="1" dirty="0" err="1" smtClean="0"/>
              <a:t>array</a:t>
            </a:r>
            <a:r>
              <a:rPr lang="ru-RU" sz="2400" b="1" dirty="0" smtClean="0"/>
              <a:t>( )</a:t>
            </a:r>
            <a:r>
              <a:rPr lang="ru-RU" sz="2400" dirty="0" smtClean="0"/>
              <a:t>, </a:t>
            </a:r>
            <a:r>
              <a:rPr lang="ru-RU" sz="2400" dirty="0"/>
              <a:t>в котором определяются </a:t>
            </a:r>
            <a:r>
              <a:rPr lang="ru-RU" sz="2400" dirty="0" smtClean="0"/>
              <a:t>элементы. </a:t>
            </a:r>
          </a:p>
          <a:p>
            <a:pPr indent="360363"/>
            <a:r>
              <a:rPr lang="ru-RU" sz="2400" dirty="0" smtClean="0"/>
              <a:t>Отсчет элементов в массиве начинается с нуля.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6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Константы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093" y="1196752"/>
            <a:ext cx="81693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Константы, как и переменные хранят определенное значение, только в отличие от переменных значение констант может быть установлено только один </a:t>
            </a:r>
            <a:r>
              <a:rPr lang="ru-RU" sz="2400" dirty="0" smtClean="0"/>
              <a:t>раз.</a:t>
            </a:r>
            <a:r>
              <a:rPr lang="ru-RU" sz="2400" dirty="0"/>
              <a:t> </a:t>
            </a:r>
            <a:endParaRPr lang="ru-RU" sz="2400" dirty="0" smtClean="0"/>
          </a:p>
          <a:p>
            <a:pPr indent="360363"/>
            <a:r>
              <a:rPr lang="ru-RU" sz="2400" dirty="0"/>
              <a:t>Для определения константы используется оператор </a:t>
            </a:r>
            <a:r>
              <a:rPr lang="ru-RU" sz="2400" b="1" dirty="0" err="1" smtClean="0"/>
              <a:t>define</a:t>
            </a:r>
            <a:r>
              <a:rPr lang="ru-RU" sz="2400" dirty="0" smtClean="0"/>
              <a:t>:</a:t>
            </a:r>
          </a:p>
          <a:p>
            <a:pPr indent="360363"/>
            <a:endParaRPr lang="ru-RU" sz="2400" b="1" dirty="0" smtClean="0"/>
          </a:p>
          <a:p>
            <a:pPr indent="360363"/>
            <a:r>
              <a:rPr lang="ru-RU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ru-RU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ru-RU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ru-RU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ru-RU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ru-RU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ru-RU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ru-RU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case_sen</a:t>
            </a:r>
            <a:r>
              <a:rPr lang="ru-RU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indent="360363"/>
            <a:r>
              <a:rPr lang="ru-RU" sz="2400" dirty="0" smtClean="0"/>
              <a:t>Параметр</a:t>
            </a:r>
            <a:r>
              <a:rPr lang="ru-RU" sz="2400" dirty="0"/>
              <a:t> </a:t>
            </a:r>
            <a:r>
              <a:rPr lang="ru-RU" sz="2400" dirty="0" smtClean="0"/>
              <a:t>$</a:t>
            </a:r>
            <a:r>
              <a:rPr lang="ru-RU" sz="2400" dirty="0" err="1" smtClean="0"/>
              <a:t>name</a:t>
            </a:r>
            <a:r>
              <a:rPr lang="ru-RU" sz="2400" dirty="0"/>
              <a:t> передает название константы, </a:t>
            </a:r>
            <a:r>
              <a:rPr lang="ru-RU" sz="2400" dirty="0" smtClean="0"/>
              <a:t>параметр</a:t>
            </a:r>
            <a:r>
              <a:rPr lang="ru-RU" sz="2400" dirty="0"/>
              <a:t> </a:t>
            </a:r>
            <a:r>
              <a:rPr lang="ru-RU" sz="2400" dirty="0" smtClean="0"/>
              <a:t>$</a:t>
            </a:r>
            <a:r>
              <a:rPr lang="ru-RU" sz="2400" dirty="0" err="1" smtClean="0"/>
              <a:t>value</a:t>
            </a:r>
            <a:r>
              <a:rPr lang="ru-RU" sz="2400" dirty="0"/>
              <a:t> - ее значение. Третий необязательный параметр принимает логическое значение </a:t>
            </a:r>
            <a:r>
              <a:rPr lang="ru-RU" sz="2400" dirty="0" err="1" smtClean="0"/>
              <a:t>true</a:t>
            </a:r>
            <a:r>
              <a:rPr lang="ru-RU" sz="2400" dirty="0"/>
              <a:t> или </a:t>
            </a:r>
            <a:r>
              <a:rPr lang="ru-RU" sz="2400" dirty="0" err="1" smtClean="0"/>
              <a:t>false</a:t>
            </a:r>
            <a:r>
              <a:rPr lang="ru-RU" sz="2400" dirty="0"/>
              <a:t>. Если значение равно </a:t>
            </a:r>
            <a:r>
              <a:rPr lang="ru-RU" sz="2400" dirty="0" err="1"/>
              <a:t>true</a:t>
            </a:r>
            <a:r>
              <a:rPr lang="ru-RU" sz="2400" dirty="0"/>
              <a:t>, то при использовании константы будет учитываться ее регистр, если </a:t>
            </a:r>
            <a:r>
              <a:rPr lang="ru-RU" sz="2400" dirty="0" err="1"/>
              <a:t>false</a:t>
            </a:r>
            <a:r>
              <a:rPr lang="ru-RU" sz="2400" dirty="0"/>
              <a:t> - регистр не учитывается. 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50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Константы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093" y="1196752"/>
            <a:ext cx="81693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fontAlgn="base"/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</a:rPr>
              <a:t>&lt;?php</a:t>
            </a:r>
          </a:p>
          <a:p>
            <a:pPr indent="360363" fontAlgn="base"/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</a:rPr>
              <a:t>define("NUMBER", 22);</a:t>
            </a:r>
          </a:p>
          <a:p>
            <a:pPr indent="360363" fontAlgn="base"/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</a:rPr>
              <a:t>echo NUMBER;</a:t>
            </a:r>
          </a:p>
          <a:p>
            <a:pPr indent="360363" fontAlgn="base"/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</a:rPr>
              <a:t>$num = NUMBER;</a:t>
            </a:r>
          </a:p>
          <a:p>
            <a:pPr indent="360363" fontAlgn="base"/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</a:rPr>
              <a:t>echo $num;</a:t>
            </a:r>
          </a:p>
          <a:p>
            <a:pPr indent="360363" fontAlgn="base"/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fontAlgn="base"/>
            <a:endParaRPr lang="ru-RU" sz="2400" dirty="0" smtClean="0"/>
          </a:p>
          <a:p>
            <a:pPr indent="360363" fontAlgn="base"/>
            <a:r>
              <a:rPr lang="ru-RU" sz="2400" dirty="0" smtClean="0"/>
              <a:t>После </a:t>
            </a:r>
            <a:r>
              <a:rPr lang="ru-RU" sz="2400" dirty="0"/>
              <a:t>определения константы </a:t>
            </a:r>
            <a:r>
              <a:rPr lang="ru-RU" sz="2400" dirty="0" smtClean="0"/>
              <a:t>можно </a:t>
            </a:r>
            <a:r>
              <a:rPr lang="ru-RU" sz="2400" dirty="0"/>
              <a:t>ее использовать также, как и обычную </a:t>
            </a:r>
            <a:r>
              <a:rPr lang="ru-RU" sz="2400" dirty="0" smtClean="0"/>
              <a:t>переменную.</a:t>
            </a:r>
          </a:p>
          <a:p>
            <a:pPr indent="360363" fontAlgn="base"/>
            <a:r>
              <a:rPr lang="ru-RU" sz="2400" dirty="0" smtClean="0"/>
              <a:t>Единственное </a:t>
            </a:r>
            <a:r>
              <a:rPr lang="ru-RU" sz="2400" dirty="0"/>
              <a:t>исключение - </a:t>
            </a:r>
            <a:r>
              <a:rPr lang="ru-RU" sz="2400" dirty="0" smtClean="0"/>
              <a:t>не </a:t>
            </a:r>
            <a:r>
              <a:rPr lang="ru-RU" sz="2400" dirty="0"/>
              <a:t>сможем изменить ее </a:t>
            </a:r>
            <a:r>
              <a:rPr lang="ru-RU" sz="2400" dirty="0" smtClean="0"/>
              <a:t>значение.</a:t>
            </a:r>
          </a:p>
          <a:p>
            <a:pPr indent="360363" fontAlgn="base"/>
            <a:r>
              <a:rPr lang="ru-RU" sz="2400" dirty="0" smtClean="0"/>
              <a:t>Другое </a:t>
            </a:r>
            <a:r>
              <a:rPr lang="ru-RU" sz="2400" dirty="0"/>
              <a:t>отличие от переменной - не надо использовать знак </a:t>
            </a:r>
            <a:r>
              <a:rPr lang="ru-RU" sz="2400" dirty="0" smtClean="0"/>
              <a:t>$</a:t>
            </a:r>
            <a:r>
              <a:rPr lang="ru-RU" sz="2400" dirty="0"/>
              <a:t>. </a:t>
            </a:r>
            <a:endParaRPr lang="pt-B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18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509588" y="285750"/>
            <a:ext cx="7770812" cy="793750"/>
          </a:xfrm>
        </p:spPr>
        <p:txBody>
          <a:bodyPr/>
          <a:lstStyle/>
          <a:p>
            <a:pPr eaLnBrk="1" hangingPunct="1">
              <a:lnSpc>
                <a:spcPct val="101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2800" b="1" dirty="0" smtClean="0"/>
              <a:t>PHP</a:t>
            </a:r>
            <a:endParaRPr lang="en-GB" altLang="ru-RU" b="1" dirty="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428625" y="1357313"/>
            <a:ext cx="8228013" cy="471805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101000"/>
              </a:lnSpc>
              <a:buClr>
                <a:srgbClr val="C00000"/>
              </a:buClr>
              <a:buFont typeface="Wingdings" charset="2"/>
              <a:buChar char="q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400" dirty="0" smtClean="0">
                <a:solidFill>
                  <a:schemeClr val="tx1"/>
                </a:solidFill>
                <a:latin typeface="+mn-lt"/>
              </a:rPr>
              <a:t>«</a:t>
            </a:r>
            <a:r>
              <a:rPr lang="en-GB" altLang="ru-RU" sz="2400" dirty="0">
                <a:solidFill>
                  <a:schemeClr val="tx1"/>
                </a:solidFill>
                <a:latin typeface="+mn-lt"/>
              </a:rPr>
              <a:t>Personal Home page» </a:t>
            </a:r>
            <a:r>
              <a:rPr lang="en-GB" altLang="ru-RU" sz="2400" dirty="0" err="1">
                <a:solidFill>
                  <a:schemeClr val="tx1"/>
                </a:solidFill>
                <a:latin typeface="+mn-lt"/>
              </a:rPr>
              <a:t>или</a:t>
            </a:r>
            <a:r>
              <a:rPr lang="en-GB" altLang="ru-RU" sz="2400" dirty="0">
                <a:solidFill>
                  <a:schemeClr val="tx1"/>
                </a:solidFill>
                <a:latin typeface="+mn-lt"/>
              </a:rPr>
              <a:t> «РНР Hypertext Processor»</a:t>
            </a:r>
          </a:p>
          <a:p>
            <a:pPr eaLnBrk="1" hangingPunct="1">
              <a:lnSpc>
                <a:spcPct val="101000"/>
              </a:lnSpc>
              <a:buClr>
                <a:srgbClr val="C00000"/>
              </a:buClr>
              <a:buFont typeface="Wingdings" charset="2"/>
              <a:buChar char="q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400" dirty="0">
                <a:solidFill>
                  <a:schemeClr val="tx1"/>
                </a:solidFill>
                <a:latin typeface="+mn-lt"/>
              </a:rPr>
              <a:t>РНР - 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работающий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на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стороне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сервера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встроенный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язык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сценариев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Web,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позволяющий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быстро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и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эффективно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строить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динамические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web-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приложения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. </a:t>
            </a:r>
            <a:endParaRPr lang="ru-RU" altLang="ru-RU" dirty="0" smtClean="0">
              <a:solidFill>
                <a:schemeClr val="tx1"/>
              </a:solidFill>
              <a:latin typeface="+mn-lt"/>
            </a:endParaRPr>
          </a:p>
          <a:p>
            <a:pPr eaLnBrk="1" hangingPunct="1">
              <a:lnSpc>
                <a:spcPct val="101000"/>
              </a:lnSpc>
              <a:buClr>
                <a:srgbClr val="C00000"/>
              </a:buClr>
              <a:buFont typeface="Wingdings" charset="2"/>
              <a:buChar char="q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US" altLang="ru-RU" dirty="0" smtClean="0">
                <a:solidFill>
                  <a:schemeClr val="tx1"/>
                </a:solidFill>
                <a:latin typeface="+mn-lt"/>
              </a:rPr>
              <a:t>PHP </a:t>
            </a: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бесплатен и является свободным программным обеспечением.</a:t>
            </a:r>
            <a:endParaRPr lang="ru-RU" altLang="ru-RU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01000"/>
              </a:lnSpc>
              <a:buClr>
                <a:srgbClr val="C00000"/>
              </a:buClr>
              <a:buFont typeface="Wingdings" charset="2"/>
              <a:buChar char="q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dirty="0">
                <a:solidFill>
                  <a:schemeClr val="tx1"/>
                </a:solidFill>
                <a:latin typeface="+mn-lt"/>
              </a:rPr>
              <a:t>С помощью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PHP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можно создавать любой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web-</a:t>
            </a:r>
            <a:r>
              <a:rPr lang="ru-RU" dirty="0" smtClean="0">
                <a:solidFill>
                  <a:schemeClr val="tx1"/>
                </a:solidFill>
                <a:latin typeface="+mn-lt"/>
              </a:rPr>
              <a:t>сайт (сложности, размера, типа).</a:t>
            </a:r>
            <a:endParaRPr lang="ru-RU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lnSpc>
                <a:spcPct val="101000"/>
              </a:lnSpc>
              <a:buClr>
                <a:srgbClr val="C00000"/>
              </a:buClr>
              <a:buFont typeface="Wingdings" charset="2"/>
              <a:buChar char="q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sz="2400" dirty="0" smtClean="0">
                <a:solidFill>
                  <a:schemeClr val="tx1"/>
                </a:solidFill>
                <a:latin typeface="+mn-lt"/>
              </a:rPr>
              <a:t>Используется более чем на 78</a:t>
            </a:r>
            <a:r>
              <a:rPr lang="en-US" altLang="ru-RU" sz="2400" dirty="0" smtClean="0">
                <a:solidFill>
                  <a:schemeClr val="tx1"/>
                </a:solidFill>
                <a:latin typeface="+mn-lt"/>
              </a:rPr>
              <a:t>% </a:t>
            </a:r>
            <a:r>
              <a:rPr lang="ru-RU" altLang="ru-RU" sz="2400" dirty="0" smtClean="0">
                <a:solidFill>
                  <a:schemeClr val="tx1"/>
                </a:solidFill>
                <a:latin typeface="+mn-lt"/>
              </a:rPr>
              <a:t>всех сайтов в Интернет (</a:t>
            </a:r>
            <a:r>
              <a:rPr lang="en-US" altLang="ru-RU" sz="2400" dirty="0" smtClean="0">
                <a:solidFill>
                  <a:schemeClr val="tx1"/>
                </a:solidFill>
                <a:latin typeface="+mn-lt"/>
              </a:rPr>
              <a:t>VK</a:t>
            </a:r>
            <a:r>
              <a:rPr lang="en-US" altLang="ru-RU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ru-RU" dirty="0" err="1" smtClean="0">
                <a:solidFill>
                  <a:schemeClr val="tx1"/>
                </a:solidFill>
                <a:latin typeface="+mn-lt"/>
              </a:rPr>
              <a:t>Yandex</a:t>
            </a:r>
            <a:r>
              <a:rPr lang="en-US" altLang="ru-RU" dirty="0" smtClean="0">
                <a:solidFill>
                  <a:schemeClr val="tx1"/>
                </a:solidFill>
                <a:latin typeface="+mn-lt"/>
              </a:rPr>
              <a:t>, Facebook, Google</a:t>
            </a: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)</a:t>
            </a:r>
            <a:r>
              <a:rPr lang="ru-RU" altLang="ru-RU" sz="2400" dirty="0" smtClean="0">
                <a:solidFill>
                  <a:schemeClr val="tx1"/>
                </a:solidFill>
                <a:latin typeface="+mn-lt"/>
              </a:rPr>
              <a:t>.</a:t>
            </a:r>
            <a:endParaRPr lang="en-GB" altLang="ru-RU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6013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Предопределенные константы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093" y="1196752"/>
            <a:ext cx="831338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1" dirty="0" smtClean="0"/>
              <a:t>_</a:t>
            </a:r>
            <a:r>
              <a:rPr lang="ru-RU" sz="2400" b="1" dirty="0"/>
              <a:t>FILE</a:t>
            </a:r>
            <a:r>
              <a:rPr lang="ru-RU" sz="2400" b="1" dirty="0" smtClean="0"/>
              <a:t>_</a:t>
            </a:r>
            <a:r>
              <a:rPr lang="ru-RU" sz="2400" dirty="0" smtClean="0"/>
              <a:t>: </a:t>
            </a:r>
            <a:r>
              <a:rPr lang="ru-RU" sz="2400" dirty="0"/>
              <a:t>хранит полный путь и имя текущего файла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1" dirty="0" smtClean="0"/>
              <a:t>_LINE_</a:t>
            </a:r>
            <a:r>
              <a:rPr lang="ru-RU" sz="2400" dirty="0" smtClean="0"/>
              <a:t>: </a:t>
            </a:r>
            <a:r>
              <a:rPr lang="ru-RU" sz="2400" dirty="0"/>
              <a:t>хранит текущий номер строки, которую обрабатывает интерпретатор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1" dirty="0" smtClean="0"/>
              <a:t>_</a:t>
            </a:r>
            <a:r>
              <a:rPr lang="ru-RU" sz="2400" b="1" dirty="0"/>
              <a:t>DIR</a:t>
            </a:r>
            <a:r>
              <a:rPr lang="ru-RU" sz="2400" b="1" dirty="0" smtClean="0"/>
              <a:t>_</a:t>
            </a:r>
            <a:r>
              <a:rPr lang="ru-RU" sz="2400" dirty="0" smtClean="0"/>
              <a:t>: </a:t>
            </a:r>
            <a:r>
              <a:rPr lang="ru-RU" sz="2400" dirty="0"/>
              <a:t>хранит каталог текущего файла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1" dirty="0" smtClean="0"/>
              <a:t>_</a:t>
            </a:r>
            <a:r>
              <a:rPr lang="ru-RU" sz="2400" b="1" dirty="0"/>
              <a:t>FUNCTION</a:t>
            </a:r>
            <a:r>
              <a:rPr lang="ru-RU" sz="2400" b="1" dirty="0" smtClean="0"/>
              <a:t>_</a:t>
            </a:r>
            <a:r>
              <a:rPr lang="ru-RU" sz="2400" dirty="0" smtClean="0"/>
              <a:t>: </a:t>
            </a:r>
            <a:r>
              <a:rPr lang="ru-RU" sz="2400" dirty="0"/>
              <a:t>название обрабатываемой функции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1" dirty="0" smtClean="0"/>
              <a:t>_</a:t>
            </a:r>
            <a:r>
              <a:rPr lang="ru-RU" sz="2400" b="1" dirty="0"/>
              <a:t>CLASS</a:t>
            </a:r>
            <a:r>
              <a:rPr lang="ru-RU" sz="2400" b="1" dirty="0" smtClean="0"/>
              <a:t>_</a:t>
            </a:r>
            <a:r>
              <a:rPr lang="ru-RU" sz="2400" dirty="0" smtClean="0"/>
              <a:t>: </a:t>
            </a:r>
            <a:r>
              <a:rPr lang="ru-RU" sz="2400" dirty="0"/>
              <a:t>название текущего класса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1" dirty="0" smtClean="0"/>
              <a:t>_METHOD_</a:t>
            </a:r>
            <a:r>
              <a:rPr lang="ru-RU" sz="2400" dirty="0" smtClean="0"/>
              <a:t>: </a:t>
            </a:r>
            <a:r>
              <a:rPr lang="ru-RU" sz="2400" dirty="0"/>
              <a:t>название обрабатываемого метода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1" dirty="0" smtClean="0"/>
              <a:t>_NAMESPACE_</a:t>
            </a:r>
            <a:r>
              <a:rPr lang="ru-RU" sz="2400" dirty="0" smtClean="0"/>
              <a:t>: </a:t>
            </a:r>
            <a:r>
              <a:rPr lang="ru-RU" sz="2400" dirty="0"/>
              <a:t>название текущего пространства </a:t>
            </a:r>
            <a:r>
              <a:rPr lang="ru-RU" sz="2400" dirty="0" smtClean="0"/>
              <a:t>имен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2400" dirty="0"/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echo "C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трока " .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LINE_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в файле"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>
              <a:spcAft>
                <a:spcPts val="600"/>
              </a:spcAft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1793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Определение типа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переменной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5094" y="1194291"/>
            <a:ext cx="816937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С помощью специальных функций </a:t>
            </a:r>
            <a:r>
              <a:rPr lang="ru-RU" sz="2400" dirty="0" smtClean="0"/>
              <a:t>можно </a:t>
            </a:r>
            <a:r>
              <a:rPr lang="ru-RU" sz="2400" dirty="0"/>
              <a:t>определить тип переменной:</a:t>
            </a:r>
          </a:p>
          <a:p>
            <a:pPr indent="360363">
              <a:buFont typeface="Arial" panose="020B0604020202020204" pitchFamily="34" charset="0"/>
              <a:buChar char="•"/>
            </a:pPr>
            <a:r>
              <a:rPr lang="ru-RU" sz="2400" b="1" dirty="0" err="1"/>
              <a:t>is_integer</a:t>
            </a:r>
            <a:r>
              <a:rPr lang="ru-RU" sz="2400" b="1" dirty="0"/>
              <a:t>($a)</a:t>
            </a:r>
            <a:r>
              <a:rPr lang="ru-RU" sz="2400" dirty="0"/>
              <a:t>: возвращает значение TRUE, если переменная $a хранит целое число</a:t>
            </a:r>
          </a:p>
          <a:p>
            <a:pPr indent="360363">
              <a:buFont typeface="Arial" panose="020B0604020202020204" pitchFamily="34" charset="0"/>
              <a:buChar char="•"/>
            </a:pPr>
            <a:r>
              <a:rPr lang="ru-RU" sz="2400" b="1" dirty="0" err="1"/>
              <a:t>is_string</a:t>
            </a:r>
            <a:r>
              <a:rPr lang="ru-RU" sz="2400" b="1" dirty="0"/>
              <a:t>($a)</a:t>
            </a:r>
            <a:r>
              <a:rPr lang="ru-RU" sz="2400" dirty="0"/>
              <a:t>: возвращает значение TRUE, если переменная $a хранит строку</a:t>
            </a:r>
          </a:p>
          <a:p>
            <a:pPr indent="360363">
              <a:buFont typeface="Arial" panose="020B0604020202020204" pitchFamily="34" charset="0"/>
              <a:buChar char="•"/>
            </a:pPr>
            <a:r>
              <a:rPr lang="ru-RU" sz="2400" b="1" dirty="0" err="1"/>
              <a:t>is_double</a:t>
            </a:r>
            <a:r>
              <a:rPr lang="ru-RU" sz="2400" b="1" dirty="0"/>
              <a:t>($a)</a:t>
            </a:r>
            <a:r>
              <a:rPr lang="ru-RU" sz="2400" dirty="0"/>
              <a:t>: возвращает значение TRUE, если переменная $a хранит действительное число</a:t>
            </a:r>
          </a:p>
          <a:p>
            <a:pPr indent="360363">
              <a:buFont typeface="Arial" panose="020B0604020202020204" pitchFamily="34" charset="0"/>
              <a:buChar char="•"/>
            </a:pPr>
            <a:r>
              <a:rPr lang="ru-RU" sz="2400" b="1" dirty="0" err="1"/>
              <a:t>is_numeric</a:t>
            </a:r>
            <a:r>
              <a:rPr lang="ru-RU" sz="2400" b="1" dirty="0"/>
              <a:t>($a)</a:t>
            </a:r>
            <a:r>
              <a:rPr lang="ru-RU" sz="2400" dirty="0"/>
              <a:t>: возвращает значение TRUE, если переменная $a представляет целое или действительное число или является строковым представлением числа</a:t>
            </a:r>
            <a:r>
              <a:rPr lang="ru-RU" sz="2400" dirty="0" smtClean="0"/>
              <a:t>.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$a = 10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 = "10";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is_numeric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($a);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echo "&lt;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is_numeric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($b);</a:t>
            </a:r>
          </a:p>
          <a:p>
            <a:pPr indent="360363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3869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Определение типа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переменной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5094" y="1194291"/>
            <a:ext cx="81693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>
              <a:buFont typeface="Arial" panose="020B0604020202020204" pitchFamily="34" charset="0"/>
              <a:buChar char="•"/>
            </a:pPr>
            <a:r>
              <a:rPr lang="ru-RU" sz="2400" b="1" dirty="0" err="1"/>
              <a:t>is_bool</a:t>
            </a:r>
            <a:r>
              <a:rPr lang="ru-RU" sz="2400" b="1" dirty="0"/>
              <a:t>($a)</a:t>
            </a:r>
            <a:r>
              <a:rPr lang="ru-RU" sz="2400" dirty="0"/>
              <a:t>: возвращает значение TRUE, если переменная $a хранит значение TRUE </a:t>
            </a:r>
            <a:r>
              <a:rPr lang="ru-RU" sz="2400" dirty="0" smtClean="0"/>
              <a:t>или FALSE</a:t>
            </a:r>
            <a:endParaRPr lang="ru-RU" sz="2400" dirty="0"/>
          </a:p>
          <a:p>
            <a:pPr indent="360363">
              <a:buFont typeface="Arial" panose="020B0604020202020204" pitchFamily="34" charset="0"/>
              <a:buChar char="•"/>
            </a:pPr>
            <a:r>
              <a:rPr lang="ru-RU" sz="2400" b="1" dirty="0" err="1"/>
              <a:t>is_scalar</a:t>
            </a:r>
            <a:r>
              <a:rPr lang="ru-RU" sz="2400" b="1" dirty="0"/>
              <a:t>($a)</a:t>
            </a:r>
            <a:r>
              <a:rPr lang="ru-RU" sz="2400" dirty="0"/>
              <a:t>: возвращает значение TRUE, если переменная $a представляет один из простых типов: строку, целое число, действительное число, логическое значение.</a:t>
            </a:r>
          </a:p>
          <a:p>
            <a:pPr indent="360363">
              <a:buFont typeface="Arial" panose="020B0604020202020204" pitchFamily="34" charset="0"/>
              <a:buChar char="•"/>
            </a:pPr>
            <a:r>
              <a:rPr lang="ru-RU" sz="2400" b="1" dirty="0" err="1"/>
              <a:t>is_null</a:t>
            </a:r>
            <a:r>
              <a:rPr lang="ru-RU" sz="2400" b="1" dirty="0"/>
              <a:t>($a)</a:t>
            </a:r>
            <a:r>
              <a:rPr lang="ru-RU" sz="2400" dirty="0"/>
              <a:t>: возвращает значение TRUE, если переменная $a хранит значение NULL</a:t>
            </a:r>
          </a:p>
          <a:p>
            <a:pPr indent="360363">
              <a:buFont typeface="Arial" panose="020B0604020202020204" pitchFamily="34" charset="0"/>
              <a:buChar char="•"/>
            </a:pPr>
            <a:r>
              <a:rPr lang="ru-RU" sz="2400" b="1" dirty="0" err="1"/>
              <a:t>is_array</a:t>
            </a:r>
            <a:r>
              <a:rPr lang="ru-RU" sz="2400" b="1" dirty="0"/>
              <a:t>($a)</a:t>
            </a:r>
            <a:r>
              <a:rPr lang="ru-RU" sz="2400" dirty="0"/>
              <a:t>: возвращает значение TRUE, если переменная $a является массивом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3173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Получение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типа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переменной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1194291"/>
            <a:ext cx="83889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 smtClean="0"/>
              <a:t>Функция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gettype</a:t>
            </a:r>
            <a:r>
              <a:rPr lang="en-US" sz="2400" b="1" dirty="0"/>
              <a:t>($a)</a:t>
            </a:r>
            <a:r>
              <a:rPr lang="en-US" sz="2400" dirty="0"/>
              <a:t>: </a:t>
            </a:r>
            <a:r>
              <a:rPr lang="ru-RU" sz="2400" dirty="0"/>
              <a:t>возвращает тип переменной $</a:t>
            </a:r>
            <a:r>
              <a:rPr lang="en-US" sz="2400" dirty="0"/>
              <a:t>a, </a:t>
            </a:r>
            <a:r>
              <a:rPr lang="ru-RU" sz="2400" dirty="0"/>
              <a:t>например, </a:t>
            </a:r>
            <a:r>
              <a:rPr lang="en-US" sz="2400" dirty="0" smtClean="0"/>
              <a:t>integer(</a:t>
            </a:r>
            <a:r>
              <a:rPr lang="ru-RU" sz="2400" dirty="0"/>
              <a:t>целое </a:t>
            </a:r>
            <a:r>
              <a:rPr lang="ru-RU" sz="2400" dirty="0" smtClean="0"/>
              <a:t>число</a:t>
            </a:r>
            <a:r>
              <a:rPr lang="ru-RU" sz="2400" dirty="0"/>
              <a:t>), </a:t>
            </a:r>
            <a:r>
              <a:rPr lang="en-US" sz="2400" dirty="0" smtClean="0"/>
              <a:t>double</a:t>
            </a:r>
            <a:r>
              <a:rPr lang="ru-RU" sz="2400" dirty="0" smtClean="0"/>
              <a:t> </a:t>
            </a:r>
            <a:r>
              <a:rPr lang="en-US" sz="2400" dirty="0" smtClean="0"/>
              <a:t>(</a:t>
            </a:r>
            <a:r>
              <a:rPr lang="ru-RU" sz="2400" dirty="0" smtClean="0"/>
              <a:t> действительное число</a:t>
            </a:r>
            <a:r>
              <a:rPr lang="ru-RU" sz="2400" dirty="0"/>
              <a:t>), </a:t>
            </a:r>
            <a:r>
              <a:rPr lang="en-US" sz="2400" dirty="0" smtClean="0"/>
              <a:t>string(</a:t>
            </a:r>
            <a:r>
              <a:rPr lang="ru-RU" sz="2400" dirty="0"/>
              <a:t>строка), </a:t>
            </a:r>
            <a:r>
              <a:rPr lang="en-US" sz="2400" dirty="0" err="1" smtClean="0"/>
              <a:t>boolean</a:t>
            </a:r>
            <a:r>
              <a:rPr lang="en-US" sz="2400" dirty="0"/>
              <a:t> (</a:t>
            </a:r>
            <a:r>
              <a:rPr lang="ru-RU" sz="2400" dirty="0"/>
              <a:t>логическое значение), </a:t>
            </a:r>
            <a:r>
              <a:rPr lang="en-US" sz="2400" dirty="0" smtClean="0"/>
              <a:t>NULL</a:t>
            </a:r>
            <a:r>
              <a:rPr lang="en-US" sz="2400" dirty="0"/>
              <a:t>, </a:t>
            </a:r>
            <a:r>
              <a:rPr lang="en-US" sz="2400" dirty="0" smtClean="0"/>
              <a:t>array</a:t>
            </a:r>
            <a:r>
              <a:rPr lang="en-US" sz="2400" dirty="0"/>
              <a:t>(</a:t>
            </a:r>
            <a:r>
              <a:rPr lang="ru-RU" sz="2400" dirty="0"/>
              <a:t>массив), </a:t>
            </a:r>
            <a:r>
              <a:rPr lang="en-US" sz="2400" dirty="0" smtClean="0"/>
              <a:t>object</a:t>
            </a:r>
            <a:r>
              <a:rPr lang="en-US" sz="2400" dirty="0"/>
              <a:t> (</a:t>
            </a:r>
            <a:r>
              <a:rPr lang="ru-RU" sz="2400" dirty="0"/>
              <a:t>объект) или </a:t>
            </a:r>
            <a:r>
              <a:rPr lang="en-US" sz="2400" dirty="0" smtClean="0"/>
              <a:t>unknown type.</a:t>
            </a:r>
            <a:endParaRPr lang="ru-RU" sz="2400" dirty="0" smtClean="0"/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$a = 10;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$b = "10";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($a); // integer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echo "&lt;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($b);  // string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indent="360363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5249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Установка типа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переменной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5094" y="1194291"/>
            <a:ext cx="816937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С помощью функции </a:t>
            </a:r>
            <a:r>
              <a:rPr lang="ru-RU" sz="2400" b="1" dirty="0" err="1"/>
              <a:t>settype</a:t>
            </a:r>
            <a:r>
              <a:rPr lang="ru-RU" sz="2400" b="1" dirty="0" smtClean="0"/>
              <a:t>( )</a:t>
            </a:r>
            <a:r>
              <a:rPr lang="ru-RU" sz="2400" dirty="0"/>
              <a:t> можно установить для переменной определенный тип. Она принимает два </a:t>
            </a:r>
            <a:r>
              <a:rPr lang="ru-RU" sz="2400" dirty="0" smtClean="0"/>
              <a:t>параметра:</a:t>
            </a:r>
          </a:p>
          <a:p>
            <a:pPr indent="360363"/>
            <a:r>
              <a:rPr lang="ru-RU" sz="2400" dirty="0" err="1" smtClean="0"/>
              <a:t>settype</a:t>
            </a:r>
            <a:r>
              <a:rPr lang="ru-RU" sz="2400" dirty="0"/>
              <a:t>("Переменная", "Тип</a:t>
            </a:r>
            <a:r>
              <a:rPr lang="ru-RU" sz="2400" dirty="0" smtClean="0"/>
              <a:t>").</a:t>
            </a:r>
          </a:p>
          <a:p>
            <a:pPr indent="360363"/>
            <a:r>
              <a:rPr lang="ru-RU" sz="2400" dirty="0" smtClean="0"/>
              <a:t>В </a:t>
            </a:r>
            <a:r>
              <a:rPr lang="ru-RU" sz="2400" dirty="0"/>
              <a:t>качестве первого параметра используется переменная, тип которой надо установить, а в качестве второго - строковое описание типа, которое возвращается функцией </a:t>
            </a:r>
            <a:r>
              <a:rPr lang="ru-RU" sz="2400" b="1" dirty="0" err="1"/>
              <a:t>gettype</a:t>
            </a:r>
            <a:r>
              <a:rPr lang="ru-RU" sz="2400" b="1" dirty="0" smtClean="0"/>
              <a:t>( )</a:t>
            </a:r>
            <a:r>
              <a:rPr lang="ru-RU" sz="2400" dirty="0" smtClean="0"/>
              <a:t>.</a:t>
            </a:r>
            <a:endParaRPr lang="ru-RU" sz="2400" dirty="0" smtClean="0"/>
          </a:p>
          <a:p>
            <a:pPr indent="360363"/>
            <a:r>
              <a:rPr lang="ru-RU" sz="2400" dirty="0" smtClean="0"/>
              <a:t>Если </a:t>
            </a:r>
            <a:r>
              <a:rPr lang="ru-RU" sz="2400" dirty="0"/>
              <a:t>удалось установить тип, то функция возвращает TRUE, если нет - то значение FALSE</a:t>
            </a:r>
            <a:r>
              <a:rPr lang="ru-RU" sz="2400" dirty="0" smtClean="0"/>
              <a:t>.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$a = 10.7;</a:t>
            </a:r>
          </a:p>
          <a:p>
            <a:pPr indent="360363" fontAlgn="base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settype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($a, "integer");</a:t>
            </a:r>
          </a:p>
          <a:p>
            <a:pPr indent="36036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echo $a; // 10</a:t>
            </a:r>
          </a:p>
          <a:p>
            <a:pPr indent="360363"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0357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Изменение типа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переменной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5094" y="1194291"/>
            <a:ext cx="8277386" cy="4941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>
              <a:lnSpc>
                <a:spcPct val="101000"/>
              </a:lnSpc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400" dirty="0"/>
              <a:t>Изменение </a:t>
            </a:r>
            <a:r>
              <a:rPr lang="en-GB" altLang="ru-RU" sz="2400" dirty="0" err="1"/>
              <a:t>типа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может</a:t>
            </a:r>
            <a:r>
              <a:rPr lang="en-GB" altLang="ru-RU" sz="2400" dirty="0"/>
              <a:t> быть </a:t>
            </a:r>
            <a:r>
              <a:rPr lang="en-GB" altLang="ru-RU" sz="2400" dirty="0" err="1"/>
              <a:t>как</a:t>
            </a:r>
            <a:r>
              <a:rPr lang="en-GB" altLang="ru-RU" sz="2400" dirty="0"/>
              <a:t> </a:t>
            </a:r>
            <a:r>
              <a:rPr lang="en-GB" altLang="ru-RU" sz="2400" b="1" dirty="0" smtClean="0"/>
              <a:t>постоянным</a:t>
            </a:r>
            <a:r>
              <a:rPr lang="en-GB" altLang="ru-RU" sz="2400" dirty="0" smtClean="0"/>
              <a:t>, </a:t>
            </a:r>
            <a:r>
              <a:rPr lang="en-GB" altLang="ru-RU" sz="2400" dirty="0" err="1"/>
              <a:t>так</a:t>
            </a:r>
            <a:r>
              <a:rPr lang="en-GB" altLang="ru-RU" sz="2400" dirty="0"/>
              <a:t> </a:t>
            </a:r>
            <a:r>
              <a:rPr lang="en-GB" altLang="ru-RU" sz="2400" dirty="0" smtClean="0"/>
              <a:t>и</a:t>
            </a:r>
            <a:r>
              <a:rPr lang="ru-RU" altLang="ru-RU" sz="2400" dirty="0" smtClean="0"/>
              <a:t> </a:t>
            </a:r>
            <a:r>
              <a:rPr lang="en-GB" altLang="ru-RU" sz="2400" b="1" dirty="0" err="1" smtClean="0"/>
              <a:t>временным</a:t>
            </a:r>
            <a:r>
              <a:rPr lang="en-GB" altLang="ru-RU" sz="2400" dirty="0" smtClean="0"/>
              <a:t>.</a:t>
            </a:r>
            <a:endParaRPr lang="en-GB" altLang="ru-RU" sz="2400" dirty="0"/>
          </a:p>
          <a:p>
            <a:pPr indent="360363">
              <a:lnSpc>
                <a:spcPct val="101000"/>
              </a:lnSpc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sz="2400" dirty="0"/>
              <a:t>Преобразование типов осуществляется путем указания перед переменной ее нового типа, взятого в скобки</a:t>
            </a:r>
            <a:r>
              <a:rPr lang="ru-RU" altLang="ru-RU" sz="2400" dirty="0" smtClean="0"/>
              <a:t>.</a:t>
            </a:r>
          </a:p>
          <a:p>
            <a:pPr indent="360363">
              <a:lnSpc>
                <a:spcPct val="101000"/>
              </a:lnSpc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endParaRPr lang="ru-RU" altLang="ru-RU" sz="2400" dirty="0" smtClean="0"/>
          </a:p>
          <a:p>
            <a:pPr indent="360363">
              <a:lnSpc>
                <a:spcPct val="101000"/>
              </a:lnSpc>
              <a:tabLst>
                <a:tab pos="5021263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400" b="1" dirty="0" err="1"/>
              <a:t>Оператор</a:t>
            </a:r>
            <a:r>
              <a:rPr lang="en-GB" altLang="ru-RU" sz="2400" b="1" dirty="0"/>
              <a:t> </a:t>
            </a:r>
            <a:r>
              <a:rPr lang="en-GB" altLang="ru-RU" sz="2400" b="1" dirty="0" err="1"/>
              <a:t>преобразования</a:t>
            </a:r>
            <a:r>
              <a:rPr lang="en-GB" altLang="ru-RU" sz="2400" b="1" dirty="0"/>
              <a:t> </a:t>
            </a:r>
            <a:r>
              <a:rPr lang="ru-RU" altLang="ru-RU" sz="2400" b="1" dirty="0" smtClean="0"/>
              <a:t>       </a:t>
            </a:r>
            <a:r>
              <a:rPr lang="en-GB" altLang="ru-RU" sz="2400" b="1" dirty="0" err="1" smtClean="0"/>
              <a:t>Новый</a:t>
            </a:r>
            <a:r>
              <a:rPr lang="en-GB" altLang="ru-RU" sz="2400" b="1" dirty="0" smtClean="0"/>
              <a:t> </a:t>
            </a:r>
            <a:r>
              <a:rPr lang="en-GB" altLang="ru-RU" sz="2400" b="1" dirty="0" err="1" smtClean="0"/>
              <a:t>тип</a:t>
            </a:r>
            <a:endParaRPr lang="ru-RU" altLang="ru-RU" sz="2400" b="1" dirty="0" smtClean="0"/>
          </a:p>
          <a:p>
            <a:pPr indent="360363">
              <a:lnSpc>
                <a:spcPct val="101000"/>
              </a:lnSpc>
              <a:tabLst>
                <a:tab pos="5021263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400" b="1" dirty="0" err="1" smtClean="0"/>
              <a:t>типа</a:t>
            </a:r>
            <a:r>
              <a:rPr lang="ru-RU" altLang="ru-RU" sz="2400" b="1" dirty="0"/>
              <a:t>	</a:t>
            </a:r>
            <a:endParaRPr lang="ru-RU" altLang="ru-RU" sz="2400" b="1" dirty="0" smtClean="0"/>
          </a:p>
          <a:p>
            <a:pPr indent="360363">
              <a:lnSpc>
                <a:spcPct val="101000"/>
              </a:lnSpc>
              <a:tabLst>
                <a:tab pos="5021263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400" dirty="0" smtClean="0"/>
              <a:t>(</a:t>
            </a:r>
            <a:r>
              <a:rPr lang="en-GB" altLang="ru-RU" sz="2400" dirty="0" err="1" smtClean="0"/>
              <a:t>int</a:t>
            </a:r>
            <a:r>
              <a:rPr lang="en-GB" altLang="ru-RU" sz="2400" dirty="0" smtClean="0"/>
              <a:t>) </a:t>
            </a:r>
            <a:r>
              <a:rPr lang="en-GB" altLang="ru-RU" sz="2400" dirty="0" err="1" smtClean="0"/>
              <a:t>или</a:t>
            </a:r>
            <a:r>
              <a:rPr lang="en-GB" altLang="ru-RU" sz="2400" dirty="0" smtClean="0"/>
              <a:t> (integer)</a:t>
            </a:r>
            <a:r>
              <a:rPr lang="ru-RU" altLang="ru-RU" sz="2400" dirty="0" smtClean="0"/>
              <a:t>	 </a:t>
            </a:r>
            <a:r>
              <a:rPr lang="en-GB" altLang="ru-RU" sz="2400" dirty="0" err="1" smtClean="0"/>
              <a:t>Целое</a:t>
            </a:r>
            <a:r>
              <a:rPr lang="en-GB" altLang="ru-RU" sz="2400" dirty="0" smtClean="0"/>
              <a:t> </a:t>
            </a:r>
            <a:r>
              <a:rPr lang="en-GB" altLang="ru-RU" sz="2400" dirty="0" err="1" smtClean="0"/>
              <a:t>число</a:t>
            </a:r>
            <a:endParaRPr lang="ru-RU" altLang="ru-RU" sz="2400" dirty="0" smtClean="0"/>
          </a:p>
          <a:p>
            <a:pPr indent="360363">
              <a:lnSpc>
                <a:spcPct val="101000"/>
              </a:lnSpc>
              <a:tabLst>
                <a:tab pos="5021263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400" dirty="0" smtClean="0"/>
              <a:t>(real), (double) </a:t>
            </a:r>
            <a:r>
              <a:rPr lang="en-GB" altLang="ru-RU" sz="2400" dirty="0" err="1" smtClean="0"/>
              <a:t>или</a:t>
            </a:r>
            <a:r>
              <a:rPr lang="en-GB" altLang="ru-RU" sz="2400" dirty="0" smtClean="0"/>
              <a:t> (float)</a:t>
            </a:r>
            <a:r>
              <a:rPr lang="ru-RU" altLang="ru-RU" sz="2400" dirty="0" smtClean="0"/>
              <a:t>	 </a:t>
            </a:r>
            <a:r>
              <a:rPr lang="en-GB" altLang="ru-RU" sz="2400" dirty="0" err="1" smtClean="0"/>
              <a:t>Вещественное</a:t>
            </a:r>
            <a:r>
              <a:rPr lang="en-GB" altLang="ru-RU" sz="2400" dirty="0" smtClean="0"/>
              <a:t> </a:t>
            </a:r>
            <a:r>
              <a:rPr lang="en-GB" altLang="ru-RU" sz="2400" dirty="0" err="1" smtClean="0"/>
              <a:t>число</a:t>
            </a:r>
            <a:endParaRPr lang="ru-RU" altLang="ru-RU" sz="2400" dirty="0" smtClean="0"/>
          </a:p>
          <a:p>
            <a:pPr indent="360363">
              <a:lnSpc>
                <a:spcPct val="101000"/>
              </a:lnSpc>
              <a:tabLst>
                <a:tab pos="5021263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400" dirty="0" smtClean="0"/>
              <a:t>(string)</a:t>
            </a:r>
            <a:r>
              <a:rPr lang="ru-RU" altLang="ru-RU" sz="2400" dirty="0" smtClean="0"/>
              <a:t>	</a:t>
            </a:r>
            <a:r>
              <a:rPr lang="en-GB" altLang="ru-RU" sz="2400" dirty="0" smtClean="0"/>
              <a:t> </a:t>
            </a:r>
            <a:r>
              <a:rPr lang="en-GB" altLang="ru-RU" sz="2400" dirty="0" err="1" smtClean="0"/>
              <a:t>Строка</a:t>
            </a:r>
            <a:endParaRPr lang="ru-RU" altLang="ru-RU" sz="2400" dirty="0" smtClean="0"/>
          </a:p>
          <a:p>
            <a:pPr indent="360363">
              <a:lnSpc>
                <a:spcPct val="101000"/>
              </a:lnSpc>
              <a:tabLst>
                <a:tab pos="5021263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400" dirty="0" smtClean="0"/>
              <a:t>(array)</a:t>
            </a:r>
            <a:r>
              <a:rPr lang="ru-RU" altLang="ru-RU" sz="2400" dirty="0" smtClean="0"/>
              <a:t>	</a:t>
            </a:r>
            <a:r>
              <a:rPr lang="en-GB" altLang="ru-RU" sz="2400" dirty="0" smtClean="0"/>
              <a:t> </a:t>
            </a:r>
            <a:r>
              <a:rPr lang="en-GB" altLang="ru-RU" sz="2400" dirty="0" err="1" smtClean="0"/>
              <a:t>Массив</a:t>
            </a:r>
            <a:endParaRPr lang="ru-RU" altLang="ru-RU" sz="2400" dirty="0" smtClean="0"/>
          </a:p>
          <a:p>
            <a:pPr indent="360363">
              <a:lnSpc>
                <a:spcPct val="101000"/>
              </a:lnSpc>
              <a:tabLst>
                <a:tab pos="5021263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400" dirty="0" smtClean="0"/>
              <a:t>(object)</a:t>
            </a:r>
            <a:r>
              <a:rPr lang="ru-RU" altLang="ru-RU" sz="2400" dirty="0" smtClean="0"/>
              <a:t>	</a:t>
            </a:r>
            <a:r>
              <a:rPr lang="en-GB" altLang="ru-RU" sz="2400" dirty="0" smtClean="0"/>
              <a:t> </a:t>
            </a:r>
            <a:r>
              <a:rPr lang="en-GB" altLang="ru-RU" sz="2400" dirty="0" err="1" smtClean="0"/>
              <a:t>Объект</a:t>
            </a:r>
            <a:endParaRPr lang="en-GB" alt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4784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Изменение типа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переменной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5094" y="1194291"/>
            <a:ext cx="81693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=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)$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400" dirty="0" smtClean="0"/>
          </a:p>
          <a:p>
            <a:pPr indent="361950"/>
            <a:r>
              <a:rPr lang="ru-RU" sz="2400" dirty="0" smtClean="0"/>
              <a:t>Выполнение следующего </a:t>
            </a:r>
            <a:r>
              <a:rPr lang="ru-RU" sz="2400" dirty="0"/>
              <a:t>кода приведет к тому, что РНР вернет </a:t>
            </a:r>
            <a:r>
              <a:rPr lang="en-US" sz="2400" dirty="0"/>
              <a:t>integer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"5"; //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тип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)$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преобразуем в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echo(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GB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02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Переключение</a:t>
            </a:r>
            <a:r>
              <a:rPr lang="en-GB" alt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GB" alt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типов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094" y="1194291"/>
            <a:ext cx="8169371" cy="3822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>
              <a:lnSpc>
                <a:spcPct val="101000"/>
              </a:lnSpc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400" dirty="0" err="1"/>
              <a:t>Тип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переменных</a:t>
            </a:r>
            <a:r>
              <a:rPr lang="en-GB" altLang="ru-RU" sz="2400" dirty="0"/>
              <a:t> РНР </a:t>
            </a:r>
            <a:r>
              <a:rPr lang="en-GB" altLang="ru-RU" sz="2400" dirty="0" err="1"/>
              <a:t>может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изменяться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без</a:t>
            </a:r>
            <a:r>
              <a:rPr lang="en-GB" altLang="ru-RU" sz="2400" dirty="0"/>
              <a:t> использования механизма </a:t>
            </a:r>
            <a:r>
              <a:rPr lang="en-GB" altLang="ru-RU" sz="2400" dirty="0" err="1"/>
              <a:t>явного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преобразования</a:t>
            </a:r>
            <a:r>
              <a:rPr lang="en-GB" altLang="ru-RU" sz="2400" dirty="0"/>
              <a:t>. </a:t>
            </a:r>
            <a:endParaRPr lang="ru-RU" altLang="ru-RU" sz="2400" dirty="0"/>
          </a:p>
          <a:p>
            <a:pPr indent="360363">
              <a:lnSpc>
                <a:spcPct val="101000"/>
              </a:lnSpc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400" dirty="0"/>
              <a:t>Суммирование </a:t>
            </a:r>
            <a:r>
              <a:rPr lang="en-GB" altLang="ru-RU" sz="2400" dirty="0" err="1"/>
              <a:t>строки</a:t>
            </a:r>
            <a:r>
              <a:rPr lang="en-GB" altLang="ru-RU" sz="2400" dirty="0"/>
              <a:t> и целого </a:t>
            </a:r>
            <a:r>
              <a:rPr lang="en-GB" altLang="ru-RU" sz="2400" dirty="0" err="1"/>
              <a:t>числа</a:t>
            </a:r>
            <a:r>
              <a:rPr lang="en-GB" altLang="ru-RU" sz="2400" dirty="0"/>
              <a:t> - </a:t>
            </a:r>
            <a:r>
              <a:rPr lang="en-GB" altLang="ru-RU" sz="2400" dirty="0" err="1"/>
              <a:t>результат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зависит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от</a:t>
            </a:r>
            <a:r>
              <a:rPr lang="en-GB" altLang="ru-RU" sz="2400" dirty="0"/>
              <a:t> </a:t>
            </a:r>
            <a:r>
              <a:rPr lang="en-GB" altLang="ru-RU" sz="2400" dirty="0" err="1"/>
              <a:t>содержимого</a:t>
            </a:r>
            <a:r>
              <a:rPr lang="en-GB" altLang="ru-RU" sz="2400" dirty="0"/>
              <a:t> </a:t>
            </a:r>
            <a:r>
              <a:rPr lang="en-GB" altLang="ru-RU" sz="2400" dirty="0" err="1"/>
              <a:t>строки</a:t>
            </a:r>
            <a:r>
              <a:rPr lang="en-GB" altLang="ru-RU" sz="2400" dirty="0"/>
              <a:t>. </a:t>
            </a:r>
          </a:p>
          <a:p>
            <a:pPr indent="360363">
              <a:lnSpc>
                <a:spcPct val="101000"/>
              </a:lnSpc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endParaRPr lang="ru-RU" alt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>
              <a:lnSpc>
                <a:spcPct val="101000"/>
              </a:lnSpc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$variable1 = 1;</a:t>
            </a:r>
          </a:p>
          <a:p>
            <a:pPr indent="360363">
              <a:lnSpc>
                <a:spcPct val="101000"/>
              </a:lnSpc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$variable2 = "1";</a:t>
            </a:r>
          </a:p>
          <a:p>
            <a:pPr indent="360363">
              <a:lnSpc>
                <a:spcPct val="101000"/>
              </a:lnSpc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$variable3 = $variable1 + $variable2;</a:t>
            </a:r>
          </a:p>
          <a:p>
            <a:pPr indent="360363">
              <a:lnSpc>
                <a:spcPct val="101000"/>
              </a:lnSpc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$variable3 присваивается 2.</a:t>
            </a:r>
            <a:endParaRPr lang="en-GB" alt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>
              <a:lnSpc>
                <a:spcPct val="101000"/>
              </a:lnSpc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endParaRPr lang="ru-RU" alt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416893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Переключение</a:t>
            </a:r>
            <a:r>
              <a:rPr lang="en-GB" alt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GB" alt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типов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23106" y="1340768"/>
            <a:ext cx="7953347" cy="4176464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>
              <a:lnSpc>
                <a:spcPct val="101000"/>
              </a:lnSpc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sz="2400" dirty="0">
                <a:solidFill>
                  <a:schemeClr val="tx1"/>
                </a:solidFill>
              </a:rPr>
              <a:t>Суммирование целого </a:t>
            </a:r>
            <a:r>
              <a:rPr lang="en-GB" altLang="ru-RU" sz="2400" dirty="0" err="1">
                <a:solidFill>
                  <a:schemeClr val="tx1"/>
                </a:solidFill>
              </a:rPr>
              <a:t>числа</a:t>
            </a:r>
            <a:r>
              <a:rPr lang="en-GB" altLang="ru-RU" sz="2400" dirty="0">
                <a:solidFill>
                  <a:schemeClr val="tx1"/>
                </a:solidFill>
              </a:rPr>
              <a:t> и </a:t>
            </a:r>
            <a:r>
              <a:rPr lang="en-GB" altLang="ru-RU" sz="2400" dirty="0" err="1">
                <a:solidFill>
                  <a:schemeClr val="tx1"/>
                </a:solidFill>
              </a:rPr>
              <a:t>строки</a:t>
            </a:r>
            <a:r>
              <a:rPr lang="en-GB" altLang="ru-RU" sz="2400" dirty="0">
                <a:solidFill>
                  <a:schemeClr val="tx1"/>
                </a:solidFill>
              </a:rPr>
              <a:t>, </a:t>
            </a:r>
            <a:r>
              <a:rPr lang="en-GB" altLang="ru-RU" sz="2400" dirty="0" err="1">
                <a:solidFill>
                  <a:schemeClr val="tx1"/>
                </a:solidFill>
              </a:rPr>
              <a:t>содержащей</a:t>
            </a:r>
            <a:r>
              <a:rPr lang="en-GB" altLang="ru-RU" sz="2400" dirty="0">
                <a:solidFill>
                  <a:schemeClr val="tx1"/>
                </a:solidFill>
              </a:rPr>
              <a:t> </a:t>
            </a:r>
            <a:r>
              <a:rPr lang="en-GB" altLang="ru-RU" sz="2400" dirty="0" err="1">
                <a:solidFill>
                  <a:schemeClr val="tx1"/>
                </a:solidFill>
              </a:rPr>
              <a:t>целое</a:t>
            </a:r>
            <a:r>
              <a:rPr lang="en-GB" altLang="ru-RU" sz="2400" dirty="0">
                <a:solidFill>
                  <a:schemeClr val="tx1"/>
                </a:solidFill>
              </a:rPr>
              <a:t> </a:t>
            </a:r>
            <a:r>
              <a:rPr lang="en-GB" altLang="ru-RU" sz="2400" dirty="0" err="1">
                <a:solidFill>
                  <a:schemeClr val="tx1"/>
                </a:solidFill>
              </a:rPr>
              <a:t>число</a:t>
            </a:r>
            <a:r>
              <a:rPr lang="en-GB" altLang="ru-RU" sz="2400" dirty="0">
                <a:solidFill>
                  <a:schemeClr val="tx1"/>
                </a:solidFill>
              </a:rPr>
              <a:t>, </a:t>
            </a:r>
            <a:r>
              <a:rPr lang="en-GB" altLang="ru-RU" sz="2400" dirty="0" err="1">
                <a:solidFill>
                  <a:schemeClr val="tx1"/>
                </a:solidFill>
              </a:rPr>
              <a:t>но</a:t>
            </a:r>
            <a:r>
              <a:rPr lang="en-GB" altLang="ru-RU" sz="2400" dirty="0">
                <a:solidFill>
                  <a:schemeClr val="tx1"/>
                </a:solidFill>
              </a:rPr>
              <a:t> </a:t>
            </a:r>
            <a:r>
              <a:rPr lang="en-GB" altLang="ru-RU" sz="2400" dirty="0" err="1">
                <a:solidFill>
                  <a:schemeClr val="tx1"/>
                </a:solidFill>
              </a:rPr>
              <a:t>не</a:t>
            </a:r>
            <a:r>
              <a:rPr lang="en-GB" altLang="ru-RU" sz="2400" dirty="0">
                <a:solidFill>
                  <a:schemeClr val="tx1"/>
                </a:solidFill>
              </a:rPr>
              <a:t> </a:t>
            </a:r>
            <a:r>
              <a:rPr lang="en-GB" altLang="ru-RU" sz="2400" dirty="0" err="1">
                <a:solidFill>
                  <a:schemeClr val="tx1"/>
                </a:solidFill>
              </a:rPr>
              <a:t>являющейся</a:t>
            </a:r>
            <a:r>
              <a:rPr lang="en-GB" altLang="ru-RU" sz="2400" dirty="0">
                <a:solidFill>
                  <a:schemeClr val="tx1"/>
                </a:solidFill>
              </a:rPr>
              <a:t> </a:t>
            </a:r>
            <a:r>
              <a:rPr lang="en-GB" altLang="ru-RU" sz="2400" dirty="0" err="1">
                <a:solidFill>
                  <a:schemeClr val="tx1"/>
                </a:solidFill>
              </a:rPr>
              <a:t>строковым</a:t>
            </a:r>
            <a:r>
              <a:rPr lang="en-GB" altLang="ru-RU" sz="2400" dirty="0">
                <a:solidFill>
                  <a:schemeClr val="tx1"/>
                </a:solidFill>
              </a:rPr>
              <a:t> </a:t>
            </a:r>
            <a:r>
              <a:rPr lang="en-GB" altLang="ru-RU" sz="2400" dirty="0" err="1">
                <a:solidFill>
                  <a:schemeClr val="tx1"/>
                </a:solidFill>
              </a:rPr>
              <a:t>представлением</a:t>
            </a:r>
            <a:r>
              <a:rPr lang="ru-RU" altLang="ru-RU" sz="2400" dirty="0">
                <a:solidFill>
                  <a:schemeClr val="tx1"/>
                </a:solidFill>
              </a:rPr>
              <a:t>.</a:t>
            </a:r>
          </a:p>
          <a:p>
            <a:pPr indent="360363" algn="l">
              <a:lnSpc>
                <a:spcPct val="101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$variable1 = 5</a:t>
            </a:r>
            <a:r>
              <a:rPr lang="en-GB" alt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>
              <a:lnSpc>
                <a:spcPct val="101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variable2 = "101 </a:t>
            </a:r>
            <a:r>
              <a:rPr lang="en-GB" alt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dalmatians</a:t>
            </a:r>
            <a:r>
              <a:rPr lang="en-GB" alt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ru-RU" altLang="ru-RU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>
              <a:lnSpc>
                <a:spcPct val="101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variable3 = $variable1 + $variable2</a:t>
            </a:r>
            <a:r>
              <a:rPr lang="en-GB" alt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>
              <a:lnSpc>
                <a:spcPct val="101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GB" alt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$variable3 присваивается </a:t>
            </a:r>
            <a:r>
              <a:rPr lang="en-GB" alt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106</a:t>
            </a:r>
            <a:endParaRPr lang="ru-RU" altLang="ru-RU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>
              <a:lnSpc>
                <a:spcPct val="101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variable2 = "There are 101 </a:t>
            </a:r>
            <a:r>
              <a:rPr lang="en-GB" alt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dalmatians</a:t>
            </a:r>
            <a:r>
              <a:rPr lang="en-GB" alt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ru-RU" altLang="ru-RU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>
              <a:lnSpc>
                <a:spcPct val="101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variable3 = $variable1 + $variable2</a:t>
            </a:r>
            <a:r>
              <a:rPr lang="en-GB" alt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>
              <a:lnSpc>
                <a:spcPct val="101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GB" alt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$variable3 присваивается 5</a:t>
            </a:r>
          </a:p>
          <a:p>
            <a:pPr indent="360363" algn="l">
              <a:lnSpc>
                <a:spcPct val="101000"/>
              </a:lnSpc>
              <a:tabLst>
                <a:tab pos="8532813" algn="l"/>
                <a:tab pos="8982075" algn="l"/>
                <a:tab pos="9431338" algn="l"/>
              </a:tabLst>
            </a:pPr>
            <a:endParaRPr lang="en-GB" alt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55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Арифметические операции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551" y="1484784"/>
            <a:ext cx="8146741" cy="404971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+ </a:t>
            </a:r>
            <a:r>
              <a:rPr lang="ru-RU" sz="2400" dirty="0">
                <a:solidFill>
                  <a:schemeClr val="tx1"/>
                </a:solidFill>
              </a:rPr>
              <a:t>(операция сложения)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- </a:t>
            </a:r>
            <a:r>
              <a:rPr lang="ru-RU" sz="2400" dirty="0">
                <a:solidFill>
                  <a:schemeClr val="tx1"/>
                </a:solidFill>
              </a:rPr>
              <a:t>(операция вычитания)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* </a:t>
            </a:r>
            <a:r>
              <a:rPr lang="ru-RU" sz="2400" dirty="0">
                <a:solidFill>
                  <a:schemeClr val="tx1"/>
                </a:solidFill>
              </a:rPr>
              <a:t>(умножение)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/ </a:t>
            </a:r>
            <a:r>
              <a:rPr lang="ru-RU" sz="2400" dirty="0">
                <a:solidFill>
                  <a:schemeClr val="tx1"/>
                </a:solidFill>
              </a:rPr>
              <a:t>(деление)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% </a:t>
            </a:r>
            <a:r>
              <a:rPr lang="ru-RU" sz="2400" dirty="0">
                <a:solidFill>
                  <a:schemeClr val="tx1"/>
                </a:solidFill>
              </a:rPr>
              <a:t>(получение остатка от деления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$a=12;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$a % 5; //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равно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++ (инкремент/ увеличение значения на единицу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-- (декремент/ уменьшение значения на единицу)</a:t>
            </a:r>
          </a:p>
          <a:p>
            <a:pPr algn="l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68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3" y="1196752"/>
            <a:ext cx="81693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PHP </a:t>
            </a:r>
            <a:r>
              <a:rPr lang="ru-RU" sz="2400" dirty="0" smtClean="0"/>
              <a:t>достаточно легкий для изучения язык, похож </a:t>
            </a:r>
            <a:r>
              <a:rPr lang="ru-RU" sz="2400" dirty="0"/>
              <a:t>на </a:t>
            </a:r>
            <a:r>
              <a:rPr lang="ru-RU" sz="2400" dirty="0" smtClean="0"/>
              <a:t>Си</a:t>
            </a:r>
            <a:r>
              <a:rPr lang="ru-RU" sz="2400" dirty="0"/>
              <a:t>, поэтому, зная один из языков с </a:t>
            </a:r>
            <a:r>
              <a:rPr lang="ru-RU" sz="2400" dirty="0" err="1"/>
              <a:t>сиподобным</a:t>
            </a:r>
            <a:r>
              <a:rPr lang="ru-RU" sz="2400" dirty="0"/>
              <a:t> синтаксисом, проще овладеть PHP</a:t>
            </a:r>
            <a:r>
              <a:rPr lang="ru-RU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Для </a:t>
            </a:r>
            <a:r>
              <a:rPr lang="ru-RU" sz="2400" dirty="0"/>
              <a:t>PHP </a:t>
            </a:r>
            <a:r>
              <a:rPr lang="ru-RU" sz="2400" dirty="0" smtClean="0"/>
              <a:t> есть множество готовых движков и платформ, дополнительных библиотек.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Для </a:t>
            </a:r>
            <a:r>
              <a:rPr lang="ru-RU" sz="2400" dirty="0"/>
              <a:t>всех наиболее распространенных операционных системам (</a:t>
            </a:r>
            <a:r>
              <a:rPr lang="ru-RU" sz="2400" dirty="0" err="1"/>
              <a:t>Windows</a:t>
            </a:r>
            <a:r>
              <a:rPr lang="ru-RU" sz="2400" dirty="0"/>
              <a:t>, </a:t>
            </a:r>
            <a:r>
              <a:rPr lang="ru-RU" sz="2400" dirty="0" err="1"/>
              <a:t>MacOS</a:t>
            </a:r>
            <a:r>
              <a:rPr lang="ru-RU" sz="2400" dirty="0"/>
              <a:t>, </a:t>
            </a:r>
            <a:r>
              <a:rPr lang="ru-RU" sz="2400" dirty="0" err="1"/>
              <a:t>Linux</a:t>
            </a:r>
            <a:r>
              <a:rPr lang="ru-RU" sz="2400" dirty="0"/>
              <a:t>) есть свои версии пакетов разработки на </a:t>
            </a:r>
            <a:r>
              <a:rPr lang="ru-RU" sz="2400" dirty="0" smtClean="0"/>
              <a:t>PHP.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Преимущества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PHP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74" y="4365104"/>
            <a:ext cx="4195169" cy="206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588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Операции присваивания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551" y="1484784"/>
            <a:ext cx="8146741" cy="404971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= </a:t>
            </a:r>
            <a:r>
              <a:rPr lang="ru-RU" sz="2400" dirty="0">
                <a:solidFill>
                  <a:schemeClr val="tx1"/>
                </a:solidFill>
              </a:rPr>
              <a:t>приравнивает переменной определенное значение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+= -= *= </a:t>
            </a:r>
            <a:r>
              <a:rPr lang="en-US" sz="2400" dirty="0" smtClean="0">
                <a:solidFill>
                  <a:schemeClr val="tx1"/>
                </a:solidFill>
              </a:rPr>
              <a:t>/</a:t>
            </a:r>
            <a:r>
              <a:rPr lang="ru-RU" sz="2400" dirty="0" smtClean="0">
                <a:solidFill>
                  <a:schemeClr val="tx1"/>
                </a:solidFill>
              </a:rPr>
              <a:t>= сложение</a:t>
            </a:r>
            <a:r>
              <a:rPr lang="en-US" sz="2400" dirty="0" smtClean="0">
                <a:solidFill>
                  <a:schemeClr val="tx1"/>
                </a:solidFill>
              </a:rPr>
              <a:t>/</a:t>
            </a:r>
            <a:r>
              <a:rPr lang="ru-RU" sz="2400" dirty="0" smtClean="0">
                <a:solidFill>
                  <a:schemeClr val="tx1"/>
                </a:solidFill>
              </a:rPr>
              <a:t>вычитание</a:t>
            </a:r>
            <a:r>
              <a:rPr lang="en-US" sz="2400" dirty="0" smtClean="0">
                <a:solidFill>
                  <a:schemeClr val="tx1"/>
                </a:solidFill>
              </a:rPr>
              <a:t>/</a:t>
            </a:r>
            <a:r>
              <a:rPr lang="ru-RU" sz="2400" dirty="0" smtClean="0">
                <a:solidFill>
                  <a:schemeClr val="tx1"/>
                </a:solidFill>
              </a:rPr>
              <a:t>умножение</a:t>
            </a:r>
            <a:r>
              <a:rPr lang="en-US" sz="2400" dirty="0" smtClean="0">
                <a:solidFill>
                  <a:schemeClr val="tx1"/>
                </a:solidFill>
              </a:rPr>
              <a:t>/</a:t>
            </a:r>
            <a:r>
              <a:rPr lang="ru-RU" sz="2400" dirty="0" smtClean="0">
                <a:solidFill>
                  <a:schemeClr val="tx1"/>
                </a:solidFill>
              </a:rPr>
              <a:t>деление с </a:t>
            </a:r>
            <a:r>
              <a:rPr lang="ru-RU" sz="2400" dirty="0">
                <a:solidFill>
                  <a:schemeClr val="tx1"/>
                </a:solidFill>
              </a:rPr>
              <a:t>последующим присвоением результата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.= объединение строк </a:t>
            </a:r>
            <a:r>
              <a:rPr lang="ru-RU" sz="2400" dirty="0">
                <a:solidFill>
                  <a:schemeClr val="tx1"/>
                </a:solidFill>
              </a:rPr>
              <a:t>с присвоением </a:t>
            </a:r>
            <a:r>
              <a:rPr lang="ru-RU" sz="2400" dirty="0" smtClean="0">
                <a:solidFill>
                  <a:schemeClr val="tx1"/>
                </a:solidFill>
              </a:rPr>
              <a:t>результата</a:t>
            </a:r>
          </a:p>
          <a:p>
            <a:pPr indent="360363" algn="l"/>
            <a:endParaRPr lang="ru-RU" sz="2400" dirty="0" smtClean="0">
              <a:solidFill>
                <a:schemeClr val="tx1"/>
              </a:solidFill>
            </a:endParaRPr>
          </a:p>
          <a:p>
            <a:pPr indent="360363" algn="l"/>
            <a:r>
              <a:rPr lang="ru-RU" sz="2400" dirty="0" smtClean="0">
                <a:solidFill>
                  <a:schemeClr val="tx1"/>
                </a:solidFill>
              </a:rPr>
              <a:t>Применяется </a:t>
            </a:r>
            <a:r>
              <a:rPr lang="ru-RU" sz="2400" dirty="0">
                <a:solidFill>
                  <a:schemeClr val="tx1"/>
                </a:solidFill>
              </a:rPr>
              <a:t>к двум строкам. Если же переменные хранят не строки, а, к примеру, числа, то их значения преобразуются в строки и затем проводится </a:t>
            </a:r>
            <a:r>
              <a:rPr lang="ru-RU" sz="2400" dirty="0" smtClean="0">
                <a:solidFill>
                  <a:schemeClr val="tx1"/>
                </a:solidFill>
              </a:rPr>
              <a:t>операция</a:t>
            </a:r>
          </a:p>
          <a:p>
            <a:pPr indent="360363" algn="l" fontAlgn="base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a=12;</a:t>
            </a: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 .= 5;</a:t>
            </a:r>
          </a:p>
          <a:p>
            <a:pPr indent="360363" algn="l" fontAlgn="base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$a; // равно 125</a:t>
            </a:r>
          </a:p>
          <a:p>
            <a:pPr indent="360363" algn="l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4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Операции сравнения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551" y="1484784"/>
            <a:ext cx="8146741" cy="404971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/>
            <a:r>
              <a:rPr lang="ru-RU" sz="2400" dirty="0" smtClean="0">
                <a:solidFill>
                  <a:schemeClr val="tx1"/>
                </a:solidFill>
              </a:rPr>
              <a:t>Операции сравнения, как правило, применяются в </a:t>
            </a:r>
            <a:r>
              <a:rPr lang="ru-RU" sz="2400" b="1" dirty="0" smtClean="0">
                <a:solidFill>
                  <a:schemeClr val="tx1"/>
                </a:solidFill>
              </a:rPr>
              <a:t>условных конструкциях</a:t>
            </a:r>
            <a:r>
              <a:rPr lang="ru-RU" sz="2400" dirty="0" smtClean="0">
                <a:solidFill>
                  <a:schemeClr val="tx1"/>
                </a:solidFill>
              </a:rPr>
              <a:t>, когда надо сравнивать два значения, и в зависимости от результата сравнения выполнить некоторые действия.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== оператор равенства </a:t>
            </a:r>
            <a:r>
              <a:rPr lang="ru-RU" sz="2400" dirty="0">
                <a:solidFill>
                  <a:schemeClr val="tx1"/>
                </a:solidFill>
              </a:rPr>
              <a:t>сравнивает два значения, и если они равны, возвращает </a:t>
            </a:r>
            <a:r>
              <a:rPr lang="ru-RU" sz="2400" dirty="0" err="1">
                <a:solidFill>
                  <a:schemeClr val="tx1"/>
                </a:solidFill>
              </a:rPr>
              <a:t>true</a:t>
            </a:r>
            <a:r>
              <a:rPr lang="ru-RU" sz="2400" dirty="0">
                <a:solidFill>
                  <a:schemeClr val="tx1"/>
                </a:solidFill>
              </a:rPr>
              <a:t>, иначе возвращает </a:t>
            </a:r>
            <a:r>
              <a:rPr lang="ru-RU" sz="2400" dirty="0" err="1">
                <a:solidFill>
                  <a:schemeClr val="tx1"/>
                </a:solidFill>
              </a:rPr>
              <a:t>false</a:t>
            </a:r>
            <a:endParaRPr lang="ru-RU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=== </a:t>
            </a:r>
            <a:r>
              <a:rPr lang="ru-RU" sz="2400" dirty="0">
                <a:solidFill>
                  <a:schemeClr val="tx1"/>
                </a:solidFill>
              </a:rPr>
              <a:t>оператор тождественности также сравнивает два значения, и если они равны, возвращает </a:t>
            </a:r>
            <a:r>
              <a:rPr lang="ru-RU" sz="2400" dirty="0" err="1">
                <a:solidFill>
                  <a:schemeClr val="tx1"/>
                </a:solidFill>
              </a:rPr>
              <a:t>true</a:t>
            </a:r>
            <a:r>
              <a:rPr lang="ru-RU" sz="2400" dirty="0">
                <a:solidFill>
                  <a:schemeClr val="tx1"/>
                </a:solidFill>
              </a:rPr>
              <a:t>, иначе возвращает </a:t>
            </a:r>
            <a:r>
              <a:rPr lang="ru-RU" sz="2400" dirty="0" err="1" smtClean="0">
                <a:solidFill>
                  <a:schemeClr val="tx1"/>
                </a:solidFill>
              </a:rPr>
              <a:t>false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!= сравнивает два </a:t>
            </a:r>
            <a:r>
              <a:rPr lang="ru-RU" sz="2400" dirty="0">
                <a:solidFill>
                  <a:schemeClr val="tx1"/>
                </a:solidFill>
              </a:rPr>
              <a:t>значения, и если они не равны, возвращает </a:t>
            </a:r>
            <a:r>
              <a:rPr lang="ru-RU" sz="2400" dirty="0" err="1">
                <a:solidFill>
                  <a:schemeClr val="tx1"/>
                </a:solidFill>
              </a:rPr>
              <a:t>true</a:t>
            </a:r>
            <a:r>
              <a:rPr lang="ru-RU" sz="2400" dirty="0">
                <a:solidFill>
                  <a:schemeClr val="tx1"/>
                </a:solidFill>
              </a:rPr>
              <a:t>, иначе возвращает </a:t>
            </a:r>
            <a:r>
              <a:rPr lang="ru-RU" sz="2400" dirty="0" err="1">
                <a:solidFill>
                  <a:schemeClr val="tx1"/>
                </a:solidFill>
              </a:rPr>
              <a:t>false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0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Объединение строк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551" y="1484784"/>
            <a:ext cx="8146741" cy="404971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Для объединения строк используется оператор "точка". </a:t>
            </a:r>
            <a:endParaRPr lang="ru-RU" sz="2400" dirty="0" smtClean="0">
              <a:solidFill>
                <a:schemeClr val="tx1"/>
              </a:solidFill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$a="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Привет, ";</a:t>
            </a: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b="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мир";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$a . $b . "!";</a:t>
            </a:r>
          </a:p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Если переменные представляют не строки, а другие типы, например, числа, то их значения преобразуются в строки и затем также происходит операция объединения строк.</a:t>
            </a:r>
          </a:p>
        </p:txBody>
      </p:sp>
    </p:spTree>
    <p:extLst>
      <p:ext uri="{BB962C8B-B14F-4D97-AF65-F5344CB8AC3E}">
        <p14:creationId xmlns:p14="http://schemas.microsoft.com/office/powerpoint/2010/main" val="79905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Условные конструкции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551" y="1484784"/>
            <a:ext cx="8146741" cy="404971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Условные конструкции позволяют направлять работу программы в зависимости от условия по одному из возможных путей.</a:t>
            </a:r>
          </a:p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Конструкция </a:t>
            </a:r>
            <a:r>
              <a:rPr lang="ru-RU" sz="2400" b="1" dirty="0" err="1">
                <a:solidFill>
                  <a:schemeClr val="tx1"/>
                </a:solidFill>
              </a:rPr>
              <a:t>if</a:t>
            </a:r>
            <a:r>
              <a:rPr lang="ru-RU" sz="2400" b="1" dirty="0">
                <a:solidFill>
                  <a:schemeClr val="tx1"/>
                </a:solidFill>
              </a:rPr>
              <a:t> (условие) </a:t>
            </a:r>
            <a:r>
              <a:rPr lang="ru-RU" sz="2400" dirty="0">
                <a:solidFill>
                  <a:schemeClr val="tx1"/>
                </a:solidFill>
              </a:rPr>
              <a:t>проверяет истинность некоторого условия, и если оно окажется истинным, то выполняется блок выражений, стоящих после </a:t>
            </a:r>
            <a:r>
              <a:rPr lang="ru-RU" sz="2400" dirty="0" err="1">
                <a:solidFill>
                  <a:schemeClr val="tx1"/>
                </a:solidFill>
              </a:rPr>
              <a:t>if</a:t>
            </a:r>
            <a:r>
              <a:rPr lang="ru-RU" sz="2400" dirty="0">
                <a:solidFill>
                  <a:schemeClr val="tx1"/>
                </a:solidFill>
              </a:rPr>
              <a:t>. Если же условие ложно, то есть равно </a:t>
            </a:r>
            <a:r>
              <a:rPr lang="ru-RU" sz="2400" dirty="0" err="1">
                <a:solidFill>
                  <a:schemeClr val="tx1"/>
                </a:solidFill>
              </a:rPr>
              <a:t>false</a:t>
            </a:r>
            <a:r>
              <a:rPr lang="ru-RU" sz="2400" dirty="0">
                <a:solidFill>
                  <a:schemeClr val="tx1"/>
                </a:solidFill>
              </a:rPr>
              <a:t>, тогда блок </a:t>
            </a:r>
            <a:r>
              <a:rPr lang="ru-RU" sz="2400" dirty="0" err="1">
                <a:solidFill>
                  <a:schemeClr val="tx1"/>
                </a:solidFill>
              </a:rPr>
              <a:t>if</a:t>
            </a:r>
            <a:r>
              <a:rPr lang="ru-RU" sz="2400" dirty="0">
                <a:solidFill>
                  <a:schemeClr val="tx1"/>
                </a:solidFill>
              </a:rPr>
              <a:t> не выполняется.</a:t>
            </a:r>
          </a:p>
        </p:txBody>
      </p:sp>
    </p:spTree>
    <p:extLst>
      <p:ext uri="{BB962C8B-B14F-4D97-AF65-F5344CB8AC3E}">
        <p14:creationId xmlns:p14="http://schemas.microsoft.com/office/powerpoint/2010/main" val="297315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Конструкция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if..else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404971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fontAlgn="base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 = 4;</a:t>
            </a:r>
          </a:p>
          <a:p>
            <a:pPr algn="l" fontAlgn="base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 = 2;</a:t>
            </a:r>
          </a:p>
          <a:p>
            <a:pPr algn="l" fontAlgn="base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if($a&gt;0)</a:t>
            </a:r>
          </a:p>
          <a:p>
            <a:pPr algn="l" fontAlgn="base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   $result= $a * $b;</a:t>
            </a:r>
          </a:p>
          <a:p>
            <a:pPr algn="l" fontAlgn="base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echo "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результат равен: $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&lt;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 fontAlgn="base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"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конец выполнения программы";</a:t>
            </a: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?&gt;</a:t>
            </a:r>
          </a:p>
          <a:p>
            <a:pPr indent="360363" algn="l" fontAlgn="base"/>
            <a:r>
              <a:rPr lang="ru-RU" sz="2400" dirty="0" smtClean="0">
                <a:solidFill>
                  <a:schemeClr val="tx1"/>
                </a:solidFill>
              </a:rPr>
              <a:t>Блок </a:t>
            </a:r>
            <a:r>
              <a:rPr lang="ru-RU" sz="2400" dirty="0">
                <a:solidFill>
                  <a:schemeClr val="tx1"/>
                </a:solidFill>
              </a:rPr>
              <a:t>выражений ограничивается фигурными скобками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Если блок </a:t>
            </a:r>
            <a:r>
              <a:rPr lang="ru-RU" sz="2400" dirty="0" err="1">
                <a:solidFill>
                  <a:schemeClr val="tx1"/>
                </a:solidFill>
              </a:rPr>
              <a:t>if</a:t>
            </a:r>
            <a:r>
              <a:rPr lang="ru-RU" sz="2400" dirty="0">
                <a:solidFill>
                  <a:schemeClr val="tx1"/>
                </a:solidFill>
              </a:rPr>
              <a:t> содержит всего одну инструкцию, то можно опустить фигурные </a:t>
            </a:r>
            <a:r>
              <a:rPr lang="ru-RU" sz="2400" dirty="0" smtClean="0">
                <a:solidFill>
                  <a:schemeClr val="tx1"/>
                </a:solidFill>
              </a:rPr>
              <a:t>скобки.</a:t>
            </a:r>
            <a:r>
              <a:rPr lang="ru-RU" sz="2400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9195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Конструкция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if..else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404971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Блок </a:t>
            </a:r>
            <a:r>
              <a:rPr lang="ru-RU" sz="2400" b="1" dirty="0" err="1">
                <a:solidFill>
                  <a:schemeClr val="tx1"/>
                </a:solidFill>
              </a:rPr>
              <a:t>else</a:t>
            </a:r>
            <a:r>
              <a:rPr lang="ru-RU" sz="2400" dirty="0">
                <a:solidFill>
                  <a:schemeClr val="tx1"/>
                </a:solidFill>
              </a:rPr>
              <a:t> содержит инструкции, которые выполняются, если условие после </a:t>
            </a:r>
            <a:r>
              <a:rPr lang="ru-RU" sz="2400" dirty="0" err="1">
                <a:solidFill>
                  <a:schemeClr val="tx1"/>
                </a:solidFill>
              </a:rPr>
              <a:t>if</a:t>
            </a:r>
            <a:r>
              <a:rPr lang="ru-RU" sz="2400" dirty="0">
                <a:solidFill>
                  <a:schemeClr val="tx1"/>
                </a:solidFill>
              </a:rPr>
              <a:t> ложно, то есть равно </a:t>
            </a:r>
            <a:r>
              <a:rPr lang="ru-RU" sz="2400" dirty="0" err="1">
                <a:solidFill>
                  <a:schemeClr val="tx1"/>
                </a:solidFill>
              </a:rPr>
              <a:t>false</a:t>
            </a:r>
            <a:r>
              <a:rPr lang="ru-RU" sz="2400" dirty="0" smtClean="0">
                <a:solidFill>
                  <a:schemeClr val="tx1"/>
                </a:solidFill>
              </a:rPr>
              <a:t>: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 = 4;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 = 2;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if($a&gt;0)</a:t>
            </a:r>
          </a:p>
          <a:p>
            <a:pPr indent="360363" algn="l" fontAlgn="base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echo $a * $b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indent="360363" algn="l" fontAlgn="base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echo $a / $b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"&lt;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конец выполнения программы";</a:t>
            </a: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indent="360363" algn="l" fontAlgn="base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Конструкция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if..else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404971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Конструкция </a:t>
            </a:r>
            <a:r>
              <a:rPr lang="ru-RU" sz="2400" b="1" dirty="0" err="1">
                <a:solidFill>
                  <a:schemeClr val="tx1"/>
                </a:solidFill>
              </a:rPr>
              <a:t>elseif</a:t>
            </a:r>
            <a:r>
              <a:rPr lang="ru-RU" sz="2400" dirty="0">
                <a:solidFill>
                  <a:schemeClr val="tx1"/>
                </a:solidFill>
              </a:rPr>
              <a:t> вводит дополнительные </a:t>
            </a:r>
            <a:r>
              <a:rPr lang="ru-RU" sz="2400" dirty="0" smtClean="0">
                <a:solidFill>
                  <a:schemeClr val="tx1"/>
                </a:solidFill>
              </a:rPr>
              <a:t>условия: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 = 5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2;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if($a&lt;0)</a:t>
            </a:r>
          </a:p>
          <a:p>
            <a:pPr indent="360363" algn="l" fontAlgn="base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echo $a * $b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elseif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($a==0)</a:t>
            </a:r>
          </a:p>
          <a:p>
            <a:pPr indent="360363" algn="l" fontAlgn="base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echo $a + $b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elseif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($a==5)</a:t>
            </a:r>
          </a:p>
          <a:p>
            <a:pPr indent="360363" algn="l" fontAlgn="base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echo $a - $b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indent="360363" algn="l" fontAlgn="base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echo $a / $b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Можно добавить множество блоков </a:t>
            </a:r>
            <a:r>
              <a:rPr lang="ru-RU" sz="2400" dirty="0" err="1">
                <a:solidFill>
                  <a:schemeClr val="tx1"/>
                </a:solidFill>
              </a:rPr>
              <a:t>elseif</a:t>
            </a:r>
            <a:r>
              <a:rPr lang="ru-RU" sz="2400" dirty="0">
                <a:solidFill>
                  <a:schemeClr val="tx1"/>
                </a:solidFill>
              </a:rPr>
              <a:t>. И если ни одно из условий в </a:t>
            </a:r>
            <a:r>
              <a:rPr lang="ru-RU" sz="2400" dirty="0" err="1">
                <a:solidFill>
                  <a:schemeClr val="tx1"/>
                </a:solidFill>
              </a:rPr>
              <a:t>if</a:t>
            </a:r>
            <a:r>
              <a:rPr lang="ru-RU" sz="2400" dirty="0">
                <a:solidFill>
                  <a:schemeClr val="tx1"/>
                </a:solidFill>
              </a:rPr>
              <a:t> или </a:t>
            </a:r>
            <a:r>
              <a:rPr lang="ru-RU" sz="2400" dirty="0" err="1">
                <a:solidFill>
                  <a:schemeClr val="tx1"/>
                </a:solidFill>
              </a:rPr>
              <a:t>elseif</a:t>
            </a:r>
            <a:r>
              <a:rPr lang="ru-RU" sz="2400" dirty="0">
                <a:solidFill>
                  <a:schemeClr val="tx1"/>
                </a:solidFill>
              </a:rPr>
              <a:t> не выполняется, тогда срабатывает блок </a:t>
            </a:r>
            <a:r>
              <a:rPr lang="ru-RU" sz="2400" dirty="0" err="1">
                <a:solidFill>
                  <a:schemeClr val="tx1"/>
                </a:solidFill>
              </a:rPr>
              <a:t>else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indent="360363" algn="l" fontAlgn="base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3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Конструкция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switch..case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404971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Конструкция </a:t>
            </a:r>
            <a:r>
              <a:rPr lang="ru-RU" sz="2400" b="1" dirty="0" err="1">
                <a:solidFill>
                  <a:schemeClr val="tx1"/>
                </a:solidFill>
              </a:rPr>
              <a:t>switch</a:t>
            </a:r>
            <a:r>
              <a:rPr lang="ru-RU" sz="2400" b="1" dirty="0">
                <a:solidFill>
                  <a:schemeClr val="tx1"/>
                </a:solidFill>
              </a:rPr>
              <a:t>..</a:t>
            </a:r>
            <a:r>
              <a:rPr lang="ru-RU" sz="2400" b="1" dirty="0" err="1">
                <a:solidFill>
                  <a:schemeClr val="tx1"/>
                </a:solidFill>
              </a:rPr>
              <a:t>case</a:t>
            </a:r>
            <a:r>
              <a:rPr lang="ru-RU" sz="2400" dirty="0">
                <a:solidFill>
                  <a:schemeClr val="tx1"/>
                </a:solidFill>
              </a:rPr>
              <a:t> является альтернативой использованию конструкции </a:t>
            </a:r>
            <a:r>
              <a:rPr lang="ru-RU" sz="2400" dirty="0" err="1">
                <a:solidFill>
                  <a:schemeClr val="tx1"/>
                </a:solidFill>
              </a:rPr>
              <a:t>if</a:t>
            </a:r>
            <a:r>
              <a:rPr lang="ru-RU" sz="2400" dirty="0">
                <a:solidFill>
                  <a:schemeClr val="tx1"/>
                </a:solidFill>
              </a:rPr>
              <a:t>..</a:t>
            </a:r>
            <a:r>
              <a:rPr lang="ru-RU" sz="2400" dirty="0" err="1">
                <a:solidFill>
                  <a:schemeClr val="tx1"/>
                </a:solidFill>
              </a:rPr>
              <a:t>elseif</a:t>
            </a:r>
            <a:r>
              <a:rPr lang="ru-RU" sz="2400" dirty="0">
                <a:solidFill>
                  <a:schemeClr val="tx1"/>
                </a:solidFill>
              </a:rPr>
              <a:t>..</a:t>
            </a:r>
            <a:r>
              <a:rPr lang="ru-RU" sz="2400" dirty="0" err="1">
                <a:solidFill>
                  <a:schemeClr val="tx1"/>
                </a:solidFill>
              </a:rPr>
              <a:t>else</a:t>
            </a:r>
            <a:r>
              <a:rPr lang="ru-RU" sz="2400" dirty="0">
                <a:solidFill>
                  <a:schemeClr val="tx1"/>
                </a:solidFill>
              </a:rPr>
              <a:t>. </a:t>
            </a:r>
          </a:p>
          <a:p>
            <a:pPr indent="4492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 = 1;</a:t>
            </a:r>
          </a:p>
          <a:p>
            <a:pPr indent="4492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switch($a)</a:t>
            </a:r>
          </a:p>
          <a:p>
            <a:pPr indent="449263" algn="l" fontAlgn="base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case 1: </a:t>
            </a:r>
          </a:p>
          <a:p>
            <a:pPr indent="4492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echo 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сложение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pPr indent="4492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case 2: </a:t>
            </a:r>
          </a:p>
          <a:p>
            <a:pPr indent="4492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echo 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вычитание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4492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case 3: </a:t>
            </a:r>
          </a:p>
          <a:p>
            <a:pPr indent="4492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echo 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умножение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pPr indent="4492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case 4: </a:t>
            </a:r>
          </a:p>
          <a:p>
            <a:pPr indent="4492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echo 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деление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pPr indent="4492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360363" algn="l" fontAlgn="base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17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Тернарная операция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404971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 fontAlgn="base"/>
            <a:r>
              <a:rPr lang="ru-RU" sz="2400" dirty="0">
                <a:solidFill>
                  <a:schemeClr val="tx1"/>
                </a:solidFill>
              </a:rPr>
              <a:t>Тернарная операция состоит из трех операндов и имеет следующее определение</a:t>
            </a:r>
            <a:r>
              <a:rPr lang="ru-RU" sz="2400" dirty="0" smtClean="0">
                <a:solidFill>
                  <a:schemeClr val="tx1"/>
                </a:solidFill>
              </a:rPr>
              <a:t>:</a:t>
            </a:r>
          </a:p>
          <a:p>
            <a:pPr indent="360363" algn="l" fontAlgn="base"/>
            <a:r>
              <a:rPr lang="ru-RU" sz="2400" b="1" dirty="0" smtClean="0">
                <a:solidFill>
                  <a:schemeClr val="tx1"/>
                </a:solidFill>
              </a:rPr>
              <a:t>[условие</a:t>
            </a:r>
            <a:r>
              <a:rPr lang="ru-RU" sz="2400" b="1" dirty="0">
                <a:solidFill>
                  <a:schemeClr val="tx1"/>
                </a:solidFill>
              </a:rPr>
              <a:t>] ? [второй операнд] : [третий операнд</a:t>
            </a:r>
            <a:r>
              <a:rPr lang="ru-RU" sz="2400" b="1" dirty="0" smtClean="0">
                <a:solidFill>
                  <a:schemeClr val="tx1"/>
                </a:solidFill>
              </a:rPr>
              <a:t>]</a:t>
            </a:r>
          </a:p>
          <a:p>
            <a:pPr indent="360363" algn="l" fontAlgn="base"/>
            <a:r>
              <a:rPr lang="ru-RU" sz="2400" dirty="0" smtClean="0">
                <a:solidFill>
                  <a:schemeClr val="tx1"/>
                </a:solidFill>
              </a:rPr>
              <a:t>В </a:t>
            </a:r>
            <a:r>
              <a:rPr lang="ru-RU" sz="2400" dirty="0">
                <a:solidFill>
                  <a:schemeClr val="tx1"/>
                </a:solidFill>
              </a:rPr>
              <a:t>зависимости от условия тернарная операция возвращает второй или третий операнд: если условие равно </a:t>
            </a:r>
            <a:r>
              <a:rPr lang="ru-RU" sz="2400" dirty="0" err="1">
                <a:solidFill>
                  <a:schemeClr val="tx1"/>
                </a:solidFill>
              </a:rPr>
              <a:t>true</a:t>
            </a:r>
            <a:r>
              <a:rPr lang="ru-RU" sz="2400" dirty="0">
                <a:solidFill>
                  <a:schemeClr val="tx1"/>
                </a:solidFill>
              </a:rPr>
              <a:t>, то возвращается второй операнд; если условие равно </a:t>
            </a:r>
            <a:r>
              <a:rPr lang="ru-RU" sz="2400" dirty="0" err="1">
                <a:solidFill>
                  <a:schemeClr val="tx1"/>
                </a:solidFill>
              </a:rPr>
              <a:t>false</a:t>
            </a:r>
            <a:r>
              <a:rPr lang="ru-RU" sz="2400" dirty="0">
                <a:solidFill>
                  <a:schemeClr val="tx1"/>
                </a:solidFill>
              </a:rPr>
              <a:t>, то третий. </a:t>
            </a:r>
            <a:endParaRPr lang="ru-RU" sz="2400" dirty="0" smtClean="0">
              <a:solidFill>
                <a:schemeClr val="tx1"/>
              </a:solidFill>
            </a:endParaRPr>
          </a:p>
          <a:p>
            <a:pPr indent="360363" algn="l" fontAlgn="base"/>
            <a:endParaRPr lang="en-US" sz="2400" dirty="0">
              <a:solidFill>
                <a:schemeClr val="tx1"/>
              </a:solidFill>
            </a:endParaRPr>
          </a:p>
          <a:p>
            <a:pPr indent="360363" algn="l" fontAlgn="base"/>
            <a:r>
              <a: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 = 1;</a:t>
            </a:r>
          </a:p>
          <a:p>
            <a:pPr indent="360363" algn="l" fontAlgn="base"/>
            <a:r>
              <a: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 = 2;</a:t>
            </a:r>
          </a:p>
          <a:p>
            <a:pPr indent="360363" algn="l" fontAlgn="base"/>
            <a:r>
              <a: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$z = $a &lt; $b ? $a + $b : $a - $b;</a:t>
            </a:r>
          </a:p>
          <a:p>
            <a:pPr indent="360363" algn="l" fontAlgn="base"/>
            <a:r>
              <a: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$z;</a:t>
            </a:r>
          </a:p>
        </p:txBody>
      </p:sp>
    </p:spTree>
    <p:extLst>
      <p:ext uri="{BB962C8B-B14F-4D97-AF65-F5344CB8AC3E}">
        <p14:creationId xmlns:p14="http://schemas.microsoft.com/office/powerpoint/2010/main" val="408869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Циклы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404971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dirty="0">
                <a:solidFill>
                  <a:schemeClr val="tx1"/>
                </a:solidFill>
              </a:rPr>
              <a:t>Для совершения повторяемых действий в PHP, как и в других языках программирования, используются циклы. В PHP имеются следующие виды циклов:</a:t>
            </a:r>
          </a:p>
          <a:p>
            <a:pPr indent="376238" algn="l"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chemeClr val="tx1"/>
                </a:solidFill>
              </a:rPr>
              <a:t>for</a:t>
            </a:r>
            <a:endParaRPr lang="ru-RU" sz="2400" b="1" dirty="0">
              <a:solidFill>
                <a:schemeClr val="tx1"/>
              </a:solidFill>
            </a:endParaRPr>
          </a:p>
          <a:p>
            <a:pPr indent="376238" algn="l"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chemeClr val="tx1"/>
                </a:solidFill>
              </a:rPr>
              <a:t>while</a:t>
            </a:r>
            <a:endParaRPr lang="ru-RU" sz="2400" b="1" dirty="0">
              <a:solidFill>
                <a:schemeClr val="tx1"/>
              </a:solidFill>
            </a:endParaRPr>
          </a:p>
          <a:p>
            <a:pPr indent="376238" algn="l"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chemeClr val="tx1"/>
                </a:solidFill>
              </a:rPr>
              <a:t>do</a:t>
            </a:r>
            <a:r>
              <a:rPr lang="ru-RU" sz="2400" b="1" dirty="0">
                <a:solidFill>
                  <a:schemeClr val="tx1"/>
                </a:solidFill>
              </a:rPr>
              <a:t>..</a:t>
            </a:r>
            <a:r>
              <a:rPr lang="ru-RU" sz="2400" b="1" dirty="0" err="1">
                <a:solidFill>
                  <a:schemeClr val="tx1"/>
                </a:solidFill>
              </a:rPr>
              <a:t>while</a:t>
            </a:r>
            <a:endParaRPr lang="ru-RU" sz="2400" b="1" dirty="0">
              <a:solidFill>
                <a:schemeClr val="tx1"/>
              </a:solidFill>
            </a:endParaRPr>
          </a:p>
          <a:p>
            <a:pPr indent="360363" algn="l" fontAlgn="base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3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3" y="1052736"/>
            <a:ext cx="81693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PHP имеет богатую историю (1995г.) и продолжает </a:t>
            </a:r>
            <a:r>
              <a:rPr lang="ru-RU" sz="2400" dirty="0"/>
              <a:t>развиваться, выходят все новые версии, которые несут новые </a:t>
            </a:r>
            <a:r>
              <a:rPr lang="ru-RU" sz="2400" dirty="0" smtClean="0"/>
              <a:t>функции.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PHP </a:t>
            </a:r>
            <a:r>
              <a:rPr lang="ru-RU" sz="2400" dirty="0"/>
              <a:t>может работать в связке с различными веб-серверами: </a:t>
            </a:r>
            <a:r>
              <a:rPr lang="ru-RU" sz="2400" dirty="0" err="1"/>
              <a:t>Apache</a:t>
            </a:r>
            <a:r>
              <a:rPr lang="ru-RU" sz="2400" dirty="0"/>
              <a:t>, </a:t>
            </a:r>
            <a:r>
              <a:rPr lang="ru-RU" sz="2400" dirty="0" err="1"/>
              <a:t>Nginx</a:t>
            </a:r>
            <a:r>
              <a:rPr lang="ru-RU" sz="2400" dirty="0"/>
              <a:t>, </a:t>
            </a:r>
            <a:r>
              <a:rPr lang="ru-RU" sz="2400" dirty="0" smtClean="0"/>
              <a:t>IIS.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PHP </a:t>
            </a:r>
            <a:r>
              <a:rPr lang="ru-RU" sz="2400" dirty="0"/>
              <a:t>поддерживает работу с множеством систем баз данных (</a:t>
            </a:r>
            <a:r>
              <a:rPr lang="ru-RU" sz="2400" dirty="0" err="1"/>
              <a:t>MySQL</a:t>
            </a:r>
            <a:r>
              <a:rPr lang="ru-RU" sz="2400" dirty="0"/>
              <a:t>, MSSQL, </a:t>
            </a:r>
            <a:r>
              <a:rPr lang="ru-RU" sz="2400" dirty="0" err="1"/>
              <a:t>Oracle</a:t>
            </a:r>
            <a:r>
              <a:rPr lang="ru-RU" sz="2400" dirty="0"/>
              <a:t>, </a:t>
            </a:r>
            <a:r>
              <a:rPr lang="ru-RU" sz="2400" dirty="0" err="1"/>
              <a:t>Postgre</a:t>
            </a:r>
            <a:r>
              <a:rPr lang="ru-RU" sz="2400" dirty="0"/>
              <a:t>, </a:t>
            </a:r>
            <a:r>
              <a:rPr lang="ru-RU" sz="2400" dirty="0" err="1" smtClean="0"/>
              <a:t>MongoDB</a:t>
            </a:r>
            <a:r>
              <a:rPr lang="ru-RU" sz="2400" dirty="0" smtClean="0"/>
              <a:t>).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78962" y="404664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Преимущества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PHP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20" y="4365103"/>
            <a:ext cx="4384561" cy="2078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8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Цикл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for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404971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Цикл </a:t>
            </a:r>
            <a:r>
              <a:rPr lang="ru-RU" sz="2400" b="1" dirty="0" err="1">
                <a:solidFill>
                  <a:schemeClr val="tx1"/>
                </a:solidFill>
              </a:rPr>
              <a:t>for</a:t>
            </a:r>
            <a:r>
              <a:rPr lang="ru-RU" sz="2400" dirty="0">
                <a:solidFill>
                  <a:schemeClr val="tx1"/>
                </a:solidFill>
              </a:rPr>
              <a:t> имеет следующее </a:t>
            </a:r>
            <a:r>
              <a:rPr lang="ru-RU" sz="2400" dirty="0" smtClean="0">
                <a:solidFill>
                  <a:schemeClr val="tx1"/>
                </a:solidFill>
              </a:rPr>
              <a:t>определение</a:t>
            </a:r>
            <a:endParaRPr lang="en-US" sz="2400" dirty="0" smtClean="0">
              <a:solidFill>
                <a:schemeClr val="tx1"/>
              </a:solidFill>
            </a:endParaRPr>
          </a:p>
          <a:p>
            <a:pPr indent="360363" algn="l" fontAlgn="base"/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([инициализация счетчика]; [условие]; [изменение счетчика])</a:t>
            </a:r>
          </a:p>
          <a:p>
            <a:pPr indent="360363" algn="l" fontAlgn="base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//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действия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&lt;?php</a:t>
            </a:r>
          </a:p>
          <a:p>
            <a:pPr indent="360363" algn="l" fontAlgn="base"/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($i = 1; $i &lt; 10; $i++)</a:t>
            </a:r>
          </a:p>
          <a:p>
            <a:pPr indent="360363" algn="l" fontAlgn="base"/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360363" algn="l" fontAlgn="base"/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echo "Квадрат числа $i равен " . $i * $i . "&lt;br</a:t>
            </a:r>
            <a:r>
              <a:rPr lang="nn-NO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/&gt;"; }</a:t>
            </a:r>
            <a:endParaRPr lang="nn-NO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indent="360363" algn="l" fontAlgn="base"/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/>
            <a:endParaRPr lang="ru-RU" sz="2400" b="1" dirty="0">
              <a:solidFill>
                <a:schemeClr val="tx1"/>
              </a:solidFill>
            </a:endParaRPr>
          </a:p>
          <a:p>
            <a:pPr indent="360363" algn="l" fontAlgn="base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72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Цикл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while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404971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Цикл </a:t>
            </a:r>
            <a:r>
              <a:rPr lang="ru-RU" sz="2400" b="1" dirty="0" err="1" smtClean="0">
                <a:solidFill>
                  <a:schemeClr val="tx1"/>
                </a:solidFill>
              </a:rPr>
              <a:t>while</a:t>
            </a:r>
            <a:r>
              <a:rPr lang="ru-RU" sz="2400" dirty="0">
                <a:solidFill>
                  <a:schemeClr val="tx1"/>
                </a:solidFill>
              </a:rPr>
              <a:t> проверяет истинность некоторого условия, и если условие истинно, то выполняются блок выражений </a:t>
            </a:r>
            <a:r>
              <a:rPr lang="ru-RU" sz="2400" dirty="0" smtClean="0">
                <a:solidFill>
                  <a:schemeClr val="tx1"/>
                </a:solidFill>
              </a:rPr>
              <a:t>цикла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$counter = 1;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while($counter&lt;10)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echo $counter * $counter . "&lt;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/&gt;";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$counter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 }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Если в блоке </a:t>
            </a:r>
            <a:r>
              <a:rPr lang="ru-RU" sz="2400" dirty="0" err="1">
                <a:solidFill>
                  <a:schemeClr val="tx1"/>
                </a:solidFill>
              </a:rPr>
              <a:t>while</a:t>
            </a:r>
            <a:r>
              <a:rPr lang="ru-RU" sz="2400" dirty="0">
                <a:solidFill>
                  <a:schemeClr val="tx1"/>
                </a:solidFill>
              </a:rPr>
              <a:t> всего одна инструкция, то фигурные скобки блока можно </a:t>
            </a:r>
            <a:r>
              <a:rPr lang="ru-RU" sz="2400" dirty="0" smtClean="0">
                <a:solidFill>
                  <a:schemeClr val="tx1"/>
                </a:solidFill>
              </a:rPr>
              <a:t>опустить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  <a:p>
            <a:pPr indent="360363" algn="l" fontAlgn="base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Цикл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do..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while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404971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Цикл </a:t>
            </a:r>
            <a:r>
              <a:rPr lang="ru-RU" sz="2400" dirty="0" err="1" smtClean="0">
                <a:solidFill>
                  <a:schemeClr val="tx1"/>
                </a:solidFill>
              </a:rPr>
              <a:t>do</a:t>
            </a:r>
            <a:r>
              <a:rPr lang="ru-RU" sz="2400" dirty="0" smtClean="0">
                <a:solidFill>
                  <a:schemeClr val="tx1"/>
                </a:solidFill>
              </a:rPr>
              <a:t>..</a:t>
            </a:r>
            <a:r>
              <a:rPr lang="ru-RU" sz="2400" dirty="0" err="1" smtClean="0">
                <a:solidFill>
                  <a:schemeClr val="tx1"/>
                </a:solidFill>
              </a:rPr>
              <a:t>while</a:t>
            </a:r>
            <a:r>
              <a:rPr lang="ru-RU" sz="2400" dirty="0">
                <a:solidFill>
                  <a:schemeClr val="tx1"/>
                </a:solidFill>
              </a:rPr>
              <a:t> похож на цикл </a:t>
            </a:r>
            <a:r>
              <a:rPr lang="ru-RU" sz="2400" dirty="0" err="1" smtClean="0">
                <a:solidFill>
                  <a:schemeClr val="tx1"/>
                </a:solidFill>
              </a:rPr>
              <a:t>while</a:t>
            </a:r>
            <a:r>
              <a:rPr lang="ru-RU" sz="2400" dirty="0">
                <a:solidFill>
                  <a:schemeClr val="tx1"/>
                </a:solidFill>
              </a:rPr>
              <a:t>, только теперь выполняется блок цикла, и только потом выполняется проверка условия. То есть даже если условие ложно, то блок цикла выполнится как минимум один раз</a:t>
            </a:r>
            <a:r>
              <a:rPr lang="ru-RU" sz="2400" dirty="0" smtClean="0">
                <a:solidFill>
                  <a:schemeClr val="tx1"/>
                </a:solidFill>
              </a:rPr>
              <a:t>:</a:t>
            </a:r>
            <a:endParaRPr lang="en-US" sz="2400" dirty="0" smtClean="0">
              <a:solidFill>
                <a:schemeClr val="tx1"/>
              </a:solidFill>
            </a:endParaRPr>
          </a:p>
          <a:p>
            <a:pPr indent="4492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92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$counter = 1;</a:t>
            </a:r>
          </a:p>
          <a:p>
            <a:pPr indent="4492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indent="4492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4492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echo $counter * $counter . "&lt;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/&gt;";</a:t>
            </a:r>
          </a:p>
          <a:p>
            <a:pPr indent="4492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$counter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 }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92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while($counter&lt;10)</a:t>
            </a:r>
          </a:p>
          <a:p>
            <a:pPr indent="4492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indent="360363" algn="l" fontAlgn="base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Операторы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continue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и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break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Иногда возникает ситуация, когда требуется выйти из цикла, не дожидаясь его завершения. В этом случае мы можем воспользоваться оператором </a:t>
            </a:r>
            <a:r>
              <a:rPr lang="ru-RU" sz="2400" b="1" dirty="0" err="1" smtClean="0">
                <a:solidFill>
                  <a:schemeClr val="tx1"/>
                </a:solidFill>
              </a:rPr>
              <a:t>break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 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 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$result = 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if($result&gt;80)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break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}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echo 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Квадрат числа 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равен 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/&gt;"; }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76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Операторы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continue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и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break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Для управления циклами также применяется оператор </a:t>
            </a:r>
            <a:r>
              <a:rPr lang="ru-RU" sz="2400" b="1" dirty="0" err="1">
                <a:solidFill>
                  <a:schemeClr val="tx1"/>
                </a:solidFill>
              </a:rPr>
              <a:t>continue</a:t>
            </a:r>
            <a:r>
              <a:rPr lang="ru-RU" sz="2400" dirty="0">
                <a:solidFill>
                  <a:schemeClr val="tx1"/>
                </a:solidFill>
              </a:rPr>
              <a:t>. Он осуществляет переход к следующей итерации цикла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 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 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if($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==5)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continue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echo 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Квадрат числа 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равен " . 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 "&lt;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/&gt;"; }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10034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7104" y="493433"/>
            <a:ext cx="7953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Взаимодействие компонентов</a:t>
            </a:r>
          </a:p>
          <a:p>
            <a:pPr algn="ctr"/>
            <a:endParaRPr lang="ru-RU" sz="2800" b="1" dirty="0" smtClean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  <a:p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	</a:t>
            </a:r>
            <a:r>
              <a:rPr lang="en-US" sz="2400" b="1" dirty="0"/>
              <a:t>html – </a:t>
            </a:r>
            <a:r>
              <a:rPr lang="ru-RU" sz="2400" b="1" dirty="0"/>
              <a:t>запрос		</a:t>
            </a:r>
            <a:r>
              <a:rPr lang="en-US" sz="2400" b="1" dirty="0" err="1"/>
              <a:t>php</a:t>
            </a:r>
            <a:r>
              <a:rPr lang="en-US" sz="2400" b="1" dirty="0"/>
              <a:t> – </a:t>
            </a:r>
            <a:r>
              <a:rPr lang="ru-RU" sz="2400" b="1" dirty="0"/>
              <a:t>запрос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	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61" y="1907210"/>
            <a:ext cx="3699849" cy="4416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918" y="1891004"/>
            <a:ext cx="4206981" cy="453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95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340768"/>
            <a:ext cx="784887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Open </a:t>
            </a:r>
            <a:r>
              <a:rPr lang="en-US" sz="2800" dirty="0" smtClean="0"/>
              <a:t>Server </a:t>
            </a: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://open-server.ru</a:t>
            </a:r>
            <a:endParaRPr lang="en-US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Сборка </a:t>
            </a:r>
            <a:r>
              <a:rPr lang="en-US" sz="2800" dirty="0"/>
              <a:t>XAMPP </a:t>
            </a:r>
            <a:r>
              <a:rPr lang="en-US" sz="2800" dirty="0">
                <a:hlinkClick r:id="rId3"/>
              </a:rPr>
              <a:t>http://www.apachefriends.org/ru/xampp.html</a:t>
            </a:r>
            <a:endParaRPr lang="en-US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Сборка</a:t>
            </a:r>
            <a:r>
              <a:rPr lang="en-US" sz="2800" dirty="0"/>
              <a:t> </a:t>
            </a:r>
            <a:r>
              <a:rPr lang="ru-RU" sz="2800" dirty="0"/>
              <a:t>Денвер</a:t>
            </a:r>
            <a:r>
              <a:rPr lang="en-US" sz="2800" dirty="0"/>
              <a:t> </a:t>
            </a:r>
            <a:r>
              <a:rPr lang="en-US" sz="2800" dirty="0">
                <a:hlinkClick r:id="rId4"/>
              </a:rPr>
              <a:t>http://www.denwer.ru/</a:t>
            </a:r>
            <a:endParaRPr lang="en-US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/>
              <a:t>Сервер </a:t>
            </a:r>
            <a:r>
              <a:rPr lang="en-US" sz="2800" dirty="0"/>
              <a:t>Microsoft IIS </a:t>
            </a:r>
            <a:r>
              <a:rPr lang="en-US" sz="2800" dirty="0">
                <a:hlinkClick r:id="rId5"/>
              </a:rPr>
              <a:t>http://www.iis.net/</a:t>
            </a:r>
            <a:endParaRPr lang="en-US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/>
              <a:t>Сборка </a:t>
            </a:r>
            <a:r>
              <a:rPr lang="en-US" sz="2800" dirty="0" err="1"/>
              <a:t>Wamp</a:t>
            </a:r>
            <a:r>
              <a:rPr lang="en-US" sz="2800" dirty="0"/>
              <a:t> </a:t>
            </a:r>
            <a:r>
              <a:rPr lang="en-US" sz="2800" dirty="0" err="1" smtClean="0"/>
              <a:t>Serv</a:t>
            </a:r>
            <a:r>
              <a:rPr lang="en-US" sz="2800" dirty="0" smtClean="0"/>
              <a:t> </a:t>
            </a:r>
            <a:r>
              <a:rPr lang="en-US" sz="2800" dirty="0" smtClean="0">
                <a:hlinkClick r:id="rId6"/>
              </a:rPr>
              <a:t>http</a:t>
            </a:r>
            <a:r>
              <a:rPr lang="en-US" sz="2800" dirty="0">
                <a:hlinkClick r:id="rId6"/>
              </a:rPr>
              <a:t>://</a:t>
            </a:r>
            <a:r>
              <a:rPr lang="en-US" sz="2800" dirty="0" smtClean="0">
                <a:hlinkClick r:id="rId6"/>
              </a:rPr>
              <a:t>www.wampserver.com</a:t>
            </a:r>
            <a:r>
              <a:rPr lang="ru-RU" dirty="0" smtClean="0"/>
              <a:t>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Какой сервер использовать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743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Локальный сервер XAMPP – установ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Локальный сервер XAMPP – установк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http://sozdavaite-sait.ru/uploads/posts/2012-08/thumbs/1347392762_lokal_server_xampp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24" y="1844824"/>
            <a:ext cx="803619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Локальный сервер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XAMPP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6425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Локальный сервер XAMPP – установ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Локальный сервер XAMPP – установк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Локальный сервер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XAMPP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0376" y="1196752"/>
            <a:ext cx="843210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200" dirty="0" smtClean="0"/>
              <a:t>После установки </a:t>
            </a:r>
            <a:r>
              <a:rPr lang="ru-RU" sz="2200" dirty="0"/>
              <a:t>локального сервера </a:t>
            </a:r>
            <a:r>
              <a:rPr lang="ru-RU" sz="2200" dirty="0" smtClean="0"/>
              <a:t>на </a:t>
            </a:r>
            <a:r>
              <a:rPr lang="ru-RU" sz="2200" dirty="0"/>
              <a:t>диске C </a:t>
            </a:r>
            <a:r>
              <a:rPr lang="ru-RU" sz="2200" dirty="0" smtClean="0"/>
              <a:t>создана </a:t>
            </a:r>
            <a:r>
              <a:rPr lang="ru-RU" sz="2200" dirty="0"/>
              <a:t>папка – </a:t>
            </a:r>
            <a:r>
              <a:rPr lang="ru-RU" sz="2200" b="1" dirty="0" err="1" smtClean="0"/>
              <a:t>Xampp</a:t>
            </a:r>
            <a:r>
              <a:rPr lang="ru-RU" sz="2200" dirty="0" smtClean="0"/>
              <a:t>. </a:t>
            </a:r>
            <a:r>
              <a:rPr lang="ru-RU" sz="2200" dirty="0"/>
              <a:t>В данной папке находится папка: </a:t>
            </a:r>
            <a:r>
              <a:rPr lang="ru-RU" sz="2200" b="1" dirty="0" err="1" smtClean="0"/>
              <a:t>htdocs</a:t>
            </a:r>
            <a:r>
              <a:rPr lang="ru-RU" sz="2200" dirty="0" smtClean="0"/>
              <a:t>. Все создаваемые </a:t>
            </a:r>
            <a:r>
              <a:rPr lang="ru-RU" sz="2200" dirty="0"/>
              <a:t>сайты на локальном сервере, должны лежать в этой папке. </a:t>
            </a:r>
            <a:r>
              <a:rPr lang="ru-RU" sz="2200" dirty="0" smtClean="0"/>
              <a:t>Локальный путь </a:t>
            </a:r>
            <a:r>
              <a:rPr lang="ru-RU" sz="2200" dirty="0"/>
              <a:t>к папкам сайтов будет </a:t>
            </a:r>
            <a:r>
              <a:rPr lang="ru-RU" sz="2200" dirty="0" smtClean="0"/>
              <a:t>:</a:t>
            </a:r>
            <a:endParaRPr lang="ru-RU" sz="2200" dirty="0"/>
          </a:p>
          <a:p>
            <a:pPr indent="361950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C:\xampp\htdocs</a:t>
            </a:r>
          </a:p>
          <a:p>
            <a:pPr indent="361950"/>
            <a:r>
              <a:rPr lang="ru-RU" sz="2200" dirty="0" smtClean="0"/>
              <a:t>Создадим сайт </a:t>
            </a:r>
            <a:r>
              <a:rPr lang="ru-RU" sz="2200" dirty="0"/>
              <a:t>с доменным именем test12.ru</a:t>
            </a:r>
          </a:p>
          <a:p>
            <a:pPr indent="361950"/>
            <a:r>
              <a:rPr lang="ru-RU" sz="2200" dirty="0"/>
              <a:t>Для </a:t>
            </a:r>
            <a:r>
              <a:rPr lang="ru-RU" sz="2200" dirty="0" smtClean="0"/>
              <a:t>этого нужно создать </a:t>
            </a:r>
            <a:r>
              <a:rPr lang="ru-RU" sz="2200" dirty="0"/>
              <a:t>в директории </a:t>
            </a:r>
            <a:r>
              <a:rPr lang="ru-RU" sz="2200" dirty="0" err="1"/>
              <a:t>htdocs</a:t>
            </a:r>
            <a:r>
              <a:rPr lang="ru-RU" sz="2200" dirty="0"/>
              <a:t> папку с именем нового домена test12.ru:</a:t>
            </a:r>
          </a:p>
          <a:p>
            <a:pPr indent="361950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C:\xampp\htdocs\test12.ru</a:t>
            </a:r>
          </a:p>
          <a:p>
            <a:pPr indent="361950"/>
            <a:r>
              <a:rPr lang="ru-RU" sz="2200" dirty="0" smtClean="0"/>
              <a:t>Для того</a:t>
            </a:r>
            <a:r>
              <a:rPr lang="ru-RU" sz="2200" dirty="0"/>
              <a:t>, чтобы открыть сайт test12.ru в браузере,  к нему в необходимо обратиться  по </a:t>
            </a:r>
            <a:r>
              <a:rPr lang="ru-RU" sz="2200" dirty="0" smtClean="0"/>
              <a:t>адресу: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://localhost/test12.ru</a:t>
            </a:r>
          </a:p>
          <a:p>
            <a:pPr indent="361950"/>
            <a:r>
              <a:rPr lang="ru-RU" sz="2200" dirty="0"/>
              <a:t>Чтобы сайт заработал, необходимо, чтобы в корне </a:t>
            </a:r>
            <a:r>
              <a:rPr lang="ru-RU" sz="2200" dirty="0" smtClean="0"/>
              <a:t>сайта находился </a:t>
            </a:r>
            <a:r>
              <a:rPr lang="ru-RU" sz="2200" dirty="0"/>
              <a:t>индексный файл.</a:t>
            </a:r>
          </a:p>
          <a:p>
            <a:pPr indent="361950"/>
            <a:r>
              <a:rPr lang="ru-RU" sz="2200" dirty="0" smtClean="0"/>
              <a:t>Если зайти </a:t>
            </a:r>
            <a:r>
              <a:rPr lang="ru-RU" sz="2200" dirty="0"/>
              <a:t>на страницу http://localhost/xampp/, то </a:t>
            </a:r>
            <a:r>
              <a:rPr lang="ru-RU" sz="2200" dirty="0" smtClean="0"/>
              <a:t>получим </a:t>
            </a:r>
            <a:r>
              <a:rPr lang="ru-RU" sz="2200" dirty="0"/>
              <a:t>доступ к странице состояния и режимов локального </a:t>
            </a:r>
            <a:r>
              <a:rPr lang="ru-RU" sz="2200" dirty="0" smtClean="0"/>
              <a:t>сервера.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968720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</TotalTime>
  <Words>1932</Words>
  <Application>Microsoft Office PowerPoint</Application>
  <PresentationFormat>Экран (4:3)</PresentationFormat>
  <Paragraphs>471</Paragraphs>
  <Slides>54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55" baseType="lpstr">
      <vt:lpstr>Исполнительная</vt:lpstr>
      <vt:lpstr>Web технологии и web-дизайн</vt:lpstr>
      <vt:lpstr>Зачем нужен PHP</vt:lpstr>
      <vt:lpstr>PHP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Галина</dc:creator>
  <cp:lastModifiedBy>Галина</cp:lastModifiedBy>
  <cp:revision>58</cp:revision>
  <dcterms:created xsi:type="dcterms:W3CDTF">2016-05-18T02:57:37Z</dcterms:created>
  <dcterms:modified xsi:type="dcterms:W3CDTF">2017-09-07T04:44:28Z</dcterms:modified>
</cp:coreProperties>
</file>