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3" r:id="rId2"/>
    <p:sldId id="339" r:id="rId3"/>
    <p:sldId id="356" r:id="rId4"/>
    <p:sldId id="357" r:id="rId5"/>
    <p:sldId id="342" r:id="rId6"/>
    <p:sldId id="343" r:id="rId7"/>
    <p:sldId id="344" r:id="rId8"/>
    <p:sldId id="345" r:id="rId9"/>
    <p:sldId id="354" r:id="rId10"/>
    <p:sldId id="355" r:id="rId11"/>
    <p:sldId id="346" r:id="rId12"/>
    <p:sldId id="347" r:id="rId13"/>
    <p:sldId id="349" r:id="rId14"/>
    <p:sldId id="350" r:id="rId15"/>
    <p:sldId id="351" r:id="rId16"/>
    <p:sldId id="352" r:id="rId17"/>
    <p:sldId id="35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531367"/>
          </a:xfrm>
        </p:spPr>
        <p:txBody>
          <a:bodyPr/>
          <a:lstStyle/>
          <a:p>
            <a:r>
              <a:rPr lang="ru-RU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</a:t>
            </a:r>
            <a:r>
              <a:rPr lang="ru-RU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ru-RU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формами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8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1" y="1124744"/>
            <a:ext cx="8146741" cy="532859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4013" algn="l" fontAlgn="base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Функция - </a:t>
            </a:r>
            <a:r>
              <a:rPr lang="ru-RU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strip_tags</a:t>
            </a:r>
            <a:r>
              <a:rPr lang="ru-RU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позволяет полностью исключить теги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24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($_POST['login']) &amp;&amp;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($_POST['password'])){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24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$login=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strip_tags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($_POST['login']);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24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логин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$login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пароль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$password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/>
              <a:t> </a:t>
            </a:r>
          </a:p>
          <a:p>
            <a:pPr indent="35401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Безопасность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данных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77" y="3573016"/>
            <a:ext cx="5705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4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620688"/>
            <a:ext cx="8146741" cy="60486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Другим распространенным способом отправки данных на сервер является метод </a:t>
            </a:r>
            <a:r>
              <a:rPr lang="ru-RU" sz="2400" b="1" dirty="0">
                <a:solidFill>
                  <a:schemeClr val="tx1"/>
                </a:solidFill>
              </a:rPr>
              <a:t>GET</a:t>
            </a:r>
            <a:r>
              <a:rPr lang="ru-RU" sz="2400" dirty="0">
                <a:solidFill>
                  <a:schemeClr val="tx1"/>
                </a:solidFill>
              </a:rPr>
              <a:t>. Его сущность состоит в том, что данные передаются в адресной строке браузера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$login =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определен";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определен";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($_GET['login'])){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$login = $_GET['login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($_GET['age'])){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$age = $_GET['age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логин: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возраст: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 algn="l" fontAlgn="base"/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620688"/>
            <a:ext cx="8146741" cy="60486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Все параметры передаются на сервер в </a:t>
            </a:r>
            <a:r>
              <a:rPr lang="ru-RU" sz="2400" dirty="0" smtClean="0">
                <a:solidFill>
                  <a:schemeClr val="tx1"/>
                </a:solidFill>
              </a:rPr>
              <a:t>виде:</a:t>
            </a:r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get.php?параметр1=значение1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параметр2=значение2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параметрN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значениеN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Данные формы </a:t>
            </a:r>
            <a:r>
              <a:rPr lang="ru-RU" sz="2400" dirty="0" smtClean="0">
                <a:solidFill>
                  <a:schemeClr val="tx1"/>
                </a:solidFill>
              </a:rPr>
              <a:t>также можно </a:t>
            </a:r>
            <a:r>
              <a:rPr lang="ru-RU" sz="2400" dirty="0">
                <a:solidFill>
                  <a:schemeClr val="tx1"/>
                </a:solidFill>
              </a:rPr>
              <a:t>передать через запрос GET. Для этого достаточно у формы указать атрибут </a:t>
            </a:r>
            <a:r>
              <a:rPr lang="ru-RU" sz="2400" b="1" dirty="0" err="1">
                <a:solidFill>
                  <a:schemeClr val="tx1"/>
                </a:solidFill>
              </a:rPr>
              <a:t>method</a:t>
            </a:r>
            <a:r>
              <a:rPr lang="ru-RU" sz="2400" b="1" dirty="0">
                <a:solidFill>
                  <a:schemeClr val="tx1"/>
                </a:solidFill>
              </a:rPr>
              <a:t>="</a:t>
            </a:r>
            <a:r>
              <a:rPr lang="ru-RU" sz="2400" b="1" dirty="0" err="1">
                <a:solidFill>
                  <a:schemeClr val="tx1"/>
                </a:solidFill>
              </a:rPr>
              <a:t>get</a:t>
            </a:r>
            <a:r>
              <a:rPr lang="ru-RU" sz="2400" b="1" dirty="0">
                <a:solidFill>
                  <a:schemeClr val="tx1"/>
                </a:solidFill>
              </a:rPr>
              <a:t>"</a:t>
            </a:r>
            <a:r>
              <a:rPr lang="ru-RU" sz="2400" dirty="0">
                <a:solidFill>
                  <a:schemeClr val="tx1"/>
                </a:solidFill>
              </a:rPr>
              <a:t>, и тогда все значения полей формы также будут передаваться через строку </a:t>
            </a:r>
            <a:r>
              <a:rPr lang="ru-RU" sz="2400" dirty="0" smtClean="0">
                <a:solidFill>
                  <a:schemeClr val="tx1"/>
                </a:solidFill>
              </a:rPr>
              <a:t>запроса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method="GET"&gt;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Логин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type="text" name="login" /&gt;&lt;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Пароль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type="text" name="password" /&gt;&lt;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type="submit" value="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Отправить"&gt;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form&gt;</a:t>
            </a:r>
          </a:p>
          <a:p>
            <a:pPr indent="360363" algn="l" fontAlgn="base"/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1" y="1124744"/>
            <a:ext cx="8146741" cy="532859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Флажки или </a:t>
            </a:r>
            <a:r>
              <a:rPr lang="ru-RU" sz="2400" dirty="0" err="1">
                <a:solidFill>
                  <a:schemeClr val="tx1"/>
                </a:solidFill>
              </a:rPr>
              <a:t>чекбоксы</a:t>
            </a:r>
            <a:r>
              <a:rPr lang="ru-RU" sz="2400" dirty="0">
                <a:solidFill>
                  <a:schemeClr val="tx1"/>
                </a:solidFill>
              </a:rPr>
              <a:t> </a:t>
            </a:r>
            <a:r>
              <a:rPr lang="ru-RU" sz="2400" b="1" dirty="0" err="1">
                <a:solidFill>
                  <a:schemeClr val="tx1"/>
                </a:solidFill>
              </a:rPr>
              <a:t>checkbox</a:t>
            </a:r>
            <a:r>
              <a:rPr lang="ru-RU" sz="2400" dirty="0">
                <a:solidFill>
                  <a:schemeClr val="tx1"/>
                </a:solidFill>
              </a:rPr>
              <a:t> могут находиться в двух состояниях: отмеченном (</a:t>
            </a:r>
            <a:r>
              <a:rPr lang="ru-RU" sz="2400" dirty="0" err="1">
                <a:solidFill>
                  <a:schemeClr val="tx1"/>
                </a:solidFill>
              </a:rPr>
              <a:t>checked</a:t>
            </a:r>
            <a:r>
              <a:rPr lang="ru-RU" sz="2400" dirty="0">
                <a:solidFill>
                  <a:schemeClr val="tx1"/>
                </a:solidFill>
              </a:rPr>
              <a:t>) и неотмеченном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60363" algn="l" fontAlgn="base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Запомнить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&lt;input type="checkbox" name="remember"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checked&gt;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Если флажок отмечен, то при отправке на сервер для поля </a:t>
            </a:r>
            <a:r>
              <a:rPr lang="ru-RU" sz="2400" dirty="0" err="1">
                <a:solidFill>
                  <a:schemeClr val="tx1"/>
                </a:solidFill>
              </a:rPr>
              <a:t>remember</a:t>
            </a:r>
            <a:r>
              <a:rPr lang="ru-RU" sz="2400" dirty="0">
                <a:solidFill>
                  <a:schemeClr val="tx1"/>
                </a:solidFill>
              </a:rPr>
              <a:t> будет передано значение </a:t>
            </a:r>
            <a:r>
              <a:rPr lang="ru-RU" sz="2400" dirty="0" err="1">
                <a:solidFill>
                  <a:schemeClr val="tx1"/>
                </a:solidFill>
              </a:rPr>
              <a:t>on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$remember = $_GET['remember'];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Если нас не устраивает значение </a:t>
            </a:r>
            <a:r>
              <a:rPr lang="ru-RU" sz="2400" dirty="0" err="1">
                <a:solidFill>
                  <a:schemeClr val="tx1"/>
                </a:solidFill>
              </a:rPr>
              <a:t>on</a:t>
            </a:r>
            <a:r>
              <a:rPr lang="ru-RU" sz="2400" dirty="0">
                <a:solidFill>
                  <a:schemeClr val="tx1"/>
                </a:solidFill>
              </a:rPr>
              <a:t>, то с помощью атрибута </a:t>
            </a:r>
            <a:r>
              <a:rPr lang="ru-RU" sz="2400" dirty="0" err="1">
                <a:solidFill>
                  <a:schemeClr val="tx1"/>
                </a:solidFill>
              </a:rPr>
              <a:t>value</a:t>
            </a:r>
            <a:r>
              <a:rPr lang="ru-RU" sz="2400" dirty="0">
                <a:solidFill>
                  <a:schemeClr val="tx1"/>
                </a:solidFill>
              </a:rPr>
              <a:t> мы можем установить нужное нам значение.</a:t>
            </a:r>
          </a:p>
          <a:p>
            <a:pPr indent="360363" algn="l" fontAlgn="base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Запомнить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&lt;input type="checkbox" name="remember" value="1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Обработка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флажков</a:t>
            </a:r>
          </a:p>
        </p:txBody>
      </p:sp>
    </p:spTree>
    <p:extLst>
      <p:ext uri="{BB962C8B-B14F-4D97-AF65-F5344CB8AC3E}">
        <p14:creationId xmlns:p14="http://schemas.microsoft.com/office/powerpoint/2010/main" val="16298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1" y="1124744"/>
            <a:ext cx="8146741" cy="532859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 smtClean="0">
                <a:solidFill>
                  <a:schemeClr val="tx1"/>
                </a:solidFill>
              </a:rPr>
              <a:t>При создании набора </a:t>
            </a:r>
            <a:r>
              <a:rPr lang="ru-RU" sz="2400" dirty="0" err="1">
                <a:solidFill>
                  <a:schemeClr val="tx1"/>
                </a:solidFill>
              </a:rPr>
              <a:t>чекбоксов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можно </a:t>
            </a:r>
            <a:r>
              <a:rPr lang="ru-RU" sz="2400" dirty="0">
                <a:solidFill>
                  <a:schemeClr val="tx1"/>
                </a:solidFill>
              </a:rPr>
              <a:t>выбрать несколько значений. 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ASP.NET: &lt;input type="checkbox" name="technologies[]" value="ASP.NET" /&gt;</a:t>
            </a:r>
          </a:p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PHP: &lt;input type="checkbox" name="technologies[]" value="PHP" /&gt;</a:t>
            </a:r>
          </a:p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RUBY: &lt;input type="checkbox" name="technologies[]" value="Ruby" /&gt;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В этом случае значение атрибута </a:t>
            </a:r>
            <a:r>
              <a:rPr lang="ru-RU" sz="2400" b="1" dirty="0" err="1">
                <a:solidFill>
                  <a:schemeClr val="tx1"/>
                </a:solidFill>
              </a:rPr>
              <a:t>name</a:t>
            </a:r>
            <a:r>
              <a:rPr lang="ru-RU" sz="2400" dirty="0">
                <a:solidFill>
                  <a:schemeClr val="tx1"/>
                </a:solidFill>
              </a:rPr>
              <a:t> должно иметь квадратные скобки. И тогда после отправки сервер будет получать массив отмеченных значений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$technologies = $_POST['technologies'];</a:t>
            </a:r>
          </a:p>
          <a:p>
            <a:pPr indent="354013" algn="l" fontAlgn="base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($technologies as $item) echo "$item&lt;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/&gt;";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Обработка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флажков</a:t>
            </a:r>
          </a:p>
        </p:txBody>
      </p:sp>
    </p:spTree>
    <p:extLst>
      <p:ext uri="{BB962C8B-B14F-4D97-AF65-F5344CB8AC3E}">
        <p14:creationId xmlns:p14="http://schemas.microsoft.com/office/powerpoint/2010/main" val="1126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1" y="1124744"/>
            <a:ext cx="8146741" cy="532859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name="course" value="ASP.NET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name="course" value="PHP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name="course" value="Ruby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RUBY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algn="l" fontAlgn="base"/>
            <a:r>
              <a:rPr lang="ru-RU" sz="2400" dirty="0">
                <a:solidFill>
                  <a:schemeClr val="tx1"/>
                </a:solidFill>
              </a:rPr>
              <a:t>На сервер передается значение атрибута </a:t>
            </a:r>
            <a:r>
              <a:rPr lang="ru-RU" sz="2400" b="1" dirty="0" err="1">
                <a:solidFill>
                  <a:schemeClr val="tx1"/>
                </a:solidFill>
              </a:rPr>
              <a:t>value</a:t>
            </a:r>
            <a:r>
              <a:rPr lang="ru-RU" sz="2400" dirty="0">
                <a:solidFill>
                  <a:schemeClr val="tx1"/>
                </a:solidFill>
              </a:rPr>
              <a:t> у выбранного переключателя. Получение переданного </a:t>
            </a:r>
            <a:r>
              <a:rPr lang="ru-RU" sz="2400" dirty="0" smtClean="0">
                <a:solidFill>
                  <a:schemeClr val="tx1"/>
                </a:solidFill>
              </a:rPr>
              <a:t>значения.</a:t>
            </a:r>
          </a:p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($_POST['course']))</a:t>
            </a:r>
          </a:p>
          <a:p>
            <a:pPr indent="35401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$course = $_POST['course'];</a:t>
            </a:r>
          </a:p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$course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algn="l" fontAlgn="base"/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Переключатели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551705"/>
            <a:ext cx="3312364" cy="29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1" y="1124744"/>
            <a:ext cx="8146741" cy="532859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4013" algn="l" fontAlgn="base"/>
            <a:r>
              <a:rPr lang="ru-RU" sz="2400" dirty="0">
                <a:solidFill>
                  <a:schemeClr val="tx1"/>
                </a:solidFill>
              </a:rPr>
              <a:t>Список представляет элемент </a:t>
            </a:r>
            <a:r>
              <a:rPr lang="ru-RU" sz="2400" dirty="0" err="1">
                <a:solidFill>
                  <a:schemeClr val="tx1"/>
                </a:solidFill>
              </a:rPr>
              <a:t>select</a:t>
            </a:r>
            <a:r>
              <a:rPr lang="ru-RU" sz="2400" dirty="0">
                <a:solidFill>
                  <a:schemeClr val="tx1"/>
                </a:solidFill>
              </a:rPr>
              <a:t>, который предоставляет выбор одного или нескольких </a:t>
            </a:r>
            <a:r>
              <a:rPr lang="ru-RU" sz="2400" dirty="0" smtClean="0">
                <a:solidFill>
                  <a:schemeClr val="tx1"/>
                </a:solidFill>
              </a:rPr>
              <a:t>элементов.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name="course" size="1"&gt;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&lt;option value="ASP.NET"&gt;ASP.NET&lt;/option&gt;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&lt;option value="PHP"&gt;PHP&lt;/option&gt;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&lt;option value="Ruby"&gt;RUBY&lt;/option&gt;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&lt;option value="Python"&gt;Python&lt;/option&gt;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&lt;/select&gt;</a:t>
            </a:r>
          </a:p>
          <a:p>
            <a:pPr indent="354013" algn="l" fontAlgn="base"/>
            <a:r>
              <a:rPr lang="ru-RU" sz="2400" dirty="0">
                <a:solidFill>
                  <a:schemeClr val="tx1"/>
                </a:solidFill>
              </a:rPr>
              <a:t>Теперь получим выбранный </a:t>
            </a:r>
            <a:r>
              <a:rPr lang="ru-RU" sz="2400" dirty="0" smtClean="0">
                <a:solidFill>
                  <a:schemeClr val="tx1"/>
                </a:solidFill>
              </a:rPr>
              <a:t>элемент:</a:t>
            </a:r>
            <a:endParaRPr lang="en-US" sz="2400" dirty="0">
              <a:solidFill>
                <a:schemeClr val="tx1"/>
              </a:solidFill>
            </a:endParaRP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($_POST['course']))</a:t>
            </a:r>
          </a:p>
          <a:p>
            <a:pPr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$course = $_POST['course'];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$course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Список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0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1" y="1124744"/>
            <a:ext cx="8146741" cy="532859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name="courses[]" size="4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multiple&gt;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&lt;option value="ASP.NET"&gt;ASP.NET&lt;/option&gt;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&lt;option value="PHP"&gt;PHP&lt;/option&gt;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&lt;option value="Ruby"&gt;RUBY&lt;/option&gt;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&lt;option value="Python"&gt;Python&lt;/option&gt;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&lt;/select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algn="l" fontAlgn="base"/>
            <a:r>
              <a:rPr lang="ru-RU" sz="2400" dirty="0" smtClean="0">
                <a:solidFill>
                  <a:schemeClr val="tx1"/>
                </a:solidFill>
              </a:rPr>
              <a:t>Получим в </a:t>
            </a:r>
            <a:r>
              <a:rPr lang="ru-RU" sz="2400" dirty="0">
                <a:solidFill>
                  <a:schemeClr val="tx1"/>
                </a:solidFill>
              </a:rPr>
              <a:t>PHP выбранные значения:</a:t>
            </a:r>
          </a:p>
          <a:p>
            <a:pPr indent="35401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($_POST['courses']))</a:t>
            </a:r>
          </a:p>
          <a:p>
            <a:pPr indent="35401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$courses = $_POST['courses'];</a:t>
            </a:r>
          </a:p>
          <a:p>
            <a:pPr indent="35401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($courses as $item) echo "$item&lt;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Список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14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620688"/>
            <a:ext cx="8146741" cy="176057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Одним из основных способов передачи данных веб-сайту является </a:t>
            </a:r>
            <a:r>
              <a:rPr lang="ru-RU" sz="2400" b="1" dirty="0">
                <a:solidFill>
                  <a:schemeClr val="tx1"/>
                </a:solidFill>
              </a:rPr>
              <a:t>обработка </a:t>
            </a:r>
            <a:r>
              <a:rPr lang="ru-RU" sz="2400" b="1" dirty="0" smtClean="0">
                <a:solidFill>
                  <a:schemeClr val="tx1"/>
                </a:solidFill>
              </a:rPr>
              <a:t>форм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60363" algn="l"/>
            <a:r>
              <a:rPr lang="ru-RU" sz="2400" dirty="0" smtClean="0">
                <a:solidFill>
                  <a:schemeClr val="tx1"/>
                </a:solidFill>
              </a:rPr>
              <a:t>Формы </a:t>
            </a:r>
            <a:r>
              <a:rPr lang="ru-RU" sz="2400" dirty="0">
                <a:solidFill>
                  <a:schemeClr val="tx1"/>
                </a:solidFill>
              </a:rPr>
              <a:t>представляют специальные элементы разметки HTML, которые содержат в себе различные элементы ввода - текстовые поля, кнопки и т.д. И с помощью данных форм </a:t>
            </a:r>
            <a:r>
              <a:rPr lang="ru-RU" sz="2400" dirty="0" smtClean="0">
                <a:solidFill>
                  <a:schemeClr val="tx1"/>
                </a:solidFill>
              </a:rPr>
              <a:t>можно </a:t>
            </a:r>
            <a:r>
              <a:rPr lang="ru-RU" sz="2400" dirty="0">
                <a:solidFill>
                  <a:schemeClr val="tx1"/>
                </a:solidFill>
              </a:rPr>
              <a:t>ввести некоторые данные и отправить их на сервер. А сервер уже обрабатывает эти данные.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Создание форм состоит из следующих аспектов:</a:t>
            </a:r>
          </a:p>
          <a:p>
            <a:pPr indent="360363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создание элемента</a:t>
            </a:r>
            <a:r>
              <a:rPr lang="ru-RU" sz="2400" dirty="0">
                <a:solidFill>
                  <a:schemeClr val="tx1"/>
                </a:solidFill>
              </a:rPr>
              <a:t> &lt;</a:t>
            </a:r>
            <a:r>
              <a:rPr lang="ru-RU" sz="2400" dirty="0" err="1">
                <a:solidFill>
                  <a:schemeClr val="tx1"/>
                </a:solidFill>
              </a:rPr>
              <a:t>form</a:t>
            </a:r>
            <a:r>
              <a:rPr lang="ru-RU" sz="2400" dirty="0">
                <a:solidFill>
                  <a:schemeClr val="tx1"/>
                </a:solidFill>
              </a:rPr>
              <a:t>&gt;&lt;</a:t>
            </a:r>
            <a:r>
              <a:rPr lang="ru-RU" sz="2400" dirty="0" err="1">
                <a:solidFill>
                  <a:schemeClr val="tx1"/>
                </a:solidFill>
              </a:rPr>
              <a:t>form</a:t>
            </a:r>
            <a:r>
              <a:rPr lang="ru-RU" sz="2400" dirty="0">
                <a:solidFill>
                  <a:schemeClr val="tx1"/>
                </a:solidFill>
              </a:rPr>
              <a:t>&gt; в разметке </a:t>
            </a:r>
            <a:r>
              <a:rPr lang="ru-RU" sz="2400" dirty="0" smtClean="0">
                <a:solidFill>
                  <a:schemeClr val="tx1"/>
                </a:solidFill>
              </a:rPr>
              <a:t>HTML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indent="360363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добавление в </a:t>
            </a:r>
            <a:r>
              <a:rPr lang="ru-RU" sz="2400" dirty="0">
                <a:solidFill>
                  <a:schemeClr val="tx1"/>
                </a:solidFill>
              </a:rPr>
              <a:t>этот элемент одно или несколько поле </a:t>
            </a:r>
            <a:r>
              <a:rPr lang="ru-RU" sz="2400" dirty="0" smtClean="0">
                <a:solidFill>
                  <a:schemeClr val="tx1"/>
                </a:solidFill>
              </a:rPr>
              <a:t>ввода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indent="360363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установка метода </a:t>
            </a:r>
            <a:r>
              <a:rPr lang="ru-RU" sz="2400" dirty="0">
                <a:solidFill>
                  <a:schemeClr val="tx1"/>
                </a:solidFill>
              </a:rPr>
              <a:t>передачи данных: GET или </a:t>
            </a:r>
            <a:r>
              <a:rPr lang="ru-RU" sz="2400" dirty="0" smtClean="0">
                <a:solidFill>
                  <a:schemeClr val="tx1"/>
                </a:solidFill>
              </a:rPr>
              <a:t>POST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indent="360363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установка адреса</a:t>
            </a:r>
            <a:r>
              <a:rPr lang="ru-RU" sz="2400" dirty="0">
                <a:solidFill>
                  <a:schemeClr val="tx1"/>
                </a:solidFill>
              </a:rPr>
              <a:t>, на который будут отправляться введенные </a:t>
            </a:r>
            <a:r>
              <a:rPr lang="ru-RU" sz="2400" dirty="0" smtClean="0">
                <a:solidFill>
                  <a:schemeClr val="tx1"/>
                </a:solidFill>
              </a:rPr>
              <a:t>данные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124744"/>
            <a:ext cx="8146741" cy="36724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2425" algn="l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  <a:tabLst>
                <a:tab pos="8067675" algn="l"/>
                <a:tab pos="8516938" algn="l"/>
                <a:tab pos="8966200" algn="l"/>
              </a:tabLst>
            </a:pPr>
            <a:r>
              <a:rPr lang="ru-RU" altLang="ru-RU" sz="2400" dirty="0" smtClean="0">
                <a:solidFill>
                  <a:schemeClr val="tx1"/>
                </a:solidFill>
              </a:rPr>
              <a:t>Для </a:t>
            </a:r>
            <a:r>
              <a:rPr lang="ru-RU" altLang="ru-RU" sz="2400" dirty="0">
                <a:solidFill>
                  <a:schemeClr val="tx1"/>
                </a:solidFill>
              </a:rPr>
              <a:t>передачи пользовательских данных из формы на сервер можно применить два метода HTTP: POST и GET. Они функционируют по-разному</a:t>
            </a:r>
            <a:r>
              <a:rPr lang="en-US" altLang="ru-RU" sz="2400" dirty="0">
                <a:solidFill>
                  <a:schemeClr val="tx1"/>
                </a:solidFill>
              </a:rPr>
              <a:t>.</a:t>
            </a:r>
          </a:p>
          <a:p>
            <a:pPr indent="352425" algn="l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  <a:tabLst>
                <a:tab pos="8067675" algn="l"/>
                <a:tab pos="8516938" algn="l"/>
                <a:tab pos="8966200" algn="l"/>
              </a:tabLst>
            </a:pPr>
            <a:r>
              <a:rPr lang="ru-RU" altLang="ru-RU" sz="2400" dirty="0">
                <a:solidFill>
                  <a:schemeClr val="tx1"/>
                </a:solidFill>
              </a:rPr>
              <a:t>Если из браузера на сервер информация передается с помощью метода POST, то данные помещаются в массиве $_POST, а если GET - в массиве $_GET. 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indent="352425" algn="l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  <a:tabLst>
                <a:tab pos="8067675" algn="l"/>
                <a:tab pos="8516938" algn="l"/>
                <a:tab pos="8966200" algn="l"/>
              </a:tabLst>
            </a:pPr>
            <a:r>
              <a:rPr lang="ru-RU" altLang="ru-RU" sz="2400" dirty="0">
                <a:solidFill>
                  <a:schemeClr val="tx1"/>
                </a:solidFill>
              </a:rPr>
              <a:t>Независимо от используемого метода передачи данные размещаются также и в массиве $_REQUEST</a:t>
            </a:r>
            <a:r>
              <a:rPr lang="en-US" altLang="ru-RU" sz="2400" dirty="0">
                <a:solidFill>
                  <a:schemeClr val="tx1"/>
                </a:solidFill>
              </a:rPr>
              <a:t>.</a:t>
            </a:r>
          </a:p>
          <a:p>
            <a:pPr indent="352425" algn="l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  <a:tabLst>
                <a:tab pos="8067675" algn="l"/>
                <a:tab pos="8516938" algn="l"/>
                <a:tab pos="8966200" algn="l"/>
              </a:tabLst>
            </a:pPr>
            <a:r>
              <a:rPr lang="ru-RU" altLang="ru-RU" sz="2400" dirty="0">
                <a:solidFill>
                  <a:schemeClr val="tx1"/>
                </a:solidFill>
              </a:rPr>
              <a:t>В качестве индексов элементов этих массивов используются имена полей формы, а значения этих элементов соответствуют значениям этих полей.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Передача данных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124744"/>
            <a:ext cx="8146741" cy="36724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2425" algn="l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  <a:tabLst>
                <a:tab pos="8067675" algn="l"/>
                <a:tab pos="8516938" algn="l"/>
                <a:tab pos="8966200" algn="l"/>
              </a:tabLst>
            </a:pPr>
            <a:r>
              <a:rPr lang="ru-RU" altLang="ru-RU" sz="2400" dirty="0" smtClean="0">
                <a:solidFill>
                  <a:schemeClr val="tx1"/>
                </a:solidFill>
              </a:rPr>
              <a:t>Для </a:t>
            </a:r>
            <a:r>
              <a:rPr lang="ru-RU" altLang="ru-RU" sz="2400" dirty="0">
                <a:solidFill>
                  <a:schemeClr val="tx1"/>
                </a:solidFill>
              </a:rPr>
              <a:t>передачи пользовательских данных из формы на сервер можно применить два метода HTTP: POST и GET. Они функционируют по-разному</a:t>
            </a:r>
            <a:r>
              <a:rPr lang="en-US" altLang="ru-RU" sz="2400" dirty="0">
                <a:solidFill>
                  <a:schemeClr val="tx1"/>
                </a:solidFill>
              </a:rPr>
              <a:t>.</a:t>
            </a:r>
          </a:p>
          <a:p>
            <a:pPr indent="352425" algn="l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  <a:tabLst>
                <a:tab pos="8067675" algn="l"/>
                <a:tab pos="8516938" algn="l"/>
                <a:tab pos="8966200" algn="l"/>
              </a:tabLst>
            </a:pPr>
            <a:r>
              <a:rPr lang="ru-RU" altLang="ru-RU" sz="2400" dirty="0">
                <a:solidFill>
                  <a:schemeClr val="tx1"/>
                </a:solidFill>
              </a:rPr>
              <a:t>Если из браузера на сервер информация передается с помощью метода POST, то данные помещаются в массиве $_POST, а если GET - в массиве $_GET. 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indent="352425" algn="l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  <a:tabLst>
                <a:tab pos="8067675" algn="l"/>
                <a:tab pos="8516938" algn="l"/>
                <a:tab pos="8966200" algn="l"/>
              </a:tabLst>
            </a:pPr>
            <a:r>
              <a:rPr lang="ru-RU" altLang="ru-RU" sz="2400" dirty="0">
                <a:solidFill>
                  <a:schemeClr val="tx1"/>
                </a:solidFill>
              </a:rPr>
              <a:t>Независимо от используемого метода передачи данные размещаются также и в массиве $_REQUEST</a:t>
            </a:r>
            <a:r>
              <a:rPr lang="en-US" altLang="ru-RU" sz="2400" dirty="0">
                <a:solidFill>
                  <a:schemeClr val="tx1"/>
                </a:solidFill>
              </a:rPr>
              <a:t>.</a:t>
            </a:r>
          </a:p>
          <a:p>
            <a:pPr indent="352425" algn="l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  <a:tabLst>
                <a:tab pos="8067675" algn="l"/>
                <a:tab pos="8516938" algn="l"/>
                <a:tab pos="8966200" algn="l"/>
              </a:tabLst>
            </a:pPr>
            <a:r>
              <a:rPr lang="ru-RU" altLang="ru-RU" sz="2400" dirty="0">
                <a:solidFill>
                  <a:schemeClr val="tx1"/>
                </a:solidFill>
              </a:rPr>
              <a:t>В качестве индексов элементов этих массивов используются имена полей формы, а значения этих элементов соответствуют значениям этих полей.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Передача данных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6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620688"/>
            <a:ext cx="8146741" cy="60486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 </a:t>
            </a:r>
            <a:r>
              <a:rPr lang="en-US" sz="2400" b="1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form.html</a:t>
            </a:r>
            <a:endParaRPr lang="en-US" sz="2400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 charset="utf-8"&gt;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Вход на сайт&lt;/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login.php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method="POST"&gt;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Логин: 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type="text" name="login" /&gt;&lt;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Пароль: 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type="text" name="password" /&gt;&lt;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&lt;input type="submit" value="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Войти"&gt;</a:t>
            </a:r>
          </a:p>
          <a:p>
            <a:pPr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33056"/>
            <a:ext cx="59531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0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620688"/>
            <a:ext cx="8146741" cy="60486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 smtClean="0">
                <a:solidFill>
                  <a:schemeClr val="tx1"/>
                </a:solidFill>
              </a:rPr>
              <a:t>Файл</a:t>
            </a:r>
            <a:r>
              <a:rPr lang="ru-RU" sz="2400" b="1" dirty="0">
                <a:solidFill>
                  <a:schemeClr val="tx1"/>
                </a:solidFill>
              </a:rPr>
              <a:t> </a:t>
            </a:r>
            <a:r>
              <a:rPr lang="en-US" sz="2400" b="1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login.php</a:t>
            </a:r>
            <a:endParaRPr lang="ru-RU" sz="2400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$login =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известно";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=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известно";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($_POST['login'])) $login = $_POST['login'];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($_POST['password'])) $password = $_POST['password'];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логин: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 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пароль: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4437112"/>
            <a:ext cx="59150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3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620688"/>
            <a:ext cx="8146741" cy="60486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Необязательно отправлять данные формы другому скрипту, можно данные формы обработать в том же файле формы. 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($_POST['login']) &amp;&amp;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($_POST['password'])){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$login=$_POST['login'];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$password = $_POST['password'];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логин: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пароль: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620688"/>
            <a:ext cx="8146741" cy="60486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Вход на сайт&lt;/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method="POST"&gt;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Логин: 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type="text" name="login" /&gt;&lt;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Пароль: 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type="text" name="password" /&gt;&lt;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&lt;input type="submit" value="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Отправить"&gt;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form&gt;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04" y="3789040"/>
            <a:ext cx="5886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1" y="1124744"/>
            <a:ext cx="8146741" cy="532859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4013" algn="l" fontAlgn="base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поле для логина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 примера введем: &lt;</a:t>
            </a:r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");&lt;/</a:t>
            </a:r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algn="l" fontAlgn="base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После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отправки данных в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разметку будет внедрен код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который выводит окно с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сообщением.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algn="l" fontAlgn="base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Чтобы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избежать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проблем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 безопасностью, следует применять функцию </a:t>
            </a:r>
            <a:r>
              <a:rPr lang="ru-RU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htmlentities</a:t>
            </a:r>
            <a:r>
              <a:rPr lang="ru-RU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algn="l" fontAlgn="base"/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($_POST['login']) &amp;&amp;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($_POST['password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$login=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htmlentities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($_POST['login']);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логин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$login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Ваш пароль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$password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Безопасность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данных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689083"/>
            <a:ext cx="59245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493</Words>
  <Application>Microsoft Office PowerPoint</Application>
  <PresentationFormat>Экран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Courier New</vt:lpstr>
      <vt:lpstr>Palatino Linotype</vt:lpstr>
      <vt:lpstr>Wingdings</vt:lpstr>
      <vt:lpstr>Исполнительная</vt:lpstr>
      <vt:lpstr>Работа с формами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Студент ТюмГУ</cp:lastModifiedBy>
  <cp:revision>48</cp:revision>
  <dcterms:created xsi:type="dcterms:W3CDTF">2016-05-18T02:57:37Z</dcterms:created>
  <dcterms:modified xsi:type="dcterms:W3CDTF">2016-10-05T13:29:54Z</dcterms:modified>
</cp:coreProperties>
</file>