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27" r:id="rId2"/>
    <p:sldId id="332" r:id="rId3"/>
    <p:sldId id="404" r:id="rId4"/>
    <p:sldId id="405" r:id="rId5"/>
    <p:sldId id="403" r:id="rId6"/>
    <p:sldId id="398" r:id="rId7"/>
    <p:sldId id="399" r:id="rId8"/>
    <p:sldId id="400" r:id="rId9"/>
    <p:sldId id="397" r:id="rId10"/>
    <p:sldId id="334" r:id="rId11"/>
    <p:sldId id="335" r:id="rId12"/>
    <p:sldId id="402" r:id="rId13"/>
    <p:sldId id="336" r:id="rId14"/>
    <p:sldId id="338" r:id="rId15"/>
    <p:sldId id="401" r:id="rId16"/>
    <p:sldId id="406" r:id="rId17"/>
    <p:sldId id="407" r:id="rId18"/>
    <p:sldId id="408" r:id="rId19"/>
    <p:sldId id="409" r:id="rId20"/>
    <p:sldId id="410" r:id="rId21"/>
    <p:sldId id="411" r:id="rId22"/>
    <p:sldId id="413" r:id="rId23"/>
    <p:sldId id="414" r:id="rId24"/>
    <p:sldId id="415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3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891407"/>
          </a:xfrm>
        </p:spPr>
        <p:txBody>
          <a:bodyPr/>
          <a:lstStyle/>
          <a:p>
            <a:r>
              <a:rPr lang="ru-RU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со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38874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Функция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strrpos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()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 smtClean="0">
                <a:solidFill>
                  <a:schemeClr val="tx1"/>
                </a:solidFill>
              </a:rPr>
              <a:t>Функция </a:t>
            </a:r>
            <a:r>
              <a:rPr lang="ru-RU" sz="2400" b="1" dirty="0" err="1" smtClean="0">
                <a:solidFill>
                  <a:schemeClr val="tx1"/>
                </a:solidFill>
              </a:rPr>
              <a:t>strrpos</a:t>
            </a:r>
            <a:r>
              <a:rPr lang="ru-RU" sz="2400" b="1" dirty="0" smtClean="0">
                <a:solidFill>
                  <a:schemeClr val="tx1"/>
                </a:solidFill>
              </a:rPr>
              <a:t>()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во многом аналогична функции </a:t>
            </a:r>
            <a:r>
              <a:rPr lang="ru-RU" sz="2400" b="1" dirty="0" err="1">
                <a:solidFill>
                  <a:schemeClr val="tx1"/>
                </a:solidFill>
              </a:rPr>
              <a:t>strpos</a:t>
            </a:r>
            <a:r>
              <a:rPr lang="ru-RU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, только ищет позицию не первого, а последнего вхождения подстроки в </a:t>
            </a:r>
            <a:r>
              <a:rPr lang="ru-RU" sz="2400" dirty="0" smtClean="0">
                <a:solidFill>
                  <a:schemeClr val="tx1"/>
                </a:solidFill>
              </a:rPr>
              <a:t>строку.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$input = 'This is the end'; 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$search = 'is';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$position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strpos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($input, $search); // 5</a:t>
            </a:r>
          </a:p>
          <a:p>
            <a:pPr indent="360363" algn="l"/>
            <a:r>
              <a:rPr lang="ru-RU" sz="2400" dirty="0" smtClean="0">
                <a:solidFill>
                  <a:schemeClr val="tx1"/>
                </a:solidFill>
              </a:rPr>
              <a:t>Некоторые строковые </a:t>
            </a:r>
            <a:r>
              <a:rPr lang="ru-RU" sz="2400" dirty="0">
                <a:solidFill>
                  <a:schemeClr val="tx1"/>
                </a:solidFill>
              </a:rPr>
              <a:t>функции не всегда корректно обрабатывают кириллические символы, и для них лучше использовать другую функцию - </a:t>
            </a:r>
            <a:r>
              <a:rPr lang="ru-RU" sz="2400" b="1" dirty="0" err="1" smtClean="0">
                <a:solidFill>
                  <a:schemeClr val="tx1"/>
                </a:solidFill>
              </a:rPr>
              <a:t>mb_str</a:t>
            </a:r>
            <a:r>
              <a:rPr lang="en-US" sz="2400" b="1" dirty="0" smtClean="0">
                <a:solidFill>
                  <a:schemeClr val="tx1"/>
                </a:solidFill>
              </a:rPr>
              <a:t>r</a:t>
            </a:r>
            <a:r>
              <a:rPr lang="ru-RU" sz="2400" b="1" dirty="0" err="1" smtClean="0">
                <a:solidFill>
                  <a:schemeClr val="tx1"/>
                </a:solidFill>
              </a:rPr>
              <a:t>pos</a:t>
            </a:r>
            <a:r>
              <a:rPr lang="ru-RU" sz="2400" b="1" dirty="0" smtClean="0">
                <a:solidFill>
                  <a:schemeClr val="tx1"/>
                </a:solidFill>
              </a:rPr>
              <a:t>().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Функция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trim()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176057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Функция </a:t>
            </a:r>
            <a:r>
              <a:rPr lang="ru-RU" sz="2400" b="1" dirty="0" err="1" smtClean="0">
                <a:solidFill>
                  <a:schemeClr val="tx1"/>
                </a:solidFill>
              </a:rPr>
              <a:t>trim</a:t>
            </a:r>
            <a:r>
              <a:rPr lang="ru-RU" sz="2400" b="1" dirty="0" smtClean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 </a:t>
            </a:r>
            <a:r>
              <a:rPr lang="ru-RU" sz="2400" dirty="0" smtClean="0">
                <a:solidFill>
                  <a:schemeClr val="tx1"/>
                </a:solidFill>
              </a:rPr>
              <a:t>возвращает </a:t>
            </a:r>
            <a:r>
              <a:rPr lang="ru-RU" sz="2400" dirty="0">
                <a:solidFill>
                  <a:schemeClr val="tx1"/>
                </a:solidFill>
              </a:rPr>
              <a:t>строку </a:t>
            </a:r>
            <a:r>
              <a:rPr lang="ru-RU" sz="2400" dirty="0" smtClean="0">
                <a:solidFill>
                  <a:schemeClr val="tx1"/>
                </a:solidFill>
              </a:rPr>
              <a:t>с </a:t>
            </a:r>
            <a:r>
              <a:rPr lang="ru-RU" sz="2400" dirty="0">
                <a:solidFill>
                  <a:schemeClr val="tx1"/>
                </a:solidFill>
              </a:rPr>
              <a:t>удаленными 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начала и конца строки пробелами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360363" algn="l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 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 string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charlist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sz="24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/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Если второй параметр не передан, </a:t>
            </a:r>
            <a:r>
              <a:rPr lang="ru-RU" sz="2400" dirty="0" err="1">
                <a:solidFill>
                  <a:schemeClr val="tx1"/>
                </a:solidFill>
              </a:rPr>
              <a:t>trim</a:t>
            </a:r>
            <a:r>
              <a:rPr lang="ru-RU" sz="2400" dirty="0">
                <a:solidFill>
                  <a:schemeClr val="tx1"/>
                </a:solidFill>
              </a:rPr>
              <a:t>() удаляет следующие символы: 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'\n', '\r', '\</a:t>
            </a:r>
            <a:r>
              <a:rPr lang="ru-RU" sz="2400" dirty="0" smtClean="0">
                <a:solidFill>
                  <a:schemeClr val="tx1"/>
                </a:solidFill>
              </a:rPr>
              <a:t>t‘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Можно также задать список символов для удаления с помощью аргумента </a:t>
            </a:r>
            <a:r>
              <a:rPr lang="ru-RU" sz="2400" b="1" dirty="0" err="1">
                <a:solidFill>
                  <a:schemeClr val="tx1"/>
                </a:solidFill>
              </a:rPr>
              <a:t>charlist</a:t>
            </a:r>
            <a:r>
              <a:rPr lang="ru-RU" sz="2400" dirty="0">
                <a:solidFill>
                  <a:schemeClr val="tx1"/>
                </a:solidFill>
              </a:rPr>
              <a:t>. 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360363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indent="360363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 = "\t\t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Лишь несколько слов ...  "; 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trimmed = trim($text); </a:t>
            </a:r>
          </a:p>
          <a:p>
            <a:pPr indent="360363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$trimmed = 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Лишь несколько слов :) 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...“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96640" y="1340768"/>
            <a:ext cx="8146741" cy="176057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Для перевода строки в нижний регистр используется функция </a:t>
            </a:r>
            <a:r>
              <a:rPr lang="ru-RU" sz="2400" b="1" dirty="0" err="1">
                <a:solidFill>
                  <a:schemeClr val="tx1"/>
                </a:solidFill>
              </a:rPr>
              <a:t>strtolower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Для перевода в нижний регистр строки с кириллическими символами можно использовать функцию </a:t>
            </a:r>
            <a:r>
              <a:rPr lang="ru-RU" sz="2400" b="1" dirty="0" err="1" smtClean="0">
                <a:solidFill>
                  <a:schemeClr val="tx1"/>
                </a:solidFill>
              </a:rPr>
              <a:t>mb_strtolower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Для перевода строки в верхний регистр </a:t>
            </a:r>
            <a:r>
              <a:rPr lang="ru-RU" sz="2400" dirty="0" err="1">
                <a:solidFill>
                  <a:schemeClr val="tx1"/>
                </a:solidFill>
              </a:rPr>
              <a:t>примеяются</a:t>
            </a:r>
            <a:r>
              <a:rPr lang="ru-RU" sz="2400" dirty="0">
                <a:solidFill>
                  <a:schemeClr val="tx1"/>
                </a:solidFill>
              </a:rPr>
              <a:t> функции </a:t>
            </a:r>
            <a:r>
              <a:rPr lang="ru-RU" sz="2400" b="1" dirty="0" err="1">
                <a:solidFill>
                  <a:schemeClr val="tx1"/>
                </a:solidFill>
              </a:rPr>
              <a:t>strtoupper</a:t>
            </a:r>
            <a:r>
              <a:rPr lang="ru-RU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/</a:t>
            </a:r>
            <a:r>
              <a:rPr lang="ru-RU" sz="2400" b="1" dirty="0" err="1">
                <a:solidFill>
                  <a:schemeClr val="tx1"/>
                </a:solidFill>
              </a:rPr>
              <a:t>mb</a:t>
            </a:r>
            <a:r>
              <a:rPr lang="ru-RU" sz="2400" b="1" dirty="0">
                <a:solidFill>
                  <a:schemeClr val="tx1"/>
                </a:solidFill>
              </a:rPr>
              <a:t>_ </a:t>
            </a:r>
            <a:r>
              <a:rPr lang="ru-RU" sz="2400" b="1" dirty="0" err="1">
                <a:solidFill>
                  <a:schemeClr val="tx1"/>
                </a:solidFill>
              </a:rPr>
              <a:t>strtoupper</a:t>
            </a:r>
            <a:r>
              <a:rPr lang="ru-RU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, которые работают аналогично.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360363" algn="l"/>
            <a:endParaRPr lang="en-US" sz="2400" dirty="0" smtClean="0">
              <a:solidFill>
                <a:schemeClr val="tx1"/>
              </a:solidFill>
            </a:endParaRPr>
          </a:p>
          <a:p>
            <a:pPr indent="360363"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543" y="548680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Функции изменения регистра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Функция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strlen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()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176057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strlen</a:t>
            </a:r>
            <a:r>
              <a:rPr lang="ru-RU" sz="2400" b="1" dirty="0">
                <a:solidFill>
                  <a:schemeClr val="tx1"/>
                </a:solidFill>
              </a:rPr>
              <a:t>() </a:t>
            </a:r>
            <a:r>
              <a:rPr lang="ru-RU" sz="2400" dirty="0">
                <a:solidFill>
                  <a:schemeClr val="tx1"/>
                </a:solidFill>
              </a:rPr>
              <a:t>возвращает длину строки, то есть количество символов в ней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$input = 'Hello world';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($input);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0363" algn="l" fontAlgn="base"/>
            <a:endParaRPr lang="en-US" sz="2400" dirty="0" smtClean="0">
              <a:solidFill>
                <a:schemeClr val="tx1"/>
              </a:solidFill>
            </a:endParaRPr>
          </a:p>
          <a:p>
            <a:pPr indent="360363" algn="l" fontAlgn="base"/>
            <a:r>
              <a:rPr lang="ru-RU" sz="2400" dirty="0" smtClean="0">
                <a:solidFill>
                  <a:schemeClr val="tx1"/>
                </a:solidFill>
              </a:rPr>
              <a:t>Функция </a:t>
            </a:r>
            <a:r>
              <a:rPr lang="ru-RU" sz="2400" dirty="0" err="1">
                <a:solidFill>
                  <a:schemeClr val="tx1"/>
                </a:solidFill>
              </a:rPr>
              <a:t>strlen</a:t>
            </a:r>
            <a:r>
              <a:rPr lang="ru-RU" sz="2400" dirty="0">
                <a:solidFill>
                  <a:schemeClr val="tx1"/>
                </a:solidFill>
              </a:rPr>
              <a:t>() также некорректно работает с кириллицей, поэтому в этом случае лучше применять функцию </a:t>
            </a:r>
            <a:r>
              <a:rPr lang="ru-RU" sz="2400" b="1" dirty="0" err="1">
                <a:solidFill>
                  <a:schemeClr val="tx1"/>
                </a:solidFill>
              </a:rPr>
              <a:t>mb_strlen</a:t>
            </a:r>
            <a:r>
              <a:rPr lang="ru-RU" sz="2400" b="1" dirty="0" smtClean="0">
                <a:solidFill>
                  <a:schemeClr val="tx1"/>
                </a:solidFill>
              </a:rPr>
              <a:t>()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 algn="l"/>
            <a:endParaRPr lang="en-US" sz="2400" dirty="0" smtClean="0">
              <a:solidFill>
                <a:schemeClr val="tx1"/>
              </a:solidFill>
            </a:endParaRPr>
          </a:p>
          <a:p>
            <a:pPr indent="360363" algn="l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Замена подстрок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176057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Для замены определенной части строки применяется функция </a:t>
            </a:r>
            <a:r>
              <a:rPr lang="ru-RU" sz="2400" b="1" dirty="0" err="1">
                <a:solidFill>
                  <a:schemeClr val="tx1"/>
                </a:solidFill>
              </a:rPr>
              <a:t>str_replace</a:t>
            </a:r>
            <a:r>
              <a:rPr lang="ru-RU" sz="2400" b="1" dirty="0" smtClean="0">
                <a:solidFill>
                  <a:schemeClr val="tx1"/>
                </a:solidFill>
              </a:rPr>
              <a:t>()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indent="355600" algn="l"/>
            <a:r>
              <a:rPr lang="en-US" sz="2400" b="1" dirty="0" err="1">
                <a:solidFill>
                  <a:schemeClr val="tx1"/>
                </a:solidFill>
              </a:rPr>
              <a:t>substr_replace</a:t>
            </a:r>
            <a:r>
              <a:rPr lang="en-US" sz="2400" b="1" dirty="0">
                <a:solidFill>
                  <a:schemeClr val="tx1"/>
                </a:solidFill>
              </a:rPr>
              <a:t> (</a:t>
            </a:r>
            <a:r>
              <a:rPr lang="en-US" sz="2400" b="1" dirty="0" err="1">
                <a:solidFill>
                  <a:schemeClr val="tx1"/>
                </a:solidFill>
              </a:rPr>
              <a:t>str</a:t>
            </a:r>
            <a:r>
              <a:rPr lang="en-US" sz="2400" b="1" dirty="0">
                <a:solidFill>
                  <a:schemeClr val="tx1"/>
                </a:solidFill>
              </a:rPr>
              <a:t>, replacement, start [, length])</a:t>
            </a:r>
            <a:endParaRPr lang="ru-RU" sz="2400" b="1" dirty="0">
              <a:solidFill>
                <a:schemeClr val="tx1"/>
              </a:solidFill>
            </a:endParaRPr>
          </a:p>
          <a:p>
            <a:pPr indent="355600" algn="l"/>
            <a:r>
              <a:rPr lang="en-US" sz="2400" b="1" dirty="0" err="1" smtClean="0">
                <a:solidFill>
                  <a:schemeClr val="tx1"/>
                </a:solidFill>
              </a:rPr>
              <a:t>substr_replace</a:t>
            </a:r>
            <a:r>
              <a:rPr lang="en-US" sz="2400" b="1" dirty="0">
                <a:solidFill>
                  <a:schemeClr val="tx1"/>
                </a:solidFill>
              </a:rPr>
              <a:t>() </a:t>
            </a:r>
            <a:r>
              <a:rPr lang="ru-RU" sz="2400" dirty="0">
                <a:solidFill>
                  <a:schemeClr val="tx1"/>
                </a:solidFill>
              </a:rPr>
              <a:t>заменяет часть строки </a:t>
            </a:r>
            <a:r>
              <a:rPr lang="en-US" sz="2400" b="1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начинающуюся с символа с порядковым номером </a:t>
            </a:r>
            <a:r>
              <a:rPr lang="en-US" sz="2400" b="1" dirty="0">
                <a:solidFill>
                  <a:schemeClr val="tx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длиной </a:t>
            </a:r>
            <a:r>
              <a:rPr lang="en-US" sz="2400" b="1" dirty="0">
                <a:solidFill>
                  <a:schemeClr val="tx1"/>
                </a:solidFill>
              </a:rPr>
              <a:t>length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строкой </a:t>
            </a:r>
            <a:r>
              <a:rPr lang="en-US" sz="2400" b="1" dirty="0">
                <a:solidFill>
                  <a:schemeClr val="tx1"/>
                </a:solidFill>
              </a:rPr>
              <a:t>replacement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возвращает результат. 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55600" algn="l"/>
            <a:r>
              <a:rPr lang="ru-RU" sz="2400" dirty="0" smtClean="0">
                <a:solidFill>
                  <a:schemeClr val="tx1"/>
                </a:solidFill>
              </a:rPr>
              <a:t>Если </a:t>
            </a:r>
            <a:r>
              <a:rPr lang="en-US" sz="2400" b="1" dirty="0">
                <a:solidFill>
                  <a:schemeClr val="tx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ru-RU" sz="2400" dirty="0">
                <a:solidFill>
                  <a:schemeClr val="tx1"/>
                </a:solidFill>
              </a:rPr>
              <a:t>положительное число, замена начинается с символа с порядковым номером </a:t>
            </a:r>
            <a:r>
              <a:rPr lang="en-US" sz="2400" b="1" dirty="0">
                <a:solidFill>
                  <a:schemeClr val="tx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. 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55600" algn="l"/>
            <a:r>
              <a:rPr lang="ru-RU" sz="2400" dirty="0">
                <a:solidFill>
                  <a:schemeClr val="tx1"/>
                </a:solidFill>
              </a:rPr>
              <a:t>Если </a:t>
            </a:r>
            <a:r>
              <a:rPr lang="ru-RU" sz="2400" b="1" dirty="0" err="1">
                <a:solidFill>
                  <a:schemeClr val="tx1"/>
                </a:solidFill>
              </a:rPr>
              <a:t>start</a:t>
            </a:r>
            <a:r>
              <a:rPr lang="ru-RU" sz="2400" dirty="0">
                <a:solidFill>
                  <a:schemeClr val="tx1"/>
                </a:solidFill>
              </a:rPr>
              <a:t> - отрицательное число, замена начинается с символа с порядковым номером </a:t>
            </a:r>
            <a:r>
              <a:rPr lang="ru-RU" sz="2400" b="1" dirty="0" err="1">
                <a:solidFill>
                  <a:schemeClr val="tx1"/>
                </a:solidFill>
              </a:rPr>
              <a:t>start</a:t>
            </a:r>
            <a:r>
              <a:rPr lang="ru-RU" sz="2400" dirty="0">
                <a:solidFill>
                  <a:schemeClr val="tx1"/>
                </a:solidFill>
              </a:rPr>
              <a:t>, считая от конца строки. </a:t>
            </a:r>
            <a:br>
              <a:rPr lang="ru-RU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indent="360363" algn="l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Замена подстрок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176057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/>
            <a:r>
              <a:rPr lang="ru-RU" sz="2400" dirty="0">
                <a:solidFill>
                  <a:schemeClr val="tx1"/>
                </a:solidFill>
              </a:rPr>
              <a:t>Если аргумент </a:t>
            </a:r>
            <a:r>
              <a:rPr lang="ru-RU" sz="2400" b="1" dirty="0" err="1">
                <a:solidFill>
                  <a:schemeClr val="tx1"/>
                </a:solidFill>
              </a:rPr>
              <a:t>length</a:t>
            </a:r>
            <a:r>
              <a:rPr lang="ru-RU" sz="2400" dirty="0">
                <a:solidFill>
                  <a:schemeClr val="tx1"/>
                </a:solidFill>
              </a:rPr>
              <a:t> - положительное число, то он определяет длину заменяемой подстроки. Если этот аргумент отрицательный, он определяет количество символов от конца строки, на котором заканчивается замена. Этот аргумент необязателен и по умолчанию равен </a:t>
            </a:r>
            <a:r>
              <a:rPr lang="ru-RU" sz="2400" b="1" dirty="0" err="1" smtClean="0">
                <a:solidFill>
                  <a:schemeClr val="tx1"/>
                </a:solidFill>
              </a:rPr>
              <a:t>strlen</a:t>
            </a:r>
            <a:r>
              <a:rPr lang="ru-RU" sz="2400" b="1" dirty="0" smtClean="0">
                <a:solidFill>
                  <a:schemeClr val="tx1"/>
                </a:solidFill>
              </a:rPr>
              <a:t>(</a:t>
            </a:r>
            <a:r>
              <a:rPr lang="ru-RU" sz="2400" b="1" dirty="0" err="1" smtClean="0">
                <a:solidFill>
                  <a:schemeClr val="tx1"/>
                </a:solidFill>
              </a:rPr>
              <a:t>str</a:t>
            </a:r>
            <a:r>
              <a:rPr lang="ru-RU" sz="2400" b="1" dirty="0" smtClean="0">
                <a:solidFill>
                  <a:schemeClr val="tx1"/>
                </a:solidFill>
              </a:rPr>
              <a:t>);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т.е. замена до конца строки </a:t>
            </a:r>
            <a:r>
              <a:rPr lang="ru-RU" sz="2400" dirty="0" err="1" smtClean="0">
                <a:solidFill>
                  <a:schemeClr val="tx1"/>
                </a:solidFill>
              </a:rPr>
              <a:t>str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indent="360363" algn="l" fontAlgn="base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= '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Мама мыла раму'; </a:t>
            </a:r>
          </a:p>
          <a:p>
            <a:pPr indent="360363" algn="l" fontAlgn="base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str_replace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мы", "ши", 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input);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$input;</a:t>
            </a:r>
          </a:p>
          <a:p>
            <a:pPr indent="360363" algn="l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Разбиение строк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176057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/>
            <a:r>
              <a:rPr lang="ru-RU" sz="2400" dirty="0" smtClean="0">
                <a:solidFill>
                  <a:schemeClr val="tx1"/>
                </a:solidFill>
              </a:rPr>
              <a:t>Разбить строку на подстроки можно используя функцию </a:t>
            </a:r>
            <a:r>
              <a:rPr lang="en-US" sz="2400" b="1" dirty="0" err="1" smtClean="0">
                <a:solidFill>
                  <a:schemeClr val="tx1"/>
                </a:solidFill>
              </a:rPr>
              <a:t>strtok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indent="355600" algn="l"/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strtok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sim)</a:t>
            </a:r>
            <a:endParaRPr lang="ru-RU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ru-RU" sz="2400" dirty="0" smtClean="0">
                <a:solidFill>
                  <a:schemeClr val="tx1"/>
                </a:solidFill>
              </a:rPr>
              <a:t>Параметр </a:t>
            </a:r>
            <a:r>
              <a:rPr lang="en-US" sz="2400" b="1" dirty="0" smtClean="0">
                <a:solidFill>
                  <a:schemeClr val="tx1"/>
                </a:solidFill>
              </a:rPr>
              <a:t>sim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– строка разделитель, может содержать сколько угодно символов.</a:t>
            </a:r>
          </a:p>
          <a:p>
            <a:pPr indent="355600" algn="l"/>
            <a:r>
              <a:rPr lang="ru-RU" sz="2400" dirty="0">
                <a:solidFill>
                  <a:schemeClr val="tx1"/>
                </a:solidFill>
              </a:rPr>
              <a:t>Функция возвращает первое найденное слово. 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55600" algn="l"/>
            <a:r>
              <a:rPr lang="ru-RU" sz="2400" dirty="0">
                <a:solidFill>
                  <a:schemeClr val="tx1"/>
                </a:solidFill>
              </a:rPr>
              <a:t>И</a:t>
            </a:r>
            <a:r>
              <a:rPr lang="ru-RU" sz="2400" dirty="0" smtClean="0">
                <a:solidFill>
                  <a:schemeClr val="tx1"/>
                </a:solidFill>
              </a:rPr>
              <a:t>сходная </a:t>
            </a:r>
            <a:r>
              <a:rPr lang="ru-RU" sz="2400" dirty="0">
                <a:solidFill>
                  <a:schemeClr val="tx1"/>
                </a:solidFill>
              </a:rPr>
              <a:t>строка передается только при первом вызове функции. Последующим вызовам передаются только разделители, так как функция сохраняет исходную строку и запоминает позицию в этой строке между вызовами.</a:t>
            </a:r>
          </a:p>
          <a:p>
            <a:pPr indent="355600" algn="l"/>
            <a:r>
              <a:rPr lang="ru-RU" sz="2400" dirty="0">
                <a:solidFill>
                  <a:schemeClr val="tx1"/>
                </a:solidFill>
              </a:rPr>
              <a:t>Для работы с новой строкой нужно снова вызвать функцию с двумя аргументами. 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Разбиение строк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9" y="1092362"/>
            <a:ext cx="8496944" cy="176057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$string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"This is\tan example\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nstring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 качестве разделителей 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используется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пробел, табуляцию и перевод строки 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indent="355600"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($string, " \n\t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!== false) {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echo "Word=$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 \n\t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Функции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форматного вывода</a:t>
            </a: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176057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/>
            <a:r>
              <a:rPr lang="ru-RU" sz="2400" dirty="0" smtClean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printf</a:t>
            </a:r>
            <a:r>
              <a:rPr lang="ru-RU" sz="2400" b="1" dirty="0">
                <a:solidFill>
                  <a:schemeClr val="tx1"/>
                </a:solidFill>
              </a:rPr>
              <a:t>() </a:t>
            </a:r>
            <a:r>
              <a:rPr lang="ru-RU" sz="2400" dirty="0" smtClean="0">
                <a:solidFill>
                  <a:schemeClr val="tx1"/>
                </a:solidFill>
              </a:rPr>
              <a:t>предназначена </a:t>
            </a:r>
            <a:r>
              <a:rPr lang="ru-RU" sz="2400" dirty="0">
                <a:solidFill>
                  <a:schemeClr val="tx1"/>
                </a:solidFill>
              </a:rPr>
              <a:t>для форматного </a:t>
            </a:r>
            <a:r>
              <a:rPr lang="ru-RU" sz="2400" dirty="0" smtClean="0">
                <a:solidFill>
                  <a:schemeClr val="tx1"/>
                </a:solidFill>
              </a:rPr>
              <a:t>вывода:</a:t>
            </a:r>
          </a:p>
          <a:p>
            <a:pPr indent="355600" algn="l"/>
            <a:r>
              <a:rPr lang="en-US" sz="2400" b="1" dirty="0" err="1">
                <a:solidFill>
                  <a:schemeClr val="tx1"/>
                </a:solidFill>
              </a:rPr>
              <a:t>printf</a:t>
            </a:r>
            <a:r>
              <a:rPr lang="en-US" sz="2400" b="1" dirty="0">
                <a:solidFill>
                  <a:schemeClr val="tx1"/>
                </a:solidFill>
              </a:rPr>
              <a:t>(format [, </a:t>
            </a:r>
            <a:r>
              <a:rPr lang="en-US" sz="2400" b="1" dirty="0" err="1">
                <a:solidFill>
                  <a:schemeClr val="tx1"/>
                </a:solidFill>
              </a:rPr>
              <a:t>args</a:t>
            </a:r>
            <a:r>
              <a:rPr lang="en-US" sz="2400" b="1" dirty="0">
                <a:solidFill>
                  <a:schemeClr val="tx1"/>
                </a:solidFill>
              </a:rPr>
              <a:t>])</a:t>
            </a:r>
            <a:endParaRPr lang="ru-RU" sz="2400" b="1" dirty="0">
              <a:solidFill>
                <a:schemeClr val="tx1"/>
              </a:solidFill>
            </a:endParaRPr>
          </a:p>
          <a:p>
            <a:pPr indent="450850" algn="l"/>
            <a:r>
              <a:rPr lang="ru-RU" sz="2400" dirty="0" smtClean="0">
                <a:solidFill>
                  <a:schemeClr val="tx1"/>
                </a:solidFill>
              </a:rPr>
              <a:t>Аргумент </a:t>
            </a:r>
            <a:r>
              <a:rPr lang="ru-RU" sz="2400" b="1" dirty="0" err="1" smtClean="0">
                <a:solidFill>
                  <a:schemeClr val="tx1"/>
                </a:solidFill>
              </a:rPr>
              <a:t>format</a:t>
            </a:r>
            <a:r>
              <a:rPr lang="ru-RU" sz="2400" dirty="0">
                <a:solidFill>
                  <a:schemeClr val="tx1"/>
                </a:solidFill>
              </a:rPr>
              <a:t> </a:t>
            </a:r>
            <a:r>
              <a:rPr lang="ru-RU" sz="2400" dirty="0" smtClean="0">
                <a:solidFill>
                  <a:schemeClr val="tx1"/>
                </a:solidFill>
              </a:rPr>
              <a:t>представляет </a:t>
            </a:r>
            <a:r>
              <a:rPr lang="ru-RU" sz="2400" dirty="0">
                <a:solidFill>
                  <a:schemeClr val="tx1"/>
                </a:solidFill>
              </a:rPr>
              <a:t>собой строку, содержащую </a:t>
            </a:r>
            <a:r>
              <a:rPr lang="ru-RU" sz="2400" b="1" dirty="0">
                <a:solidFill>
                  <a:schemeClr val="tx1"/>
                </a:solidFill>
              </a:rPr>
              <a:t>специальные символы</a:t>
            </a:r>
            <a:r>
              <a:rPr lang="ru-RU" sz="2400" dirty="0">
                <a:solidFill>
                  <a:schemeClr val="tx1"/>
                </a:solidFill>
              </a:rPr>
              <a:t>, использующиеся при форматировании данных, содержащихся в списке аргументов. Эти спецсимволы называются </a:t>
            </a:r>
            <a:r>
              <a:rPr lang="ru-RU" sz="2400" b="1" dirty="0">
                <a:solidFill>
                  <a:schemeClr val="tx1"/>
                </a:solidFill>
              </a:rPr>
              <a:t>спецификаторами преобразования</a:t>
            </a:r>
            <a:r>
              <a:rPr lang="ru-RU" sz="2400" dirty="0">
                <a:solidFill>
                  <a:schemeClr val="tx1"/>
                </a:solidFill>
              </a:rPr>
              <a:t>, а символы, которые остаются неизменными при форматировании строки, называют </a:t>
            </a:r>
            <a:r>
              <a:rPr lang="ru-RU" sz="2400" b="1" dirty="0">
                <a:solidFill>
                  <a:schemeClr val="tx1"/>
                </a:solidFill>
              </a:rPr>
              <a:t>директивами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indent="450850" algn="l"/>
            <a:r>
              <a:rPr lang="ru-RU" sz="2400" dirty="0">
                <a:solidFill>
                  <a:schemeClr val="tx1"/>
                </a:solidFill>
              </a:rPr>
              <a:t>Спецификация определяется символом "%", за которым может следовать до пяти </a:t>
            </a:r>
            <a:r>
              <a:rPr lang="ru-RU" sz="2400" dirty="0" smtClean="0">
                <a:solidFill>
                  <a:schemeClr val="tx1"/>
                </a:solidFill>
              </a:rPr>
              <a:t>спецификаторов:</a:t>
            </a:r>
            <a:endParaRPr lang="ru-RU" sz="2400" dirty="0">
              <a:solidFill>
                <a:schemeClr val="tx1"/>
              </a:solidFill>
            </a:endParaRPr>
          </a:p>
          <a:p>
            <a:pPr indent="450850"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Функции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форматного вывода</a:t>
            </a: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57699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>
              <a:spcBef>
                <a:spcPts val="0"/>
              </a:spcBef>
              <a:spcAft>
                <a:spcPts val="600"/>
              </a:spcAft>
            </a:pPr>
            <a:r>
              <a:rPr lang="ru-RU" sz="2200" b="1" dirty="0" smtClean="0">
                <a:solidFill>
                  <a:schemeClr val="tx1"/>
                </a:solidFill>
              </a:rPr>
              <a:t>1. Спецификатор </a:t>
            </a:r>
            <a:r>
              <a:rPr lang="ru-RU" sz="2200" b="1" dirty="0">
                <a:solidFill>
                  <a:schemeClr val="tx1"/>
                </a:solidFill>
              </a:rPr>
              <a:t>заполнения</a:t>
            </a:r>
          </a:p>
          <a:p>
            <a:pPr indent="355600" algn="l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solidFill>
                  <a:schemeClr val="tx1"/>
                </a:solidFill>
              </a:rPr>
              <a:t>Устанавливает символ, которым строка заполняется до заданного размера. По умолчанию используется </a:t>
            </a:r>
            <a:r>
              <a:rPr lang="ru-RU" sz="2200" dirty="0" smtClean="0">
                <a:solidFill>
                  <a:schemeClr val="tx1"/>
                </a:solidFill>
              </a:rPr>
              <a:t>пробел.</a:t>
            </a:r>
          </a:p>
          <a:p>
            <a:pPr indent="355600" algn="l">
              <a:spcBef>
                <a:spcPts val="0"/>
              </a:spcBef>
              <a:spcAft>
                <a:spcPts val="600"/>
              </a:spcAft>
            </a:pPr>
            <a:r>
              <a:rPr lang="ru-RU" sz="2200" b="1" dirty="0" smtClean="0">
                <a:solidFill>
                  <a:schemeClr val="tx1"/>
                </a:solidFill>
              </a:rPr>
              <a:t>2. Спецификатор </a:t>
            </a:r>
            <a:r>
              <a:rPr lang="ru-RU" sz="2200" b="1" dirty="0">
                <a:solidFill>
                  <a:schemeClr val="tx1"/>
                </a:solidFill>
              </a:rPr>
              <a:t>выравнивания</a:t>
            </a:r>
          </a:p>
          <a:p>
            <a:pPr indent="355600" algn="l">
              <a:spcBef>
                <a:spcPts val="0"/>
              </a:spcBef>
              <a:spcAft>
                <a:spcPts val="600"/>
              </a:spcAft>
            </a:pPr>
            <a:r>
              <a:rPr lang="ru-RU" sz="2200" dirty="0">
                <a:solidFill>
                  <a:schemeClr val="tx1"/>
                </a:solidFill>
              </a:rPr>
              <a:t>По умолчанию дополнение строки до минимальной ширины производится с левого края </a:t>
            </a:r>
            <a:r>
              <a:rPr lang="ru-RU" sz="2200" dirty="0" smtClean="0">
                <a:solidFill>
                  <a:schemeClr val="tx1"/>
                </a:solidFill>
              </a:rPr>
              <a:t>(строка </a:t>
            </a:r>
            <a:r>
              <a:rPr lang="ru-RU" sz="2200" dirty="0">
                <a:solidFill>
                  <a:schemeClr val="tx1"/>
                </a:solidFill>
              </a:rPr>
              <a:t>выравнивается по правому краю). Если добавлен символ дефиса, то строка выравнивается по левому </a:t>
            </a:r>
            <a:r>
              <a:rPr lang="ru-RU" sz="2200" dirty="0" smtClean="0">
                <a:solidFill>
                  <a:schemeClr val="tx1"/>
                </a:solidFill>
              </a:rPr>
              <a:t>краю.</a:t>
            </a:r>
            <a:endParaRPr lang="ru-RU" sz="2200" dirty="0">
              <a:solidFill>
                <a:schemeClr val="tx1"/>
              </a:solidFill>
            </a:endParaRPr>
          </a:p>
          <a:p>
            <a:pPr indent="355600" algn="l">
              <a:spcBef>
                <a:spcPts val="0"/>
              </a:spcBef>
              <a:spcAft>
                <a:spcPts val="600"/>
              </a:spcAft>
            </a:pPr>
            <a:r>
              <a:rPr lang="ru-RU" sz="2200" b="1" dirty="0" smtClean="0">
                <a:solidFill>
                  <a:schemeClr val="tx1"/>
                </a:solidFill>
              </a:rPr>
              <a:t>3. Спецификатор </a:t>
            </a:r>
            <a:r>
              <a:rPr lang="ru-RU" sz="2200" b="1" dirty="0">
                <a:solidFill>
                  <a:schemeClr val="tx1"/>
                </a:solidFill>
              </a:rPr>
              <a:t>минимальной ширины</a:t>
            </a:r>
          </a:p>
          <a:p>
            <a:pPr indent="355600" algn="l">
              <a:spcBef>
                <a:spcPts val="0"/>
              </a:spcBef>
              <a:spcAft>
                <a:spcPts val="600"/>
              </a:spcAft>
            </a:pPr>
            <a:r>
              <a:rPr lang="ru-RU" sz="2200" dirty="0" smtClean="0">
                <a:solidFill>
                  <a:schemeClr val="tx1"/>
                </a:solidFill>
              </a:rPr>
              <a:t>Целое число</a:t>
            </a:r>
            <a:r>
              <a:rPr lang="ru-RU" sz="2200" dirty="0">
                <a:solidFill>
                  <a:schemeClr val="tx1"/>
                </a:solidFill>
              </a:rPr>
              <a:t>, задающее минимальный размер форматированной строки. Если переданная строка меньше, то она дополняется символами, указанными в спецификаторе </a:t>
            </a:r>
            <a:r>
              <a:rPr lang="ru-RU" sz="2200" dirty="0" smtClean="0">
                <a:solidFill>
                  <a:schemeClr val="tx1"/>
                </a:solidFill>
              </a:rPr>
              <a:t>заполнения.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Типы данных: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строки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1950" algn="l"/>
            <a:r>
              <a:rPr lang="ru-RU" sz="2400" b="1" dirty="0" smtClean="0">
                <a:solidFill>
                  <a:schemeClr val="tx1"/>
                </a:solidFill>
              </a:rPr>
              <a:t>Строка</a:t>
            </a:r>
            <a:r>
              <a:rPr lang="ru-RU" sz="2400" dirty="0" smtClean="0">
                <a:solidFill>
                  <a:schemeClr val="tx1"/>
                </a:solidFill>
              </a:rPr>
              <a:t> - это </a:t>
            </a:r>
            <a:r>
              <a:rPr lang="ru-RU" sz="2400" dirty="0">
                <a:solidFill>
                  <a:schemeClr val="tx1"/>
                </a:solidFill>
              </a:rPr>
              <a:t>набор символов, где символ -это то же самое, что и </a:t>
            </a:r>
            <a:r>
              <a:rPr lang="ru-RU" sz="2400" dirty="0" smtClean="0">
                <a:solidFill>
                  <a:schemeClr val="tx1"/>
                </a:solidFill>
              </a:rPr>
              <a:t>байт.</a:t>
            </a:r>
            <a:endParaRPr lang="ru-RU" sz="2400" dirty="0">
              <a:solidFill>
                <a:schemeClr val="tx1"/>
              </a:solidFill>
            </a:endParaRPr>
          </a:p>
          <a:p>
            <a:pPr indent="36195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строка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апострофах';</a:t>
            </a:r>
          </a:p>
          <a:p>
            <a:pPr indent="36195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строка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двойных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кавычках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будет развернуто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:\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две строки";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'А это не будет развернуто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:\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в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две строки';</a:t>
            </a:r>
          </a:p>
          <a:p>
            <a:pPr indent="36195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 = "John";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$age = 25;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Значения переменных $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и $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подставятся в строку";</a:t>
            </a:r>
          </a:p>
          <a:p>
            <a:pPr indent="36195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 здесь значения переменных $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и $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не разворачиваются';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2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Функции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форматного вывода</a:t>
            </a: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57699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/>
            <a:r>
              <a:rPr lang="ru-RU" sz="2200" b="1" dirty="0" smtClean="0">
                <a:solidFill>
                  <a:schemeClr val="tx1"/>
                </a:solidFill>
              </a:rPr>
              <a:t>4. Спецификатор </a:t>
            </a:r>
            <a:r>
              <a:rPr lang="ru-RU" sz="2200" b="1" dirty="0">
                <a:solidFill>
                  <a:schemeClr val="tx1"/>
                </a:solidFill>
              </a:rPr>
              <a:t>точности</a:t>
            </a:r>
          </a:p>
          <a:p>
            <a:pPr indent="355600" algn="l"/>
            <a:r>
              <a:rPr lang="ru-RU" sz="2200" dirty="0" smtClean="0">
                <a:solidFill>
                  <a:schemeClr val="tx1"/>
                </a:solidFill>
              </a:rPr>
              <a:t>Указывает количество </a:t>
            </a:r>
            <a:r>
              <a:rPr lang="ru-RU" sz="2200" dirty="0">
                <a:solidFill>
                  <a:schemeClr val="tx1"/>
                </a:solidFill>
              </a:rPr>
              <a:t>десятичных знаков в представлении чисел с плавающей </a:t>
            </a:r>
            <a:r>
              <a:rPr lang="ru-RU" sz="2200" dirty="0" smtClean="0">
                <a:solidFill>
                  <a:schemeClr val="tx1"/>
                </a:solidFill>
              </a:rPr>
              <a:t>точкой.</a:t>
            </a:r>
          </a:p>
          <a:p>
            <a:pPr indent="355600" algn="l"/>
            <a:r>
              <a:rPr lang="ru-RU" sz="2200" b="1" dirty="0" smtClean="0">
                <a:solidFill>
                  <a:schemeClr val="tx1"/>
                </a:solidFill>
              </a:rPr>
              <a:t>5. Спецификатор типа</a:t>
            </a:r>
            <a:endParaRPr lang="ru-RU" sz="2200" b="1" dirty="0">
              <a:solidFill>
                <a:schemeClr val="tx1"/>
              </a:solidFill>
            </a:endParaRPr>
          </a:p>
          <a:p>
            <a:pPr indent="355600" algn="l"/>
            <a:r>
              <a:rPr lang="ru-RU" sz="2200" dirty="0" smtClean="0">
                <a:solidFill>
                  <a:schemeClr val="tx1"/>
                </a:solidFill>
              </a:rPr>
              <a:t>Спецификатор предназначен </a:t>
            </a:r>
            <a:r>
              <a:rPr lang="ru-RU" sz="2200" dirty="0">
                <a:solidFill>
                  <a:schemeClr val="tx1"/>
                </a:solidFill>
              </a:rPr>
              <a:t>для указания типа данных, которые переданы в качестве аргумента. Спецификатор </a:t>
            </a:r>
            <a:r>
              <a:rPr lang="ru-RU" sz="2200" dirty="0" smtClean="0">
                <a:solidFill>
                  <a:schemeClr val="tx1"/>
                </a:solidFill>
              </a:rPr>
              <a:t>принимает </a:t>
            </a:r>
            <a:r>
              <a:rPr lang="ru-RU" sz="2200" dirty="0">
                <a:solidFill>
                  <a:schemeClr val="tx1"/>
                </a:solidFill>
              </a:rPr>
              <a:t>одно из следующих значений:</a:t>
            </a:r>
          </a:p>
          <a:p>
            <a:pPr indent="355600" algn="l"/>
            <a:r>
              <a:rPr lang="ru-RU" sz="2200" b="1" dirty="0">
                <a:solidFill>
                  <a:schemeClr val="tx1"/>
                </a:solidFill>
              </a:rPr>
              <a:t>b</a:t>
            </a:r>
            <a:r>
              <a:rPr lang="ru-RU" sz="2200" dirty="0">
                <a:solidFill>
                  <a:schemeClr val="tx1"/>
                </a:solidFill>
              </a:rPr>
              <a:t> – целое число, представляемое в двоичном виде;</a:t>
            </a:r>
          </a:p>
          <a:p>
            <a:pPr indent="355600" algn="l"/>
            <a:r>
              <a:rPr lang="ru-RU" sz="2200" b="1" dirty="0" smtClean="0">
                <a:solidFill>
                  <a:schemeClr val="tx1"/>
                </a:solidFill>
              </a:rPr>
              <a:t>d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– целое число, представляемое в десятичном виде;</a:t>
            </a:r>
          </a:p>
          <a:p>
            <a:pPr indent="355600" algn="l"/>
            <a:r>
              <a:rPr lang="ru-RU" sz="2200" b="1" dirty="0">
                <a:solidFill>
                  <a:schemeClr val="tx1"/>
                </a:solidFill>
              </a:rPr>
              <a:t>f</a:t>
            </a:r>
            <a:r>
              <a:rPr lang="ru-RU" sz="2200" dirty="0">
                <a:solidFill>
                  <a:schemeClr val="tx1"/>
                </a:solidFill>
              </a:rPr>
              <a:t> – число с плавающей точкой, представляемое в виде десятичной дроби;</a:t>
            </a:r>
          </a:p>
          <a:p>
            <a:pPr indent="355600" algn="l"/>
            <a:r>
              <a:rPr lang="ru-RU" sz="2200" b="1" dirty="0" smtClean="0">
                <a:solidFill>
                  <a:schemeClr val="tx1"/>
                </a:solidFill>
              </a:rPr>
              <a:t>s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– строка;</a:t>
            </a:r>
          </a:p>
          <a:p>
            <a:pPr indent="355600" algn="l"/>
            <a:r>
              <a:rPr lang="ru-RU" sz="2200" b="1" dirty="0">
                <a:solidFill>
                  <a:schemeClr val="tx1"/>
                </a:solidFill>
              </a:rPr>
              <a:t>x</a:t>
            </a:r>
            <a:r>
              <a:rPr lang="ru-RU" sz="2200" dirty="0">
                <a:solidFill>
                  <a:schemeClr val="tx1"/>
                </a:solidFill>
              </a:rPr>
              <a:t> – целое число, представляемое в шестнадцатеричном виде в нижнем регистре</a:t>
            </a:r>
            <a:r>
              <a:rPr lang="ru-RU" sz="2200" dirty="0" smtClean="0">
                <a:solidFill>
                  <a:schemeClr val="tx1"/>
                </a:solidFill>
              </a:rPr>
              <a:t>;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Пример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  <a:p>
            <a:pPr algn="ctr"/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57699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</a:p>
          <a:p>
            <a:pPr indent="35560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$day = 2;</a:t>
            </a:r>
          </a:p>
          <a:p>
            <a:pPr indent="35560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$month = 3;</a:t>
            </a:r>
          </a:p>
          <a:p>
            <a:pPr indent="35560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$year =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("%02d/%02d/%04d", $day, $month, $year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02/03/2017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http://www.softtime.ru/bookphp/gl3_9.php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Разделение и соединение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строки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7" y="1092362"/>
            <a:ext cx="8280918" cy="557699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/>
            <a:r>
              <a:rPr lang="ru-RU" sz="2400" dirty="0">
                <a:solidFill>
                  <a:schemeClr val="tx1"/>
                </a:solidFill>
              </a:rPr>
              <a:t>Функция </a:t>
            </a:r>
            <a:r>
              <a:rPr lang="ru-RU" sz="2400" b="1" dirty="0" err="1">
                <a:solidFill>
                  <a:schemeClr val="tx1"/>
                </a:solidFill>
              </a:rPr>
              <a:t>explode</a:t>
            </a:r>
            <a:r>
              <a:rPr lang="ru-RU" sz="2400" b="1" dirty="0">
                <a:solidFill>
                  <a:schemeClr val="tx1"/>
                </a:solidFill>
              </a:rPr>
              <a:t>() </a:t>
            </a:r>
            <a:r>
              <a:rPr lang="ru-RU" sz="2400" dirty="0">
                <a:solidFill>
                  <a:schemeClr val="tx1"/>
                </a:solidFill>
              </a:rPr>
              <a:t>делит исходную строку на подстроки, каждая из которых отделена от соседней с помощью указанного разделителя, и возвращает массив полученных </a:t>
            </a:r>
            <a:r>
              <a:rPr lang="ru-RU" sz="2400" dirty="0" smtClean="0">
                <a:solidFill>
                  <a:schemeClr val="tx1"/>
                </a:solidFill>
              </a:rPr>
              <a:t>строк.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355600" algn="l"/>
            <a:r>
              <a:rPr lang="ru-RU" sz="2400" dirty="0" smtClean="0">
                <a:solidFill>
                  <a:schemeClr val="tx1"/>
                </a:solidFill>
              </a:rPr>
              <a:t>Если </a:t>
            </a:r>
            <a:r>
              <a:rPr lang="ru-RU" sz="2400" dirty="0">
                <a:solidFill>
                  <a:schemeClr val="tx1"/>
                </a:solidFill>
              </a:rPr>
              <a:t>задан дополнительный </a:t>
            </a:r>
            <a:r>
              <a:rPr lang="ru-RU" sz="2400" dirty="0" smtClean="0">
                <a:solidFill>
                  <a:schemeClr val="tx1"/>
                </a:solidFill>
              </a:rPr>
              <a:t>параметр, </a:t>
            </a:r>
            <a:r>
              <a:rPr lang="ru-RU" sz="2400" dirty="0">
                <a:solidFill>
                  <a:schemeClr val="tx1"/>
                </a:solidFill>
              </a:rPr>
              <a:t>то число элементов в массиве будет не больше этого параметра, в последний элемент записывается весь остаток </a:t>
            </a:r>
            <a:r>
              <a:rPr lang="ru-RU" sz="2400" dirty="0" smtClean="0">
                <a:solidFill>
                  <a:schemeClr val="tx1"/>
                </a:solidFill>
              </a:rPr>
              <a:t>строки.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355600" algn="l"/>
            <a:r>
              <a:rPr lang="ru-RU" sz="2400" dirty="0" smtClean="0">
                <a:solidFill>
                  <a:schemeClr val="tx1"/>
                </a:solidFill>
              </a:rPr>
              <a:t>Если </a:t>
            </a:r>
            <a:r>
              <a:rPr lang="ru-RU" sz="2400" dirty="0">
                <a:solidFill>
                  <a:schemeClr val="tx1"/>
                </a:solidFill>
              </a:rPr>
              <a:t>символа разделителя в исходной строке нет, то возвращается исходная строка без изменений.</a:t>
            </a:r>
          </a:p>
          <a:p>
            <a:pPr indent="450850" algn="l"/>
            <a:r>
              <a:rPr lang="ru-RU" sz="2400" b="1" dirty="0" err="1" smtClean="0">
                <a:solidFill>
                  <a:schemeClr val="tx1"/>
                </a:solidFill>
              </a:rPr>
              <a:t>explode</a:t>
            </a:r>
            <a:r>
              <a:rPr lang="ru-RU" sz="2400" b="1" dirty="0" smtClean="0">
                <a:solidFill>
                  <a:schemeClr val="tx1"/>
                </a:solidFill>
              </a:rPr>
              <a:t>(разделитель,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исходная </a:t>
            </a:r>
            <a:r>
              <a:rPr lang="ru-RU" sz="2400" b="1" dirty="0">
                <a:solidFill>
                  <a:schemeClr val="tx1"/>
                </a:solidFill>
              </a:rPr>
              <a:t>строка </a:t>
            </a:r>
            <a:br>
              <a:rPr lang="ru-RU" sz="2400" b="1" dirty="0">
                <a:solidFill>
                  <a:schemeClr val="tx1"/>
                </a:solidFill>
              </a:rPr>
            </a:br>
            <a:r>
              <a:rPr lang="ru-RU" sz="2400" b="1" dirty="0" smtClean="0">
                <a:solidFill>
                  <a:schemeClr val="tx1"/>
                </a:solidFill>
              </a:rPr>
              <a:t>[,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максимальное </a:t>
            </a:r>
            <a:r>
              <a:rPr lang="ru-RU" sz="2400" b="1" dirty="0">
                <a:solidFill>
                  <a:schemeClr val="tx1"/>
                </a:solidFill>
              </a:rPr>
              <a:t>число элементов</a:t>
            </a:r>
            <a:r>
              <a:rPr lang="ru-RU" sz="2400" b="1" dirty="0" smtClean="0">
                <a:solidFill>
                  <a:schemeClr val="tx1"/>
                </a:solidFill>
              </a:rPr>
              <a:t>])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indent="450850" algn="l"/>
            <a:r>
              <a:rPr lang="ru-RU" sz="2400" b="1" dirty="0" err="1" smtClean="0">
                <a:solidFill>
                  <a:schemeClr val="tx1"/>
                </a:solidFill>
              </a:rPr>
              <a:t>split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(шаблон, исходная строка </a:t>
            </a:r>
            <a:br>
              <a:rPr lang="ru-RU" sz="2400" b="1" dirty="0">
                <a:solidFill>
                  <a:schemeClr val="tx1"/>
                </a:solidFill>
              </a:rPr>
            </a:br>
            <a:r>
              <a:rPr lang="ru-RU" sz="2400" b="1" dirty="0">
                <a:solidFill>
                  <a:schemeClr val="tx1"/>
                </a:solidFill>
              </a:rPr>
              <a:t>[, максимальное число элементов])</a:t>
            </a:r>
            <a:br>
              <a:rPr lang="ru-RU" sz="2400" b="1" dirty="0">
                <a:solidFill>
                  <a:schemeClr val="tx1"/>
                </a:solidFill>
              </a:rPr>
            </a:b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Разделение и соединение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строки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7" y="1092362"/>
            <a:ext cx="8280918" cy="557699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/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exp.php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варианты для выбора автора статьи</a:t>
            </a:r>
            <a:b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через двоеточие (":"):&lt;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=40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=Создать элемент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$_GET["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  <a:endParaRPr lang="en-US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(":",$</a:t>
            </a:r>
            <a:r>
              <a:rPr lang="ru-RU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endParaRPr lang="en-US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"&lt;select name=author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&gt;";// 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выпадающий список</a:t>
            </a:r>
            <a:endParaRPr lang="en-US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5600" algn="l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($names as $k =&gt; $name)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355600" algn="l"/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.= "&lt;option value=$k&gt;$name"; 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55600" algn="l"/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.= "&lt;/select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</a:p>
          <a:p>
            <a:pPr indent="355600" algn="l"/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$s;</a:t>
            </a:r>
            <a:b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Разделение и соединение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строки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7" y="1092362"/>
            <a:ext cx="8280918" cy="557699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850" algn="l"/>
            <a:r>
              <a:rPr lang="ru-RU" sz="2400" dirty="0" smtClean="0">
                <a:solidFill>
                  <a:schemeClr val="tx1"/>
                </a:solidFill>
              </a:rPr>
              <a:t>Функция </a:t>
            </a:r>
            <a:r>
              <a:rPr lang="ru-RU" sz="2400" b="1" dirty="0" err="1">
                <a:solidFill>
                  <a:schemeClr val="tx1"/>
                </a:solidFill>
              </a:rPr>
              <a:t>implode</a:t>
            </a:r>
            <a:r>
              <a:rPr lang="ru-RU" sz="2400" b="1" dirty="0" smtClean="0">
                <a:solidFill>
                  <a:schemeClr val="tx1"/>
                </a:solidFill>
              </a:rPr>
              <a:t>()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предназначена для </a:t>
            </a:r>
            <a:r>
              <a:rPr lang="ru-RU" sz="2400" dirty="0">
                <a:solidFill>
                  <a:schemeClr val="tx1"/>
                </a:solidFill>
              </a:rPr>
              <a:t>объединения нескольких строк в одно целое. </a:t>
            </a:r>
            <a:r>
              <a:rPr lang="ru-RU" sz="2400" dirty="0" smtClean="0">
                <a:solidFill>
                  <a:schemeClr val="tx1"/>
                </a:solidFill>
              </a:rPr>
              <a:t>Синтаксис:</a:t>
            </a:r>
            <a:endParaRPr lang="ru-RU" sz="2400" dirty="0">
              <a:solidFill>
                <a:schemeClr val="tx1"/>
              </a:solidFill>
            </a:endParaRPr>
          </a:p>
          <a:p>
            <a:pPr indent="450850" algn="l"/>
            <a:r>
              <a:rPr lang="ru-RU" sz="2400" b="1" dirty="0" err="1">
                <a:solidFill>
                  <a:schemeClr val="tx1"/>
                </a:solidFill>
              </a:rPr>
              <a:t>implode</a:t>
            </a:r>
            <a:r>
              <a:rPr lang="ru-RU" sz="2400" b="1" dirty="0">
                <a:solidFill>
                  <a:schemeClr val="tx1"/>
                </a:solidFill>
              </a:rPr>
              <a:t> (массив строк, объединяющий элемент)</a:t>
            </a:r>
          </a:p>
          <a:p>
            <a:pPr indent="450850" algn="l"/>
            <a:r>
              <a:rPr lang="ru-RU" sz="2400" dirty="0">
                <a:solidFill>
                  <a:schemeClr val="tx1"/>
                </a:solidFill>
              </a:rPr>
              <a:t>Эта функция объединяет элементы массива с помощью переданного ей объединяющего элемента (например, запятой</a:t>
            </a:r>
            <a:r>
              <a:rPr lang="ru-RU" sz="2400" dirty="0" smtClean="0">
                <a:solidFill>
                  <a:schemeClr val="tx1"/>
                </a:solidFill>
              </a:rPr>
              <a:t>).</a:t>
            </a:r>
          </a:p>
          <a:p>
            <a:pPr indent="450850" algn="l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$data = array("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Иванов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Иван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Иванович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0850" algn="l"/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implode($data,"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0850" algn="l"/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450850" algn="l"/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Иванов Иван 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Иванович</a:t>
            </a:r>
            <a:endParaRPr lang="en-US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0850" algn="l"/>
            <a:r>
              <a:rPr lang="ru-RU" sz="2400" dirty="0">
                <a:solidFill>
                  <a:schemeClr val="tx1"/>
                </a:solidFill>
              </a:rPr>
              <a:t>У функции</a:t>
            </a:r>
            <a:r>
              <a:rPr lang="ru-RU" sz="2400" b="1" dirty="0">
                <a:solidFill>
                  <a:schemeClr val="tx1"/>
                </a:solidFill>
              </a:rPr>
              <a:t> </a:t>
            </a:r>
            <a:r>
              <a:rPr lang="ru-RU" sz="2400" b="1" dirty="0" err="1">
                <a:solidFill>
                  <a:schemeClr val="tx1"/>
                </a:solidFill>
              </a:rPr>
              <a:t>implode</a:t>
            </a:r>
            <a:r>
              <a:rPr lang="ru-RU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 существует псевдоним – функция </a:t>
            </a:r>
            <a:r>
              <a:rPr lang="ru-RU" sz="2400" b="1" dirty="0" err="1">
                <a:solidFill>
                  <a:schemeClr val="tx1"/>
                </a:solidFill>
              </a:rPr>
              <a:t>join</a:t>
            </a:r>
            <a:r>
              <a:rPr lang="ru-RU" sz="2400" b="1" dirty="0">
                <a:solidFill>
                  <a:schemeClr val="tx1"/>
                </a:solidFill>
              </a:rPr>
              <a:t>()</a:t>
            </a:r>
            <a:r>
              <a:rPr lang="ru-RU" sz="2400" dirty="0">
                <a:solidFill>
                  <a:schemeClr val="tx1"/>
                </a:solidFill>
              </a:rPr>
              <a:t>, т.е. эти две функции отличаются лишь именами.</a:t>
            </a:r>
          </a:p>
          <a:p>
            <a:pPr indent="450850" algn="l"/>
            <a:endParaRPr lang="ru-RU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0850" algn="l"/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/>
            </a:r>
            <a:br>
              <a:rPr lang="ru-RU" sz="2400" dirty="0">
                <a:solidFill>
                  <a:schemeClr val="tx1"/>
                </a:solidFill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Экранирование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переменных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juice = "apple";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 drank some $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juice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juice.";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 drank some juice made of $juices.";</a:t>
            </a:r>
          </a:p>
          <a:p>
            <a:pPr algn="l"/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Решение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"He drank some juice made of {$juice}s.";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339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Доступ к символу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строке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'This is a test.';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получение первого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символа в строке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ru-RU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получение последнего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символа в строке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)-1};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изменение последнего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символа в строке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)-1} = '!';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Функция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substr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()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Функция </a:t>
            </a:r>
            <a:r>
              <a:rPr lang="ru-RU" sz="2400" b="1" dirty="0" err="1">
                <a:solidFill>
                  <a:schemeClr val="tx1"/>
                </a:solidFill>
              </a:rPr>
              <a:t>substr</a:t>
            </a:r>
            <a:r>
              <a:rPr lang="ru-RU" sz="2400" dirty="0">
                <a:solidFill>
                  <a:schemeClr val="tx1"/>
                </a:solidFill>
              </a:rPr>
              <a:t> </a:t>
            </a:r>
            <a:r>
              <a:rPr lang="ru-RU" sz="2400" dirty="0" smtClean="0">
                <a:solidFill>
                  <a:schemeClr val="tx1"/>
                </a:solidFill>
              </a:rPr>
              <a:t>—возвращает </a:t>
            </a:r>
            <a:r>
              <a:rPr lang="ru-RU" sz="2400" dirty="0">
                <a:solidFill>
                  <a:schemeClr val="tx1"/>
                </a:solidFill>
              </a:rPr>
              <a:t>часть </a:t>
            </a:r>
            <a:r>
              <a:rPr lang="ru-RU" sz="2400" dirty="0" smtClean="0">
                <a:solidFill>
                  <a:schemeClr val="tx1"/>
                </a:solidFill>
              </a:rPr>
              <a:t>строки.</a:t>
            </a:r>
          </a:p>
          <a:p>
            <a:pPr marL="361950" algn="l"/>
            <a:r>
              <a:rPr lang="ru-RU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ru-RU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ru-RU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ru-RU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[,</a:t>
            </a:r>
            <a:r>
              <a:rPr lang="ru-RU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indent="361950" algn="l"/>
            <a:r>
              <a:rPr lang="ru-RU" sz="2400" b="1" dirty="0" err="1">
                <a:solidFill>
                  <a:schemeClr val="tx1"/>
                </a:solidFill>
              </a:rPr>
              <a:t>substr</a:t>
            </a:r>
            <a:r>
              <a:rPr lang="ru-RU" sz="2400" b="1" dirty="0">
                <a:solidFill>
                  <a:schemeClr val="tx1"/>
                </a:solidFill>
              </a:rPr>
              <a:t>() </a:t>
            </a:r>
            <a:r>
              <a:rPr lang="ru-RU" sz="2400" dirty="0">
                <a:solidFill>
                  <a:schemeClr val="tx1"/>
                </a:solidFill>
              </a:rPr>
              <a:t>возвращает часть строки </a:t>
            </a:r>
            <a:r>
              <a:rPr lang="ru-RU" sz="2400" b="1" dirty="0" err="1">
                <a:solidFill>
                  <a:schemeClr val="tx1"/>
                </a:solidFill>
              </a:rPr>
              <a:t>str</a:t>
            </a:r>
            <a:r>
              <a:rPr lang="ru-RU" sz="2400" dirty="0">
                <a:solidFill>
                  <a:schemeClr val="tx1"/>
                </a:solidFill>
              </a:rPr>
              <a:t>, начинающуюся с позиции </a:t>
            </a:r>
            <a:r>
              <a:rPr lang="ru-RU" sz="2400" b="1" dirty="0" err="1">
                <a:solidFill>
                  <a:schemeClr val="tx1"/>
                </a:solidFill>
              </a:rPr>
              <a:t>start</a:t>
            </a:r>
            <a:r>
              <a:rPr lang="ru-RU" sz="2400" dirty="0">
                <a:solidFill>
                  <a:schemeClr val="tx1"/>
                </a:solidFill>
              </a:rPr>
              <a:t> длиной </a:t>
            </a:r>
            <a:r>
              <a:rPr lang="ru-RU" sz="2400" b="1" dirty="0" err="1">
                <a:solidFill>
                  <a:schemeClr val="tx1"/>
                </a:solidFill>
              </a:rPr>
              <a:t>length</a:t>
            </a:r>
            <a:r>
              <a:rPr lang="ru-RU" sz="2400" dirty="0">
                <a:solidFill>
                  <a:schemeClr val="tx1"/>
                </a:solidFill>
              </a:rPr>
              <a:t>. Строка начинается с </a:t>
            </a:r>
            <a:r>
              <a:rPr lang="ru-RU" sz="2400" dirty="0" smtClean="0">
                <a:solidFill>
                  <a:schemeClr val="tx1"/>
                </a:solidFill>
              </a:rPr>
              <a:t>нуля.</a:t>
            </a:r>
          </a:p>
          <a:p>
            <a:pPr indent="361950" algn="l"/>
            <a:r>
              <a:rPr lang="ru-RU" sz="2400" dirty="0" smtClean="0">
                <a:solidFill>
                  <a:schemeClr val="tx1"/>
                </a:solidFill>
              </a:rPr>
              <a:t>Если </a:t>
            </a:r>
            <a:r>
              <a:rPr lang="ru-RU" sz="2400" dirty="0">
                <a:solidFill>
                  <a:schemeClr val="tx1"/>
                </a:solidFill>
              </a:rPr>
              <a:t>третий аргумент не указан, то возвращается вся оставшаяся часть </a:t>
            </a:r>
            <a:r>
              <a:rPr lang="ru-RU" sz="2400" dirty="0" smtClean="0">
                <a:solidFill>
                  <a:schemeClr val="tx1"/>
                </a:solidFill>
              </a:rPr>
              <a:t>строки.</a:t>
            </a:r>
            <a:endParaRPr lang="ru-RU" sz="2400" b="1" dirty="0">
              <a:solidFill>
                <a:schemeClr val="tx1"/>
              </a:solidFill>
            </a:endParaRPr>
          </a:p>
          <a:p>
            <a:pPr marL="3619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!", 7, 1); 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ru-RU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61950" algn="l"/>
            <a:r>
              <a:rPr lang="ru-RU" sz="2400" dirty="0">
                <a:solidFill>
                  <a:schemeClr val="tx1"/>
                </a:solidFill>
              </a:rPr>
              <a:t>Результатом выполнения </a:t>
            </a:r>
            <a:r>
              <a:rPr lang="ru-RU" sz="2400" dirty="0" smtClean="0">
                <a:solidFill>
                  <a:schemeClr val="tx1"/>
                </a:solidFill>
              </a:rPr>
              <a:t>скрипта </a:t>
            </a:r>
            <a:r>
              <a:rPr lang="ru-RU" sz="2400" dirty="0">
                <a:solidFill>
                  <a:schemeClr val="tx1"/>
                </a:solidFill>
              </a:rPr>
              <a:t>будет символ w. Если </a:t>
            </a:r>
            <a:r>
              <a:rPr lang="ru-RU" sz="2400" dirty="0" smtClean="0">
                <a:solidFill>
                  <a:schemeClr val="tx1"/>
                </a:solidFill>
              </a:rPr>
              <a:t>третий </a:t>
            </a:r>
            <a:r>
              <a:rPr lang="ru-RU" sz="2400" dirty="0">
                <a:solidFill>
                  <a:schemeClr val="tx1"/>
                </a:solidFill>
              </a:rPr>
              <a:t>параметр не указан, то возвратится подстрока "</a:t>
            </a:r>
            <a:r>
              <a:rPr lang="ru-RU" sz="2400" dirty="0" err="1">
                <a:solidFill>
                  <a:schemeClr val="tx1"/>
                </a:solidFill>
              </a:rPr>
              <a:t>world</a:t>
            </a:r>
            <a:r>
              <a:rPr lang="ru-RU" sz="2400" dirty="0">
                <a:solidFill>
                  <a:schemeClr val="tx1"/>
                </a:solidFill>
              </a:rPr>
              <a:t>!".</a:t>
            </a:r>
          </a:p>
          <a:p>
            <a:pPr indent="360363" algn="l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Функция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substr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()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290759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/>
            <a:r>
              <a:rPr lang="ru-RU" sz="2400" dirty="0">
                <a:solidFill>
                  <a:schemeClr val="tx1"/>
                </a:solidFill>
              </a:rPr>
              <a:t>Если параметр </a:t>
            </a:r>
            <a:r>
              <a:rPr lang="en-US" sz="2400" b="1" dirty="0">
                <a:solidFill>
                  <a:schemeClr val="tx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отрицателен, то строка будет начинаться с позиции </a:t>
            </a:r>
            <a:r>
              <a:rPr lang="en-US" sz="2400" b="1" dirty="0">
                <a:solidFill>
                  <a:schemeClr val="tx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отсчитываемой </a:t>
            </a:r>
            <a:r>
              <a:rPr lang="ru-RU" sz="2400" b="1" dirty="0">
                <a:solidFill>
                  <a:schemeClr val="tx1"/>
                </a:solidFill>
              </a:rPr>
              <a:t>с конца </a:t>
            </a:r>
            <a:r>
              <a:rPr lang="ru-RU" sz="2400" b="1" dirty="0" smtClean="0">
                <a:solidFill>
                  <a:schemeClr val="tx1"/>
                </a:solidFill>
              </a:rPr>
              <a:t>строки.</a:t>
            </a:r>
            <a:endParaRPr lang="ru-RU" sz="2400" b="1" dirty="0">
              <a:solidFill>
                <a:schemeClr val="tx1"/>
              </a:solidFill>
            </a:endParaRPr>
          </a:p>
          <a:p>
            <a:pPr marL="27305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$rest =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 -1);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"f" 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$rest =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-2);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 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$rest =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 -3, 1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);//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"d" 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55600" algn="l"/>
            <a:r>
              <a:rPr lang="ru-RU" sz="2400" dirty="0" smtClean="0">
                <a:solidFill>
                  <a:schemeClr val="tx1"/>
                </a:solidFill>
              </a:rPr>
              <a:t>Если </a:t>
            </a:r>
            <a:r>
              <a:rPr lang="ru-RU" sz="2400" dirty="0">
                <a:solidFill>
                  <a:schemeClr val="tx1"/>
                </a:solidFill>
              </a:rPr>
              <a:t>используется параметр </a:t>
            </a:r>
            <a:r>
              <a:rPr lang="en-US" sz="2400" b="1" dirty="0">
                <a:solidFill>
                  <a:schemeClr val="tx1"/>
                </a:solidFill>
              </a:rPr>
              <a:t>length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он положителен, то функция </a:t>
            </a:r>
            <a:r>
              <a:rPr lang="en-US" sz="2400" b="1" dirty="0" err="1">
                <a:solidFill>
                  <a:schemeClr val="tx1"/>
                </a:solidFill>
              </a:rPr>
              <a:t>substr</a:t>
            </a:r>
            <a:r>
              <a:rPr lang="en-US" sz="2400" b="1" dirty="0">
                <a:solidFill>
                  <a:schemeClr val="tx1"/>
                </a:solidFill>
              </a:rPr>
              <a:t>() </a:t>
            </a:r>
            <a:r>
              <a:rPr lang="ru-RU" sz="2400" dirty="0">
                <a:solidFill>
                  <a:schemeClr val="tx1"/>
                </a:solidFill>
              </a:rPr>
              <a:t>вернёт по крайней мере </a:t>
            </a:r>
            <a:r>
              <a:rPr lang="en-US" sz="2400" b="1" dirty="0">
                <a:solidFill>
                  <a:schemeClr val="tx1"/>
                </a:solidFill>
              </a:rPr>
              <a:t>length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символов, начиная с позиции </a:t>
            </a:r>
            <a:r>
              <a:rPr lang="en-US" sz="2400" b="1" dirty="0">
                <a:solidFill>
                  <a:schemeClr val="tx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ru-RU" sz="2400" dirty="0">
                <a:solidFill>
                  <a:schemeClr val="tx1"/>
                </a:solidFill>
              </a:rPr>
              <a:t>Если параметр </a:t>
            </a:r>
            <a:r>
              <a:rPr lang="en-US" sz="2400" dirty="0">
                <a:solidFill>
                  <a:schemeClr val="tx1"/>
                </a:solidFill>
              </a:rPr>
              <a:t>start </a:t>
            </a:r>
            <a:r>
              <a:rPr lang="ru-RU" sz="2400" dirty="0">
                <a:solidFill>
                  <a:schemeClr val="tx1"/>
                </a:solidFill>
              </a:rPr>
              <a:t>превышает длину строки, то функция вернёт </a:t>
            </a:r>
            <a:r>
              <a:rPr lang="en-US" sz="2400" b="1" dirty="0">
                <a:solidFill>
                  <a:schemeClr val="tx1"/>
                </a:solidFill>
              </a:rPr>
              <a:t>FALSE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Функция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substr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()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290759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/>
            <a:r>
              <a:rPr lang="ru-RU" sz="2400" dirty="0">
                <a:solidFill>
                  <a:schemeClr val="tx1"/>
                </a:solidFill>
              </a:rPr>
              <a:t>Если используется параметр </a:t>
            </a:r>
            <a:r>
              <a:rPr lang="en-US" sz="2400" b="1" dirty="0">
                <a:solidFill>
                  <a:schemeClr val="tx1"/>
                </a:solidFill>
              </a:rPr>
              <a:t>length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значение его отрицательно, то последние </a:t>
            </a:r>
            <a:r>
              <a:rPr lang="en-US" sz="2400" b="1" dirty="0">
                <a:solidFill>
                  <a:schemeClr val="tx1"/>
                </a:solidFill>
              </a:rPr>
              <a:t>length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символов не будут включены в возвращаемую </a:t>
            </a:r>
            <a:r>
              <a:rPr lang="ru-RU" sz="2400" dirty="0" smtClean="0">
                <a:solidFill>
                  <a:schemeClr val="tx1"/>
                </a:solidFill>
              </a:rPr>
              <a:t>строку.</a:t>
            </a:r>
            <a:endParaRPr lang="ru-RU" sz="2400" b="1" dirty="0">
              <a:solidFill>
                <a:schemeClr val="tx1"/>
              </a:solidFill>
            </a:endParaRPr>
          </a:p>
          <a:p>
            <a:pPr marL="35560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$rest =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 0, -1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 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$rest =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 2, -1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 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$rest =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 4, -4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"" 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$rest =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 -3, -1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"de" 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55600" algn="l"/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Функция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substr_count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()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l"/>
            <a:r>
              <a:rPr lang="ru-RU" sz="2400" dirty="0">
                <a:solidFill>
                  <a:schemeClr val="tx1"/>
                </a:solidFill>
              </a:rPr>
              <a:t>Функция </a:t>
            </a:r>
            <a:r>
              <a:rPr lang="en-US" sz="2400" b="1" dirty="0" err="1">
                <a:solidFill>
                  <a:schemeClr val="tx1"/>
                </a:solidFill>
              </a:rPr>
              <a:t>substr_count</a:t>
            </a:r>
            <a:r>
              <a:rPr lang="en-US" sz="2400" b="1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— </a:t>
            </a:r>
            <a:r>
              <a:rPr lang="ru-RU" sz="2400" dirty="0">
                <a:solidFill>
                  <a:schemeClr val="tx1"/>
                </a:solidFill>
              </a:rPr>
              <a:t>подсчитывает число вхождений подстроки в строку</a:t>
            </a:r>
          </a:p>
          <a:p>
            <a:pPr indent="355600" algn="l"/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substr_count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needle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355600" algn="l"/>
            <a:r>
              <a:rPr lang="ru-RU" sz="2400" dirty="0">
                <a:solidFill>
                  <a:schemeClr val="tx1"/>
                </a:solidFill>
              </a:rPr>
              <a:t>Функция </a:t>
            </a:r>
            <a:r>
              <a:rPr lang="en-US" sz="2400" b="1" dirty="0" err="1">
                <a:solidFill>
                  <a:schemeClr val="tx1"/>
                </a:solidFill>
              </a:rPr>
              <a:t>substr_count</a:t>
            </a:r>
            <a:r>
              <a:rPr lang="en-US" sz="2400" b="1" dirty="0">
                <a:solidFill>
                  <a:schemeClr val="tx1"/>
                </a:solidFill>
              </a:rPr>
              <a:t>() </a:t>
            </a:r>
            <a:r>
              <a:rPr lang="ru-RU" sz="2400" dirty="0">
                <a:solidFill>
                  <a:schemeClr val="tx1"/>
                </a:solidFill>
              </a:rPr>
              <a:t>подсчитывает и возвращает число вхождений подстроки </a:t>
            </a:r>
            <a:r>
              <a:rPr lang="en-US" sz="2400" b="1" dirty="0">
                <a:solidFill>
                  <a:schemeClr val="tx1"/>
                </a:solidFill>
              </a:rPr>
              <a:t>needle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в строку </a:t>
            </a:r>
            <a:r>
              <a:rPr lang="ru-RU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355600" algn="l"/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Мы рады вам!"; 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str_count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substr_count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 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algn="l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возвращает количество пробелов 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echo($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str_count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 // 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 2 </a:t>
            </a:r>
            <a:b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Функция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strpos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9713" y="1092362"/>
            <a:ext cx="8146741" cy="5072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 algn="l"/>
            <a:r>
              <a:rPr lang="ru-RU" sz="2400" dirty="0">
                <a:solidFill>
                  <a:schemeClr val="tx1"/>
                </a:solidFill>
              </a:rPr>
              <a:t>Функция </a:t>
            </a:r>
            <a:r>
              <a:rPr lang="ru-RU" sz="2400" b="1" dirty="0" err="1">
                <a:solidFill>
                  <a:schemeClr val="tx1"/>
                </a:solidFill>
              </a:rPr>
              <a:t>strpos</a:t>
            </a:r>
            <a:r>
              <a:rPr lang="ru-RU" sz="2400" b="1" dirty="0">
                <a:solidFill>
                  <a:schemeClr val="tx1"/>
                </a:solidFill>
              </a:rPr>
              <a:t>($</a:t>
            </a:r>
            <a:r>
              <a:rPr lang="ru-RU" sz="2400" b="1" dirty="0" err="1">
                <a:solidFill>
                  <a:schemeClr val="tx1"/>
                </a:solidFill>
              </a:rPr>
              <a:t>str</a:t>
            </a:r>
            <a:r>
              <a:rPr lang="ru-RU" sz="2400" b="1" dirty="0">
                <a:solidFill>
                  <a:schemeClr val="tx1"/>
                </a:solidFill>
              </a:rPr>
              <a:t>, $</a:t>
            </a:r>
            <a:r>
              <a:rPr lang="ru-RU" sz="2400" b="1" dirty="0" err="1">
                <a:solidFill>
                  <a:schemeClr val="tx1"/>
                </a:solidFill>
              </a:rPr>
              <a:t>search</a:t>
            </a:r>
            <a:r>
              <a:rPr lang="ru-RU" sz="2400" b="1" dirty="0">
                <a:solidFill>
                  <a:schemeClr val="tx1"/>
                </a:solidFill>
              </a:rPr>
              <a:t>) </a:t>
            </a:r>
            <a:r>
              <a:rPr lang="ru-RU" sz="2400" dirty="0">
                <a:solidFill>
                  <a:schemeClr val="tx1"/>
                </a:solidFill>
              </a:rPr>
              <a:t>возвращает позицию подстроки или символа $</a:t>
            </a:r>
            <a:r>
              <a:rPr lang="ru-RU" sz="2400" dirty="0" err="1">
                <a:solidFill>
                  <a:schemeClr val="tx1"/>
                </a:solidFill>
              </a:rPr>
              <a:t>search</a:t>
            </a:r>
            <a:r>
              <a:rPr lang="ru-RU" sz="2400" dirty="0">
                <a:solidFill>
                  <a:schemeClr val="tx1"/>
                </a:solidFill>
              </a:rPr>
              <a:t> в строке $</a:t>
            </a:r>
            <a:r>
              <a:rPr lang="ru-RU" sz="2400" dirty="0" err="1">
                <a:solidFill>
                  <a:schemeClr val="tx1"/>
                </a:solidFill>
              </a:rPr>
              <a:t>str</a:t>
            </a:r>
            <a:r>
              <a:rPr lang="ru-RU" sz="2400" dirty="0">
                <a:solidFill>
                  <a:schemeClr val="tx1"/>
                </a:solidFill>
              </a:rPr>
              <a:t> или значение </a:t>
            </a:r>
            <a:r>
              <a:rPr lang="ru-RU" sz="2400" dirty="0" err="1">
                <a:solidFill>
                  <a:schemeClr val="tx1"/>
                </a:solidFill>
              </a:rPr>
              <a:t>false</a:t>
            </a:r>
            <a:r>
              <a:rPr lang="ru-RU" sz="2400" dirty="0">
                <a:solidFill>
                  <a:schemeClr val="tx1"/>
                </a:solidFill>
              </a:rPr>
              <a:t>, если строка $</a:t>
            </a:r>
            <a:r>
              <a:rPr lang="ru-RU" sz="2400" dirty="0" err="1">
                <a:solidFill>
                  <a:schemeClr val="tx1"/>
                </a:solidFill>
              </a:rPr>
              <a:t>str</a:t>
            </a:r>
            <a:r>
              <a:rPr lang="ru-RU" sz="2400" dirty="0">
                <a:solidFill>
                  <a:schemeClr val="tx1"/>
                </a:solidFill>
              </a:rPr>
              <a:t> не содержит подстроки $</a:t>
            </a:r>
            <a:r>
              <a:rPr lang="ru-RU" sz="2400" dirty="0" err="1" smtClean="0">
                <a:solidFill>
                  <a:schemeClr val="tx1"/>
                </a:solidFill>
              </a:rPr>
              <a:t>search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$input = 'This is the end'; 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$search = 'is';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$position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strpos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($input, $search); // 2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if($position!==false)</a:t>
            </a:r>
          </a:p>
          <a:p>
            <a:pPr indent="360363" algn="l" fontAlgn="base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    echo "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Позиция подстроки '$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search'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строке '$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input': $position";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0363" algn="l"/>
            <a:r>
              <a:rPr lang="ru-RU" sz="2400" dirty="0" smtClean="0">
                <a:solidFill>
                  <a:schemeClr val="tx1"/>
                </a:solidFill>
              </a:rPr>
              <a:t>Некоторые строковые </a:t>
            </a:r>
            <a:r>
              <a:rPr lang="ru-RU" sz="2400" dirty="0">
                <a:solidFill>
                  <a:schemeClr val="tx1"/>
                </a:solidFill>
              </a:rPr>
              <a:t>функции не всегда корректно обрабатывают кириллические символы, и для них лучше использовать другую функцию - </a:t>
            </a:r>
            <a:r>
              <a:rPr lang="ru-RU" sz="2400" b="1" dirty="0" err="1">
                <a:solidFill>
                  <a:schemeClr val="tx1"/>
                </a:solidFill>
              </a:rPr>
              <a:t>mb_strpos</a:t>
            </a:r>
            <a:r>
              <a:rPr lang="ru-RU" sz="2400" b="1" dirty="0" smtClean="0">
                <a:solidFill>
                  <a:schemeClr val="tx1"/>
                </a:solidFill>
              </a:rPr>
              <a:t>().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803</Words>
  <Application>Microsoft Office PowerPoint</Application>
  <PresentationFormat>Экран (4:3)</PresentationFormat>
  <Paragraphs>175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Работа со строками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56</cp:revision>
  <dcterms:created xsi:type="dcterms:W3CDTF">2016-05-18T02:57:37Z</dcterms:created>
  <dcterms:modified xsi:type="dcterms:W3CDTF">2019-04-26T06:44:59Z</dcterms:modified>
</cp:coreProperties>
</file>