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333" r:id="rId2"/>
    <p:sldId id="312" r:id="rId3"/>
    <p:sldId id="314" r:id="rId4"/>
    <p:sldId id="437" r:id="rId5"/>
    <p:sldId id="315" r:id="rId6"/>
    <p:sldId id="317" r:id="rId7"/>
    <p:sldId id="318" r:id="rId8"/>
    <p:sldId id="438" r:id="rId9"/>
    <p:sldId id="456" r:id="rId10"/>
    <p:sldId id="313" r:id="rId11"/>
    <p:sldId id="457" r:id="rId12"/>
    <p:sldId id="458" r:id="rId13"/>
    <p:sldId id="322" r:id="rId14"/>
    <p:sldId id="476" r:id="rId15"/>
    <p:sldId id="477" r:id="rId16"/>
    <p:sldId id="468" r:id="rId17"/>
    <p:sldId id="329" r:id="rId18"/>
    <p:sldId id="469" r:id="rId19"/>
    <p:sldId id="470" r:id="rId20"/>
    <p:sldId id="471" r:id="rId21"/>
    <p:sldId id="440" r:id="rId22"/>
    <p:sldId id="441" r:id="rId23"/>
    <p:sldId id="472" r:id="rId24"/>
    <p:sldId id="442" r:id="rId25"/>
    <p:sldId id="473" r:id="rId26"/>
    <p:sldId id="330" r:id="rId27"/>
    <p:sldId id="331" r:id="rId28"/>
    <p:sldId id="444" r:id="rId29"/>
    <p:sldId id="443" r:id="rId30"/>
    <p:sldId id="323" r:id="rId31"/>
    <p:sldId id="324" r:id="rId32"/>
    <p:sldId id="460" r:id="rId33"/>
    <p:sldId id="459" r:id="rId34"/>
    <p:sldId id="325" r:id="rId35"/>
    <p:sldId id="461" r:id="rId36"/>
    <p:sldId id="328" r:id="rId37"/>
    <p:sldId id="462" r:id="rId38"/>
    <p:sldId id="478" r:id="rId39"/>
    <p:sldId id="479" r:id="rId40"/>
    <p:sldId id="480" r:id="rId41"/>
    <p:sldId id="481" r:id="rId42"/>
    <p:sldId id="319" r:id="rId43"/>
    <p:sldId id="320" r:id="rId44"/>
    <p:sldId id="321" r:id="rId45"/>
    <p:sldId id="445" r:id="rId46"/>
    <p:sldId id="446" r:id="rId47"/>
    <p:sldId id="447" r:id="rId48"/>
    <p:sldId id="449" r:id="rId49"/>
    <p:sldId id="450" r:id="rId50"/>
    <p:sldId id="451" r:id="rId51"/>
    <p:sldId id="452" r:id="rId52"/>
    <p:sldId id="453" r:id="rId53"/>
    <p:sldId id="454" r:id="rId54"/>
    <p:sldId id="455" r:id="rId55"/>
    <p:sldId id="463" r:id="rId56"/>
    <p:sldId id="464" r:id="rId57"/>
    <p:sldId id="465" r:id="rId58"/>
    <p:sldId id="466" r:id="rId59"/>
    <p:sldId id="467" r:id="rId60"/>
    <p:sldId id="475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4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77283BA-F490-4096-83FC-A558D19859B6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531367"/>
          </a:xfrm>
        </p:spPr>
        <p:txBody>
          <a:bodyPr/>
          <a:lstStyle/>
          <a:p>
            <a:r>
              <a:rPr lang="ru-RU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массивами</a:t>
            </a:r>
            <a:endParaRPr lang="ru-RU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08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С помощью функции </a:t>
            </a:r>
            <a:r>
              <a:rPr lang="ru-RU" sz="2400" b="1" dirty="0" err="1">
                <a:solidFill>
                  <a:schemeClr val="tx1"/>
                </a:solidFill>
              </a:rPr>
              <a:t>count</a:t>
            </a:r>
            <a:r>
              <a:rPr lang="ru-RU" sz="2400" b="1" dirty="0">
                <a:solidFill>
                  <a:schemeClr val="tx1"/>
                </a:solidFill>
              </a:rPr>
              <a:t>()</a:t>
            </a:r>
            <a:r>
              <a:rPr lang="ru-RU" sz="2400" dirty="0">
                <a:solidFill>
                  <a:schemeClr val="tx1"/>
                </a:solidFill>
              </a:rPr>
              <a:t> можно узнать количество элементов в массиве. Благодаря тому, что ключи идут по порядку от 0 до 3, и зная размер массива, можно вывести элементы массивы в цикле </a:t>
            </a:r>
            <a:r>
              <a:rPr lang="ru-RU" sz="2400" b="1" dirty="0" err="1">
                <a:solidFill>
                  <a:schemeClr val="tx1"/>
                </a:solidFill>
              </a:rPr>
              <a:t>for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Вывести массив удобнее с помощью функции </a:t>
            </a:r>
            <a:r>
              <a:rPr lang="ru-RU" sz="2400" b="1" dirty="0" err="1">
                <a:solidFill>
                  <a:schemeClr val="tx1"/>
                </a:solidFill>
              </a:rPr>
              <a:t>print_r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Получится следующий вывод:</a:t>
            </a:r>
          </a:p>
          <a:p>
            <a:pPr indent="360363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( [0] =&gt; Nokia N9 [1] =&gt; Samsung Galaxy ACE II [2] =&gt; Sony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Xperia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Z3 [3] =&gt; Samsung Galaxy III)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107" y="404664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Размер массива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78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Размер массива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</a:rPr>
              <a:t>Различие между </a:t>
            </a:r>
            <a:r>
              <a:rPr lang="ru-RU" sz="2400" b="1" dirty="0" err="1">
                <a:solidFill>
                  <a:schemeClr val="tx1"/>
                </a:solidFill>
              </a:rPr>
              <a:t>sizeof</a:t>
            </a:r>
            <a:r>
              <a:rPr lang="ru-RU" sz="2400" b="1" dirty="0">
                <a:solidFill>
                  <a:schemeClr val="tx1"/>
                </a:solidFill>
              </a:rPr>
              <a:t> ( ) </a:t>
            </a:r>
            <a:r>
              <a:rPr lang="ru-RU" sz="2400" dirty="0">
                <a:solidFill>
                  <a:schemeClr val="tx1"/>
                </a:solidFill>
              </a:rPr>
              <a:t>и </a:t>
            </a:r>
            <a:r>
              <a:rPr lang="ru-RU" sz="2400" b="1" dirty="0" err="1">
                <a:solidFill>
                  <a:schemeClr val="tx1"/>
                </a:solidFill>
              </a:rPr>
              <a:t>count</a:t>
            </a:r>
            <a:r>
              <a:rPr lang="ru-RU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заключается в том, что в некоторых ситуациях </a:t>
            </a:r>
            <a:r>
              <a:rPr lang="ru-RU" sz="2400" dirty="0" err="1">
                <a:solidFill>
                  <a:schemeClr val="tx1"/>
                </a:solidFill>
              </a:rPr>
              <a:t>count</a:t>
            </a:r>
            <a:r>
              <a:rPr lang="ru-RU" sz="2400" dirty="0">
                <a:solidFill>
                  <a:schemeClr val="tx1"/>
                </a:solidFill>
              </a:rPr>
              <a:t> ( ) возвращает дополнительную информацию:</a:t>
            </a:r>
          </a:p>
          <a:p>
            <a:pPr indent="382588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если переменная существует и является массивом, </a:t>
            </a:r>
            <a:r>
              <a:rPr lang="ru-RU" sz="2400" dirty="0" err="1">
                <a:solidFill>
                  <a:schemeClr val="tx1"/>
                </a:solidFill>
              </a:rPr>
              <a:t>count</a:t>
            </a:r>
            <a:r>
              <a:rPr lang="ru-RU" sz="2400" dirty="0">
                <a:solidFill>
                  <a:schemeClr val="tx1"/>
                </a:solidFill>
              </a:rPr>
              <a:t> ( ) возвращает количество элементов в массиве;</a:t>
            </a:r>
          </a:p>
          <a:p>
            <a:pPr indent="382588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если переменная существует, но не является массивом, функция возвращает значение 1;</a:t>
            </a:r>
          </a:p>
          <a:p>
            <a:pPr indent="382588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если переменная не существует, возвращается значение 0.</a:t>
            </a: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Размер массива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en-US" sz="2400" b="1" dirty="0" err="1">
                <a:solidFill>
                  <a:schemeClr val="tx1"/>
                </a:solidFill>
              </a:rPr>
              <a:t>array_count_values</a:t>
            </a:r>
            <a:r>
              <a:rPr lang="en-US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вместо общего количества элементов подсчитывает количество экземпляров каждого значения в массиве.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Синтаксис функции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indent="441325" algn="l"/>
            <a:r>
              <a:rPr lang="en-US" sz="2400" b="1" dirty="0" err="1">
                <a:solidFill>
                  <a:schemeClr val="tx1"/>
                </a:solidFill>
              </a:rPr>
              <a:t>array_count_values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ru-RU" sz="2400" b="1" dirty="0">
                <a:solidFill>
                  <a:schemeClr val="tx1"/>
                </a:solidFill>
              </a:rPr>
              <a:t>массив):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В возвращаемом массиве ключами будут значения исходного массива, а значениями -- их частоты: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 =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ау("ОН", "ОК", "СА", "РА", "ОН", "ОН", "РА", "АК");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state_freq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array_count_values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($states);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Массив $</a:t>
            </a:r>
            <a:r>
              <a:rPr lang="en-US" sz="2400" dirty="0" err="1">
                <a:solidFill>
                  <a:schemeClr val="tx1"/>
                </a:solidFill>
              </a:rPr>
              <a:t>state_freq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заполняется следующими ассоциативными парами «ключ/значение»: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state_freq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ау("ОН" =&gt; 3, "ОК" =&gt; 1, "СА" =&gt; 1, "РА" =&gt; 2, "АК" =&gt; 1);</a:t>
            </a:r>
          </a:p>
          <a:p>
            <a:pPr indent="441325" algn="l" fontAlgn="base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Операции с массивами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Функция </a:t>
            </a:r>
            <a:r>
              <a:rPr lang="ru-RU" sz="2400" b="1" dirty="0" err="1">
                <a:solidFill>
                  <a:schemeClr val="tx1"/>
                </a:solidFill>
              </a:rPr>
              <a:t>is_array</a:t>
            </a:r>
            <a:r>
              <a:rPr lang="ru-RU" sz="2400" b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 проверяет, является ли переменная массивом, и если является, то возвращает </a:t>
            </a:r>
            <a:r>
              <a:rPr lang="ru-RU" sz="2400" dirty="0" err="1">
                <a:solidFill>
                  <a:schemeClr val="tx1"/>
                </a:solidFill>
              </a:rPr>
              <a:t>true</a:t>
            </a:r>
            <a:r>
              <a:rPr lang="ru-RU" sz="2400" dirty="0">
                <a:solidFill>
                  <a:schemeClr val="tx1"/>
                </a:solidFill>
              </a:rPr>
              <a:t>, иначе возвращает </a:t>
            </a:r>
            <a:r>
              <a:rPr lang="ru-RU" sz="2400" dirty="0" err="1">
                <a:solidFill>
                  <a:schemeClr val="tx1"/>
                </a:solidFill>
              </a:rPr>
              <a:t>false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($technics);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==true)?"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это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массив":"это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не массив";</a:t>
            </a: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Объединение массивов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290759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Складывают массивы с помощью оператора «+». Эту операцию по отношению к массивам точнее назвать </a:t>
            </a:r>
            <a:r>
              <a:rPr lang="ru-RU" sz="2400" b="1" dirty="0">
                <a:solidFill>
                  <a:schemeClr val="tx1"/>
                </a:solidFill>
              </a:rPr>
              <a:t>объединением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Если встречаются совпадающие ключи, то в результирующий массив включается элемент из первого массива.</a:t>
            </a:r>
          </a:p>
          <a:p>
            <a:pPr indent="360363" algn="l" fontAlgn="base"/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 = 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("и"=&gt;"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Информатика","м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"=&gt;"Математика");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 = 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("и"=&gt;"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История","м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"=&gt;"Биология",</a:t>
            </a:r>
            <a:b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"ф"=&gt;"Физика");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 = $a + $b;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 = $b +$a;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($c); 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([и]=&gt;Информатика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[м]=&gt;Математика [ф]=&gt;Физика)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Сравнение массивов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290759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Сравнивать массивы можно, проверяя их равенство или неравенство, эквивалентность или неэквивалентность. Равенство массивов – это когда совпадают все пары ключ/значение элементов массивов. </a:t>
            </a:r>
            <a:r>
              <a:rPr lang="ru-RU" sz="2400" b="1" dirty="0">
                <a:solidFill>
                  <a:schemeClr val="tx1"/>
                </a:solidFill>
              </a:rPr>
              <a:t>Эквивалентность</a:t>
            </a:r>
            <a:r>
              <a:rPr lang="ru-RU" sz="2400" dirty="0">
                <a:solidFill>
                  <a:schemeClr val="tx1"/>
                </a:solidFill>
              </a:rPr>
              <a:t> –кроме равенства значений и ключей элементов требуется, чтобы элементы в  массивах были записаны в одном и том же порядке. </a:t>
            </a:r>
          </a:p>
          <a:p>
            <a:pPr indent="360363" algn="l" fontAlgn="base"/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 = 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("и"=&gt;"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Информатика","м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"=&gt;"Математика");</a:t>
            </a:r>
          </a:p>
          <a:p>
            <a:pPr indent="360363" algn="l" fontAlgn="base"/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 = 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("м"=&gt;"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Математика","и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"=&gt;"Информатика");</a:t>
            </a:r>
          </a:p>
          <a:p>
            <a:pPr indent="360363" algn="l" fontAlgn="base"/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($a == $b) 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"Массивы равны и";</a:t>
            </a:r>
          </a:p>
          <a:p>
            <a:pPr indent="360363" algn="l" fontAlgn="base"/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"Массивы НЕ равны и";</a:t>
            </a:r>
          </a:p>
          <a:p>
            <a:pPr indent="360363" algn="l" fontAlgn="base"/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($a === $b) 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эквивалентны ";</a:t>
            </a:r>
          </a:p>
          <a:p>
            <a:pPr indent="360363" algn="l" fontAlgn="base"/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НЕ эквивалентны";</a:t>
            </a:r>
            <a:b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получим 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"Массивы равны и НЕ эквивалентны"</a:t>
            </a:r>
            <a:b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элементов массива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in_array</a:t>
            </a:r>
            <a:r>
              <a:rPr lang="ru-RU" sz="2400" b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проверяет, присутствует ли в массиве заданный элемент. Если поиск окажется удачным, функция возвращает </a:t>
            </a:r>
            <a:r>
              <a:rPr lang="ru-RU" sz="2400" i="1" dirty="0" err="1">
                <a:solidFill>
                  <a:schemeClr val="tx1"/>
                </a:solidFill>
              </a:rPr>
              <a:t>true</a:t>
            </a:r>
            <a:r>
              <a:rPr lang="ru-RU" sz="2400" dirty="0">
                <a:solidFill>
                  <a:schemeClr val="tx1"/>
                </a:solidFill>
              </a:rPr>
              <a:t>, в противном случае возвращается </a:t>
            </a:r>
            <a:r>
              <a:rPr lang="ru-RU" sz="2400" i="1" dirty="0" err="1">
                <a:solidFill>
                  <a:schemeClr val="tx1"/>
                </a:solidFill>
              </a:rPr>
              <a:t>false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Синтаксис функции:</a:t>
            </a:r>
          </a:p>
          <a:p>
            <a:pPr indent="360363" algn="l"/>
            <a:r>
              <a:rPr lang="en-US" sz="2400" b="1" dirty="0">
                <a:solidFill>
                  <a:schemeClr val="tx1"/>
                </a:solidFill>
              </a:rPr>
              <a:t>in</a:t>
            </a:r>
            <a:r>
              <a:rPr lang="ru-RU" sz="2400" b="1" dirty="0">
                <a:solidFill>
                  <a:schemeClr val="tx1"/>
                </a:solidFill>
              </a:rPr>
              <a:t>_</a:t>
            </a:r>
            <a:r>
              <a:rPr lang="en-US" sz="2400" b="1" dirty="0">
                <a:solidFill>
                  <a:schemeClr val="tx1"/>
                </a:solidFill>
              </a:rPr>
              <a:t>array</a:t>
            </a:r>
            <a:r>
              <a:rPr lang="ru-RU" sz="2400" b="1" dirty="0">
                <a:solidFill>
                  <a:schemeClr val="tx1"/>
                </a:solidFill>
              </a:rPr>
              <a:t>(искомый элемент, массив, [ограничение на тип])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Если третий аргумент задан как </a:t>
            </a:r>
            <a:r>
              <a:rPr lang="ru-RU" sz="2400" dirty="0" err="1">
                <a:solidFill>
                  <a:schemeClr val="tx1"/>
                </a:solidFill>
              </a:rPr>
              <a:t>true</a:t>
            </a:r>
            <a:r>
              <a:rPr lang="ru-RU" sz="2400" dirty="0">
                <a:solidFill>
                  <a:schemeClr val="tx1"/>
                </a:solidFill>
              </a:rPr>
              <a:t>, то в массиве нужно найти элемент, совпадающий с искомым не только по значению, но и по типу. Если искомое значение – строка, то сравнение чувствительно к регистру.</a:t>
            </a:r>
          </a:p>
          <a:p>
            <a:pPr indent="361950" algn="l"/>
            <a:r>
              <a:rPr lang="ru-RU" sz="2400">
                <a:solidFill>
                  <a:schemeClr val="tx1"/>
                </a:solidFill>
              </a:rPr>
              <a:t>Функция удобна тем, что не приходится в цикле перебирать весь массив в поисках нужного элемента.</a:t>
            </a:r>
          </a:p>
          <a:p>
            <a:pPr indent="361950" algn="l"/>
            <a:endParaRPr lang="ru-RU" sz="2400" dirty="0">
              <a:solidFill>
                <a:schemeClr val="tx1"/>
              </a:solidFill>
            </a:endParaRPr>
          </a:p>
          <a:p>
            <a:pPr indent="361950" algn="l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элементов массива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Lisp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"PHP","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0363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("PHP",$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 </a:t>
            </a:r>
          </a:p>
          <a:p>
            <a:pPr indent="360363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"Надо бы изучить PHP&lt;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360363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выведет сообщение</a:t>
            </a:r>
          </a:p>
          <a:p>
            <a:pPr indent="360363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 </a:t>
            </a:r>
          </a:p>
          <a:p>
            <a:pPr indent="360363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"Надо бы изучить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360363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ничего не выведет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элементов массива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В качестве искомого значения этой функции может выступать и массив. </a:t>
            </a:r>
          </a:p>
          <a:p>
            <a:pPr indent="360363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array("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Lisp","Python",array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PHP","Java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"),"Perl");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(array("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PHP","Java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Надо бы изучить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PHP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Java&lt;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элементов массива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array_search</a:t>
            </a:r>
            <a:r>
              <a:rPr lang="ru-RU" sz="2400" b="1" dirty="0">
                <a:solidFill>
                  <a:schemeClr val="tx1"/>
                </a:solidFill>
              </a:rPr>
              <a:t> ( ) </a:t>
            </a:r>
            <a:r>
              <a:rPr lang="ru-RU" sz="2400" dirty="0">
                <a:solidFill>
                  <a:schemeClr val="tx1"/>
                </a:solidFill>
              </a:rPr>
              <a:t>также предназначена для поиска значения в массиве. В отличие от </a:t>
            </a:r>
            <a:r>
              <a:rPr lang="ru-RU" sz="2400" dirty="0" err="1">
                <a:solidFill>
                  <a:schemeClr val="tx1"/>
                </a:solidFill>
              </a:rPr>
              <a:t>in_array</a:t>
            </a:r>
            <a:r>
              <a:rPr lang="ru-RU" sz="2400" dirty="0">
                <a:solidFill>
                  <a:schemeClr val="tx1"/>
                </a:solidFill>
              </a:rPr>
              <a:t> в результате работы </a:t>
            </a:r>
            <a:r>
              <a:rPr lang="ru-RU" sz="2400" dirty="0" err="1">
                <a:solidFill>
                  <a:schemeClr val="tx1"/>
                </a:solidFill>
              </a:rPr>
              <a:t>array_search</a:t>
            </a:r>
            <a:r>
              <a:rPr lang="ru-RU" sz="2400" dirty="0">
                <a:solidFill>
                  <a:schemeClr val="tx1"/>
                </a:solidFill>
              </a:rPr>
              <a:t> возвращает значение ключа, если элемент найден, и ложь – в противном случае.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Синтаксис функции:</a:t>
            </a:r>
          </a:p>
          <a:p>
            <a:pPr indent="361950" algn="l"/>
            <a:r>
              <a:rPr lang="ru-RU" sz="2400" b="1" dirty="0" err="1">
                <a:solidFill>
                  <a:schemeClr val="tx1"/>
                </a:solidFill>
              </a:rPr>
              <a:t>array_search</a:t>
            </a:r>
            <a:r>
              <a:rPr lang="ru-RU" sz="2400" b="1" dirty="0">
                <a:solidFill>
                  <a:schemeClr val="tx1"/>
                </a:solidFill>
              </a:rPr>
              <a:t>(искомое значение, массив, </a:t>
            </a:r>
            <a:br>
              <a:rPr lang="ru-RU" sz="2400" b="1" dirty="0">
                <a:solidFill>
                  <a:schemeClr val="tx1"/>
                </a:solidFill>
              </a:rPr>
            </a:br>
            <a:r>
              <a:rPr lang="ru-RU" sz="2400" b="1" dirty="0">
                <a:solidFill>
                  <a:schemeClr val="tx1"/>
                </a:solidFill>
              </a:rPr>
              <a:t>[ограничение на тип]);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Если искомых элементов в массиве несколько, в таком случае функция </a:t>
            </a:r>
            <a:r>
              <a:rPr lang="ru-RU" sz="2400" dirty="0" err="1">
                <a:solidFill>
                  <a:schemeClr val="tx1"/>
                </a:solidFill>
              </a:rPr>
              <a:t>array_search</a:t>
            </a:r>
            <a:r>
              <a:rPr lang="ru-RU" sz="2400" dirty="0">
                <a:solidFill>
                  <a:schemeClr val="tx1"/>
                </a:solidFill>
              </a:rPr>
              <a:t>() вернет ключ первого из найденных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14718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Массивы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b="1" dirty="0">
                <a:solidFill>
                  <a:schemeClr val="tx1"/>
                </a:solidFill>
              </a:rPr>
              <a:t>Массивы</a:t>
            </a:r>
            <a:r>
              <a:rPr lang="ru-RU" sz="2400" dirty="0">
                <a:solidFill>
                  <a:schemeClr val="tx1"/>
                </a:solidFill>
              </a:rPr>
              <a:t> предназначены для хранения наборов данных или элементов. Каждый элемент в массиве имеет свой уникальный ключ и значение. 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Создание пустого массива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[];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Создание массива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элементами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["John", "root", "1234"];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Обращение к элементу массива</a:t>
            </a: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 //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//Выводим информацию о массиве</a:t>
            </a:r>
          </a:p>
          <a:p>
            <a:pPr marL="361950" algn="l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7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элементов массива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Lisp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"PHP","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array_search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("PHP",$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"Надо бы изучить PHP&lt;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$k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array_search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("PHP",$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"PHP я изучила $k – м";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 я изучила 3 – м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ключей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array_keys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( 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array_keys</a:t>
            </a:r>
            <a:r>
              <a:rPr lang="ru-RU" sz="2400" b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возвращает массив, содержащий все ключи исходного массива, переданного в качестве параметра. Если при вызове передается дополнительный параметр </a:t>
            </a:r>
            <a:r>
              <a:rPr lang="ru-RU" sz="2400" b="1" dirty="0" err="1">
                <a:solidFill>
                  <a:schemeClr val="tx1"/>
                </a:solidFill>
              </a:rPr>
              <a:t>искомый_элемент</a:t>
            </a:r>
            <a:r>
              <a:rPr lang="ru-RU" sz="2400" dirty="0">
                <a:solidFill>
                  <a:schemeClr val="tx1"/>
                </a:solidFill>
              </a:rPr>
              <a:t>, возвращаются только ключи, которым соответствует заданное значение; в противном случае возвращаются все ключи массива.</a:t>
            </a:r>
          </a:p>
          <a:p>
            <a:pPr indent="441325" algn="l"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</a:rPr>
              <a:t>Синтаксис функции:</a:t>
            </a:r>
          </a:p>
          <a:p>
            <a:pPr indent="441325" algn="l">
              <a:spcBef>
                <a:spcPts val="0"/>
              </a:spcBef>
              <a:spcAft>
                <a:spcPts val="600"/>
              </a:spcAft>
            </a:pPr>
            <a:r>
              <a:rPr lang="ru-RU" sz="2400" b="1" dirty="0" err="1">
                <a:solidFill>
                  <a:schemeClr val="tx1"/>
                </a:solidFill>
              </a:rPr>
              <a:t>array_keys</a:t>
            </a:r>
            <a:r>
              <a:rPr lang="ru-RU" sz="2400" b="1" dirty="0">
                <a:solidFill>
                  <a:schemeClr val="tx1"/>
                </a:solidFill>
              </a:rPr>
              <a:t> (массив [, </a:t>
            </a:r>
            <a:r>
              <a:rPr lang="ru-RU" sz="2400" b="1" dirty="0" err="1">
                <a:solidFill>
                  <a:schemeClr val="tx1"/>
                </a:solidFill>
              </a:rPr>
              <a:t>искомый_элемент</a:t>
            </a:r>
            <a:r>
              <a:rPr lang="ru-RU" sz="2400" b="1" dirty="0">
                <a:solidFill>
                  <a:schemeClr val="tx1"/>
                </a:solidFill>
              </a:rPr>
              <a:t>])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array_keys</a:t>
            </a:r>
            <a:r>
              <a:rPr lang="ru-RU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позволяет получить все ключи ассоциативного массива.</a:t>
            </a:r>
            <a:endParaRPr lang="en-US" sz="2400" dirty="0">
              <a:solidFill>
                <a:schemeClr val="tx1"/>
              </a:solidFill>
            </a:endParaRP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Функция </a:t>
            </a:r>
            <a:r>
              <a:rPr lang="ru-RU" sz="2400" dirty="0" err="1">
                <a:solidFill>
                  <a:schemeClr val="tx1"/>
                </a:solidFill>
              </a:rPr>
              <a:t>array_keys</a:t>
            </a:r>
            <a:r>
              <a:rPr lang="ru-RU" sz="2400" dirty="0">
                <a:solidFill>
                  <a:schemeClr val="tx1"/>
                </a:solidFill>
              </a:rPr>
              <a:t>(), как и две предыдущие, зависит от регистра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79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ключей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array_keys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( 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great_wines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 ("Australia" =&gt; "Clarendon Hills 96",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"France" =&gt; "Comte George de Vogue 97",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"Austria" =&gt;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Feiler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Artinger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97");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great_labels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array_keys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great_wines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great_labels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array("Australia", "France", "Austria");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great_labels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array_keys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great_wines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"Clarendon Hills 96");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great_labels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array("Australia");</a:t>
            </a:r>
          </a:p>
        </p:txBody>
      </p:sp>
    </p:spTree>
    <p:extLst>
      <p:ext uri="{BB962C8B-B14F-4D97-AF65-F5344CB8AC3E}">
        <p14:creationId xmlns:p14="http://schemas.microsoft.com/office/powerpoint/2010/main" val="31150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ключей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array_keys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( 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Lisp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","PHP",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Lisp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lisp_keys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array_keys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Lisp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Lisp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входит в массив ". 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lisp_keys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."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раза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361950" algn="l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lisp_keys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под номером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Lisp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входит в массив 2 раза: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под номером 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под номером 5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8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значений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array_values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( 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en-US" sz="2400" b="1" dirty="0" err="1">
                <a:solidFill>
                  <a:schemeClr val="tx1"/>
                </a:solidFill>
              </a:rPr>
              <a:t>array_values</a:t>
            </a:r>
            <a:r>
              <a:rPr lang="en-US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возвращает массив, состоящий из всех значений исходного массива, переданного в качестве параметра.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Синтаксис функции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array_values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ru-RU" sz="2400" b="1" dirty="0">
                <a:solidFill>
                  <a:schemeClr val="tx1"/>
                </a:solidFill>
              </a:rPr>
              <a:t>массив)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great_wines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 ("Australia" =&gt; "Clarendon Hills 96",</a:t>
            </a: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"France" =&gt; "Comte George de Vogue 97",</a:t>
            </a: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"Austria" =&gt;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Feiler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Artinger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97");</a:t>
            </a: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great_labels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array_values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great_wines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great_labels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ау("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Clarendon Hills 96",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"Comte George de Vogue 97",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Feiler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Artinger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97");</a:t>
            </a:r>
          </a:p>
        </p:txBody>
      </p:sp>
    </p:spTree>
    <p:extLst>
      <p:ext uri="{BB962C8B-B14F-4D97-AF65-F5344CB8AC3E}">
        <p14:creationId xmlns:p14="http://schemas.microsoft.com/office/powerpoint/2010/main" val="25095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539" y="465251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повторений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array_unique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( ) 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Функция </a:t>
            </a:r>
            <a:r>
              <a:rPr lang="ru-RU" sz="2400" b="1" dirty="0" err="1">
                <a:solidFill>
                  <a:schemeClr val="tx1"/>
                </a:solidFill>
              </a:rPr>
              <a:t>array_unique</a:t>
            </a:r>
            <a:r>
              <a:rPr lang="ru-RU" sz="2400" b="1" dirty="0">
                <a:solidFill>
                  <a:schemeClr val="tx1"/>
                </a:solidFill>
              </a:rPr>
              <a:t>(массив)</a:t>
            </a:r>
            <a:r>
              <a:rPr lang="ru-RU" sz="2400" dirty="0">
                <a:solidFill>
                  <a:schemeClr val="tx1"/>
                </a:solidFill>
              </a:rPr>
              <a:t> возвращает новый массив в котором повторяющиеся элементы фигурируют в одном экземпляре.</a:t>
            </a:r>
            <a:endParaRPr lang="en-US" sz="2400" dirty="0">
              <a:solidFill>
                <a:schemeClr val="tx1"/>
              </a:solidFill>
            </a:endParaRPr>
          </a:p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Все элементы массива преобразуются в строки и сортируются. Затем обработчик запоминает первый ключ для каждого значения, а остальные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ключи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игнорирует.</a:t>
            </a: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array("Lisp",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"Java",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"Python",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"Java",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"PHP",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"Perl",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"Lisp");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array_unique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//Array ( [0] =&gt; Lisp [1] =&gt; Java [2] =&gt; Python [3] =&gt; PHP [4] =&gt; Perl )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Добавление и удаление элементов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array_push</a:t>
            </a:r>
            <a:r>
              <a:rPr lang="ru-RU" sz="2400" b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дописывает в конец массива, один или несколько новых элементов.</a:t>
            </a:r>
          </a:p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Синтаксис функции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endParaRPr lang="ru-RU" sz="2400" dirty="0">
              <a:solidFill>
                <a:schemeClr val="tx1"/>
              </a:solidFill>
            </a:endParaRPr>
          </a:p>
          <a:p>
            <a:pPr indent="360363" algn="l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array_push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элемент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[…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элемент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2])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en-US" sz="2400" b="1" dirty="0" err="1">
                <a:solidFill>
                  <a:schemeClr val="tx1"/>
                </a:solidFill>
              </a:rPr>
              <a:t>arr</a:t>
            </a:r>
            <a:r>
              <a:rPr lang="ru-RU" sz="2400" b="1" dirty="0">
                <a:solidFill>
                  <a:schemeClr val="tx1"/>
                </a:solidFill>
              </a:rPr>
              <a:t>а</a:t>
            </a:r>
            <a:r>
              <a:rPr lang="en-US" sz="2400" b="1" dirty="0">
                <a:solidFill>
                  <a:schemeClr val="tx1"/>
                </a:solidFill>
              </a:rPr>
              <a:t>y</a:t>
            </a:r>
            <a:r>
              <a:rPr lang="ru-RU" sz="2400" b="1" dirty="0">
                <a:solidFill>
                  <a:schemeClr val="tx1"/>
                </a:solidFill>
              </a:rPr>
              <a:t>_</a:t>
            </a:r>
            <a:r>
              <a:rPr lang="ru-RU" sz="2400" b="1" dirty="0" err="1">
                <a:solidFill>
                  <a:schemeClr val="tx1"/>
                </a:solidFill>
              </a:rPr>
              <a:t>рор</a:t>
            </a:r>
            <a:r>
              <a:rPr lang="ru-RU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предназначенная для извлечения элементов из массива.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Главное различие между этими функциями заключается в том, что </a:t>
            </a:r>
            <a:r>
              <a:rPr lang="ru-RU" sz="2400" dirty="0" err="1">
                <a:solidFill>
                  <a:schemeClr val="tx1"/>
                </a:solidFill>
              </a:rPr>
              <a:t>array_push</a:t>
            </a:r>
            <a:r>
              <a:rPr lang="ru-RU" sz="2400" dirty="0">
                <a:solidFill>
                  <a:schemeClr val="tx1"/>
                </a:solidFill>
              </a:rPr>
              <a:t>( ) может добавлять несколько элементов одновременно, а </a:t>
            </a:r>
            <a:r>
              <a:rPr lang="en-US" sz="2400" dirty="0">
                <a:solidFill>
                  <a:schemeClr val="tx1"/>
                </a:solidFill>
              </a:rPr>
              <a:t>array</a:t>
            </a:r>
            <a:r>
              <a:rPr lang="ru-RU" sz="2400" dirty="0">
                <a:solidFill>
                  <a:schemeClr val="tx1"/>
                </a:solidFill>
              </a:rPr>
              <a:t>_</a:t>
            </a:r>
            <a:r>
              <a:rPr lang="en-US" sz="2400" dirty="0">
                <a:solidFill>
                  <a:schemeClr val="tx1"/>
                </a:solidFill>
              </a:rPr>
              <a:t>pop</a:t>
            </a:r>
            <a:r>
              <a:rPr lang="ru-RU" sz="2400" dirty="0">
                <a:solidFill>
                  <a:schemeClr val="tx1"/>
                </a:solidFill>
              </a:rPr>
              <a:t>( ) удаляет элементы только по одному.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en-US" sz="2400" b="1" dirty="0" err="1">
                <a:solidFill>
                  <a:schemeClr val="tx1"/>
                </a:solidFill>
              </a:rPr>
              <a:t>arr</a:t>
            </a:r>
            <a:r>
              <a:rPr lang="ru-RU" sz="2400" b="1" dirty="0">
                <a:solidFill>
                  <a:schemeClr val="tx1"/>
                </a:solidFill>
              </a:rPr>
              <a:t>а</a:t>
            </a:r>
            <a:r>
              <a:rPr lang="en-US" sz="2400" b="1" dirty="0">
                <a:solidFill>
                  <a:schemeClr val="tx1"/>
                </a:solidFill>
              </a:rPr>
              <a:t>y</a:t>
            </a:r>
            <a:r>
              <a:rPr lang="ru-RU" sz="2400" b="1" dirty="0">
                <a:solidFill>
                  <a:schemeClr val="tx1"/>
                </a:solidFill>
              </a:rPr>
              <a:t>_</a:t>
            </a:r>
            <a:r>
              <a:rPr lang="ru-RU" sz="2400" b="1" dirty="0" err="1">
                <a:solidFill>
                  <a:schemeClr val="tx1"/>
                </a:solidFill>
              </a:rPr>
              <a:t>рор</a:t>
            </a:r>
            <a:r>
              <a:rPr lang="ru-RU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извлекает, то есть удаляет, последний элемент из массива.</a:t>
            </a: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Добавление и удаление элементов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array_shift</a:t>
            </a:r>
            <a:r>
              <a:rPr lang="ru-RU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удаляется элемент </a:t>
            </a: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ru-RU" sz="2400" dirty="0">
                <a:solidFill>
                  <a:schemeClr val="tx1"/>
                </a:solidFill>
              </a:rPr>
              <a:t> начала массива. Все остальные элементы массива сдвигаются на одну позицию к началу массива.</a:t>
            </a:r>
          </a:p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array_unshift</a:t>
            </a:r>
            <a:r>
              <a:rPr lang="ru-RU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вставляет в начало массива новый элемент, а остальные элементы сдвигаются на одну позицию вправо. При одном вызове функции можно добавить как один, так и несколько элементов, при этом размер массива.</a:t>
            </a:r>
          </a:p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Синтаксис команды:</a:t>
            </a:r>
          </a:p>
          <a:p>
            <a:pPr indent="360363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unshift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(массив, переменная1 […переменная2])</a:t>
            </a:r>
          </a:p>
          <a:p>
            <a:pPr indent="360363" algn="l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Добавление и удаление элементов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array_pad</a:t>
            </a:r>
            <a:r>
              <a:rPr lang="ru-RU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позволяет увеличить массив до желаемого размера посредством его дополнения стандартными элементами. Синтаксис функции):</a:t>
            </a:r>
          </a:p>
          <a:p>
            <a:pPr indent="361950" algn="l"/>
            <a:r>
              <a:rPr lang="ru-RU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array_pad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(массив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размер, значение)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Параметр </a:t>
            </a:r>
            <a:r>
              <a:rPr lang="ru-RU" sz="2400" b="1" dirty="0">
                <a:solidFill>
                  <a:schemeClr val="tx1"/>
                </a:solidFill>
              </a:rPr>
              <a:t>размер</a:t>
            </a:r>
            <a:r>
              <a:rPr lang="ru-RU" sz="2400" dirty="0">
                <a:solidFill>
                  <a:schemeClr val="tx1"/>
                </a:solidFill>
              </a:rPr>
              <a:t> определяет новую длину массива. Параметр </a:t>
            </a:r>
            <a:r>
              <a:rPr lang="ru-RU" sz="2400" b="1" dirty="0">
                <a:solidFill>
                  <a:schemeClr val="tx1"/>
                </a:solidFill>
              </a:rPr>
              <a:t>значение</a:t>
            </a:r>
            <a:r>
              <a:rPr lang="ru-RU" sz="2400" dirty="0">
                <a:solidFill>
                  <a:schemeClr val="tx1"/>
                </a:solidFill>
              </a:rPr>
              <a:t> задает стандартное значение, присваиваемое элементам во всех новых позициях массива.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Если размер положителен, массив дополняется справа, а если отрицателен -- слева.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Если абсолютное значение параметра размер меньше либо равно длине массива, никаких действий не выполняется.</a:t>
            </a:r>
          </a:p>
        </p:txBody>
      </p:sp>
    </p:spTree>
    <p:extLst>
      <p:ext uri="{BB962C8B-B14F-4D97-AF65-F5344CB8AC3E}">
        <p14:creationId xmlns:p14="http://schemas.microsoft.com/office/powerpoint/2010/main" val="41493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Добавление и удаление элементов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Пример дополнения массива с конца: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3, 5, 10, 15, 25, 50);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array_pad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10, 100);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3, 5, 10, 15, 25, 50, 100, 100, 100);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Пример дополнения массива с начала: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array_pad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-10, 100);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100, 100, 1, 3, 5, 10, 15, 25, 50);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Неправильная попытка дополнения массива: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array_pad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weigtits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3, 100);</a:t>
            </a:r>
          </a:p>
        </p:txBody>
      </p:sp>
    </p:spTree>
    <p:extLst>
      <p:ext uri="{BB962C8B-B14F-4D97-AF65-F5344CB8AC3E}">
        <p14:creationId xmlns:p14="http://schemas.microsoft.com/office/powerpoint/2010/main" val="31929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Массивы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$phones[] = "Nokia N9";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$phones[] = "Samsung Galaxy ACE II";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$phones[] = "Sony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Xperia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Z3";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$phones[] = "Samsung Galaxy III";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&lt;count($phones);$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"$phones[$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Если не указывается ключ элемента, то PHP в качестве ключей использует </a:t>
            </a:r>
            <a:r>
              <a:rPr lang="ru-RU" sz="2400" b="1" dirty="0">
                <a:solidFill>
                  <a:schemeClr val="tx1"/>
                </a:solidFill>
              </a:rPr>
              <a:t>числа</a:t>
            </a:r>
            <a:r>
              <a:rPr lang="ru-RU" sz="2400" dirty="0">
                <a:solidFill>
                  <a:schemeClr val="tx1"/>
                </a:solidFill>
              </a:rPr>
              <a:t>. При этом нумерация ключей начинается с нуля, а каждый новый ключ увеличивается на единицу.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8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Сортировка массивов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В PHP имеются два типа сортировки: сортировка строк </a:t>
            </a:r>
            <a:r>
              <a:rPr lang="ru-RU" sz="2400" b="1" dirty="0">
                <a:solidFill>
                  <a:schemeClr val="tx1"/>
                </a:solidFill>
              </a:rPr>
              <a:t>по алфавиту </a:t>
            </a:r>
            <a:r>
              <a:rPr lang="ru-RU" sz="2400" dirty="0">
                <a:solidFill>
                  <a:schemeClr val="tx1"/>
                </a:solidFill>
              </a:rPr>
              <a:t>и сортировка чисел </a:t>
            </a:r>
            <a:r>
              <a:rPr lang="ru-RU" sz="2400" b="1" dirty="0">
                <a:solidFill>
                  <a:schemeClr val="tx1"/>
                </a:solidFill>
              </a:rPr>
              <a:t>по возрастанию/убыванию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Если сортируемые значения представляют строки, то они сортируются по алфавиту, если числа - то они сортируются в порядке возрастания чисел.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Сортировка массивов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092362"/>
            <a:ext cx="8424935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200" dirty="0">
                <a:solidFill>
                  <a:schemeClr val="tx1"/>
                </a:solidFill>
              </a:rPr>
              <a:t>Функция </a:t>
            </a:r>
            <a:r>
              <a:rPr lang="en-US" sz="2200" b="1" dirty="0">
                <a:solidFill>
                  <a:schemeClr val="tx1"/>
                </a:solidFill>
              </a:rPr>
              <a:t>sort( ) </a:t>
            </a:r>
            <a:r>
              <a:rPr lang="ru-RU" sz="2200" dirty="0">
                <a:solidFill>
                  <a:schemeClr val="tx1"/>
                </a:solidFill>
              </a:rPr>
              <a:t>сортирует элементы массива по возрастанию. Синтаксис функции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b="1" dirty="0">
                <a:solidFill>
                  <a:schemeClr val="tx1"/>
                </a:solidFill>
              </a:rPr>
              <a:t>sort (</a:t>
            </a:r>
            <a:r>
              <a:rPr lang="ru-RU" sz="2200" b="1" dirty="0">
                <a:solidFill>
                  <a:schemeClr val="tx1"/>
                </a:solidFill>
              </a:rPr>
              <a:t>массив)</a:t>
            </a:r>
          </a:p>
          <a:p>
            <a:pPr indent="361950" algn="l"/>
            <a:r>
              <a:rPr lang="ru-RU" sz="2200" dirty="0">
                <a:solidFill>
                  <a:schemeClr val="tx1"/>
                </a:solidFill>
              </a:rPr>
              <a:t>Нечисловые элементы сортируются в алфавитном порядке в соответствии с </a:t>
            </a:r>
            <a:r>
              <a:rPr lang="en-US" sz="2200" dirty="0">
                <a:solidFill>
                  <a:schemeClr val="tx1"/>
                </a:solidFill>
              </a:rPr>
              <a:t>ASCII-</a:t>
            </a:r>
            <a:r>
              <a:rPr lang="ru-RU" sz="2200" dirty="0">
                <a:solidFill>
                  <a:schemeClr val="tx1"/>
                </a:solidFill>
              </a:rPr>
              <a:t>кодами.</a:t>
            </a:r>
          </a:p>
          <a:p>
            <a:pPr indent="361950" algn="l"/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 = array("Aprilia", "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Nettuno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"Roma", "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Venezia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"Anzio");</a:t>
            </a:r>
          </a:p>
          <a:p>
            <a:pPr indent="361950" algn="l"/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sort($cities);</a:t>
            </a:r>
          </a:p>
          <a:p>
            <a:pPr indent="361950" algn="l"/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(reset($cities); $key = key ($cities); next ($cities)):</a:t>
            </a:r>
          </a:p>
          <a:p>
            <a:pPr indent="361950" algn="l"/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print("cities[$key] = $cities[$key] &lt;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 algn="l"/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 algn="l"/>
            <a:r>
              <a:rPr lang="ru-RU" sz="2200" dirty="0">
                <a:solidFill>
                  <a:schemeClr val="tx1"/>
                </a:solidFill>
              </a:rPr>
              <a:t>Этот фрагмент выводит следующий результат:</a:t>
            </a:r>
          </a:p>
          <a:p>
            <a:pPr indent="361950" algn="l"/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cities[0] = Anzio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cities[1] = Aprilia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cities[2] =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Nettuno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cities[3] = Roma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cities[4] =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Venezia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ru-RU" sz="2200" dirty="0">
              <a:solidFill>
                <a:schemeClr val="tx1"/>
              </a:solidFill>
            </a:endParaRPr>
          </a:p>
          <a:p>
            <a:pPr indent="360363" algn="l" fontAlgn="base"/>
            <a:endParaRPr 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Сортировка массивов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092362"/>
            <a:ext cx="8424935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en-US" sz="2400" b="1" dirty="0" err="1">
                <a:solidFill>
                  <a:schemeClr val="tx1"/>
                </a:solidFill>
              </a:rPr>
              <a:t>rsort</a:t>
            </a:r>
            <a:r>
              <a:rPr lang="en-US" sz="2400" b="1" dirty="0">
                <a:solidFill>
                  <a:schemeClr val="tx1"/>
                </a:solidFill>
              </a:rPr>
              <a:t> ( ) </a:t>
            </a:r>
            <a:r>
              <a:rPr lang="ru-RU" sz="2400" dirty="0">
                <a:solidFill>
                  <a:schemeClr val="tx1"/>
                </a:solidFill>
              </a:rPr>
              <a:t>сортирует элементы массива в обратном порядке. Синтаксис функции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rsort</a:t>
            </a:r>
            <a:r>
              <a:rPr lang="en-US" sz="2400" b="1" dirty="0">
                <a:solidFill>
                  <a:schemeClr val="tx1"/>
                </a:solidFill>
              </a:rPr>
              <a:t> (</a:t>
            </a:r>
            <a:r>
              <a:rPr lang="ru-RU" sz="2400" b="1" dirty="0">
                <a:solidFill>
                  <a:schemeClr val="tx1"/>
                </a:solidFill>
              </a:rPr>
              <a:t>массив)</a:t>
            </a:r>
          </a:p>
          <a:p>
            <a:pPr indent="361950" algn="l"/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 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array("Aprilia", "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Nettuno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"Roma", "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Venezia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"Anzio");</a:t>
            </a:r>
          </a:p>
          <a:p>
            <a:pPr indent="361950" algn="l"/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rsort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($cities);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В результате сортировки массива $</a:t>
            </a:r>
            <a:r>
              <a:rPr lang="en-US" sz="2400" dirty="0">
                <a:solidFill>
                  <a:schemeClr val="tx1"/>
                </a:solidFill>
              </a:rPr>
              <a:t>cities </a:t>
            </a:r>
            <a:r>
              <a:rPr lang="ru-RU" sz="2400" dirty="0">
                <a:solidFill>
                  <a:schemeClr val="tx1"/>
                </a:solidFill>
              </a:rPr>
              <a:t>функцией </a:t>
            </a:r>
            <a:r>
              <a:rPr lang="en-US" sz="2400" dirty="0" err="1">
                <a:solidFill>
                  <a:schemeClr val="tx1"/>
                </a:solidFill>
              </a:rPr>
              <a:t>rsort</a:t>
            </a:r>
            <a:r>
              <a:rPr lang="en-US" sz="2400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элементы будут расположены в следующем порядке:</a:t>
            </a:r>
          </a:p>
          <a:p>
            <a:pPr indent="361950" algn="l"/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cities[0] =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Venezia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cities[1] = Roma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cities[2] =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Nettuno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cities[3] = Aprilia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cities[4] = Anzio</a:t>
            </a:r>
          </a:p>
          <a:p>
            <a:pPr indent="360363" algn="l" fontAlgn="base"/>
            <a:endParaRPr lang="ru-RU" sz="2200" dirty="0">
              <a:solidFill>
                <a:schemeClr val="tx1"/>
              </a:solidFill>
            </a:endParaRPr>
          </a:p>
          <a:p>
            <a:pPr indent="360363" algn="l" fontAlgn="base"/>
            <a:endParaRPr 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Сортировка массивов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Для сортировки по возрастанию используется функция </a:t>
            </a:r>
            <a:r>
              <a:rPr lang="ru-RU" sz="2400" b="1" dirty="0" err="1">
                <a:solidFill>
                  <a:schemeClr val="tx1"/>
                </a:solidFill>
              </a:rPr>
              <a:t>asort</a:t>
            </a:r>
            <a:r>
              <a:rPr lang="ru-RU" sz="2400" dirty="0"/>
              <a:t>. </a:t>
            </a:r>
            <a:r>
              <a:rPr lang="ru-RU" sz="2400" dirty="0">
                <a:solidFill>
                  <a:schemeClr val="tx1"/>
                </a:solidFill>
              </a:rPr>
              <a:t>Синтаксис функции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asort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ru-RU" sz="2400" b="1" dirty="0">
                <a:solidFill>
                  <a:schemeClr val="tx1"/>
                </a:solidFill>
              </a:rPr>
              <a:t>массив)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$tablets = array("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lenovo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"Lenovo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IdeaTab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A3500",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samsung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"Samsung Galaxy Tab 4",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 =&gt; "Apple iPad Air");</a:t>
            </a:r>
          </a:p>
          <a:p>
            <a:pPr indent="360363" algn="l" fontAlgn="base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asort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($tablets);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360363" algn="l" fontAlgn="base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($tablets as $key =&gt; $value)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  echo "&lt;li&gt;$key : $value&lt;/li&gt;";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"&lt;/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Сортировка массивов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С помощью дополнительного параметра можно явно указать интерпретатору PHP тип сортировки.</a:t>
            </a:r>
          </a:p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Данный параметр может принимать три значения: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SORT_REGULAR -</a:t>
            </a:r>
            <a:r>
              <a:rPr lang="ru-RU" sz="2400" dirty="0">
                <a:solidFill>
                  <a:schemeClr val="tx1"/>
                </a:solidFill>
              </a:rPr>
              <a:t> автоматический выбор сортировки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SORT_NUMERIC -</a:t>
            </a:r>
            <a:r>
              <a:rPr lang="ru-RU" sz="2400" dirty="0">
                <a:solidFill>
                  <a:schemeClr val="tx1"/>
                </a:solidFill>
              </a:rPr>
              <a:t> числовая сортировка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SORT_STRING -</a:t>
            </a:r>
            <a:r>
              <a:rPr lang="ru-RU" sz="2400" dirty="0">
                <a:solidFill>
                  <a:schemeClr val="tx1"/>
                </a:solidFill>
              </a:rPr>
              <a:t> сортировка по алфавиту</a:t>
            </a:r>
          </a:p>
          <a:p>
            <a:pPr indent="360363" algn="l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asort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($tablets, SORT_STRING);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</a:endParaRP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Чтобы отсортировать массив в обратном порядке, применяется функция </a:t>
            </a:r>
            <a:r>
              <a:rPr lang="ru-RU" sz="2400" b="1" dirty="0" err="1">
                <a:solidFill>
                  <a:schemeClr val="tx1"/>
                </a:solidFill>
              </a:rPr>
              <a:t>arsort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arsort</a:t>
            </a:r>
            <a:r>
              <a:rPr lang="ru-RU" sz="2400" b="1" dirty="0">
                <a:solidFill>
                  <a:schemeClr val="tx1"/>
                </a:solidFill>
              </a:rPr>
              <a:t> ( ) </a:t>
            </a:r>
            <a:r>
              <a:rPr lang="ru-RU" sz="2400" dirty="0">
                <a:solidFill>
                  <a:schemeClr val="tx1"/>
                </a:solidFill>
              </a:rPr>
              <a:t>сохраняет исходную ассоциацию индексов</a:t>
            </a: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5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Сортировка массивов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en-US" sz="2400" b="1" dirty="0" err="1">
                <a:solidFill>
                  <a:schemeClr val="tx1"/>
                </a:solidFill>
              </a:rPr>
              <a:t>asort</a:t>
            </a:r>
            <a:r>
              <a:rPr lang="en-US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сохраняет исходную ассоциацию индексов с элементами независимо от нового порядка элементов. Вернемся к массиву $</a:t>
            </a:r>
            <a:r>
              <a:rPr lang="en-US" sz="2400" dirty="0">
                <a:solidFill>
                  <a:schemeClr val="tx1"/>
                </a:solidFill>
              </a:rPr>
              <a:t>cities: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$cities = array("Aprilia",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Nettuno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"Roma",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Venezia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"Anzio");</a:t>
            </a:r>
          </a:p>
          <a:p>
            <a:pPr indent="361950" algn="l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asort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($cities);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В результате сортировки: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cities[4] = Anzio cities[0] = Aprilia cities[1]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Nettuno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cities[2] = Roma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cities[3]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Venezia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Сортировка по ключам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Функция </a:t>
            </a:r>
            <a:r>
              <a:rPr lang="ru-RU" sz="2400" b="1" dirty="0" err="1">
                <a:solidFill>
                  <a:schemeClr val="tx1"/>
                </a:solidFill>
              </a:rPr>
              <a:t>asort</a:t>
            </a:r>
            <a:r>
              <a:rPr lang="ru-RU" sz="2400" dirty="0">
                <a:solidFill>
                  <a:schemeClr val="tx1"/>
                </a:solidFill>
              </a:rPr>
              <a:t> производит сортировку по значениям элементов, но также существует и еще и сортировка по ключам. Она представлена функцией </a:t>
            </a:r>
            <a:r>
              <a:rPr lang="ru-RU" sz="2400" b="1" dirty="0" err="1">
                <a:solidFill>
                  <a:schemeClr val="tx1"/>
                </a:solidFill>
              </a:rPr>
              <a:t>ksort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indent="360363" algn="l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ksort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($tablets, SORT_STRING);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wine_producers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 ("America" =&gt; "Napa Valley", "Italy" =&gt; "Tuscany", "Australia" =&gt;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Ruthgerlen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"France" =&gt; "Loire", "Chile" =&gt;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Rapel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Valley");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В результате сортировки: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America" =&gt; "Napa Valley“ "Australia" =&gt;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Ruthgerlen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"Chile" =&gt;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Rapel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Valley"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"France" =&gt; "Loire“ "Italy" =&gt; "Tuscany"</a:t>
            </a: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Сортировка по ключам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Сортировка по ключам в обратном порядке, выполняется функцией </a:t>
            </a:r>
            <a:r>
              <a:rPr lang="en-US" sz="2400" b="1" dirty="0">
                <a:solidFill>
                  <a:schemeClr val="tx1"/>
                </a:solidFill>
              </a:rPr>
              <a:t>k</a:t>
            </a:r>
            <a:r>
              <a:rPr lang="ru-RU" sz="2400" b="1" dirty="0" err="1">
                <a:solidFill>
                  <a:schemeClr val="tx1"/>
                </a:solidFill>
              </a:rPr>
              <a:t>rsort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Синтаксис функции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b="1" dirty="0" err="1">
                <a:solidFill>
                  <a:schemeClr val="tx1"/>
                </a:solidFill>
              </a:rPr>
              <a:t>krsort</a:t>
            </a:r>
            <a:r>
              <a:rPr lang="en-US" sz="2400" b="1" dirty="0">
                <a:solidFill>
                  <a:schemeClr val="tx1"/>
                </a:solidFill>
              </a:rPr>
              <a:t> ($</a:t>
            </a:r>
            <a:r>
              <a:rPr lang="ru-RU" sz="2400" b="1" dirty="0">
                <a:solidFill>
                  <a:schemeClr val="tx1"/>
                </a:solidFill>
              </a:rPr>
              <a:t>массив)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wine_producers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 ("America" =&gt; "Napa Valley", "Italy" =&gt; "Tuscany", "Australia" =&gt;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Ruthgerlen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"France" =&gt; "Loire“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"Chile" =&gt;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Rapel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Valley");</a:t>
            </a:r>
          </a:p>
          <a:p>
            <a:pPr indent="361950" algn="l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krsort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wine_producers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В результате сортировки: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Italy" =&gt; "Tuscany"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"France" =&gt; "Loire"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"Chile" =&gt;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Rapel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Valley"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"Australia" =&gt;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Ruthgerlen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"America" =&gt; "Napa Valley"</a:t>
            </a: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Сортировка с помощью функции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850" algn="l" fontAlgn="base"/>
            <a:r>
              <a:rPr lang="ru-RU" sz="2400" dirty="0">
                <a:solidFill>
                  <a:schemeClr val="tx1"/>
                </a:solidFill>
              </a:rPr>
              <a:t>PHP предлагает возможность задавать критерии для сортировки данных. Критерий задается с помощью функции, имя которой указывается в качестве аргумента для специальных функций сортировки </a:t>
            </a:r>
            <a:r>
              <a:rPr lang="ru-RU" sz="2400" b="1" dirty="0" err="1">
                <a:solidFill>
                  <a:schemeClr val="tx1"/>
                </a:solidFill>
              </a:rPr>
              <a:t>usort</a:t>
            </a:r>
            <a:r>
              <a:rPr lang="ru-RU" sz="2400" b="1" dirty="0">
                <a:solidFill>
                  <a:schemeClr val="tx1"/>
                </a:solidFill>
              </a:rPr>
              <a:t>() </a:t>
            </a:r>
            <a:r>
              <a:rPr lang="ru-RU" sz="2400" dirty="0">
                <a:solidFill>
                  <a:schemeClr val="tx1"/>
                </a:solidFill>
              </a:rPr>
              <a:t>или </a:t>
            </a:r>
            <a:r>
              <a:rPr lang="ru-RU" sz="2400" b="1" dirty="0" err="1">
                <a:solidFill>
                  <a:schemeClr val="tx1"/>
                </a:solidFill>
              </a:rPr>
              <a:t>uksort</a:t>
            </a:r>
            <a:r>
              <a:rPr lang="ru-RU" sz="2400" b="1" dirty="0">
                <a:solidFill>
                  <a:schemeClr val="tx1"/>
                </a:solidFill>
              </a:rPr>
              <a:t>()</a:t>
            </a:r>
            <a:r>
              <a:rPr lang="ru-RU" sz="2400" dirty="0">
                <a:solidFill>
                  <a:schemeClr val="tx1"/>
                </a:solidFill>
              </a:rPr>
              <a:t>. </a:t>
            </a:r>
            <a:r>
              <a:rPr lang="ru-RU" sz="2400" b="1" dirty="0" err="1">
                <a:solidFill>
                  <a:schemeClr val="tx1"/>
                </a:solidFill>
              </a:rPr>
              <a:t>usort</a:t>
            </a:r>
            <a:r>
              <a:rPr lang="ru-RU" sz="2400" b="1" dirty="0">
                <a:solidFill>
                  <a:schemeClr val="tx1"/>
                </a:solidFill>
              </a:rPr>
              <a:t>() </a:t>
            </a:r>
            <a:r>
              <a:rPr lang="ru-RU" sz="2400" dirty="0">
                <a:solidFill>
                  <a:schemeClr val="tx1"/>
                </a:solidFill>
              </a:rPr>
              <a:t>сортирует значения элементов массива, а </a:t>
            </a:r>
            <a:r>
              <a:rPr lang="ru-RU" sz="2400" b="1" dirty="0" err="1">
                <a:solidFill>
                  <a:schemeClr val="tx1"/>
                </a:solidFill>
              </a:rPr>
              <a:t>uksort</a:t>
            </a:r>
            <a:r>
              <a:rPr lang="ru-RU" sz="2400" b="1" dirty="0">
                <a:solidFill>
                  <a:schemeClr val="tx1"/>
                </a:solidFill>
              </a:rPr>
              <a:t>()</a:t>
            </a:r>
            <a:r>
              <a:rPr lang="ru-RU" sz="2400" dirty="0">
                <a:solidFill>
                  <a:schemeClr val="tx1"/>
                </a:solidFill>
              </a:rPr>
              <a:t> – значения ключей массива с помощью определенной пользователем функции. Обе функции возвращают </a:t>
            </a:r>
            <a:r>
              <a:rPr lang="ru-RU" sz="2400" i="1" dirty="0" err="1">
                <a:solidFill>
                  <a:schemeClr val="tx1"/>
                </a:solidFill>
              </a:rPr>
              <a:t>true</a:t>
            </a:r>
            <a:r>
              <a:rPr lang="ru-RU" sz="2400" dirty="0">
                <a:solidFill>
                  <a:schemeClr val="tx1"/>
                </a:solidFill>
              </a:rPr>
              <a:t>, если сортировка прошла успешно, и </a:t>
            </a:r>
            <a:r>
              <a:rPr lang="ru-RU" sz="2400" i="1" dirty="0" err="1">
                <a:solidFill>
                  <a:schemeClr val="tx1"/>
                </a:solidFill>
              </a:rPr>
              <a:t>false</a:t>
            </a:r>
            <a:r>
              <a:rPr lang="ru-RU" sz="2400" dirty="0">
                <a:solidFill>
                  <a:schemeClr val="tx1"/>
                </a:solidFill>
              </a:rPr>
              <a:t> – в противном случае. </a:t>
            </a:r>
          </a:p>
          <a:p>
            <a:pPr indent="450850" algn="l" fontAlgn="base"/>
            <a:r>
              <a:rPr lang="ru-RU" sz="2400" dirty="0">
                <a:solidFill>
                  <a:schemeClr val="tx1"/>
                </a:solidFill>
              </a:rPr>
              <a:t>Синтаксис:</a:t>
            </a:r>
          </a:p>
          <a:p>
            <a:pPr indent="450850" algn="l" fontAlgn="base"/>
            <a:r>
              <a:rPr lang="ru-RU" sz="2400" b="1" dirty="0" err="1">
                <a:solidFill>
                  <a:schemeClr val="tx1"/>
                </a:solidFill>
              </a:rPr>
              <a:t>usort</a:t>
            </a:r>
            <a:r>
              <a:rPr lang="ru-RU" sz="2400" b="1" dirty="0">
                <a:solidFill>
                  <a:schemeClr val="tx1"/>
                </a:solidFill>
              </a:rPr>
              <a:t> (массив , сортирующая функция)</a:t>
            </a:r>
          </a:p>
          <a:p>
            <a:pPr indent="450850" algn="l" fontAlgn="base"/>
            <a:r>
              <a:rPr lang="ru-RU" sz="2400" b="1" dirty="0" err="1">
                <a:solidFill>
                  <a:schemeClr val="tx1"/>
                </a:solidFill>
              </a:rPr>
              <a:t>uksort</a:t>
            </a:r>
            <a:r>
              <a:rPr lang="ru-RU" sz="2400" b="1" dirty="0">
                <a:solidFill>
                  <a:schemeClr val="tx1"/>
                </a:solidFill>
              </a:rPr>
              <a:t> (массив , сортирующая функция)</a:t>
            </a: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8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Сортировка с помощью функции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850" algn="l"/>
            <a:r>
              <a:rPr lang="ru-RU" sz="2400" dirty="0">
                <a:solidFill>
                  <a:schemeClr val="tx1"/>
                </a:solidFill>
              </a:rPr>
              <a:t>Функция должна удовлетворять определенным критериям, позволяющим сравнивать элементы массива. Во-первых, она должна иметь два аргумента. В них интерпретатор будет передавать пары значений элементов для функции </a:t>
            </a:r>
            <a:r>
              <a:rPr lang="ru-RU" sz="2400" b="1" dirty="0" err="1">
                <a:solidFill>
                  <a:schemeClr val="tx1"/>
                </a:solidFill>
              </a:rPr>
              <a:t>usort</a:t>
            </a:r>
            <a:r>
              <a:rPr lang="ru-RU" sz="2400" b="1" dirty="0">
                <a:solidFill>
                  <a:schemeClr val="tx1"/>
                </a:solidFill>
              </a:rPr>
              <a:t>() </a:t>
            </a:r>
            <a:r>
              <a:rPr lang="ru-RU" sz="2400" dirty="0">
                <a:solidFill>
                  <a:schemeClr val="tx1"/>
                </a:solidFill>
              </a:rPr>
              <a:t>или ключей массива для функции </a:t>
            </a:r>
            <a:r>
              <a:rPr lang="ru-RU" sz="2400" b="1" dirty="0" err="1">
                <a:solidFill>
                  <a:schemeClr val="tx1"/>
                </a:solidFill>
              </a:rPr>
              <a:t>uksort</a:t>
            </a:r>
            <a:r>
              <a:rPr lang="ru-RU" sz="2400" b="1" dirty="0">
                <a:solidFill>
                  <a:schemeClr val="tx1"/>
                </a:solidFill>
              </a:rPr>
              <a:t>()</a:t>
            </a:r>
            <a:r>
              <a:rPr lang="ru-RU" sz="2400" dirty="0">
                <a:solidFill>
                  <a:schemeClr val="tx1"/>
                </a:solidFill>
              </a:rPr>
              <a:t>. Во-вторых, сортирующая функция должна возвращать: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целое число, меньшее нуля, если первый аргумент меньше второго;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число, равное нулю, если два аргумента равны;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число большее нуля, если первый аргумент больше второго.</a:t>
            </a:r>
          </a:p>
          <a:p>
            <a:pPr indent="450850" algn="l"/>
            <a:endParaRPr lang="ru-RU" sz="2400" dirty="0">
              <a:solidFill>
                <a:schemeClr val="tx1"/>
              </a:solidFill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4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Массивы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/>
              <a:t> </a:t>
            </a:r>
            <a:r>
              <a:rPr lang="ru-RU" sz="2400" dirty="0">
                <a:solidFill>
                  <a:schemeClr val="tx1"/>
                </a:solidFill>
              </a:rPr>
              <a:t>В массив можно добавлять новые элемент. </a:t>
            </a:r>
            <a:r>
              <a:rPr lang="ru-RU" sz="2400" u="sng" dirty="0">
                <a:solidFill>
                  <a:schemeClr val="tx1"/>
                </a:solidFill>
              </a:rPr>
              <a:t>Обратите внимание</a:t>
            </a:r>
            <a:r>
              <a:rPr lang="ru-RU" sz="2400" dirty="0">
                <a:solidFill>
                  <a:schemeClr val="tx1"/>
                </a:solidFill>
              </a:rPr>
              <a:t>: новые элементы добавляются без явного указания индекса. В этом случае новый элемент добавляется в позицию, равную длине массива плюс 1: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$phones[] = «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Oppa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$phones[] = “Alcatel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Onetach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Кроме того, новые элементы можно добавлять в конкретную позицию массива.</a:t>
            </a:r>
            <a:endParaRPr lang="en-US" sz="2400" dirty="0">
              <a:solidFill>
                <a:schemeClr val="tx1"/>
              </a:solidFill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$phones[15] = "Apple iPhone SE";</a:t>
            </a: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Сортировка с помощью функции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1092362"/>
            <a:ext cx="8352927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8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("Герой нашего времени" =&gt; 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("Лермонтов", 1840), "Руслан и Людмила" =&gt;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("Пушкин", 1820), "Война и мир" =&gt;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("Толстой", 1863), "Идиот"=&gt;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("Достоевский", 1868));</a:t>
            </a:r>
          </a:p>
          <a:p>
            <a:pPr indent="4508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uasort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 </a:t>
            </a:r>
          </a:p>
          <a:p>
            <a:pPr indent="4508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indent="4508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[0]: \"$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\"&lt;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 }</a:t>
            </a:r>
          </a:p>
          <a:p>
            <a:pPr indent="4508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a,$b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 </a:t>
            </a:r>
          </a:p>
          <a:p>
            <a:pPr indent="4508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($a[1] &lt; $b[1])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-1;</a:t>
            </a:r>
          </a:p>
          <a:p>
            <a:pPr indent="4508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elseif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($a[1]==$b[1])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indent="4508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1; }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1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Сортировка с помощью функции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1092362"/>
            <a:ext cx="8352927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8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Пушкин: "Руслан и Людмила"</a:t>
            </a:r>
          </a:p>
          <a:p>
            <a:pPr indent="4508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Лермонтов: "Герой нашего времени"</a:t>
            </a:r>
          </a:p>
          <a:p>
            <a:pPr indent="4508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Толстой: "Война и мир"</a:t>
            </a:r>
          </a:p>
          <a:p>
            <a:pPr indent="4508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Достоевский: "Идиот"</a:t>
            </a:r>
          </a:p>
          <a:p>
            <a:pPr indent="4508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Перебор ассоциативных массивов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Для вывода всех элементов ассоциативного массива предназначен специальный тип цикла - </a:t>
            </a:r>
            <a:r>
              <a:rPr lang="ru-RU" sz="2400" b="1" dirty="0" err="1">
                <a:solidFill>
                  <a:schemeClr val="tx1"/>
                </a:solidFill>
              </a:rPr>
              <a:t>foreach</a:t>
            </a:r>
            <a:r>
              <a:rPr lang="ru-RU" sz="2400" b="1" dirty="0">
                <a:solidFill>
                  <a:schemeClr val="tx1"/>
                </a:solidFill>
              </a:rPr>
              <a:t>...</a:t>
            </a:r>
            <a:r>
              <a:rPr lang="ru-RU" sz="2400" b="1" dirty="0" err="1">
                <a:solidFill>
                  <a:schemeClr val="tx1"/>
                </a:solidFill>
              </a:rPr>
              <a:t>as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$phones = array("apple"=&gt;"iPhone5",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samsumg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"=&gt;"Samsung Galaxy III", 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nokia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"Nokia N9",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"Sony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XPeria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Z3");</a:t>
            </a:r>
          </a:p>
          <a:p>
            <a:pPr indent="360363" algn="l" fontAlgn="base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($phones as $item)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"$item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В цикле </a:t>
            </a:r>
            <a:r>
              <a:rPr lang="ru-RU" sz="2400" b="1" dirty="0" err="1">
                <a:solidFill>
                  <a:schemeClr val="tx1"/>
                </a:solidFill>
              </a:rPr>
              <a:t>foreach</a:t>
            </a:r>
            <a:r>
              <a:rPr lang="ru-RU" sz="2400" dirty="0">
                <a:solidFill>
                  <a:schemeClr val="tx1"/>
                </a:solidFill>
              </a:rPr>
              <a:t> из массива последовательно извлекаются все элементы и их значение помещается в переменную, указанную после ключевого слова </a:t>
            </a:r>
            <a:r>
              <a:rPr lang="ru-RU" sz="2400" b="1" dirty="0" err="1">
                <a:solidFill>
                  <a:schemeClr val="tx1"/>
                </a:solidFill>
              </a:rPr>
              <a:t>as</a:t>
            </a:r>
            <a:r>
              <a:rPr lang="ru-RU" sz="2400" dirty="0">
                <a:solidFill>
                  <a:schemeClr val="tx1"/>
                </a:solidFill>
              </a:rPr>
              <a:t>. 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Перебор ассоциативных массивов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Цикл </a:t>
            </a:r>
            <a:r>
              <a:rPr lang="ru-RU" sz="2400" b="1" dirty="0" err="1">
                <a:solidFill>
                  <a:schemeClr val="tx1"/>
                </a:solidFill>
              </a:rPr>
              <a:t>foreach</a:t>
            </a:r>
            <a:r>
              <a:rPr lang="ru-RU" sz="2400" dirty="0">
                <a:solidFill>
                  <a:schemeClr val="tx1"/>
                </a:solidFill>
              </a:rPr>
              <a:t> позволяет извлекать не только значения, но и ключи элементов.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$phones = array("apple"=&gt;"iPhone5",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samsumg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"=&gt;"Samsung Galaxy III",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nokia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"Nokia N9",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"Sony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XPeria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Z3");</a:t>
            </a:r>
          </a:p>
          <a:p>
            <a:pPr indent="360363" algn="l" fontAlgn="base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($phones as $key=&gt;$value)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echo "$key =&gt; $value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При переборе элементов цикла в переменную $</a:t>
            </a:r>
            <a:r>
              <a:rPr lang="ru-RU" sz="2400" dirty="0" err="1">
                <a:solidFill>
                  <a:schemeClr val="tx1"/>
                </a:solidFill>
              </a:rPr>
              <a:t>key</a:t>
            </a:r>
            <a:r>
              <a:rPr lang="ru-RU" sz="2400" dirty="0">
                <a:solidFill>
                  <a:schemeClr val="tx1"/>
                </a:solidFill>
              </a:rPr>
              <a:t> будет передаваться ключ элемента, а в переменную $</a:t>
            </a:r>
            <a:r>
              <a:rPr lang="ru-RU" sz="2400" dirty="0" err="1">
                <a:solidFill>
                  <a:schemeClr val="tx1"/>
                </a:solidFill>
              </a:rPr>
              <a:t>value</a:t>
            </a:r>
            <a:r>
              <a:rPr lang="ru-RU" sz="2400" dirty="0">
                <a:solidFill>
                  <a:schemeClr val="tx1"/>
                </a:solidFill>
              </a:rPr>
              <a:t> ее значение. </a:t>
            </a:r>
            <a:endParaRPr lang="en-US" sz="24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Перебор массивов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Альтернативу циклу </a:t>
            </a:r>
            <a:r>
              <a:rPr lang="ru-RU" sz="2400" dirty="0" err="1">
                <a:solidFill>
                  <a:schemeClr val="tx1"/>
                </a:solidFill>
              </a:rPr>
              <a:t>foreach</a:t>
            </a:r>
            <a:r>
              <a:rPr lang="ru-RU" sz="2400" dirty="0">
                <a:solidFill>
                  <a:schemeClr val="tx1"/>
                </a:solidFill>
              </a:rPr>
              <a:t> представляет использование функций </a:t>
            </a:r>
            <a:r>
              <a:rPr lang="ru-RU" sz="2400" b="1" dirty="0" err="1">
                <a:solidFill>
                  <a:schemeClr val="tx1"/>
                </a:solidFill>
              </a:rPr>
              <a:t>list</a:t>
            </a:r>
            <a:r>
              <a:rPr lang="ru-RU" sz="2400" dirty="0">
                <a:solidFill>
                  <a:schemeClr val="tx1"/>
                </a:solidFill>
              </a:rPr>
              <a:t> и </a:t>
            </a:r>
            <a:r>
              <a:rPr lang="ru-RU" sz="2400" b="1" dirty="0" err="1">
                <a:solidFill>
                  <a:schemeClr val="tx1"/>
                </a:solidFill>
              </a:rPr>
              <a:t>each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$phones = array("apple"=&gt;"iPhone5", 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samsumg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"=&gt;"Samsung Galaxy III", 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nokia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"Nokia N9", 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"Sony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XPeria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Z3");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(list($key, $value) = each($phones))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"$key =&gt; $value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Перебор элементов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2" y="1124744"/>
            <a:ext cx="8146741" cy="54726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В PHP существует несколько стандартных функций, предназначенных для перебора элементов массива. 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reset</a:t>
            </a:r>
            <a:r>
              <a:rPr lang="ru-RU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переводит внутренний указатель текущей позиции в массиве к первому элементу. Кроме того, она возвращает значение первого элемента. Синтаксис функции: </a:t>
            </a:r>
            <a:r>
              <a:rPr lang="ru-RU" sz="2400" dirty="0" err="1">
                <a:solidFill>
                  <a:schemeClr val="tx1"/>
                </a:solidFill>
              </a:rPr>
              <a:t>reset</a:t>
            </a:r>
            <a:r>
              <a:rPr lang="ru-RU" sz="2400" dirty="0">
                <a:solidFill>
                  <a:schemeClr val="tx1"/>
                </a:solidFill>
              </a:rPr>
              <a:t> (массив)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orange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banana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a_fruit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Команда вернет указатель в начало массива, и вернет значение. Возможен и упрощенный вариант вызова:</a:t>
            </a:r>
          </a:p>
          <a:p>
            <a:pPr indent="441325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441325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3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Перебор элементов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2" y="1124744"/>
            <a:ext cx="8146741" cy="54726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each</a:t>
            </a:r>
            <a:r>
              <a:rPr lang="ru-RU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при каждом вызове выполняет две операции: она возвращает пару «ключ/значение», на которую ссылается указатель текущей позиции, и перемещает указатель к следующему элементу. Синтаксис функции: </a:t>
            </a:r>
            <a:r>
              <a:rPr lang="ru-RU" sz="2400" b="1" dirty="0" err="1">
                <a:solidFill>
                  <a:schemeClr val="tx1"/>
                </a:solidFill>
              </a:rPr>
              <a:t>each</a:t>
            </a:r>
            <a:r>
              <a:rPr lang="ru-RU" sz="2400" b="1" dirty="0">
                <a:solidFill>
                  <a:schemeClr val="tx1"/>
                </a:solidFill>
              </a:rPr>
              <a:t>(массив)</a:t>
            </a:r>
          </a:p>
          <a:p>
            <a:pPr indent="361950" algn="l"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</a:rPr>
              <a:t>Для удобства </a:t>
            </a:r>
            <a:r>
              <a:rPr lang="ru-RU" sz="2400" b="1" dirty="0" err="1">
                <a:solidFill>
                  <a:schemeClr val="tx1"/>
                </a:solidFill>
              </a:rPr>
              <a:t>each</a:t>
            </a:r>
            <a:r>
              <a:rPr lang="ru-RU" sz="2400" b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возвращает ключ и значение в виде массива из четырех элементов; ключами этого массива являются 0, 1, </a:t>
            </a:r>
            <a:r>
              <a:rPr lang="ru-RU" sz="2400" dirty="0" err="1">
                <a:solidFill>
                  <a:schemeClr val="tx1"/>
                </a:solidFill>
              </a:rPr>
              <a:t>value</a:t>
            </a:r>
            <a:r>
              <a:rPr lang="ru-RU" sz="2400" dirty="0">
                <a:solidFill>
                  <a:schemeClr val="tx1"/>
                </a:solidFill>
              </a:rPr>
              <a:t> и </a:t>
            </a:r>
            <a:r>
              <a:rPr lang="ru-RU" sz="2400" dirty="0" err="1">
                <a:solidFill>
                  <a:schemeClr val="tx1"/>
                </a:solidFill>
              </a:rPr>
              <a:t>key</a:t>
            </a:r>
            <a:r>
              <a:rPr lang="ru-RU" sz="2400" dirty="0">
                <a:solidFill>
                  <a:schemeClr val="tx1"/>
                </a:solidFill>
              </a:rPr>
              <a:t>. Возвращаемый ключ ассоциируется с ключами 0 и </a:t>
            </a:r>
            <a:r>
              <a:rPr lang="ru-RU" sz="2400" dirty="0" err="1">
                <a:solidFill>
                  <a:schemeClr val="tx1"/>
                </a:solidFill>
              </a:rPr>
              <a:t>key</a:t>
            </a:r>
            <a:r>
              <a:rPr lang="ru-RU" sz="2400" dirty="0">
                <a:solidFill>
                  <a:schemeClr val="tx1"/>
                </a:solidFill>
              </a:rPr>
              <a:t>, а возвращаемое значение -- с ключами 1 и </a:t>
            </a:r>
            <a:r>
              <a:rPr lang="ru-RU" sz="2400" dirty="0" err="1">
                <a:solidFill>
                  <a:schemeClr val="tx1"/>
                </a:solidFill>
              </a:rPr>
              <a:t>value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8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Перебор элементов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2" y="1124744"/>
            <a:ext cx="8146741" cy="54726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spices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parsley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sage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rosemary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thyme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pepper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spices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a_spice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spices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В результате выполнения приведенного фрагмента массив $</a:t>
            </a:r>
            <a:r>
              <a:rPr lang="ru-RU" sz="2400" dirty="0" err="1">
                <a:solidFill>
                  <a:schemeClr val="tx1"/>
                </a:solidFill>
              </a:rPr>
              <a:t>a_spice</a:t>
            </a:r>
            <a:r>
              <a:rPr lang="ru-RU" sz="2400" dirty="0">
                <a:solidFill>
                  <a:schemeClr val="tx1"/>
                </a:solidFill>
              </a:rPr>
              <a:t> будет содержать следующие пары «ключ/значение»: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=&gt; 0;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=&gt; 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parsley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0;</a:t>
            </a: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parsley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</a:p>
          <a:p>
            <a:pPr indent="361950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Перебор элементов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5304" y="1124744"/>
            <a:ext cx="8568952" cy="54726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3038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$languages = array ("Country" =&gt; "Language",</a:t>
            </a:r>
          </a:p>
          <a:p>
            <a:pPr indent="173038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"Spain" =&gt; "Spanish",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"USA" =&gt; "English",</a:t>
            </a:r>
          </a:p>
          <a:p>
            <a:pPr indent="173038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"France" =&gt; "French",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"Russia" =&gt; "Russian");</a:t>
            </a:r>
          </a:p>
          <a:p>
            <a:pPr indent="173038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"&lt;table border=l&gt;";</a:t>
            </a:r>
          </a:p>
          <a:p>
            <a:pPr indent="173038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 ($languages);</a:t>
            </a:r>
          </a:p>
          <a:p>
            <a:pPr indent="173038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key ($languages);</a:t>
            </a:r>
          </a:p>
          <a:p>
            <a:pPr indent="173038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Shd2 = $languages[$hd1];</a:t>
            </a:r>
          </a:p>
          <a:p>
            <a:pPr indent="173038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&gt;$hd1&lt;/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&gt;$hd2&lt;/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173038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next($languages);</a:t>
            </a:r>
          </a:p>
          <a:p>
            <a:pPr indent="173038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(list ($city,$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each ($languages)) :</a:t>
            </a:r>
          </a:p>
          <a:p>
            <a:pPr indent="173038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&gt;&lt;td&gt;$city&lt;/td&gt;&lt;td&gt;$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&lt;/td&gt;&lt;/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173038" algn="l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173038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"&lt;/table&gt;";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653136"/>
            <a:ext cx="4316326" cy="175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88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Перебор элементов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5304" y="1124744"/>
            <a:ext cx="8568952" cy="54726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end</a:t>
            </a:r>
            <a:r>
              <a:rPr lang="ru-RU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перемещает указатель к позиции последнего элемента массива.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Синтаксис функции: </a:t>
            </a:r>
            <a:r>
              <a:rPr lang="ru-RU" sz="2400" b="1" dirty="0" err="1">
                <a:solidFill>
                  <a:schemeClr val="tx1"/>
                </a:solidFill>
              </a:rPr>
              <a:t>end</a:t>
            </a:r>
            <a:r>
              <a:rPr lang="ru-RU" sz="2400" b="1" dirty="0">
                <a:solidFill>
                  <a:schemeClr val="tx1"/>
                </a:solidFill>
              </a:rPr>
              <a:t>(массив)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next</a:t>
            </a:r>
            <a:r>
              <a:rPr lang="ru-RU" sz="2400" b="1" dirty="0">
                <a:solidFill>
                  <a:schemeClr val="tx1"/>
                </a:solidFill>
              </a:rPr>
              <a:t> ( ) </a:t>
            </a:r>
            <a:r>
              <a:rPr lang="ru-RU" sz="2400" dirty="0">
                <a:solidFill>
                  <a:schemeClr val="tx1"/>
                </a:solidFill>
              </a:rPr>
              <a:t>смещает указатель на одну позицию вперед, после чего возвращает элемент, находящийся в новой позиции. Если в результате смещения указатель выйдет за пределы массива, </a:t>
            </a:r>
            <a:r>
              <a:rPr lang="ru-RU" sz="2400" dirty="0" err="1">
                <a:solidFill>
                  <a:schemeClr val="tx1"/>
                </a:solidFill>
              </a:rPr>
              <a:t>next</a:t>
            </a:r>
            <a:r>
              <a:rPr lang="ru-RU" sz="2400" dirty="0">
                <a:solidFill>
                  <a:schemeClr val="tx1"/>
                </a:solidFill>
              </a:rPr>
              <a:t> ( ) возвращает ложное значение.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Синтаксис функции: </a:t>
            </a:r>
            <a:r>
              <a:rPr lang="ru-RU" sz="2400" b="1" dirty="0" err="1">
                <a:solidFill>
                  <a:schemeClr val="tx1"/>
                </a:solidFill>
              </a:rPr>
              <a:t>next</a:t>
            </a:r>
            <a:r>
              <a:rPr lang="ru-RU" sz="2400" b="1" dirty="0">
                <a:solidFill>
                  <a:schemeClr val="tx1"/>
                </a:solidFill>
              </a:rPr>
              <a:t>(массив)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Недостаток функции </a:t>
            </a:r>
            <a:r>
              <a:rPr lang="ru-RU" sz="2400" b="1" dirty="0" err="1">
                <a:solidFill>
                  <a:schemeClr val="tx1"/>
                </a:solidFill>
              </a:rPr>
              <a:t>next</a:t>
            </a:r>
            <a:r>
              <a:rPr lang="ru-RU" sz="2400" b="1" dirty="0">
                <a:solidFill>
                  <a:schemeClr val="tx1"/>
                </a:solidFill>
              </a:rPr>
              <a:t> ( ) </a:t>
            </a:r>
            <a:r>
              <a:rPr lang="ru-RU" sz="2400" dirty="0">
                <a:solidFill>
                  <a:schemeClr val="tx1"/>
                </a:solidFill>
              </a:rPr>
              <a:t>заключается в том, что ложное значение возвращается и для существующих, но пустых элементов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31442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получим элемент по ключу 1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myPhone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$phones[1];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myPhone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присвоение нового значения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phones[1] = "Samsung X650";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"$phones[1]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/&gt;";</a:t>
            </a:r>
          </a:p>
        </p:txBody>
      </p:sp>
    </p:spTree>
    <p:extLst>
      <p:ext uri="{BB962C8B-B14F-4D97-AF65-F5344CB8AC3E}">
        <p14:creationId xmlns:p14="http://schemas.microsoft.com/office/powerpoint/2010/main" val="27983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Перебор элементов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5304" y="1124744"/>
            <a:ext cx="8568952" cy="54726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prev</a:t>
            </a:r>
            <a:r>
              <a:rPr lang="ru-RU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аналогична </a:t>
            </a:r>
            <a:r>
              <a:rPr lang="ru-RU" sz="2400" dirty="0" err="1">
                <a:solidFill>
                  <a:schemeClr val="tx1"/>
                </a:solidFill>
              </a:rPr>
              <a:t>next</a:t>
            </a:r>
            <a:r>
              <a:rPr lang="ru-RU" sz="2400" dirty="0">
                <a:solidFill>
                  <a:schemeClr val="tx1"/>
                </a:solidFill>
              </a:rPr>
              <a:t> ( ) за одним исключением: указатель смещается на одну позицию к началу массива, после чего возвращается элемент, находящийся в новой позиции. Если в результате смещения указатель окажется перед первым элементом массива, </a:t>
            </a:r>
            <a:r>
              <a:rPr lang="ru-RU" sz="2400" dirty="0" err="1">
                <a:solidFill>
                  <a:schemeClr val="tx1"/>
                </a:solidFill>
              </a:rPr>
              <a:t>prev</a:t>
            </a:r>
            <a:r>
              <a:rPr lang="ru-RU" sz="2400" dirty="0">
                <a:solidFill>
                  <a:schemeClr val="tx1"/>
                </a:solidFill>
              </a:rPr>
              <a:t>( ) вернет ложное значение.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Синтаксис функции: </a:t>
            </a:r>
            <a:r>
              <a:rPr lang="ru-RU" sz="2400" b="1" dirty="0" err="1">
                <a:solidFill>
                  <a:schemeClr val="tx1"/>
                </a:solidFill>
              </a:rPr>
              <a:t>prev</a:t>
            </a:r>
            <a:r>
              <a:rPr lang="ru-RU" sz="2400" b="1" dirty="0">
                <a:solidFill>
                  <a:schemeClr val="tx1"/>
                </a:solidFill>
              </a:rPr>
              <a:t>(массив)</a:t>
            </a:r>
          </a:p>
        </p:txBody>
      </p:sp>
    </p:spTree>
    <p:extLst>
      <p:ext uri="{BB962C8B-B14F-4D97-AF65-F5344CB8AC3E}">
        <p14:creationId xmlns:p14="http://schemas.microsoft.com/office/powerpoint/2010/main" val="1594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Перебор элементов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5304" y="1124744"/>
            <a:ext cx="8568952" cy="54726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array_walk</a:t>
            </a:r>
            <a:r>
              <a:rPr lang="ru-RU" sz="2400" b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позволяет применить функцию к нескольким элементам массива.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Синтаксис функции:</a:t>
            </a: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array_walk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(массив,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имя_функции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[, данные])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В ассоциативных массивах функция </a:t>
            </a:r>
            <a:r>
              <a:rPr lang="ru-RU" sz="2400" b="1" dirty="0" err="1">
                <a:solidFill>
                  <a:schemeClr val="tx1"/>
                </a:solidFill>
              </a:rPr>
              <a:t>имя_функции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должна получать минимум два параметра - элемент массива и ключ. </a:t>
            </a:r>
          </a:p>
        </p:txBody>
      </p:sp>
    </p:spTree>
    <p:extLst>
      <p:ext uri="{BB962C8B-B14F-4D97-AF65-F5344CB8AC3E}">
        <p14:creationId xmlns:p14="http://schemas.microsoft.com/office/powerpoint/2010/main" val="1478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Перебор элементов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5304" y="1124744"/>
            <a:ext cx="8568952" cy="54726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delete_dupes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="";</a:t>
            </a: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''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}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("blah@blah.com", "chef@wjgilmore.com", "blah@blah.com");</a:t>
            </a: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array_walk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delete_dupes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("chef@wjgilmore.com", "blah@blah.com");</a:t>
            </a:r>
          </a:p>
        </p:txBody>
      </p:sp>
    </p:spTree>
    <p:extLst>
      <p:ext uri="{BB962C8B-B14F-4D97-AF65-F5344CB8AC3E}">
        <p14:creationId xmlns:p14="http://schemas.microsoft.com/office/powerpoint/2010/main" val="27836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Перебор элементов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5304" y="1124744"/>
            <a:ext cx="8568952" cy="54726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en-US" sz="2400" b="1" dirty="0" err="1">
                <a:solidFill>
                  <a:schemeClr val="tx1"/>
                </a:solidFill>
              </a:rPr>
              <a:t>array_reverse</a:t>
            </a:r>
            <a:r>
              <a:rPr lang="en-US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позволяет перейти к противоположному порядку элементов, составляющих массив.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Синтаксис функции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array_reverse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массив)</a:t>
            </a: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us_wireproducers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 ("California", "Oregon", "New York". "Washington");</a:t>
            </a: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us_wine_producers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array_reverse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us_wine_producers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us_wine_producers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 ("Washington". "New York", "Oregon". "California");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При вызове </a:t>
            </a:r>
            <a:r>
              <a:rPr lang="en-US" sz="2400" dirty="0" err="1">
                <a:solidFill>
                  <a:schemeClr val="tx1"/>
                </a:solidFill>
              </a:rPr>
              <a:t>array_reverse</a:t>
            </a:r>
            <a:r>
              <a:rPr lang="en-US" sz="2400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для ассоциативного массива пары «ключ/значение» сохраняются, изменяется только порядок элементов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32677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Перебор элементов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5304" y="1124744"/>
            <a:ext cx="8568952" cy="54726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en-US" sz="2400" b="1" dirty="0" err="1">
                <a:solidFill>
                  <a:schemeClr val="tx1"/>
                </a:solidFill>
              </a:rPr>
              <a:t>array_flip</a:t>
            </a:r>
            <a:r>
              <a:rPr lang="en-US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меняет местами ключи и значения элементов массива.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Синтаксис функции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array_flip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массив)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languages = array("Spain" =&gt; "Spanish", "France" =&gt; "French", "Italy" =&gt; "Italian");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$languages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array_flip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($languages);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$languages = array("Spanish" =&gt; "Spain", // "French" =&gt; "France", // "Italian" =&gt; "Italy");</a:t>
            </a:r>
          </a:p>
          <a:p>
            <a:pPr indent="361950" algn="l"/>
            <a:r>
              <a:rPr lang="ru-RU" sz="2400" b="1" u="sng" dirty="0">
                <a:solidFill>
                  <a:schemeClr val="tx1"/>
                </a:solidFill>
              </a:rPr>
              <a:t>Помните</a:t>
            </a:r>
            <a:r>
              <a:rPr lang="ru-RU" sz="2400" dirty="0">
                <a:solidFill>
                  <a:schemeClr val="tx1"/>
                </a:solidFill>
              </a:rPr>
              <a:t>: функция </a:t>
            </a:r>
            <a:r>
              <a:rPr lang="en-US" sz="2400" b="1" dirty="0" err="1">
                <a:solidFill>
                  <a:schemeClr val="tx1"/>
                </a:solidFill>
              </a:rPr>
              <a:t>array_flip</a:t>
            </a:r>
            <a:r>
              <a:rPr lang="en-US" sz="2400" b="1" dirty="0">
                <a:solidFill>
                  <a:schemeClr val="tx1"/>
                </a:solidFill>
              </a:rPr>
              <a:t>( )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ru-RU" sz="2400" dirty="0">
                <a:solidFill>
                  <a:schemeClr val="tx1"/>
                </a:solidFill>
              </a:rPr>
              <a:t>не изменяет порядок элементов массива.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Полезные функции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5304" y="1124744"/>
            <a:ext cx="8261150" cy="54726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en-US" sz="2400" b="1" dirty="0">
                <a:solidFill>
                  <a:schemeClr val="tx1"/>
                </a:solidFill>
              </a:rPr>
              <a:t>array</a:t>
            </a:r>
            <a:r>
              <a:rPr lang="ru-RU" sz="2400" b="1" dirty="0">
                <a:solidFill>
                  <a:schemeClr val="tx1"/>
                </a:solidFill>
              </a:rPr>
              <a:t>_</a:t>
            </a:r>
            <a:r>
              <a:rPr lang="en-US" sz="2400" b="1" dirty="0">
                <a:solidFill>
                  <a:schemeClr val="tx1"/>
                </a:solidFill>
              </a:rPr>
              <a:t>merge( ) </a:t>
            </a:r>
            <a:r>
              <a:rPr lang="ru-RU" sz="2400" dirty="0">
                <a:solidFill>
                  <a:schemeClr val="tx1"/>
                </a:solidFill>
              </a:rPr>
              <a:t>сливает массивы, объединяя их в соответствии с порядком перечисления в параметрах. Синтаксис функции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array_merge</a:t>
            </a:r>
            <a:r>
              <a:rPr lang="ru-RU" sz="2400" b="1" dirty="0">
                <a:solidFill>
                  <a:schemeClr val="tx1"/>
                </a:solidFill>
              </a:rPr>
              <a:t>( массив1, массив2, ..., массив</a:t>
            </a:r>
            <a:r>
              <a:rPr lang="en-US" sz="2400" b="1" dirty="0">
                <a:solidFill>
                  <a:schemeClr val="tx1"/>
                </a:solidFill>
              </a:rPr>
              <a:t>N</a:t>
            </a:r>
            <a:r>
              <a:rPr lang="ru-RU" sz="2400" b="1" dirty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$arr_1 = array("strawberry", "grape", "lemon");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$arr_2 = array("banana", "cocoa", "lime");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$arr_3 = array("peach", "orange");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$arr_4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array_merge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($arr2, $arr_1, $arr_3):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$arr_4 = array("banana", "cocoa", "lime", "strawberry", "grape", "lemon", "peach", "orange");</a:t>
            </a:r>
          </a:p>
        </p:txBody>
      </p:sp>
    </p:spTree>
    <p:extLst>
      <p:ext uri="{BB962C8B-B14F-4D97-AF65-F5344CB8AC3E}">
        <p14:creationId xmlns:p14="http://schemas.microsoft.com/office/powerpoint/2010/main" val="3708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Полезные функции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5304" y="1124744"/>
            <a:ext cx="8568952" cy="54726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array_slice</a:t>
            </a:r>
            <a:r>
              <a:rPr lang="ru-RU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возвращает часть массива, начальная и конечная позиция которой определяется смещением от начала и необязательным параметром длины.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Синтаксис функции:</a:t>
            </a:r>
          </a:p>
          <a:p>
            <a:pPr indent="361950" algn="l"/>
            <a:r>
              <a:rPr lang="ru-RU" sz="2400" b="1" dirty="0" err="1">
                <a:solidFill>
                  <a:schemeClr val="tx1"/>
                </a:solidFill>
              </a:rPr>
              <a:t>array_slice</a:t>
            </a:r>
            <a:r>
              <a:rPr lang="ru-RU" sz="2400" b="1" dirty="0">
                <a:solidFill>
                  <a:schemeClr val="tx1"/>
                </a:solidFill>
              </a:rPr>
              <a:t>(массив, смещение [, длина])</a:t>
            </a:r>
            <a:endParaRPr lang="en-US" sz="2400" dirty="0"/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(1,2,3,4,5);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sub_arr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array_slice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($arr,2);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sub_arr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[0] =&gt; 3 [1] =&gt;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[2] =&gt; 5 )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sub_arr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array_slice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($arr,-2);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sub_arr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выведет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[0] =&gt; 4 [1] =&gt; 5 )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b="1" dirty="0">
              <a:solidFill>
                <a:schemeClr val="tx1"/>
              </a:solidFill>
            </a:endParaRPr>
          </a:p>
          <a:p>
            <a:pPr indent="361950" algn="l"/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Полезные функции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5304" y="1124744"/>
            <a:ext cx="8568952" cy="54726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Если смещение положительно, начальная позиция возвращаемого фрагмента отсчитывается от начала массива.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Если смещение отрицательно, начальная позиция возвращаемого фрагмента отсчитывается от конца массива.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Если длина не указана, в возвращаемый массив включаются все элементы от начальной позиции до конца массива.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Если указана положительная длина, возвращаемый фрагмент состоит из заданного количества элементов.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Если указана отрицательная длина, возвращаемый фрагмент заканчивается в заданном количестве элементов от конца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33756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Полезные функции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5304" y="1124744"/>
            <a:ext cx="8568952" cy="54726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array_splice</a:t>
            </a:r>
            <a:r>
              <a:rPr lang="ru-RU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заменяет часть массива, определяемую начальной позицией и необязательной длиной, элементами необязательного параметра-массива.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Синтаксис функции: </a:t>
            </a:r>
            <a:r>
              <a:rPr lang="ru-RU" sz="2400" b="1" dirty="0" err="1">
                <a:solidFill>
                  <a:schemeClr val="tx1"/>
                </a:solidFill>
              </a:rPr>
              <a:t>array_splice</a:t>
            </a:r>
            <a:r>
              <a:rPr lang="ru-RU" sz="2400" b="1" dirty="0">
                <a:solidFill>
                  <a:schemeClr val="tx1"/>
                </a:solidFill>
              </a:rPr>
              <a:t>(</a:t>
            </a:r>
            <a:r>
              <a:rPr lang="ru-RU" sz="2400" b="1" dirty="0" err="1">
                <a:solidFill>
                  <a:schemeClr val="tx1"/>
                </a:solidFill>
              </a:rPr>
              <a:t>входной_массив</a:t>
            </a:r>
            <a:r>
              <a:rPr lang="ru-RU" sz="2400" b="1" dirty="0">
                <a:solidFill>
                  <a:schemeClr val="tx1"/>
                </a:solidFill>
              </a:rPr>
              <a:t>, смещение, [</a:t>
            </a:r>
            <a:r>
              <a:rPr lang="ru-RU" sz="2400" b="1" dirty="0" err="1">
                <a:solidFill>
                  <a:schemeClr val="tx1"/>
                </a:solidFill>
              </a:rPr>
              <a:t>int</a:t>
            </a:r>
            <a:r>
              <a:rPr lang="ru-RU" sz="2400" b="1" dirty="0">
                <a:solidFill>
                  <a:schemeClr val="tx1"/>
                </a:solidFill>
              </a:rPr>
              <a:t> длина], [</a:t>
            </a:r>
            <a:r>
              <a:rPr lang="ru-RU" sz="2400" b="1" dirty="0" err="1">
                <a:solidFill>
                  <a:schemeClr val="tx1"/>
                </a:solidFill>
              </a:rPr>
              <a:t>заменяющий_массив</a:t>
            </a:r>
            <a:r>
              <a:rPr lang="ru-RU" sz="2400" b="1" dirty="0">
                <a:solidFill>
                  <a:schemeClr val="tx1"/>
                </a:solidFill>
              </a:rPr>
              <a:t>]);</a:t>
            </a:r>
          </a:p>
          <a:p>
            <a:pPr indent="441325" algn="l"/>
            <a:endParaRPr lang="ru-RU" sz="2400" b="1" dirty="0">
              <a:solidFill>
                <a:schemeClr val="tx1"/>
              </a:solidFill>
            </a:endParaRPr>
          </a:p>
          <a:p>
            <a:pPr indent="441325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Полезные функции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5304" y="1124744"/>
            <a:ext cx="8568952" cy="54726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Удаление элементов с пятой позиции до конца массива: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pasta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array_splice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($pasta, 5);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Удаление пятого и шестого элементов: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pasta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array_splice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($pasta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5, 2);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Замена пятого и шестого элементов новыми значениями: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pasta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array_splice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($pasta, 5, 2, array("element1", "element2"));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Удаление всех элементов, начиная с пятого, до третьего элемента с конца массива: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pasta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array_splice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($pasta, 5, -3);</a:t>
            </a:r>
          </a:p>
          <a:p>
            <a:pPr indent="441325" algn="l"/>
            <a:endParaRPr lang="ru-RU" sz="2400" b="1" dirty="0">
              <a:solidFill>
                <a:schemeClr val="tx1"/>
              </a:solidFill>
            </a:endParaRPr>
          </a:p>
          <a:p>
            <a:pPr indent="441325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Ассоциативные массивы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В качестве ключей могут использоваться не только целые числа, но и строки. Подобные массивы еще называют </a:t>
            </a:r>
            <a:r>
              <a:rPr lang="ru-RU" sz="2400" b="1" dirty="0">
                <a:solidFill>
                  <a:schemeClr val="tx1"/>
                </a:solidFill>
              </a:rPr>
              <a:t>ассоциативными.</a:t>
            </a:r>
            <a:endParaRPr lang="ru-RU" sz="2400" dirty="0">
              <a:solidFill>
                <a:schemeClr val="tx1"/>
              </a:solidFill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$phones["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nokia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 = "Nokia N9";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$phones["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samsumg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 = "Samsung Galaxy III";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$phones["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 = "Sony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Xperia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Z3";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$phones["apple"] = "iPhone5";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$phones["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samsumg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2388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Полезные функции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5304" y="1124744"/>
            <a:ext cx="8568952" cy="54726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$books1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"А.С. Пушкин"=&gt;"Руслан и Людмила",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"Л.Н. Толстой"=&gt;"Война и мир",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"М.Ю. Лермонтов"=&gt;"Герой нашего времени");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создаем функцию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try_walk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\"$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 написал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применяем ко всем элементам массива 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array_walk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($books1,"try_walk","Роман");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Роман "Руслан и Людмила" написал А.С. Пушкин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Роман "Война и мир" написал Л.Н. Толстой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Роман "Герой нашего времени“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написал М.Ю. Лермонтов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5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Оператор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array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  <a:cs typeface="Consolas" panose="020B0609020204030204" pitchFamily="49" charset="0"/>
              </a:rPr>
              <a:t>Оператор </a:t>
            </a:r>
            <a:r>
              <a:rPr lang="en-US" sz="2400" b="1" dirty="0">
                <a:solidFill>
                  <a:schemeClr val="tx1"/>
                </a:solidFill>
              </a:rPr>
              <a:t>array(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еще один способ создания массива.</a:t>
            </a:r>
            <a:endParaRPr lang="ru-RU" sz="24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$phones = array('iPhone', 'Samsung Galaxy S III', 'Nokia N9', 'Sony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XPeria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Z3');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$phones = array("apple"=&gt;"iPhone5",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samsumg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"=&gt;"Samsung Galaxy III", 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nokia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"Nokia N9",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"Sony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XPeria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Z3");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  <a:cs typeface="Consolas" panose="020B0609020204030204" pitchFamily="49" charset="0"/>
              </a:rPr>
              <a:t>Операция </a:t>
            </a:r>
            <a:r>
              <a:rPr lang="ru-RU" sz="2400" b="1" dirty="0">
                <a:solidFill>
                  <a:schemeClr val="tx1"/>
                </a:solidFill>
                <a:cs typeface="Consolas" panose="020B0609020204030204" pitchFamily="49" charset="0"/>
              </a:rPr>
              <a:t>=&gt;</a:t>
            </a:r>
            <a:r>
              <a:rPr lang="ru-RU" sz="2400" dirty="0">
                <a:solidFill>
                  <a:schemeClr val="tx1"/>
                </a:solidFill>
                <a:cs typeface="Consolas" panose="020B0609020204030204" pitchFamily="49" charset="0"/>
              </a:rPr>
              <a:t> позволяет сопоставить ключ с определенным значением.</a:t>
            </a:r>
            <a:endParaRPr lang="en-US" sz="24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Оператор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list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dirty="0">
                <a:solidFill>
                  <a:schemeClr val="tx1"/>
                </a:solidFill>
                <a:cs typeface="Consolas" panose="020B0609020204030204" pitchFamily="49" charset="0"/>
              </a:rPr>
              <a:t>Конструкция </a:t>
            </a:r>
            <a:r>
              <a:rPr lang="ru-RU" sz="2400" b="1" dirty="0" err="1">
                <a:solidFill>
                  <a:schemeClr val="tx1"/>
                </a:solidFill>
                <a:cs typeface="Consolas" panose="020B0609020204030204" pitchFamily="49" charset="0"/>
              </a:rPr>
              <a:t>list</a:t>
            </a:r>
            <a:r>
              <a:rPr lang="ru-RU" sz="2400" b="1" dirty="0">
                <a:solidFill>
                  <a:schemeClr val="tx1"/>
                </a:solidFill>
                <a:cs typeface="Consolas" panose="020B0609020204030204" pitchFamily="49" charset="0"/>
              </a:rPr>
              <a:t>() </a:t>
            </a:r>
            <a:r>
              <a:rPr lang="ru-RU" sz="2400" dirty="0">
                <a:solidFill>
                  <a:schemeClr val="tx1"/>
                </a:solidFill>
                <a:cs typeface="Consolas" panose="020B0609020204030204" pitchFamily="49" charset="0"/>
              </a:rPr>
              <a:t>присваивает значения, извлеченные из массива, сразу нескольким переменным.</a:t>
            </a:r>
          </a:p>
          <a:p>
            <a:pPr indent="361950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(переменная1 [. переменная2 , ...] )</a:t>
            </a:r>
          </a:p>
          <a:p>
            <a:pPr indent="361950"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($name, $occupation, $color) = 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 "|", $line);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Размер массива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en-US" sz="2400" b="1" dirty="0" err="1">
                <a:solidFill>
                  <a:schemeClr val="tx1"/>
                </a:solidFill>
              </a:rPr>
              <a:t>sizeof</a:t>
            </a:r>
            <a:r>
              <a:rPr lang="en-US" sz="2400" b="1" dirty="0">
                <a:solidFill>
                  <a:schemeClr val="tx1"/>
                </a:solidFill>
              </a:rPr>
              <a:t> ( ) </a:t>
            </a:r>
            <a:r>
              <a:rPr lang="ru-RU" sz="2400" dirty="0">
                <a:solidFill>
                  <a:schemeClr val="tx1"/>
                </a:solidFill>
              </a:rPr>
              <a:t>возвращает количество элементов в массиве.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Синтаксис функции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sizeof</a:t>
            </a:r>
            <a:r>
              <a:rPr lang="en-US" sz="2400" b="1" dirty="0">
                <a:solidFill>
                  <a:schemeClr val="tx1"/>
                </a:solidFill>
              </a:rPr>
              <a:t> (</a:t>
            </a:r>
            <a:r>
              <a:rPr lang="ru-RU" sz="2400" b="1" dirty="0">
                <a:solidFill>
                  <a:schemeClr val="tx1"/>
                </a:solidFill>
              </a:rPr>
              <a:t>массив)</a:t>
            </a: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$pasta = array("bowties",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angelhair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"rigatoni");</a:t>
            </a: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pasta_size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($pasta);</a:t>
            </a: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pasta_size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</TotalTime>
  <Words>2731</Words>
  <Application>Microsoft Office PowerPoint</Application>
  <PresentationFormat>Экран (4:3)</PresentationFormat>
  <Paragraphs>459</Paragraphs>
  <Slides>60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7" baseType="lpstr">
      <vt:lpstr>Arial</vt:lpstr>
      <vt:lpstr>Calibri</vt:lpstr>
      <vt:lpstr>Century Gothic</vt:lpstr>
      <vt:lpstr>Consolas</vt:lpstr>
      <vt:lpstr>Courier New</vt:lpstr>
      <vt:lpstr>Palatino Linotype</vt:lpstr>
      <vt:lpstr>Исполнительная</vt:lpstr>
      <vt:lpstr>Работа с массивами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Студент ТюмГУ</cp:lastModifiedBy>
  <cp:revision>94</cp:revision>
  <dcterms:created xsi:type="dcterms:W3CDTF">2016-05-18T02:57:37Z</dcterms:created>
  <dcterms:modified xsi:type="dcterms:W3CDTF">2019-09-17T04:05:12Z</dcterms:modified>
</cp:coreProperties>
</file>