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95" r:id="rId2"/>
    <p:sldId id="355" r:id="rId3"/>
    <p:sldId id="356" r:id="rId4"/>
    <p:sldId id="357" r:id="rId5"/>
    <p:sldId id="404" r:id="rId6"/>
    <p:sldId id="429" r:id="rId7"/>
    <p:sldId id="405" r:id="rId8"/>
    <p:sldId id="362" r:id="rId9"/>
    <p:sldId id="407" r:id="rId10"/>
    <p:sldId id="408" r:id="rId11"/>
    <p:sldId id="418" r:id="rId12"/>
    <p:sldId id="417" r:id="rId13"/>
    <p:sldId id="410" r:id="rId14"/>
    <p:sldId id="411" r:id="rId15"/>
    <p:sldId id="419" r:id="rId16"/>
    <p:sldId id="413" r:id="rId17"/>
    <p:sldId id="412" r:id="rId18"/>
    <p:sldId id="420" r:id="rId19"/>
    <p:sldId id="415" r:id="rId20"/>
    <p:sldId id="416" r:id="rId21"/>
    <p:sldId id="421" r:id="rId22"/>
    <p:sldId id="363" r:id="rId23"/>
    <p:sldId id="374" r:id="rId24"/>
    <p:sldId id="375" r:id="rId25"/>
    <p:sldId id="422" r:id="rId26"/>
    <p:sldId id="378" r:id="rId27"/>
    <p:sldId id="379" r:id="rId28"/>
    <p:sldId id="380" r:id="rId29"/>
    <p:sldId id="381" r:id="rId30"/>
    <p:sldId id="385" r:id="rId31"/>
    <p:sldId id="386" r:id="rId32"/>
    <p:sldId id="423" r:id="rId33"/>
    <p:sldId id="425" r:id="rId34"/>
    <p:sldId id="426" r:id="rId35"/>
    <p:sldId id="427" r:id="rId36"/>
    <p:sldId id="428" r:id="rId37"/>
    <p:sldId id="388" r:id="rId38"/>
    <p:sldId id="389" r:id="rId39"/>
    <p:sldId id="390" r:id="rId40"/>
    <p:sldId id="391" r:id="rId41"/>
    <p:sldId id="424" r:id="rId42"/>
    <p:sldId id="392" r:id="rId43"/>
    <p:sldId id="393" r:id="rId44"/>
    <p:sldId id="394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D8A7-DF51-4EE1-9DF6-7F4E5743ED0F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89D8-6B97-4981-9AF6-B277CD2B7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8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0A431BC0-EE76-424D-9612-227545227C89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667677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699764E8-2C25-4E38-8B83-A575EF72856B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11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662603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699764E8-2C25-4E38-8B83-A575EF72856B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12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408481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32FE4266-3E88-47BB-A233-C077B23ACF4F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13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529215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A1203421-A426-4BF2-9162-1A1935799890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14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483068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699764E8-2C25-4E38-8B83-A575EF72856B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15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573954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9497C63D-1F95-4325-B57F-C0959AB591BE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16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017132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4C06C21F-9B2D-43E1-9690-CFC3B76E22A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17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497855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4C06C21F-9B2D-43E1-9690-CFC3B76E22A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18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113167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65C52441-13D1-4590-BF0F-25D72465804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19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53698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B63194F1-0712-4645-8097-3A8564EE0527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20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41339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F5E78317-4CC5-40A0-AF0F-C587FE6C0FA2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31939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56E018FD-8B65-4BD1-9023-AD28349CE0C0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21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596258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56E018FD-8B65-4BD1-9023-AD28349CE0C0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22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046855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49E19E-6640-4E8F-B6EF-62360BBAD996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23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117171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3DD58BEC-62B2-40F2-B4EF-2250C9C9C3A7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24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048576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49E19E-6640-4E8F-B6EF-62360BBAD996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25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981092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8FF86D4E-C93C-4C87-A767-0898C58D8DE1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26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716593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3B3270CD-5C3E-40C5-AA79-29E7DC8C2EFF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27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916149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0171DE27-5133-46CA-AE6C-3E8E808EE9B6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28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782000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41684160-E0CD-402E-ADED-6E0922A7D414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29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1702917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0164FD1B-DE16-4848-B7E8-E4825B43B90F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30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775083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47D37629-F629-4D74-BA3C-67BF5120A11E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7530167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C786B987-63C9-4FFA-AA2B-14BC88583C82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31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628056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C786B987-63C9-4FFA-AA2B-14BC88583C82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32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1199998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C786B987-63C9-4FFA-AA2B-14BC88583C82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33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6388217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C786B987-63C9-4FFA-AA2B-14BC88583C82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34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415004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C786B987-63C9-4FFA-AA2B-14BC88583C82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35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8054460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C786B987-63C9-4FFA-AA2B-14BC88583C82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36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8268092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4D4C9505-A389-480C-AE5A-AF593940D3CF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37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5115455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0B1C8DB5-F0B3-4930-A6E7-208AD1084E13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38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589918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5FE23CE3-BE48-427A-94EB-60D9D6695871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39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2191432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856C33F1-908E-4B37-9D26-0E1A091316FF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40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130355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52FAF633-E5E2-4991-842E-943E875C5540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6681371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856C33F1-908E-4B37-9D26-0E1A091316FF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41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7447776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46DA8E55-787D-415C-BA5E-61280272E3E5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42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201612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9D1F90EC-DC5E-4FCD-AED8-CC8FE4360E14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43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946975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3015000A-E85B-454B-9D1D-3FCC0CE0146F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44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14031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52FAF633-E5E2-4991-842E-943E875C5540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45068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52FAF633-E5E2-4991-842E-943E875C5540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7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2524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BFF8B109-8252-4B09-9F3F-E2F9AA814DB1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8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05382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BFF8B109-8252-4B09-9F3F-E2F9AA814DB1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9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15426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699764E8-2C25-4E38-8B83-A575EF72856B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10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2385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77283BA-F490-4096-83FC-A558D19859B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2531367"/>
          </a:xfrm>
        </p:spPr>
        <p:txBody>
          <a:bodyPr/>
          <a:lstStyle/>
          <a:p>
            <a:r>
              <a:rPr lang="ru-RU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файловой системой</a:t>
            </a:r>
          </a:p>
        </p:txBody>
      </p:sp>
    </p:spTree>
    <p:extLst>
      <p:ext uri="{BB962C8B-B14F-4D97-AF65-F5344CB8AC3E}">
        <p14:creationId xmlns:p14="http://schemas.microsoft.com/office/powerpoint/2010/main" val="3017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9C9BA-7D94-4718-98C6-8D3B861AAAB6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7770812" cy="793750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b="1" dirty="0" smtClean="0"/>
              <a:t>Чтение из файла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675" y="1182688"/>
            <a:ext cx="8300789" cy="5414664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is_readable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( )‏</a:t>
            </a:r>
            <a:r>
              <a:rPr lang="ru-RU" altLang="ru-RU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- позволяет убедиться в том, что файл существует и для него разрешена операция чтения. Возможность чтения проверяется как для файла, так и для каталога. 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Синтаксис: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is_readable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ru-RU" altLang="ru-RU" b="1" dirty="0" smtClean="0">
                <a:solidFill>
                  <a:schemeClr val="tx1"/>
                </a:solidFill>
                <a:latin typeface="+mn-lt"/>
              </a:rPr>
              <a:t>имя_</a:t>
            </a:r>
            <a:r>
              <a:rPr lang="en-GB" altLang="ru-RU" b="1" dirty="0" err="1" smtClean="0">
                <a:solidFill>
                  <a:schemeClr val="tx1"/>
                </a:solidFill>
                <a:latin typeface="+mn-lt"/>
              </a:rPr>
              <a:t>файл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)‏</a:t>
            </a:r>
          </a:p>
          <a:p>
            <a:pPr eaLnBrk="1" hangingPunct="1">
              <a:lnSpc>
                <a:spcPct val="103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ru-RU" altLang="ru-RU" dirty="0">
                <a:solidFill>
                  <a:schemeClr val="tx1"/>
                </a:solidFill>
                <a:latin typeface="+mn-lt"/>
              </a:rPr>
              <a:t>	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Пример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0" indent="382588" eaLnBrk="1" hangingPunct="1">
              <a:lnSpc>
                <a:spcPct val="103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is_readable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($filename) ) :</a:t>
            </a:r>
          </a:p>
          <a:p>
            <a:pPr marL="0" indent="382588" eaLnBrk="1" hangingPunct="1">
              <a:lnSpc>
                <a:spcPct val="103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Открыть файл и 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указатель 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 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начало 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файла</a:t>
            </a:r>
          </a:p>
          <a:p>
            <a:pPr marL="0" indent="382588" eaLnBrk="1" hangingPunct="1">
              <a:lnSpc>
                <a:spcPct val="103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fh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($filename, "r");</a:t>
            </a:r>
          </a:p>
          <a:p>
            <a:pPr marL="0" indent="382588" eaLnBrk="1" hangingPunct="1">
              <a:lnSpc>
                <a:spcPct val="103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:</a:t>
            </a:r>
          </a:p>
          <a:p>
            <a:pPr marL="0" indent="382588" eaLnBrk="1" hangingPunct="1">
              <a:lnSpc>
                <a:spcPct val="103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"$filename is not readable!";</a:t>
            </a:r>
          </a:p>
          <a:p>
            <a:pPr marL="0" indent="382588" eaLnBrk="1" hangingPunct="1">
              <a:lnSpc>
                <a:spcPct val="103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9359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9C9BA-7D94-4718-98C6-8D3B861AAAB6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7770812" cy="793750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b="1" dirty="0" smtClean="0"/>
              <a:t>Чтение из файла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675" y="1182688"/>
            <a:ext cx="8300789" cy="5414664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361950">
              <a:lnSpc>
                <a:spcPct val="103000"/>
              </a:lnSpc>
              <a:buNone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dirty="0">
                <a:solidFill>
                  <a:schemeClr val="tx1"/>
                </a:solidFill>
                <a:latin typeface="+mn-lt"/>
              </a:rPr>
              <a:t>Для построчного чтения используется функция </a:t>
            </a:r>
            <a:r>
              <a:rPr lang="ru-RU" b="1" dirty="0" err="1">
                <a:solidFill>
                  <a:schemeClr val="tx1"/>
                </a:solidFill>
                <a:latin typeface="+mn-lt"/>
              </a:rPr>
              <a:t>fgets</a:t>
            </a:r>
            <a:r>
              <a:rPr lang="ru-RU" b="1" dirty="0">
                <a:solidFill>
                  <a:schemeClr val="tx1"/>
                </a:solidFill>
                <a:latin typeface="+mn-lt"/>
              </a:rPr>
              <a:t>()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, которая получает дескриптор файла и возвращает одну считанную 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строку. 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Файловый 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указатель должен ссылаться на открытый файл, доступный для 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чтения.</a:t>
            </a:r>
            <a:endParaRPr lang="ru-RU" altLang="ru-RU" dirty="0">
              <a:solidFill>
                <a:schemeClr val="tx1"/>
              </a:solidFill>
              <a:latin typeface="+mn-lt"/>
            </a:endParaRPr>
          </a:p>
          <a:p>
            <a:pPr marL="0" indent="361950">
              <a:lnSpc>
                <a:spcPct val="103000"/>
              </a:lnSpc>
              <a:buNone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Синтаксис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: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fgets</a:t>
            </a:r>
            <a:r>
              <a:rPr lang="en-GB" altLang="ru-RU" b="1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(дескриптор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,</a:t>
            </a:r>
            <a:r>
              <a:rPr lang="ru-RU" altLang="ru-RU" b="1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altLang="ru-RU" b="1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[</a:t>
            </a:r>
            <a:r>
              <a:rPr lang="en-GB" altLang="ru-RU" b="1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длина])</a:t>
            </a:r>
            <a:r>
              <a:rPr lang="ar-SA" altLang="ru-RU" b="1" dirty="0" smtClean="0">
                <a:solidFill>
                  <a:schemeClr val="tx1"/>
                </a:solidFill>
                <a:latin typeface="+mn-lt"/>
                <a:cs typeface="Arial" charset="0"/>
              </a:rPr>
              <a:t>‏</a:t>
            </a:r>
            <a:endParaRPr lang="ru-RU" altLang="ru-RU" b="1" dirty="0" smtClean="0">
              <a:solidFill>
                <a:schemeClr val="tx1"/>
              </a:solidFill>
              <a:latin typeface="+mn-lt"/>
              <a:cs typeface="Arial" charset="0"/>
            </a:endParaRPr>
          </a:p>
          <a:p>
            <a:pPr marL="0" indent="361950">
              <a:lnSpc>
                <a:spcPct val="103000"/>
              </a:lnSpc>
              <a:buNone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endParaRPr lang="ru-RU" altLang="ru-RU" dirty="0" smtClean="0">
              <a:solidFill>
                <a:schemeClr val="tx1"/>
              </a:solidFill>
              <a:latin typeface="+mn-lt"/>
            </a:endParaRPr>
          </a:p>
          <a:p>
            <a:pPr marL="0" indent="361950">
              <a:lnSpc>
                <a:spcPct val="103000"/>
              </a:lnSpc>
              <a:buNone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Чтение 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прекращается при выполнении одного из следующих условий:</a:t>
            </a:r>
          </a:p>
          <a:p>
            <a:pPr>
              <a:lnSpc>
                <a:spcPct val="10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из файла прочитан символ новой строки (включается в возвращаемую строку); </a:t>
            </a:r>
          </a:p>
          <a:p>
            <a:pPr>
              <a:lnSpc>
                <a:spcPct val="10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из файла прочитан признак конца файла. </a:t>
            </a:r>
            <a:endParaRPr lang="ru-RU" altLang="ru-RU" b="1" dirty="0" smtClean="0">
              <a:solidFill>
                <a:schemeClr val="tx1"/>
              </a:solidFill>
              <a:latin typeface="Consolas" panose="020B0609020204030204" pitchFamily="49" charset="0"/>
              <a:cs typeface="Arial" charset="0"/>
            </a:endParaRPr>
          </a:p>
          <a:p>
            <a:pPr marL="0" indent="361950">
              <a:lnSpc>
                <a:spcPct val="103000"/>
              </a:lnSpc>
              <a:buNone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ru-RU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61950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endParaRPr lang="ru-RU" dirty="0" smtClean="0"/>
          </a:p>
          <a:p>
            <a:pPr marL="0" indent="361950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endParaRPr lang="en-GB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90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9C9BA-7D94-4718-98C6-8D3B861AAAB6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7770812" cy="793750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b="1" dirty="0" smtClean="0"/>
              <a:t>Чтение из файла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675" y="1182688"/>
            <a:ext cx="8300789" cy="5414664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382588" defTabSz="8072438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b="1" dirty="0">
                <a:solidFill>
                  <a:schemeClr val="tx1"/>
                </a:solidFill>
                <a:latin typeface="+mn-lt"/>
              </a:rPr>
              <a:t>Пример:</a:t>
            </a:r>
          </a:p>
          <a:p>
            <a:pPr marL="0" indent="361950" fontAlgn="base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61950" fontAlgn="base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form.php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'r') or die("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удалось открыть файл");</a:t>
            </a:r>
          </a:p>
          <a:p>
            <a:pPr marL="0" indent="361950" fontAlgn="base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feof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361950" fontAlgn="base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61950" fontAlgn="base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61950" fontAlgn="base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361950" fontAlgn="base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61950" fontAlgn="base"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При каждом вызове </a:t>
            </a:r>
            <a:r>
              <a:rPr lang="ru-RU" b="1" dirty="0" err="1">
                <a:solidFill>
                  <a:schemeClr val="tx1"/>
                </a:solidFill>
                <a:latin typeface="+mn-lt"/>
              </a:rPr>
              <a:t>fgets</a:t>
            </a:r>
            <a:r>
              <a:rPr lang="ru-RU" b="1" dirty="0">
                <a:solidFill>
                  <a:schemeClr val="tx1"/>
                </a:solidFill>
                <a:latin typeface="+mn-lt"/>
              </a:rPr>
              <a:t>()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 PHP будет помещать указатель в конец считанной строки. 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392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76D541-5D1A-456A-BA24-CB4CCCCC1368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5363" name="Rectangle 1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0812" cy="793750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b="1" dirty="0" smtClean="0"/>
              <a:t>Чтение из файла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00113"/>
            <a:ext cx="8443663" cy="5337199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ru-RU" altLang="ru-RU" b="1" dirty="0">
                <a:solidFill>
                  <a:schemeClr val="tx1"/>
                </a:solidFill>
                <a:latin typeface="+mn-lt"/>
              </a:rPr>
              <a:t>Пример</a:t>
            </a:r>
            <a:endParaRPr lang="en-US" altLang="ru-RU" b="1" dirty="0">
              <a:solidFill>
                <a:schemeClr val="tx1"/>
              </a:solidFill>
              <a:latin typeface="+mn-lt"/>
            </a:endParaRPr>
          </a:p>
          <a:p>
            <a:pPr marL="0" indent="382588" eaLnBrk="1" hangingPunct="1"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 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feof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ru-RU" altLang="ru-RU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82588" eaLnBrk="1" hangingPunct="1"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US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= 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82588" eaLnBrk="1" hangingPunct="1"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ru-RU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eaLnBrk="1" hangingPunct="1">
              <a:lnSpc>
                <a:spcPct val="103000"/>
              </a:lnSpc>
              <a:tabLst>
                <a:tab pos="8532813" algn="l"/>
                <a:tab pos="8982075" algn="l"/>
                <a:tab pos="9431338" algn="l"/>
              </a:tabLst>
            </a:pPr>
            <a:endParaRPr lang="ru-RU" altLang="ru-RU" b="1" dirty="0" smtClean="0">
              <a:latin typeface="+mn-lt"/>
            </a:endParaRP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ru-RU" altLang="ru-RU" b="1" dirty="0">
                <a:solidFill>
                  <a:schemeClr val="tx1"/>
                </a:solidFill>
                <a:latin typeface="+mn-lt"/>
              </a:rPr>
              <a:t>Пример</a:t>
            </a:r>
            <a:endParaRPr lang="en-US" altLang="ru-RU" b="1" dirty="0">
              <a:solidFill>
                <a:schemeClr val="tx1"/>
              </a:solidFill>
              <a:latin typeface="+mn-lt"/>
            </a:endParaRPr>
          </a:p>
          <a:p>
            <a:pPr marL="0" indent="382588">
              <a:lnSpc>
                <a:spcPct val="100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0" indent="382588">
              <a:lnSpc>
                <a:spcPct val="100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) 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die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Couldn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open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382588">
              <a:lnSpc>
                <a:spcPct val="100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 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feof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) </a:t>
            </a:r>
            <a:endParaRPr lang="ru-RU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82588">
              <a:lnSpc>
                <a:spcPct val="100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$line = 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101);</a:t>
            </a:r>
            <a:endParaRPr lang="ru-RU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82588">
              <a:lnSpc>
                <a:spcPct val="100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ru-RU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"$</a:t>
            </a:r>
            <a:r>
              <a:rPr lang="ru-RU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ru-RU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 }</a:t>
            </a:r>
            <a:endParaRPr lang="ru-RU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82588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endParaRPr lang="en-GB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811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81096-76C8-45C1-B4B8-79D10ECCE274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>
          <a:xfrm>
            <a:off x="539552" y="-25698"/>
            <a:ext cx="7770812" cy="793751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b="1" dirty="0" smtClean="0"/>
              <a:t>Чтение файла в массив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460556" cy="5043488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0" indent="361950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ru-RU" altLang="ru-RU" b="1" dirty="0">
                <a:solidFill>
                  <a:schemeClr val="tx1"/>
                </a:solidFill>
                <a:latin typeface="+mn-lt"/>
              </a:rPr>
              <a:t>Пример</a:t>
            </a:r>
            <a:endParaRPr lang="en-US" altLang="ru-RU" b="1" dirty="0">
              <a:solidFill>
                <a:schemeClr val="tx1"/>
              </a:solidFill>
              <a:latin typeface="+mn-lt"/>
            </a:endParaRPr>
          </a:p>
          <a:p>
            <a:pPr marL="0" indent="382588" eaLnBrk="1" hangingPunct="1">
              <a:buFont typeface="Wingdings" charset="2"/>
              <a:buNone/>
            </a:pPr>
            <a:r>
              <a:rPr lang="ru-RU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382588" eaLnBrk="1" hangingPunct="1">
              <a:buFont typeface="Wingdings" charset="2"/>
              <a:buNone/>
            </a:pPr>
            <a:r>
              <a:rPr lang="en-US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 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feof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altLang="ru-RU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82588" eaLnBrk="1" hangingPunct="1">
              <a:buFont typeface="Wingdings" charset="2"/>
              <a:buNone/>
            </a:pPr>
            <a:r>
              <a:rPr lang="en-US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content[ ] = 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82588" eaLnBrk="1" hangingPunct="1">
              <a:buFont typeface="Wingdings" charset="2"/>
              <a:buNone/>
            </a:pPr>
            <a:r>
              <a:rPr lang="en-US" altLang="ru-R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03000"/>
              </a:lnSpc>
            </a:pPr>
            <a:endParaRPr lang="en-GB" altLang="ru-RU" dirty="0" smtClean="0">
              <a:latin typeface="+mn-lt"/>
            </a:endParaRPr>
          </a:p>
          <a:p>
            <a:pPr marL="0" indent="361950" eaLnBrk="1" hangingPunct="1">
              <a:lnSpc>
                <a:spcPct val="103000"/>
              </a:lnSpc>
              <a:buNone/>
            </a:pP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file( ) 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- загружает все содержимое файла в индексируемый массив. Каждый элемент массива соответствует одной строке файла. </a:t>
            </a:r>
          </a:p>
          <a:p>
            <a:pPr marL="0" indent="361950" eaLnBrk="1" hangingPunct="1">
              <a:lnSpc>
                <a:spcPct val="103000"/>
              </a:lnSpc>
              <a:buNone/>
            </a:pP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Синтаксис: 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file (файл)</a:t>
            </a:r>
            <a:r>
              <a:rPr lang="ar-SA" altLang="ru-RU" b="1" dirty="0" smtClean="0">
                <a:solidFill>
                  <a:schemeClr val="tx1"/>
                </a:solidFill>
                <a:latin typeface="+mn-lt"/>
                <a:cs typeface="Arial" charset="0"/>
              </a:rPr>
              <a:t>‏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0" indent="361950" eaLnBrk="1" hangingPunct="1">
              <a:lnSpc>
                <a:spcPct val="103000"/>
              </a:lnSpc>
              <a:buNone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Если открываемый файл имеет большой размер, функция </a:t>
            </a:r>
            <a:r>
              <a:rPr lang="ru-RU" altLang="ru-RU" b="1" dirty="0" err="1" smtClean="0">
                <a:solidFill>
                  <a:schemeClr val="tx1"/>
                </a:solidFill>
                <a:latin typeface="+mn-lt"/>
              </a:rPr>
              <a:t>file</a:t>
            </a:r>
            <a:r>
              <a:rPr lang="ru-RU" altLang="ru-RU" b="1" dirty="0" smtClean="0">
                <a:solidFill>
                  <a:schemeClr val="tx1"/>
                </a:solidFill>
                <a:latin typeface="+mn-lt"/>
              </a:rPr>
              <a:t>( ) 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может существенно замедлить работу сценария. </a:t>
            </a:r>
          </a:p>
          <a:p>
            <a:pPr marL="0" indent="361950" eaLnBrk="1" hangingPunct="1">
              <a:lnSpc>
                <a:spcPct val="103000"/>
              </a:lnSpc>
              <a:buNone/>
            </a:pPr>
            <a:endParaRPr lang="en-GB" altLang="ru-RU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4393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9C9BA-7D94-4718-98C6-8D3B861AAAB6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7770812" cy="793750"/>
          </a:xfrm>
        </p:spPr>
        <p:txBody>
          <a:bodyPr/>
          <a:lstStyle/>
          <a:p>
            <a:pPr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3200" b="1" dirty="0"/>
              <a:t>Чтение файла </a:t>
            </a:r>
            <a:r>
              <a:rPr lang="ru-RU" sz="3200" b="1" dirty="0" smtClean="0"/>
              <a:t>полностью</a:t>
            </a:r>
            <a:endParaRPr lang="en-GB" altLang="ru-RU" sz="3200" b="1" dirty="0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675" y="1182688"/>
            <a:ext cx="8300789" cy="5414664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382588" defTabSz="8072438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ru-RU" dirty="0">
                <a:solidFill>
                  <a:schemeClr val="tx1"/>
                </a:solidFill>
                <a:latin typeface="+mn-lt"/>
              </a:rPr>
              <a:t>Если 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надо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прочитать файл полностью, то 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можно, применить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функцию </a:t>
            </a:r>
            <a:r>
              <a:rPr lang="ru-RU" b="1" dirty="0" err="1">
                <a:solidFill>
                  <a:schemeClr val="tx1"/>
                </a:solidFill>
                <a:latin typeface="+mn-lt"/>
              </a:rPr>
              <a:t>file_get_contents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( )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.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 </a:t>
            </a:r>
            <a:endParaRPr lang="ru-RU" dirty="0" smtClean="0">
              <a:solidFill>
                <a:schemeClr val="tx1"/>
              </a:solidFill>
              <a:latin typeface="+mn-lt"/>
            </a:endParaRPr>
          </a:p>
          <a:p>
            <a:pPr marL="0" indent="361950" fontAlgn="base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61950" fontAlgn="base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file_get_contents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form.php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61950" fontAlgn="base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361950" fontAlgn="base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marL="0" indent="382588" defTabSz="8072438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ru-RU" dirty="0">
                <a:solidFill>
                  <a:schemeClr val="tx1"/>
                </a:solidFill>
                <a:latin typeface="+mn-lt"/>
              </a:rPr>
              <a:t>При этом 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не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надо явно 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открывать файл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, получать дескриптор, а затем закрывать файл.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0896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0CE28-585D-4535-A89C-C9753BC29CBF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18435" name="Rectangle 1"/>
          <p:cNvSpPr>
            <a:spLocks noGrp="1" noChangeArrowheads="1"/>
          </p:cNvSpPr>
          <p:nvPr>
            <p:ph type="title"/>
          </p:nvPr>
        </p:nvSpPr>
        <p:spPr>
          <a:xfrm>
            <a:off x="539552" y="-987"/>
            <a:ext cx="7770812" cy="793751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 smtClean="0"/>
              <a:t>Посимвольное считывание </a:t>
            </a:r>
            <a:r>
              <a:rPr lang="en-GB" altLang="ru-RU" sz="3200" b="1" dirty="0" smtClean="0"/>
              <a:t>из файла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675" y="1003300"/>
            <a:ext cx="8410575" cy="5306020"/>
          </a:xfrm>
          <a:solidFill>
            <a:srgbClr val="FFFFFF"/>
          </a:solidFill>
        </p:spPr>
        <p:txBody>
          <a:bodyPr/>
          <a:lstStyle/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fgetc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( )  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- возвращает строку, содержащую один символ из файла в текущей позиции указателя, или FALSE при достижении конца файла. 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Синтаксис: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fgetc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 (дескриптор)</a:t>
            </a:r>
            <a:r>
              <a:rPr lang="ar-SA" altLang="ru-RU" b="1" dirty="0">
                <a:solidFill>
                  <a:schemeClr val="tx1"/>
                </a:solidFill>
                <a:latin typeface="+mn-lt"/>
              </a:rPr>
              <a:t>‏</a:t>
            </a:r>
            <a:endParaRPr lang="en-GB" altLang="ru-RU" b="1" dirty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Пример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:</a:t>
            </a:r>
            <a:endParaRPr lang="ru-RU" altLang="ru-RU" dirty="0" smtClean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US" altLang="ru-RU" dirty="0" smtClean="0">
                <a:solidFill>
                  <a:schemeClr val="tx1"/>
                </a:solidFill>
                <a:latin typeface="+mn-lt"/>
              </a:rPr>
              <a:t>//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посимвольное 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чтение и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вывод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файла: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$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fh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=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fopen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("txt.txt", "r"); 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while (!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feof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($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fh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)) :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$char =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fgetc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($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fh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):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print $char; 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endwhile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fclose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($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fh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);</a:t>
            </a:r>
            <a:endParaRPr lang="en-GB" altLang="ru-RU" sz="2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730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824D5-51E6-4004-86E1-282D9F09C48E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17411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770812" cy="793751"/>
          </a:xfrm>
        </p:spPr>
        <p:txBody>
          <a:bodyPr/>
          <a:lstStyle/>
          <a:p>
            <a:pPr>
              <a:lnSpc>
                <a:spcPct val="102000"/>
              </a:lnSpc>
              <a:tabLst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 smtClean="0"/>
              <a:t/>
            </a:r>
            <a:br>
              <a:rPr lang="ru-RU" altLang="ru-RU" sz="3200" b="1" dirty="0" smtClean="0"/>
            </a:br>
            <a:r>
              <a:rPr lang="ru-RU" altLang="ru-RU" sz="3200" b="1" dirty="0" smtClean="0"/>
              <a:t>Б</a:t>
            </a:r>
            <a:r>
              <a:rPr lang="ru-RU" sz="3200" b="1" dirty="0" smtClean="0"/>
              <a:t>лочное считывание</a:t>
            </a:r>
            <a:endParaRPr lang="en-GB" altLang="ru-RU" sz="3200" b="1" dirty="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96751"/>
            <a:ext cx="8696325" cy="5518373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fread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( ) 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- читает из файла, заданного файловым дескриптором, заданное количество байт.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Синтаксис: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fread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(дескриптор, длина) </a:t>
            </a:r>
          </a:p>
          <a:p>
            <a:pPr marL="0" indent="361950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ru-RU" dirty="0">
                <a:solidFill>
                  <a:schemeClr val="tx1"/>
                </a:solidFill>
                <a:latin typeface="+mn-lt"/>
              </a:rPr>
              <a:t>Функция </a:t>
            </a:r>
            <a:r>
              <a:rPr lang="ru-RU" b="1" dirty="0" err="1">
                <a:solidFill>
                  <a:schemeClr val="tx1"/>
                </a:solidFill>
                <a:latin typeface="+mn-lt"/>
              </a:rPr>
              <a:t>fread</a:t>
            </a:r>
            <a:r>
              <a:rPr lang="ru-RU" b="1" dirty="0">
                <a:solidFill>
                  <a:schemeClr val="tx1"/>
                </a:solidFill>
                <a:latin typeface="+mn-lt"/>
              </a:rPr>
              <a:t>() 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принимает два параметра: дескриптор считываемого файла и количество считываемых 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байтов. 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Чтение 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прекращается после прочтения заданного количества байт или при достижении конца файла. 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Пример: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ru-R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fh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altLang="ru-R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('text.txt', "r") or die("Can't open file!");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$file = </a:t>
            </a:r>
            <a:r>
              <a:rPr lang="en-GB" altLang="ru-R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fread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GB" altLang="ru-R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fh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altLang="ru-R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filesize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GB" altLang="ru-R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fh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ru-RU" altLang="ru-RU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$file;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GB" altLang="ru-R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fh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altLang="ru-RU" sz="2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5007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824D5-51E6-4004-86E1-282D9F09C48E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17411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770812" cy="793751"/>
          </a:xfrm>
        </p:spPr>
        <p:txBody>
          <a:bodyPr/>
          <a:lstStyle/>
          <a:p>
            <a:pPr>
              <a:lnSpc>
                <a:spcPct val="102000"/>
              </a:lnSpc>
              <a:tabLst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 smtClean="0"/>
              <a:t/>
            </a:r>
            <a:br>
              <a:rPr lang="ru-RU" altLang="ru-RU" sz="3200" b="1" dirty="0" smtClean="0"/>
            </a:br>
            <a:r>
              <a:rPr lang="ru-RU" altLang="ru-RU" sz="3200" b="1" dirty="0" smtClean="0"/>
              <a:t>Б</a:t>
            </a:r>
            <a:r>
              <a:rPr lang="ru-RU" sz="3200" b="1" dirty="0" smtClean="0"/>
              <a:t>лочное считывание</a:t>
            </a:r>
            <a:endParaRPr lang="en-GB" altLang="ru-RU" sz="3200" b="1" dirty="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96751"/>
            <a:ext cx="8696325" cy="4968553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Пример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0" indent="361950" fontAlgn="base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form.php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'r') or die("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удалось открыть файл");</a:t>
            </a:r>
          </a:p>
          <a:p>
            <a:pPr marL="0" indent="361950" fontAlgn="base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feof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361950" fontAlgn="base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fread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600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61950" fontAlgn="base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 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61950" fontAlgn="base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61950" fontAlgn="base">
              <a:buNone/>
            </a:pPr>
            <a:r>
              <a:rPr lang="ru-RU" dirty="0" smtClean="0">
                <a:solidFill>
                  <a:schemeClr val="tx1"/>
                </a:solidFill>
                <a:latin typeface="+mn-lt"/>
              </a:rPr>
              <a:t>При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считывании блока указатель в файле становится в конец этого 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блока.</a:t>
            </a:r>
          </a:p>
          <a:p>
            <a:pPr marL="0" indent="361950" fontAlgn="base">
              <a:buNone/>
            </a:pPr>
            <a:r>
              <a:rPr lang="ru-RU" dirty="0" smtClean="0">
                <a:solidFill>
                  <a:schemeClr val="tx1"/>
                </a:solidFill>
                <a:latin typeface="+mn-lt"/>
              </a:rPr>
              <a:t>С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помощью функции </a:t>
            </a:r>
            <a:r>
              <a:rPr lang="ru-RU" b="1" dirty="0" err="1">
                <a:solidFill>
                  <a:schemeClr val="tx1"/>
                </a:solidFill>
                <a:latin typeface="+mn-lt"/>
              </a:rPr>
              <a:t>feof</a:t>
            </a:r>
            <a:r>
              <a:rPr lang="ru-RU" b="1" dirty="0">
                <a:solidFill>
                  <a:schemeClr val="tx1"/>
                </a:solidFill>
                <a:latin typeface="+mn-lt"/>
              </a:rPr>
              <a:t>() 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можно отследить завершение файла.</a:t>
            </a:r>
          </a:p>
          <a:p>
            <a:pPr marL="0" indent="361950" fontAlgn="base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14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EA04A8-2487-4A93-B38C-3C96E11390C4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3" y="980728"/>
            <a:ext cx="8136904" cy="5544616"/>
          </a:xfrm>
          <a:solidFill>
            <a:srgbClr val="FFFFFF"/>
          </a:solidFill>
        </p:spPr>
        <p:txBody>
          <a:bodyPr>
            <a:normAutofit fontScale="92500" lnSpcReduction="10000"/>
          </a:bodyPr>
          <a:lstStyle/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fgetss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( )</a:t>
            </a:r>
            <a:r>
              <a:rPr lang="ar-SA" altLang="ru-RU" dirty="0">
                <a:solidFill>
                  <a:schemeClr val="tx1"/>
                </a:solidFill>
                <a:latin typeface="+mn-lt"/>
              </a:rPr>
              <a:t>‏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- 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удаляет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из прочитанного 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файла 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все 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теги HTML и РНР:</a:t>
            </a:r>
          </a:p>
          <a:p>
            <a:pPr marL="0" indent="361950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Синтаксис:</a:t>
            </a:r>
            <a:endParaRPr lang="ru-RU" altLang="ru-RU" dirty="0" smtClean="0">
              <a:solidFill>
                <a:schemeClr val="tx1"/>
              </a:solidFill>
              <a:latin typeface="+mn-lt"/>
            </a:endParaRPr>
          </a:p>
          <a:p>
            <a:pPr marL="0" indent="361950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b="1" dirty="0" err="1" smtClean="0">
                <a:solidFill>
                  <a:schemeClr val="tx1"/>
                </a:solidFill>
                <a:latin typeface="+mn-lt"/>
              </a:rPr>
              <a:t>fgetss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(дескриптор, 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длина</a:t>
            </a:r>
            <a:r>
              <a:rPr lang="ru-RU" altLang="ru-RU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[,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разрешенные_теги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])</a:t>
            </a:r>
            <a:r>
              <a:rPr lang="ar-SA" altLang="ru-RU" dirty="0">
                <a:solidFill>
                  <a:schemeClr val="tx1"/>
                </a:solidFill>
                <a:latin typeface="+mn-lt"/>
              </a:rPr>
              <a:t>‏</a:t>
            </a:r>
            <a:endParaRPr lang="en-GB" altLang="ru-RU" dirty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b="1" dirty="0">
                <a:solidFill>
                  <a:schemeClr val="tx1"/>
                </a:solidFill>
                <a:latin typeface="+mn-lt"/>
              </a:rPr>
              <a:t>Пример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:</a:t>
            </a:r>
            <a:endParaRPr lang="ru-RU" altLang="ru-RU" dirty="0" smtClean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Файл example.html</a:t>
            </a:r>
          </a:p>
          <a:p>
            <a:pPr marL="0" indent="361950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&lt;html&gt;&lt;head&gt;&lt;title&gt;PHP&lt;/title&gt;&lt;/head&gt;</a:t>
            </a:r>
          </a:p>
          <a:p>
            <a:pPr marL="0" indent="361950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&lt;body&gt;&lt;h1&gt;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Основы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PHP&lt;/h1&gt;</a:t>
            </a:r>
          </a:p>
          <a:p>
            <a:pPr marL="0" indent="361950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&lt;p&gt;&lt;b&gt;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Переменные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&lt;/b&gt;</a:t>
            </a:r>
          </a:p>
          <a:p>
            <a:pPr marL="0" indent="361950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&lt;p&gt;В РНР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переменные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начинаются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знака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доллара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($). За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этим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знаком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может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следовать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любое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количество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буквенно-цифровых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символов и символов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подчеркивания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но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первый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символ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может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быть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цифрой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или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подчеркиванием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en-GB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61950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&lt;/body&gt;&lt;/html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539552" y="-987"/>
            <a:ext cx="7770812" cy="7937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 smtClean="0"/>
              <a:t>Считывание </a:t>
            </a:r>
            <a:r>
              <a:rPr lang="en-GB" altLang="ru-RU" sz="3200" b="1" dirty="0" smtClean="0"/>
              <a:t>из файла</a:t>
            </a:r>
          </a:p>
        </p:txBody>
      </p:sp>
    </p:spTree>
    <p:extLst>
      <p:ext uri="{BB962C8B-B14F-4D97-AF65-F5344CB8AC3E}">
        <p14:creationId xmlns:p14="http://schemas.microsoft.com/office/powerpoint/2010/main" val="924954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4C9995-03BA-4303-98D6-A19FA9F696C4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770813" cy="754087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b="1" dirty="0" smtClean="0"/>
              <a:t>Проверка существования файла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228013" cy="4808538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361950" eaLnBrk="1" hangingPunct="1">
              <a:lnSpc>
                <a:spcPct val="103000"/>
              </a:lnSpc>
              <a:buNone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filе_ехists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( )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- проверяет, существует ли заданный 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файл.</a:t>
            </a:r>
            <a:endParaRPr lang="ru-RU" altLang="ru-RU" dirty="0" smtClean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Если 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файл существует,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функция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возвращает TRUE, в противном случае возвращается FALSE. 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b="1" dirty="0">
                <a:solidFill>
                  <a:schemeClr val="tx1"/>
                </a:solidFill>
                <a:latin typeface="+mn-lt"/>
              </a:rPr>
              <a:t>Синтаксис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: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file_exists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имя_</a:t>
            </a:r>
            <a:r>
              <a:rPr lang="en-GB" altLang="ru-R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файл</a:t>
            </a:r>
            <a:r>
              <a:rPr lang="ru-RU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GB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03000"/>
              </a:lnSpc>
              <a:buFont typeface="Wingdings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ru-RU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03000"/>
              </a:lnSpc>
              <a:buFont typeface="Wingdings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b="1" dirty="0" smtClean="0">
                <a:solidFill>
                  <a:schemeClr val="tx1"/>
                </a:solidFill>
              </a:rPr>
              <a:t>	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Пример:</a:t>
            </a:r>
          </a:p>
          <a:p>
            <a:pPr marL="0" indent="382588" eaLnBrk="1" hangingPunct="1">
              <a:lnSpc>
                <a:spcPct val="103000"/>
              </a:lnSpc>
              <a:buFont typeface="Wingdings" charset="2"/>
              <a:buNone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GB" altLang="ru-R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file_exists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($filename)) :</a:t>
            </a:r>
          </a:p>
          <a:p>
            <a:pPr marL="0" indent="382588" eaLnBrk="1" hangingPunct="1">
              <a:lnSpc>
                <a:spcPct val="103000"/>
              </a:lnSpc>
              <a:buFont typeface="Wingdings" charset="2"/>
              <a:buNone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"File $filename does not exist!";</a:t>
            </a:r>
          </a:p>
          <a:p>
            <a:pPr marL="0" indent="382588" eaLnBrk="1" hangingPunct="1">
              <a:lnSpc>
                <a:spcPct val="103000"/>
              </a:lnSpc>
              <a:buFont typeface="Wingdings" charset="2"/>
              <a:buNone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35900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63EA83-D34B-4685-B29F-97A2C39E12A8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280920" cy="5320060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0" indent="358775" eaLnBrk="1" hangingPunct="1">
              <a:lnSpc>
                <a:spcPct val="103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fh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("example.html", "r");</a:t>
            </a:r>
          </a:p>
          <a:p>
            <a:pPr marL="0" indent="358775" eaLnBrk="1" hangingPunct="1">
              <a:lnSpc>
                <a:spcPct val="103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(!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feof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fh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:</a:t>
            </a:r>
          </a:p>
          <a:p>
            <a:pPr marL="0" indent="358775" eaLnBrk="1" hangingPunct="1">
              <a:lnSpc>
                <a:spcPct val="103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fgetss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fh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2048);</a:t>
            </a:r>
          </a:p>
          <a:p>
            <a:pPr marL="0" indent="358775" eaLnBrk="1" hangingPunct="1">
              <a:lnSpc>
                <a:spcPct val="103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358775" eaLnBrk="1" hangingPunct="1">
              <a:lnSpc>
                <a:spcPct val="103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fh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Вывод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:</a:t>
            </a:r>
            <a:endParaRPr lang="ru-RU" altLang="ru-RU" dirty="0" smtClean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PHP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Основы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PHP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Переменные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В РНР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переменные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начинаются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со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знака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доллара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($). За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этим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знаком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может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следовать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любое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количество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буквенно-цифровых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символов и символов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подчеркивания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но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первый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символ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не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может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быть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цифрой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или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подчеркиванием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. </a:t>
            </a:r>
            <a:endParaRPr lang="en-GB" altLang="ru-RU" dirty="0" smtClean="0">
              <a:latin typeface="Arial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539552" y="-987"/>
            <a:ext cx="7770812" cy="7937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 smtClean="0"/>
              <a:t>Считывание </a:t>
            </a:r>
            <a:r>
              <a:rPr lang="en-GB" altLang="ru-RU" sz="3200" b="1" dirty="0" smtClean="0"/>
              <a:t>из файла</a:t>
            </a:r>
          </a:p>
        </p:txBody>
      </p:sp>
    </p:spTree>
    <p:extLst>
      <p:ext uri="{BB962C8B-B14F-4D97-AF65-F5344CB8AC3E}">
        <p14:creationId xmlns:p14="http://schemas.microsoft.com/office/powerpoint/2010/main" val="16818713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0C18A-EDCA-4F67-866D-1A38864BD2E6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11267" name="Rectangle 1"/>
          <p:cNvSpPr>
            <a:spLocks noGrp="1" noChangeArrowheads="1"/>
          </p:cNvSpPr>
          <p:nvPr>
            <p:ph type="title"/>
          </p:nvPr>
        </p:nvSpPr>
        <p:spPr>
          <a:xfrm>
            <a:off x="509588" y="-144463"/>
            <a:ext cx="7770812" cy="793751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b="1" dirty="0" smtClean="0"/>
              <a:t>Запись в файл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675" y="1000125"/>
            <a:ext cx="8339138" cy="5093171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0" indent="361950" eaLnBrk="1" hangingPunct="1">
              <a:lnSpc>
                <a:spcPct val="103000"/>
              </a:lnSpc>
              <a:buNone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is_writeable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( ) 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- 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позволяет убедиться в том, что файл существует и для него разрешена операция записи. Возможность записи проверяется как для файла, так и для каталога. </a:t>
            </a:r>
            <a:endParaRPr lang="ru-RU" altLang="ru-RU" dirty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Синтаксис: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is_writeable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 (файл)</a:t>
            </a:r>
            <a:r>
              <a:rPr lang="ar-SA" altLang="ru-RU" b="1" dirty="0">
                <a:solidFill>
                  <a:schemeClr val="tx1"/>
                </a:solidFill>
                <a:latin typeface="+mn-lt"/>
              </a:rPr>
              <a:t>‏</a:t>
            </a:r>
            <a:endParaRPr lang="en-GB" altLang="ru-RU" b="1" dirty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fwrite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( )</a:t>
            </a:r>
            <a:r>
              <a:rPr lang="ar-SA" altLang="ru-RU" dirty="0">
                <a:solidFill>
                  <a:schemeClr val="tx1"/>
                </a:solidFill>
                <a:latin typeface="+mn-lt"/>
              </a:rPr>
              <a:t>‏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-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записывает содержимое строковой переменной в файл, заданный файловым дескриптором.</a:t>
            </a:r>
            <a:endParaRPr lang="ru-RU" altLang="ru-RU" dirty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Синтаксис: 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fwrite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(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дескриптор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переменная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 [, длина])</a:t>
            </a:r>
            <a:r>
              <a:rPr lang="ar-SA" altLang="ru-RU" b="1" dirty="0">
                <a:solidFill>
                  <a:schemeClr val="tx1"/>
                </a:solidFill>
                <a:latin typeface="+mn-lt"/>
              </a:rPr>
              <a:t>‏</a:t>
            </a:r>
            <a:endParaRPr lang="en-GB" altLang="ru-RU" b="1" dirty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Если при вызове функции передается необязательный параметр длина, запись останавливается либо после записи указанного количества символов, либо при достижении конца строки. </a:t>
            </a:r>
          </a:p>
        </p:txBody>
      </p:sp>
    </p:spTree>
    <p:extLst>
      <p:ext uri="{BB962C8B-B14F-4D97-AF65-F5344CB8AC3E}">
        <p14:creationId xmlns:p14="http://schemas.microsoft.com/office/powerpoint/2010/main" val="2992495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0C18A-EDCA-4F67-866D-1A38864BD2E6}" type="slidenum">
              <a:rPr lang="en-GB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11267" name="Rectangle 1"/>
          <p:cNvSpPr>
            <a:spLocks noGrp="1" noChangeArrowheads="1"/>
          </p:cNvSpPr>
          <p:nvPr>
            <p:ph type="title"/>
          </p:nvPr>
        </p:nvSpPr>
        <p:spPr>
          <a:xfrm>
            <a:off x="509588" y="-144463"/>
            <a:ext cx="7770812" cy="793751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b="1" dirty="0" smtClean="0"/>
              <a:t>Запись в файл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675" y="1000125"/>
            <a:ext cx="8339138" cy="5525219"/>
          </a:xfrm>
          <a:solidFill>
            <a:srgbClr val="FFFFFF"/>
          </a:solidFill>
        </p:spPr>
        <p:txBody>
          <a:bodyPr>
            <a:normAutofit fontScale="92500" lnSpcReduction="10000"/>
          </a:bodyPr>
          <a:lstStyle/>
          <a:p>
            <a:pPr marL="0" indent="361950" fontAlgn="base">
              <a:buNone/>
            </a:pPr>
            <a:r>
              <a:rPr lang="ru-RU" b="1" dirty="0">
                <a:solidFill>
                  <a:schemeClr val="tx1"/>
                </a:solidFill>
                <a:latin typeface="+mn-lt"/>
              </a:rPr>
              <a:t>Пример</a:t>
            </a:r>
          </a:p>
          <a:p>
            <a:pPr marL="0" indent="361950" fontAlgn="base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("hello.txt", 'w') or die("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удалось создать файл");</a:t>
            </a:r>
          </a:p>
          <a:p>
            <a:pPr marL="0" indent="361950" fontAlgn="base">
              <a:buNone/>
            </a:pP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Привет мир";</a:t>
            </a:r>
          </a:p>
          <a:p>
            <a:pPr marL="0" indent="361950" fontAlgn="base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fwrite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361950" fontAlgn="base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361950">
              <a:lnSpc>
                <a:spcPct val="103000"/>
              </a:lnSpc>
              <a:buNone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endParaRPr lang="ru-RU" dirty="0" smtClean="0">
              <a:solidFill>
                <a:schemeClr val="tx1"/>
              </a:solidFill>
              <a:latin typeface="+mn-lt"/>
            </a:endParaRPr>
          </a:p>
          <a:p>
            <a:pPr marL="0" indent="361950">
              <a:lnSpc>
                <a:spcPct val="103000"/>
              </a:lnSpc>
              <a:buNone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dirty="0" smtClean="0">
                <a:solidFill>
                  <a:schemeClr val="tx1"/>
                </a:solidFill>
                <a:latin typeface="+mn-lt"/>
              </a:rPr>
              <a:t>Аналогично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работает 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функция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 </a:t>
            </a:r>
            <a:r>
              <a:rPr lang="ru-RU" b="1" dirty="0" err="1">
                <a:solidFill>
                  <a:schemeClr val="tx1"/>
                </a:solidFill>
                <a:latin typeface="+mn-lt"/>
              </a:rPr>
              <a:t>fputs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.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marL="0" indent="361950">
              <a:lnSpc>
                <a:spcPct val="103000"/>
              </a:lnSpc>
              <a:buNone/>
              <a:tabLst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Синтаксис: 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b="1" dirty="0" err="1" smtClean="0">
                <a:solidFill>
                  <a:schemeClr val="tx1"/>
                </a:solidFill>
                <a:latin typeface="+mn-lt"/>
              </a:rPr>
              <a:t>fputs</a:t>
            </a:r>
            <a:r>
              <a:rPr lang="ru-RU" altLang="ru-RU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дескриптор,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переменная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 [, длина]) </a:t>
            </a:r>
            <a:endParaRPr lang="ru-RU" altLang="ru-RU" b="1" dirty="0" smtClean="0">
              <a:solidFill>
                <a:schemeClr val="tx1"/>
              </a:solidFill>
              <a:latin typeface="+mn-lt"/>
            </a:endParaRPr>
          </a:p>
          <a:p>
            <a:pPr marL="0" indent="361950" fontAlgn="base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("hello.txt", 'w') or die("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удалось создать файл");</a:t>
            </a:r>
          </a:p>
          <a:p>
            <a:pPr marL="0" indent="361950" fontAlgn="base">
              <a:buNone/>
            </a:pP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Привет мир";</a:t>
            </a:r>
          </a:p>
          <a:p>
            <a:pPr marL="0" indent="361950" fontAlgn="base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fputs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361950" fontAlgn="base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altLang="ru-RU" b="1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lnSpc>
                <a:spcPct val="103000"/>
              </a:lnSpc>
              <a:buFont typeface="Wingdings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ru-RU" sz="18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0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6CC4-1DE3-47CF-B349-918C509CC63A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0812" cy="793750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b="1" smtClean="0"/>
              <a:t>Перемещение по файлу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896938"/>
            <a:ext cx="8696325" cy="5484390"/>
          </a:xfrm>
          <a:solidFill>
            <a:srgbClr val="FFFFFF"/>
          </a:solidFill>
        </p:spPr>
        <p:txBody>
          <a:bodyPr/>
          <a:lstStyle/>
          <a:p>
            <a:pPr marL="0" indent="361950" eaLnBrk="1" hangingPunct="1">
              <a:lnSpc>
                <a:spcPct val="103000"/>
              </a:lnSpc>
              <a:buNone/>
              <a:tabLst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sz="2200" b="1" dirty="0" err="1">
                <a:solidFill>
                  <a:schemeClr val="tx1"/>
                </a:solidFill>
                <a:latin typeface="+mn-lt"/>
              </a:rPr>
              <a:t>fseek</a:t>
            </a:r>
            <a:r>
              <a:rPr lang="en-GB" altLang="ru-RU" sz="2200" b="1" dirty="0">
                <a:solidFill>
                  <a:schemeClr val="tx1"/>
                </a:solidFill>
                <a:latin typeface="+mn-lt"/>
              </a:rPr>
              <a:t>() 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-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устанавливает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указатель файла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на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байт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со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смещением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(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от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начала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файла,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от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его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конца или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от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текущей позиции, в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зависимости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от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параметра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отсчет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). 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ar-SA" altLang="ru-RU" sz="2200" dirty="0" smtClean="0">
                <a:solidFill>
                  <a:schemeClr val="tx1"/>
                </a:solidFill>
                <a:latin typeface="+mn-lt"/>
              </a:rPr>
              <a:t>‏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Синтаксис: </a:t>
            </a:r>
            <a:endParaRPr lang="ru-RU" altLang="ru-RU" sz="2200" dirty="0" smtClean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lnSpc>
                <a:spcPct val="103000"/>
              </a:lnSpc>
              <a:buNone/>
              <a:tabLst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b="1" dirty="0" smtClean="0">
                <a:solidFill>
                  <a:schemeClr val="tx1"/>
                </a:solidFill>
                <a:latin typeface="+mn-lt"/>
              </a:rPr>
              <a:t>seek(</a:t>
            </a:r>
            <a:r>
              <a:rPr lang="en-GB" altLang="ru-RU" sz="2200" b="1" dirty="0" err="1" smtClean="0">
                <a:solidFill>
                  <a:schemeClr val="tx1"/>
                </a:solidFill>
                <a:latin typeface="+mn-lt"/>
              </a:rPr>
              <a:t>дескриптор</a:t>
            </a:r>
            <a:r>
              <a:rPr lang="en-GB" altLang="ru-RU" sz="2200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GB" altLang="ru-RU" sz="2200" b="1" dirty="0" err="1">
                <a:solidFill>
                  <a:schemeClr val="tx1"/>
                </a:solidFill>
                <a:latin typeface="+mn-lt"/>
              </a:rPr>
              <a:t>смещение</a:t>
            </a:r>
            <a:r>
              <a:rPr lang="en-GB" altLang="ru-RU" sz="2200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GB" altLang="ru-RU" sz="2200" b="1" dirty="0" err="1">
                <a:solidFill>
                  <a:schemeClr val="tx1"/>
                </a:solidFill>
                <a:latin typeface="+mn-lt"/>
              </a:rPr>
              <a:t>отсчет</a:t>
            </a:r>
            <a:r>
              <a:rPr lang="en-GB" altLang="ru-RU" sz="2200" b="1" dirty="0">
                <a:solidFill>
                  <a:schemeClr val="tx1"/>
                </a:solidFill>
                <a:latin typeface="+mn-lt"/>
              </a:rPr>
              <a:t>=SEEK_SET)</a:t>
            </a:r>
            <a:r>
              <a:rPr lang="ar-SA" altLang="ru-RU" sz="2200" b="1" dirty="0">
                <a:solidFill>
                  <a:schemeClr val="tx1"/>
                </a:solidFill>
                <a:latin typeface="+mn-lt"/>
              </a:rPr>
              <a:t>‏</a:t>
            </a:r>
            <a:endParaRPr lang="en-GB" altLang="ru-RU" sz="2200" b="1" dirty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lnSpc>
                <a:spcPct val="103000"/>
              </a:lnSpc>
              <a:buNone/>
              <a:tabLst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Параметр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отсчет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задает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с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какого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места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отсчитывается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 smtClean="0">
                <a:solidFill>
                  <a:schemeClr val="tx1"/>
                </a:solidFill>
                <a:latin typeface="+mn-lt"/>
              </a:rPr>
              <a:t>смещение</a:t>
            </a:r>
            <a:r>
              <a:rPr lang="en-GB" altLang="ru-RU" sz="2200" dirty="0" smtClean="0">
                <a:solidFill>
                  <a:schemeClr val="tx1"/>
                </a:solidFill>
                <a:latin typeface="+mn-lt"/>
              </a:rPr>
              <a:t>.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smtClean="0">
                <a:solidFill>
                  <a:schemeClr val="tx1"/>
                </a:solidFill>
                <a:latin typeface="+mn-lt"/>
              </a:rPr>
              <a:t>В 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PHP для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этого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существуют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три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константы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равные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соответственно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, 0, 1 и 2: </a:t>
            </a:r>
          </a:p>
          <a:p>
            <a:pPr marL="342900" lvl="1" indent="-342900">
              <a:lnSpc>
                <a:spcPct val="103000"/>
              </a:lnSpc>
              <a:buFont typeface="Arial" panose="020B0604020202020204" pitchFamily="34" charset="0"/>
              <a:buChar char="•"/>
              <a:tabLst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b="1" dirty="0">
                <a:solidFill>
                  <a:schemeClr val="tx1"/>
                </a:solidFill>
                <a:latin typeface="+mn-lt"/>
              </a:rPr>
              <a:t>SEEK_SET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-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устанавливает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позицию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начиная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с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начала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файла; </a:t>
            </a:r>
          </a:p>
          <a:p>
            <a:pPr marL="342900" lvl="1" indent="-342900">
              <a:lnSpc>
                <a:spcPct val="103000"/>
              </a:lnSpc>
              <a:buFont typeface="Arial" panose="020B0604020202020204" pitchFamily="34" charset="0"/>
              <a:buChar char="•"/>
              <a:tabLst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b="1" dirty="0">
                <a:solidFill>
                  <a:schemeClr val="tx1"/>
                </a:solidFill>
                <a:latin typeface="+mn-lt"/>
              </a:rPr>
              <a:t>SEEK_CUR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-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отсчитывает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позицию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относительно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текущей позиции; </a:t>
            </a:r>
          </a:p>
          <a:p>
            <a:pPr marL="342900" lvl="1" indent="-342900">
              <a:lnSpc>
                <a:spcPct val="103000"/>
              </a:lnSpc>
              <a:buFont typeface="Arial" panose="020B0604020202020204" pitchFamily="34" charset="0"/>
              <a:buChar char="•"/>
              <a:tabLst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b="1" dirty="0">
                <a:solidFill>
                  <a:schemeClr val="tx1"/>
                </a:solidFill>
                <a:latin typeface="+mn-lt"/>
              </a:rPr>
              <a:t>SEEK_END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-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отсчитывает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позицию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относительно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конца файла; 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В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случае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использования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последних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двух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констант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параметр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смещение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может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быть</a:t>
            </a:r>
            <a:r>
              <a:rPr lang="en-GB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>
                <a:solidFill>
                  <a:schemeClr val="tx1"/>
                </a:solidFill>
                <a:latin typeface="+mn-lt"/>
              </a:rPr>
              <a:t>отрицательным</a:t>
            </a:r>
            <a:r>
              <a:rPr lang="en-GB" altLang="ru-RU" sz="2200" dirty="0" smtClean="0">
                <a:solidFill>
                  <a:schemeClr val="tx1"/>
                </a:solidFill>
                <a:latin typeface="+mn-lt"/>
              </a:rPr>
              <a:t>.</a:t>
            </a:r>
            <a:endParaRPr lang="en-GB" altLang="ru-RU" sz="2100" dirty="0" smtClean="0"/>
          </a:p>
        </p:txBody>
      </p:sp>
    </p:spTree>
    <p:extLst>
      <p:ext uri="{BB962C8B-B14F-4D97-AF65-F5344CB8AC3E}">
        <p14:creationId xmlns:p14="http://schemas.microsoft.com/office/powerpoint/2010/main" val="466443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4C1CE-65D6-4F80-BF78-C92203388636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896938"/>
            <a:ext cx="8588375" cy="5753100"/>
          </a:xfrm>
          <a:solidFill>
            <a:srgbClr val="FFFFFF"/>
          </a:solidFill>
        </p:spPr>
        <p:txBody>
          <a:bodyPr/>
          <a:lstStyle/>
          <a:p>
            <a:pPr marL="0" indent="361950" eaLnBrk="1" hangingPunct="1">
              <a:lnSpc>
                <a:spcPct val="103000"/>
              </a:lnSpc>
              <a:buNone/>
              <a:tabLst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В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случае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успешного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завершения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функция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возвращает 0, а в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случае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неудачи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-1. 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При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чтении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данных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из файла указатель текущей позиции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перемещается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к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очередному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непрочитанному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символу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indent="361950">
              <a:lnSpc>
                <a:spcPct val="103000"/>
              </a:lnSpc>
              <a:buNone/>
              <a:tabLst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ru-RU" altLang="ru-RU" dirty="0" smtClean="0">
              <a:solidFill>
                <a:schemeClr val="tx1"/>
              </a:solidFill>
              <a:latin typeface="+mn-lt"/>
            </a:endParaRPr>
          </a:p>
          <a:p>
            <a:pPr marL="0" indent="361950">
              <a:lnSpc>
                <a:spcPct val="103000"/>
              </a:lnSpc>
              <a:buNone/>
              <a:tabLst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rewind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ru-RU" altLang="ru-RU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‏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-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установка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указателя текущей позиции в начало </a:t>
            </a:r>
            <a:r>
              <a:rPr lang="en-GB" altLang="ru-RU" dirty="0" err="1" smtClean="0">
                <a:solidFill>
                  <a:schemeClr val="tx1"/>
                </a:solidFill>
                <a:latin typeface="+mn-lt"/>
              </a:rPr>
              <a:t>файла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Синтаксис: 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rewind (дескриптор)‏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ru-RU" altLang="ru-RU" dirty="0" smtClean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lnSpc>
                <a:spcPct val="103000"/>
              </a:lnSpc>
              <a:buNone/>
              <a:tabLst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ftell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()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‏</a:t>
            </a:r>
            <a:r>
              <a:rPr lang="ru-RU" altLang="ru-RU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возвращает положение указателя файла.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Синтаксис: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ftell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 (дескриптор) </a:t>
            </a:r>
          </a:p>
          <a:p>
            <a:pPr eaLnBrk="1" hangingPunct="1">
              <a:lnSpc>
                <a:spcPct val="103000"/>
              </a:lnSpc>
              <a:buFont typeface="Wingdings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ru-RU" sz="2100" dirty="0" smtClean="0"/>
          </a:p>
          <a:p>
            <a:pPr eaLnBrk="1" hangingPunct="1">
              <a:lnSpc>
                <a:spcPct val="103000"/>
              </a:lnSpc>
              <a:buFont typeface="Wingdings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ru-RU" sz="2100" dirty="0" smtClean="0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770812" cy="793751"/>
          </a:xfrm>
        </p:spPr>
        <p:txBody>
          <a:bodyPr/>
          <a:lstStyle/>
          <a:p>
            <a:pPr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3200" b="1" dirty="0"/>
              <a:t>Работа с указателем </a:t>
            </a:r>
            <a:r>
              <a:rPr lang="ru-RU" sz="3200" b="1" dirty="0" smtClean="0"/>
              <a:t>файла</a:t>
            </a:r>
            <a:endParaRPr lang="en-GB" altLang="ru-RU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5513664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6CC4-1DE3-47CF-B349-918C509CC63A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0812" cy="793750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b="1" smtClean="0"/>
              <a:t>Перемещение по файлу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896938"/>
            <a:ext cx="8696325" cy="5484390"/>
          </a:xfrm>
          <a:solidFill>
            <a:srgbClr val="FFFFFF"/>
          </a:solidFill>
        </p:spPr>
        <p:txBody>
          <a:bodyPr>
            <a:normAutofit lnSpcReduction="10000"/>
          </a:bodyPr>
          <a:lstStyle/>
          <a:p>
            <a:pPr marL="3619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ru-RU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$filename = "test.txt";</a:t>
            </a:r>
            <a:endParaRPr lang="ru-RU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$filename, "r" ) or die("Couldn't open $filename");</a:t>
            </a:r>
            <a:endParaRPr lang="ru-RU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fsize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filesize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($filename);</a:t>
            </a:r>
            <a:endParaRPr lang="ru-RU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$halfway = 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 $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fsize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2);</a:t>
            </a:r>
            <a:endParaRPr lang="ru-RU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"Halfway point: $ halfway &lt;BR&gt;\n";</a:t>
            </a:r>
            <a:endParaRPr lang="ru-RU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fseek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$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$halfway );</a:t>
            </a:r>
            <a:endParaRPr lang="ru-RU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$chunk = </a:t>
            </a:r>
            <a:r>
              <a:rPr lang="en-US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fread</a:t>
            </a:r>
            <a:r>
              <a:rPr 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fsize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$halfway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ru-RU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chunk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ru-RU" sz="2100" dirty="0" smtClean="0"/>
          </a:p>
        </p:txBody>
      </p:sp>
    </p:spTree>
    <p:extLst>
      <p:ext uri="{BB962C8B-B14F-4D97-AF65-F5344CB8AC3E}">
        <p14:creationId xmlns:p14="http://schemas.microsoft.com/office/powerpoint/2010/main" val="2553377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859389-53E5-416D-A515-A15A1D9C4CDB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26627" name="Rectangle 1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7770812" cy="793750"/>
          </a:xfrm>
        </p:spPr>
        <p:txBody>
          <a:bodyPr/>
          <a:lstStyle/>
          <a:p>
            <a:pPr eaLnBrk="1" hangingPunct="1"/>
            <a:r>
              <a:rPr lang="ru-RU" altLang="ru-RU" sz="3200" b="1" dirty="0" smtClean="0"/>
              <a:t>Создание и удаление файлов</a:t>
            </a:r>
            <a:endParaRPr lang="ru-RU" altLang="ru-RU" sz="3200" dirty="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88" y="1000125"/>
            <a:ext cx="8339137" cy="5097463"/>
          </a:xfrm>
          <a:solidFill>
            <a:srgbClr val="FFFFFF"/>
          </a:solidFill>
        </p:spPr>
        <p:txBody>
          <a:bodyPr/>
          <a:lstStyle/>
          <a:p>
            <a:pPr marL="0" indent="361950" eaLnBrk="1" hangingPunct="1">
              <a:buNone/>
            </a:pPr>
            <a:r>
              <a:rPr lang="ru-RU" altLang="ru-RU" dirty="0">
                <a:solidFill>
                  <a:schemeClr val="tx1"/>
                </a:solidFill>
                <a:latin typeface="+mn-lt"/>
              </a:rPr>
              <a:t>Если нужный файл еще не существует, то его можно создать с помощью функции </a:t>
            </a:r>
            <a:r>
              <a:rPr lang="ru-RU" altLang="ru-RU" b="1" dirty="0" err="1">
                <a:solidFill>
                  <a:schemeClr val="tx1"/>
                </a:solidFill>
                <a:latin typeface="+mn-lt"/>
              </a:rPr>
              <a:t>touch</a:t>
            </a:r>
            <a:r>
              <a:rPr lang="ru-RU" altLang="ru-RU" b="1" dirty="0">
                <a:solidFill>
                  <a:schemeClr val="tx1"/>
                </a:solidFill>
                <a:latin typeface="+mn-lt"/>
              </a:rPr>
              <a:t>( )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.</a:t>
            </a:r>
            <a:endParaRPr lang="en-US" altLang="ru-RU" dirty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buNone/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Синтаксис: </a:t>
            </a:r>
            <a:r>
              <a:rPr lang="ru-RU" altLang="ru-RU" b="1" dirty="0" err="1" smtClean="0">
                <a:solidFill>
                  <a:schemeClr val="tx1"/>
                </a:solidFill>
                <a:latin typeface="+mn-lt"/>
              </a:rPr>
              <a:t>touch</a:t>
            </a:r>
            <a:r>
              <a:rPr lang="ru-RU" altLang="ru-RU" b="1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ru-RU" altLang="ru-RU" b="1" dirty="0" err="1" smtClean="0">
                <a:solidFill>
                  <a:schemeClr val="tx1"/>
                </a:solidFill>
                <a:latin typeface="+mn-lt"/>
              </a:rPr>
              <a:t>имя_файла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0" indent="361950" eaLnBrk="1" hangingPunct="1">
              <a:buNone/>
            </a:pPr>
            <a:r>
              <a:rPr lang="ru-RU" altLang="ru-RU" dirty="0">
                <a:solidFill>
                  <a:schemeClr val="tx1"/>
                </a:solidFill>
                <a:latin typeface="+mn-lt"/>
              </a:rPr>
              <a:t>Получив строку с именем файла, 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создает пустой файл с заданным именем.</a:t>
            </a:r>
            <a:endParaRPr lang="en-US" altLang="ru-RU" dirty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buNone/>
            </a:pPr>
            <a:r>
              <a:rPr lang="ru-RU" altLang="ru-RU" dirty="0">
                <a:solidFill>
                  <a:schemeClr val="tx1"/>
                </a:solidFill>
                <a:latin typeface="+mn-lt"/>
              </a:rPr>
              <a:t>Если такой файл уже существует, то функция не изменяет его содержания, но </a:t>
            </a:r>
            <a:r>
              <a:rPr lang="ru-RU" altLang="ru-RU" b="1" dirty="0">
                <a:solidFill>
                  <a:schemeClr val="tx1"/>
                </a:solidFill>
                <a:latin typeface="+mn-lt"/>
              </a:rPr>
              <a:t>изменяет дату модификации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.</a:t>
            </a:r>
            <a:endParaRPr lang="en-US" altLang="ru-RU" dirty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buNone/>
            </a:pPr>
            <a:r>
              <a:rPr lang="ru-RU" altLang="ru-RU" dirty="0">
                <a:solidFill>
                  <a:schemeClr val="tx1"/>
                </a:solidFill>
                <a:latin typeface="+mn-lt"/>
              </a:rPr>
              <a:t>Существующий файл можно удалить с помощью функции </a:t>
            </a:r>
            <a:r>
              <a:rPr lang="ru-RU" altLang="ru-RU" b="1" dirty="0" err="1">
                <a:solidFill>
                  <a:schemeClr val="tx1"/>
                </a:solidFill>
                <a:latin typeface="+mn-lt"/>
              </a:rPr>
              <a:t>unlink</a:t>
            </a:r>
            <a:r>
              <a:rPr lang="ru-RU" altLang="ru-RU" b="1" dirty="0">
                <a:solidFill>
                  <a:schemeClr val="tx1"/>
                </a:solidFill>
                <a:latin typeface="+mn-lt"/>
              </a:rPr>
              <a:t>( )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. </a:t>
            </a:r>
            <a:endParaRPr lang="en-US" altLang="ru-RU" dirty="0">
              <a:solidFill>
                <a:schemeClr val="tx1"/>
              </a:solidFill>
              <a:latin typeface="+mn-lt"/>
            </a:endParaRPr>
          </a:p>
          <a:p>
            <a:pPr marL="0" indent="361950">
              <a:buNone/>
            </a:pP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Синтаксис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: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altLang="ru-RU" b="1" dirty="0" err="1">
                <a:solidFill>
                  <a:schemeClr val="tx1"/>
                </a:solidFill>
                <a:latin typeface="+mn-lt"/>
              </a:rPr>
              <a:t>unlink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(</a:t>
            </a:r>
            <a:r>
              <a:rPr lang="ru-RU" altLang="ru-RU" b="1" dirty="0" err="1">
                <a:solidFill>
                  <a:schemeClr val="tx1"/>
                </a:solidFill>
                <a:latin typeface="+mn-lt"/>
              </a:rPr>
              <a:t>имя_файла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eaLnBrk="1" hangingPunct="1"/>
            <a:endParaRPr lang="ru-RU" altLang="ru-RU" sz="2000" dirty="0" smtClean="0"/>
          </a:p>
          <a:p>
            <a:pPr eaLnBrk="1" hangingPunct="1">
              <a:lnSpc>
                <a:spcPct val="103000"/>
              </a:lnSpc>
              <a:buFont typeface="Wingdings" charset="2"/>
              <a:buNone/>
            </a:pPr>
            <a:endParaRPr lang="en-GB" altLang="ru-RU" sz="2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48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29360-7A55-453F-93C9-89C589227745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7770812" cy="793750"/>
          </a:xfrm>
        </p:spPr>
        <p:txBody>
          <a:bodyPr/>
          <a:lstStyle/>
          <a:p>
            <a:pPr eaLnBrk="1" hangingPunct="1"/>
            <a:r>
              <a:rPr lang="ru-RU" altLang="ru-RU" sz="3200" b="1" smtClean="0"/>
              <a:t>Информация о дате и времени</a:t>
            </a:r>
            <a:endParaRPr lang="ru-RU" altLang="ru-RU" sz="320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908720"/>
            <a:ext cx="8269288" cy="4568825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0" indent="361950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С помощью функции </a:t>
            </a:r>
            <a:r>
              <a:rPr lang="ru-RU" altLang="ru-RU" sz="2200" b="1" dirty="0" err="1">
                <a:solidFill>
                  <a:schemeClr val="tx1"/>
                </a:solidFill>
                <a:latin typeface="+mn-lt"/>
              </a:rPr>
              <a:t>fileatime</a:t>
            </a:r>
            <a:r>
              <a:rPr lang="ru-RU" altLang="ru-RU" sz="2200" b="1" dirty="0">
                <a:solidFill>
                  <a:schemeClr val="tx1"/>
                </a:solidFill>
                <a:latin typeface="+mn-lt"/>
              </a:rPr>
              <a:t>(</a:t>
            </a:r>
            <a:r>
              <a:rPr lang="ru-RU" altLang="ru-RU" sz="2200" b="1" dirty="0" err="1">
                <a:solidFill>
                  <a:schemeClr val="tx1"/>
                </a:solidFill>
                <a:latin typeface="+mn-lt"/>
              </a:rPr>
              <a:t>имя_файла</a:t>
            </a:r>
            <a:r>
              <a:rPr lang="ru-RU" altLang="ru-RU" sz="2200" b="1" dirty="0">
                <a:solidFill>
                  <a:schemeClr val="tx1"/>
                </a:solidFill>
                <a:latin typeface="+mn-lt"/>
              </a:rPr>
              <a:t>) 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можно узнать, когда к файлу последний раз осуществлялся доступ. Функция требует указания имени файла и возвращает дату последнего доступа к нему. </a:t>
            </a:r>
            <a:endParaRPr lang="en-US" altLang="ru-RU" sz="2200" dirty="0" smtClean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Время возвращается в системе эпохи UNIX, т.е. представляет собой количество секунд, прошедших после 1 января 1970 г.</a:t>
            </a:r>
          </a:p>
          <a:p>
            <a:pPr marL="0" indent="361950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Дату последней модификации файла можно узнать с помощью функции </a:t>
            </a:r>
            <a:r>
              <a:rPr lang="ru-RU" altLang="ru-RU" sz="2200" b="1" dirty="0" err="1">
                <a:solidFill>
                  <a:schemeClr val="tx1"/>
                </a:solidFill>
                <a:latin typeface="+mn-lt"/>
              </a:rPr>
              <a:t>filemtime</a:t>
            </a:r>
            <a:r>
              <a:rPr lang="ru-RU" altLang="ru-RU" sz="2200" b="1" dirty="0">
                <a:solidFill>
                  <a:schemeClr val="tx1"/>
                </a:solidFill>
                <a:latin typeface="+mn-lt"/>
              </a:rPr>
              <a:t>(</a:t>
            </a:r>
            <a:r>
              <a:rPr lang="ru-RU" altLang="ru-RU" sz="2200" b="1" dirty="0" err="1">
                <a:solidFill>
                  <a:schemeClr val="tx1"/>
                </a:solidFill>
                <a:latin typeface="+mn-lt"/>
              </a:rPr>
              <a:t>имя_файла</a:t>
            </a:r>
            <a:r>
              <a:rPr lang="ru-RU" altLang="ru-RU" sz="2200" b="1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indent="361950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Можно узнать дату последнего изменения файла с помощью функции </a:t>
            </a:r>
            <a:r>
              <a:rPr lang="ru-RU" altLang="ru-RU" sz="2200" b="1" dirty="0" err="1">
                <a:solidFill>
                  <a:schemeClr val="tx1"/>
                </a:solidFill>
                <a:latin typeface="+mn-lt"/>
              </a:rPr>
              <a:t>filectime</a:t>
            </a:r>
            <a:r>
              <a:rPr lang="ru-RU" altLang="ru-RU" sz="2200" b="1" dirty="0">
                <a:solidFill>
                  <a:schemeClr val="tx1"/>
                </a:solidFill>
                <a:latin typeface="+mn-lt"/>
              </a:rPr>
              <a:t>(</a:t>
            </a:r>
            <a:r>
              <a:rPr lang="ru-RU" altLang="ru-RU" sz="2200" b="1" dirty="0" err="1">
                <a:solidFill>
                  <a:schemeClr val="tx1"/>
                </a:solidFill>
                <a:latin typeface="+mn-lt"/>
              </a:rPr>
              <a:t>имя_файла</a:t>
            </a:r>
            <a:r>
              <a:rPr lang="ru-RU" altLang="ru-RU" sz="2200" b="1" dirty="0">
                <a:solidFill>
                  <a:schemeClr val="tx1"/>
                </a:solidFill>
                <a:latin typeface="+mn-lt"/>
              </a:rPr>
              <a:t>)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. В системе UNIX дата изменения устанавливается тогда, когда изменяется содержимое файла, или права доступа к нему, или его владелец. </a:t>
            </a:r>
            <a:endParaRPr lang="en-GB" altLang="ru-RU" sz="22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8941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59515F-4C76-4A20-A058-C7180A034F17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28675" name="Rectangle 1"/>
          <p:cNvSpPr>
            <a:spLocks noGrp="1" noChangeArrowheads="1"/>
          </p:cNvSpPr>
          <p:nvPr>
            <p:ph type="title"/>
          </p:nvPr>
        </p:nvSpPr>
        <p:spPr>
          <a:xfrm>
            <a:off x="509588" y="-144463"/>
            <a:ext cx="7770812" cy="793751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b="1" dirty="0" smtClean="0"/>
              <a:t>Работа с файловой системой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717551"/>
            <a:ext cx="8460556" cy="5879802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0" indent="441325" eaLnBrk="1" hangingPunct="1">
              <a:spcBef>
                <a:spcPts val="0"/>
              </a:spcBef>
              <a:spcAft>
                <a:spcPts val="5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Функция</a:t>
            </a:r>
            <a:r>
              <a:rPr lang="en-GB" altLang="ru-RU" sz="1800" b="1" dirty="0" smtClean="0">
                <a:solidFill>
                  <a:schemeClr val="tx1"/>
                </a:solidFill>
                <a:latin typeface="+mn-lt"/>
              </a:rPr>
              <a:t> stat( ) 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- возвращает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индексируемый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массив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с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подробной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информацией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о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файле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с заданным именем.</a:t>
            </a:r>
          </a:p>
          <a:p>
            <a:pPr marL="0" indent="441325" eaLnBrk="1" hangingPunct="1">
              <a:spcBef>
                <a:spcPts val="0"/>
              </a:spcBef>
              <a:spcAft>
                <a:spcPts val="5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Синтаксис: </a:t>
            </a:r>
            <a:r>
              <a:rPr lang="en-GB" altLang="ru-RU" sz="1800" b="1" dirty="0" smtClean="0">
                <a:solidFill>
                  <a:schemeClr val="tx1"/>
                </a:solidFill>
                <a:latin typeface="+mn-lt"/>
              </a:rPr>
              <a:t>stat(</a:t>
            </a:r>
            <a:r>
              <a:rPr lang="en-GB" altLang="ru-RU" sz="1800" b="1" dirty="0" err="1" smtClean="0">
                <a:solidFill>
                  <a:schemeClr val="tx1"/>
                </a:solidFill>
                <a:latin typeface="+mn-lt"/>
              </a:rPr>
              <a:t>имя_файла</a:t>
            </a:r>
            <a:r>
              <a:rPr lang="en-GB" altLang="ru-RU" sz="1800" b="1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ar-SA" altLang="ru-RU" sz="1800" b="1" dirty="0" smtClean="0">
                <a:solidFill>
                  <a:schemeClr val="tx1"/>
                </a:solidFill>
                <a:latin typeface="+mn-lt"/>
                <a:cs typeface="Arial" charset="0"/>
              </a:rPr>
              <a:t>‏</a:t>
            </a:r>
            <a:endParaRPr lang="en-GB" altLang="ru-RU" sz="1800" b="1" dirty="0" smtClean="0">
              <a:solidFill>
                <a:schemeClr val="tx1"/>
              </a:solidFill>
              <a:latin typeface="+mn-lt"/>
            </a:endParaRPr>
          </a:p>
          <a:p>
            <a:pPr marL="0" indent="441325">
              <a:spcBef>
                <a:spcPts val="0"/>
              </a:spcBef>
              <a:spcAft>
                <a:spcPts val="5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В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элементах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массива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возвращается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следующая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информация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0" indent="441325">
              <a:spcBef>
                <a:spcPts val="0"/>
              </a:spcBef>
              <a:spcAft>
                <a:spcPts val="5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0 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  <a:ea typeface="SimSun-ExtB"/>
              </a:rPr>
              <a:t>–</a:t>
            </a:r>
            <a:r>
              <a:rPr lang="ru-RU" altLang="ru-RU" sz="1800" dirty="0" smtClean="0">
                <a:solidFill>
                  <a:schemeClr val="tx1"/>
                </a:solidFill>
                <a:latin typeface="+mn-lt"/>
                <a:ea typeface="SimSun-ExtB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устройство</a:t>
            </a:r>
            <a:r>
              <a:rPr lang="en-US" altLang="ru-RU" sz="1800" dirty="0">
                <a:solidFill>
                  <a:schemeClr val="tx1"/>
                </a:solidFill>
                <a:latin typeface="+mn-lt"/>
              </a:rPr>
              <a:t>;</a:t>
            </a:r>
            <a:endParaRPr lang="en-GB" altLang="ru-RU" sz="1800" dirty="0" smtClean="0">
              <a:solidFill>
                <a:schemeClr val="tx1"/>
              </a:solidFill>
              <a:latin typeface="+mn-lt"/>
            </a:endParaRPr>
          </a:p>
          <a:p>
            <a:pPr marL="0" indent="441325">
              <a:spcBef>
                <a:spcPts val="0"/>
              </a:spcBef>
              <a:spcAft>
                <a:spcPts val="5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1 </a:t>
            </a:r>
            <a:r>
              <a:rPr lang="en-GB" altLang="ru-RU" sz="1800" dirty="0">
                <a:solidFill>
                  <a:schemeClr val="tx1"/>
                </a:solidFill>
                <a:latin typeface="+mn-lt"/>
                <a:ea typeface="SimSun-ExtB"/>
              </a:rPr>
              <a:t>–</a:t>
            </a:r>
            <a:r>
              <a:rPr lang="ru-RU" altLang="ru-RU" sz="1800" dirty="0">
                <a:solidFill>
                  <a:schemeClr val="tx1"/>
                </a:solidFill>
                <a:latin typeface="+mn-lt"/>
                <a:ea typeface="SimSun-ExtB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индексный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узел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(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inode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ar-SA" altLang="ru-RU" sz="1800" dirty="0" smtClean="0">
                <a:solidFill>
                  <a:schemeClr val="tx1"/>
                </a:solidFill>
                <a:latin typeface="+mn-lt"/>
                <a:cs typeface="Arial" charset="0"/>
              </a:rPr>
              <a:t>‏</a:t>
            </a:r>
            <a:r>
              <a:rPr lang="en-US" altLang="ru-RU" sz="1800" dirty="0" smtClean="0">
                <a:solidFill>
                  <a:schemeClr val="tx1"/>
                </a:solidFill>
                <a:latin typeface="+mn-lt"/>
                <a:cs typeface="Arial" charset="0"/>
              </a:rPr>
              <a:t>;</a:t>
            </a:r>
            <a:endParaRPr lang="en-GB" altLang="ru-RU" sz="1800" dirty="0" smtClean="0">
              <a:solidFill>
                <a:schemeClr val="tx1"/>
              </a:solidFill>
              <a:latin typeface="+mn-lt"/>
            </a:endParaRPr>
          </a:p>
          <a:p>
            <a:pPr marL="0" indent="441325">
              <a:spcBef>
                <a:spcPts val="0"/>
              </a:spcBef>
              <a:spcAft>
                <a:spcPts val="5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2 </a:t>
            </a:r>
            <a:r>
              <a:rPr lang="en-GB" altLang="ru-RU" sz="1800" dirty="0">
                <a:solidFill>
                  <a:schemeClr val="tx1"/>
                </a:solidFill>
                <a:latin typeface="+mn-lt"/>
                <a:ea typeface="SimSun-ExtB"/>
              </a:rPr>
              <a:t>–</a:t>
            </a:r>
            <a:r>
              <a:rPr lang="ru-RU" altLang="ru-RU" sz="1800" dirty="0">
                <a:solidFill>
                  <a:schemeClr val="tx1"/>
                </a:solidFill>
                <a:latin typeface="+mn-lt"/>
                <a:ea typeface="SimSun-ExtB"/>
              </a:rPr>
              <a:t> 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режим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защиты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индексного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узла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0" indent="441325">
              <a:spcBef>
                <a:spcPts val="0"/>
              </a:spcBef>
              <a:spcAft>
                <a:spcPts val="5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3 </a:t>
            </a:r>
            <a:r>
              <a:rPr lang="en-GB" altLang="ru-RU" sz="1800" dirty="0">
                <a:solidFill>
                  <a:schemeClr val="tx1"/>
                </a:solidFill>
                <a:latin typeface="+mn-lt"/>
                <a:ea typeface="SimSun-ExtB"/>
              </a:rPr>
              <a:t>–</a:t>
            </a:r>
            <a:r>
              <a:rPr lang="ru-RU" altLang="ru-RU" sz="1800" dirty="0">
                <a:solidFill>
                  <a:schemeClr val="tx1"/>
                </a:solidFill>
                <a:latin typeface="+mn-lt"/>
                <a:ea typeface="SimSun-ExtB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количество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ссылок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0" indent="441325">
              <a:spcBef>
                <a:spcPts val="0"/>
              </a:spcBef>
              <a:spcAft>
                <a:spcPts val="5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4 </a:t>
            </a:r>
            <a:r>
              <a:rPr lang="en-GB" altLang="ru-RU" sz="1800" dirty="0">
                <a:solidFill>
                  <a:schemeClr val="tx1"/>
                </a:solidFill>
                <a:latin typeface="+mn-lt"/>
                <a:ea typeface="SimSun-ExtB"/>
              </a:rPr>
              <a:t>–</a:t>
            </a:r>
            <a:r>
              <a:rPr lang="ru-RU" altLang="ru-RU" sz="1800" dirty="0">
                <a:solidFill>
                  <a:schemeClr val="tx1"/>
                </a:solidFill>
                <a:latin typeface="+mn-lt"/>
                <a:ea typeface="SimSun-ExtB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идентификатор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пользователя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владельца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0" indent="441325">
              <a:spcBef>
                <a:spcPts val="0"/>
              </a:spcBef>
              <a:spcAft>
                <a:spcPts val="5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5 </a:t>
            </a:r>
            <a:r>
              <a:rPr lang="en-GB" altLang="ru-RU" sz="1800" dirty="0">
                <a:solidFill>
                  <a:schemeClr val="tx1"/>
                </a:solidFill>
                <a:latin typeface="+mn-lt"/>
                <a:ea typeface="SimSun-ExtB"/>
              </a:rPr>
              <a:t>–</a:t>
            </a:r>
            <a:r>
              <a:rPr lang="ru-RU" altLang="ru-RU" sz="1800" dirty="0">
                <a:solidFill>
                  <a:schemeClr val="tx1"/>
                </a:solidFill>
                <a:latin typeface="+mn-lt"/>
                <a:ea typeface="SimSun-ExtB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идентификатор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группы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владельца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0" indent="441325">
              <a:spcBef>
                <a:spcPts val="0"/>
              </a:spcBef>
              <a:spcAft>
                <a:spcPts val="5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6 </a:t>
            </a:r>
            <a:r>
              <a:rPr lang="en-GB" altLang="ru-RU" sz="1800" dirty="0">
                <a:solidFill>
                  <a:schemeClr val="tx1"/>
                </a:solidFill>
                <a:latin typeface="+mn-lt"/>
                <a:ea typeface="SimSun-ExtB"/>
              </a:rPr>
              <a:t>–</a:t>
            </a:r>
            <a:r>
              <a:rPr lang="ru-RU" altLang="ru-RU" sz="1800" dirty="0">
                <a:solidFill>
                  <a:schemeClr val="tx1"/>
                </a:solidFill>
                <a:latin typeface="+mn-lt"/>
                <a:ea typeface="SimSun-ExtB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тип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устройства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индексного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узла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0" indent="441325">
              <a:spcBef>
                <a:spcPts val="0"/>
              </a:spcBef>
              <a:spcAft>
                <a:spcPts val="5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7 </a:t>
            </a:r>
            <a:r>
              <a:rPr lang="en-GB" altLang="ru-RU" sz="1800" dirty="0">
                <a:solidFill>
                  <a:schemeClr val="tx1"/>
                </a:solidFill>
                <a:latin typeface="+mn-lt"/>
                <a:ea typeface="SimSun-ExtB"/>
              </a:rPr>
              <a:t>–</a:t>
            </a:r>
            <a:r>
              <a:rPr lang="ru-RU" altLang="ru-RU" sz="1800" dirty="0">
                <a:solidFill>
                  <a:schemeClr val="tx1"/>
                </a:solidFill>
                <a:latin typeface="+mn-lt"/>
                <a:ea typeface="SimSun-ExtB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размер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в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байтах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0" indent="441325">
              <a:spcBef>
                <a:spcPts val="0"/>
              </a:spcBef>
              <a:spcAft>
                <a:spcPts val="5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8 </a:t>
            </a:r>
            <a:r>
              <a:rPr lang="en-GB" altLang="ru-RU" sz="1800" dirty="0">
                <a:solidFill>
                  <a:schemeClr val="tx1"/>
                </a:solidFill>
                <a:latin typeface="+mn-lt"/>
                <a:ea typeface="SimSun-ExtB"/>
              </a:rPr>
              <a:t>–</a:t>
            </a:r>
            <a:r>
              <a:rPr lang="ru-RU" altLang="ru-RU" sz="1800" dirty="0">
                <a:solidFill>
                  <a:schemeClr val="tx1"/>
                </a:solidFill>
                <a:latin typeface="+mn-lt"/>
                <a:ea typeface="SimSun-ExtB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время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последнего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обращения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0" indent="441325">
              <a:spcBef>
                <a:spcPts val="0"/>
              </a:spcBef>
              <a:spcAft>
                <a:spcPts val="5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9 </a:t>
            </a:r>
            <a:r>
              <a:rPr lang="en-GB" altLang="ru-RU" sz="1800" dirty="0">
                <a:solidFill>
                  <a:schemeClr val="tx1"/>
                </a:solidFill>
                <a:latin typeface="+mn-lt"/>
                <a:ea typeface="SimSun-ExtB"/>
              </a:rPr>
              <a:t>–</a:t>
            </a:r>
            <a:r>
              <a:rPr lang="ru-RU" altLang="ru-RU" sz="1800" dirty="0">
                <a:solidFill>
                  <a:schemeClr val="tx1"/>
                </a:solidFill>
                <a:latin typeface="+mn-lt"/>
                <a:ea typeface="SimSun-ExtB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время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последней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модификации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0" indent="441325">
              <a:spcBef>
                <a:spcPts val="0"/>
              </a:spcBef>
              <a:spcAft>
                <a:spcPts val="5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10 </a:t>
            </a:r>
            <a:r>
              <a:rPr lang="en-GB" altLang="ru-RU" sz="1800" dirty="0">
                <a:solidFill>
                  <a:schemeClr val="tx1"/>
                </a:solidFill>
                <a:latin typeface="+mn-lt"/>
                <a:ea typeface="SimSun-ExtB"/>
              </a:rPr>
              <a:t>–</a:t>
            </a:r>
            <a:r>
              <a:rPr lang="ru-RU" altLang="ru-RU" sz="1800" dirty="0">
                <a:solidFill>
                  <a:schemeClr val="tx1"/>
                </a:solidFill>
                <a:latin typeface="+mn-lt"/>
                <a:ea typeface="SimSun-ExtB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время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последнего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изменения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0" indent="441325">
              <a:spcBef>
                <a:spcPts val="0"/>
              </a:spcBef>
              <a:spcAft>
                <a:spcPts val="5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11 </a:t>
            </a:r>
            <a:r>
              <a:rPr lang="en-GB" altLang="ru-RU" sz="1800" dirty="0">
                <a:solidFill>
                  <a:schemeClr val="tx1"/>
                </a:solidFill>
                <a:latin typeface="+mn-lt"/>
                <a:ea typeface="SimSun-ExtB"/>
              </a:rPr>
              <a:t>–</a:t>
            </a:r>
            <a:r>
              <a:rPr lang="ru-RU" altLang="ru-RU" sz="1800" dirty="0">
                <a:solidFill>
                  <a:schemeClr val="tx1"/>
                </a:solidFill>
                <a:latin typeface="+mn-lt"/>
                <a:ea typeface="SimSun-ExtB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размер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блока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при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вводе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выводе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в файловой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системе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 marL="0" indent="441325">
              <a:spcBef>
                <a:spcPts val="0"/>
              </a:spcBef>
              <a:spcAft>
                <a:spcPts val="5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12 </a:t>
            </a:r>
            <a:r>
              <a:rPr lang="en-GB" altLang="ru-RU" sz="1800" dirty="0">
                <a:solidFill>
                  <a:schemeClr val="tx1"/>
                </a:solidFill>
                <a:latin typeface="+mn-lt"/>
                <a:ea typeface="SimSun-ExtB"/>
              </a:rPr>
              <a:t>–</a:t>
            </a:r>
            <a:r>
              <a:rPr lang="ru-RU" altLang="ru-RU" sz="1800" dirty="0">
                <a:solidFill>
                  <a:schemeClr val="tx1"/>
                </a:solidFill>
                <a:latin typeface="+mn-lt"/>
                <a:ea typeface="SimSun-ExtB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количество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выделенных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1800" dirty="0" err="1" smtClean="0">
                <a:solidFill>
                  <a:schemeClr val="tx1"/>
                </a:solidFill>
                <a:latin typeface="+mn-lt"/>
              </a:rPr>
              <a:t>блоков</a:t>
            </a:r>
            <a:r>
              <a:rPr lang="en-GB" altLang="ru-RU" sz="1800" dirty="0" smtClean="0">
                <a:solidFill>
                  <a:schemeClr val="tx1"/>
                </a:solidFill>
                <a:latin typeface="+mn-lt"/>
              </a:rPr>
              <a:t>;</a:t>
            </a:r>
            <a:endParaRPr lang="en-GB" altLang="ru-RU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2631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5C042C-CD70-4E8C-B026-071B19891138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29699" name="Rectangle 1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7770812" cy="793751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b="1" dirty="0" smtClean="0"/>
              <a:t>Работа с файловой системой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696325" cy="5222875"/>
          </a:xfrm>
          <a:solidFill>
            <a:srgbClr val="FFFFFF"/>
          </a:solidFill>
        </p:spPr>
        <p:txBody>
          <a:bodyPr>
            <a:normAutofit lnSpcReduction="10000"/>
          </a:bodyPr>
          <a:lstStyle/>
          <a:p>
            <a:pPr marL="0" indent="722313" eaLnBrk="1" hangingPunct="1">
              <a:lnSpc>
                <a:spcPct val="103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b="1" dirty="0">
                <a:solidFill>
                  <a:schemeClr val="tx1"/>
                </a:solidFill>
                <a:latin typeface="+mn-lt"/>
              </a:rPr>
              <a:t>Пример:</a:t>
            </a:r>
          </a:p>
          <a:p>
            <a:pPr indent="1905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$file = "datafile.txt";</a:t>
            </a:r>
          </a:p>
          <a:p>
            <a:pPr indent="1905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list($dev, $</a:t>
            </a:r>
            <a:r>
              <a:rPr lang="en-GB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GB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inodep</a:t>
            </a: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GB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nlink</a:t>
            </a: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GB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GB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GB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inodev</a:t>
            </a: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$size, $</a:t>
            </a:r>
            <a:r>
              <a:rPr lang="en-GB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atime</a:t>
            </a: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GB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mtime</a:t>
            </a: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GB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ctime</a:t>
            </a: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GB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bsize</a:t>
            </a: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stat($file);</a:t>
            </a:r>
          </a:p>
          <a:p>
            <a:pPr indent="1905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"$file is $size bytes. &lt;</a:t>
            </a:r>
            <a:r>
              <a:rPr lang="en-GB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indent="1905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"Last access time: $</a:t>
            </a:r>
            <a:r>
              <a:rPr lang="en-GB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atime</a:t>
            </a: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GB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indent="1905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"Last modification time: $</a:t>
            </a:r>
            <a:r>
              <a:rPr lang="en-GB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mtime</a:t>
            </a: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GB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eaLnBrk="1" hangingPunct="1">
              <a:lnSpc>
                <a:spcPct val="103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ru-RU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722313">
              <a:lnSpc>
                <a:spcPct val="103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Результат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indent="19050" eaLnBrk="1" hangingPunct="1">
              <a:lnSpc>
                <a:spcPct val="103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datafile.txt is 289 bytes.</a:t>
            </a:r>
          </a:p>
          <a:p>
            <a:pPr indent="19050" eaLnBrk="1" hangingPunct="1">
              <a:lnSpc>
                <a:spcPct val="103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access time: August 15 2016 </a:t>
            </a:r>
            <a:r>
              <a:rPr lang="en-GB" alt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alt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alt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:00:00</a:t>
            </a:r>
            <a:endParaRPr lang="en-GB" altLang="ru-RU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19050" eaLnBrk="1" hangingPunct="1">
              <a:lnSpc>
                <a:spcPct val="103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modification time: August 15 2016 </a:t>
            </a:r>
            <a:r>
              <a:rPr lang="en-GB" alt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alt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alt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:07:18</a:t>
            </a:r>
            <a:endParaRPr lang="en-GB" altLang="ru-RU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43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5997E-C7B3-4F2E-B3C8-08458CC837D3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4099" name="Rectangle 1"/>
          <p:cNvSpPr>
            <a:spLocks noGrp="1" noChangeArrowheads="1"/>
          </p:cNvSpPr>
          <p:nvPr>
            <p:ph type="title"/>
          </p:nvPr>
        </p:nvSpPr>
        <p:spPr>
          <a:xfrm>
            <a:off x="509588" y="-9525"/>
            <a:ext cx="7770812" cy="1089025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b="1" dirty="0" smtClean="0"/>
              <a:t>Проверка файла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1257300"/>
            <a:ext cx="8407721" cy="5386388"/>
          </a:xfrm>
          <a:solidFill>
            <a:srgbClr val="FFFFFF"/>
          </a:solidFill>
        </p:spPr>
        <p:txBody>
          <a:bodyPr/>
          <a:lstStyle/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is_file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( ) 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- проверяет существование заданного файла и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возможность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выполнения с ним операций чтения/записи. 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b="1" dirty="0">
                <a:solidFill>
                  <a:schemeClr val="tx1"/>
                </a:solidFill>
                <a:latin typeface="+mn-lt"/>
              </a:rPr>
              <a:t>Синтаксис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: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is_file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имя_</a:t>
            </a:r>
            <a:r>
              <a:rPr lang="en-GB" altLang="ru-R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файл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lnSpc>
                <a:spcPct val="103000"/>
              </a:lnSpc>
              <a:buFont typeface="Wingdings" charset="2"/>
              <a:buNone/>
              <a:tabLst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200" b="1" dirty="0" smtClean="0">
                <a:solidFill>
                  <a:schemeClr val="tx1"/>
                </a:solidFill>
              </a:rPr>
              <a:t>	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Пример:</a:t>
            </a:r>
          </a:p>
          <a:p>
            <a:pPr marL="0" indent="382588" eaLnBrk="1" hangingPunct="1">
              <a:lnSpc>
                <a:spcPct val="103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$file = "somefile.txt";</a:t>
            </a:r>
          </a:p>
          <a:p>
            <a:pPr marL="0" indent="382588" eaLnBrk="1" hangingPunct="1">
              <a:lnSpc>
                <a:spcPct val="103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is_file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($file)) :</a:t>
            </a:r>
          </a:p>
          <a:p>
            <a:pPr marL="0" indent="382588" eaLnBrk="1" hangingPunct="1">
              <a:lnSpc>
                <a:spcPct val="103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"The file $file is valid and exists!";</a:t>
            </a:r>
          </a:p>
          <a:p>
            <a:pPr marL="0" indent="382588" eaLnBrk="1" hangingPunct="1">
              <a:lnSpc>
                <a:spcPct val="103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:</a:t>
            </a:r>
          </a:p>
          <a:p>
            <a:pPr marL="0" indent="382588" eaLnBrk="1" hangingPunct="1">
              <a:lnSpc>
                <a:spcPct val="103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"The file $file does not exist or it is not a valid file!";</a:t>
            </a:r>
          </a:p>
          <a:p>
            <a:pPr marL="0" indent="382588" eaLnBrk="1" hangingPunct="1">
              <a:lnSpc>
                <a:spcPct val="103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GB" altLang="ru-RU" sz="2100" dirty="0" smtClean="0"/>
          </a:p>
        </p:txBody>
      </p:sp>
    </p:spTree>
    <p:extLst>
      <p:ext uri="{BB962C8B-B14F-4D97-AF65-F5344CB8AC3E}">
        <p14:creationId xmlns:p14="http://schemas.microsoft.com/office/powerpoint/2010/main" val="1907880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70DE-ABB3-49C1-B466-048D1F0F61FC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/>
          </p:nvPr>
        </p:nvSpPr>
        <p:spPr>
          <a:xfrm>
            <a:off x="539552" y="14779"/>
            <a:ext cx="7770812" cy="793751"/>
          </a:xfrm>
        </p:spPr>
        <p:txBody>
          <a:bodyPr/>
          <a:lstStyle/>
          <a:p>
            <a:pPr eaLnBrk="1" hangingPunct="1"/>
            <a:r>
              <a:rPr lang="ru-RU" altLang="ru-RU" sz="3200" b="1" dirty="0" smtClean="0"/>
              <a:t>Блокировка файлов</a:t>
            </a:r>
            <a:endParaRPr lang="ru-RU" altLang="ru-RU" sz="3200" dirty="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8339138" cy="5286375"/>
          </a:xfrm>
          <a:solidFill>
            <a:srgbClr val="FFFFFF"/>
          </a:solidFill>
        </p:spPr>
        <p:txBody>
          <a:bodyPr/>
          <a:lstStyle/>
          <a:p>
            <a:pPr marL="0" indent="722313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2200" b="1" dirty="0" err="1" smtClean="0">
                <a:solidFill>
                  <a:schemeClr val="tx1"/>
                </a:solidFill>
                <a:latin typeface="+mn-lt"/>
              </a:rPr>
              <a:t>flock</a:t>
            </a:r>
            <a:r>
              <a:rPr lang="ru-RU" altLang="ru-RU" sz="2200" b="1" dirty="0" smtClean="0">
                <a:solidFill>
                  <a:schemeClr val="tx1"/>
                </a:solidFill>
                <a:latin typeface="+mn-lt"/>
              </a:rPr>
              <a:t>($f</a:t>
            </a:r>
            <a:r>
              <a:rPr lang="en-US" altLang="ru-RU" sz="2200" b="1" dirty="0" smtClean="0">
                <a:solidFill>
                  <a:schemeClr val="tx1"/>
                </a:solidFill>
                <a:latin typeface="+mn-lt"/>
              </a:rPr>
              <a:t>p</a:t>
            </a:r>
            <a:r>
              <a:rPr lang="ru-RU" altLang="ru-RU" sz="2200" b="1" dirty="0" smtClean="0">
                <a:solidFill>
                  <a:schemeClr val="tx1"/>
                </a:solidFill>
                <a:latin typeface="+mn-lt"/>
              </a:rPr>
              <a:t>, $</a:t>
            </a:r>
            <a:r>
              <a:rPr lang="ru-RU" altLang="ru-RU" sz="2200" b="1" dirty="0" err="1" smtClean="0">
                <a:solidFill>
                  <a:schemeClr val="tx1"/>
                </a:solidFill>
                <a:latin typeface="+mn-lt"/>
              </a:rPr>
              <a:t>operation</a:t>
            </a:r>
            <a:r>
              <a:rPr lang="ru-RU" altLang="ru-RU" sz="2200" b="1" dirty="0" smtClean="0">
                <a:solidFill>
                  <a:schemeClr val="tx1"/>
                </a:solidFill>
                <a:latin typeface="+mn-lt"/>
              </a:rPr>
              <a:t>);</a:t>
            </a:r>
            <a:endParaRPr lang="ru-RU" altLang="ru-RU" sz="2200" dirty="0" smtClean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При вызове этой функции файл с идентификатором </a:t>
            </a:r>
            <a:r>
              <a:rPr lang="ru-RU" altLang="ru-RU" sz="2200" i="1" dirty="0" smtClean="0">
                <a:solidFill>
                  <a:schemeClr val="tx1"/>
                </a:solidFill>
                <a:latin typeface="+mn-lt"/>
              </a:rPr>
              <a:t>$f</a:t>
            </a:r>
            <a:r>
              <a:rPr lang="en-US" altLang="ru-RU" sz="2200" i="1" dirty="0" smtClean="0">
                <a:solidFill>
                  <a:schemeClr val="tx1"/>
                </a:solidFill>
                <a:latin typeface="+mn-lt"/>
              </a:rPr>
              <a:t>p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 блокируется с параметром </a:t>
            </a:r>
            <a:r>
              <a:rPr lang="ru-RU" altLang="ru-RU" sz="2200" i="1" dirty="0" smtClean="0">
                <a:solidFill>
                  <a:schemeClr val="tx1"/>
                </a:solidFill>
                <a:latin typeface="+mn-lt"/>
              </a:rPr>
              <a:t>$</a:t>
            </a:r>
            <a:r>
              <a:rPr lang="ru-RU" altLang="ru-RU" sz="2200" i="1" dirty="0" err="1" smtClean="0">
                <a:solidFill>
                  <a:schemeClr val="tx1"/>
                </a:solidFill>
                <a:latin typeface="+mn-lt"/>
              </a:rPr>
              <a:t>operation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34290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200" b="1" i="1" dirty="0" smtClean="0">
                <a:solidFill>
                  <a:schemeClr val="tx1"/>
                </a:solidFill>
                <a:latin typeface="+mn-lt"/>
              </a:rPr>
              <a:t>LOCK_SH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 (или 1). Разделяемый доступ для чтения.</a:t>
            </a:r>
          </a:p>
          <a:p>
            <a:pPr marL="34290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200" b="1" i="1" dirty="0" smtClean="0">
                <a:solidFill>
                  <a:schemeClr val="tx1"/>
                </a:solidFill>
                <a:latin typeface="+mn-lt"/>
              </a:rPr>
              <a:t>LOCK_EX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 (или 2). Монопольный доступ для записи.</a:t>
            </a:r>
          </a:p>
          <a:p>
            <a:pPr marL="34290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200" b="1" i="1" dirty="0" smtClean="0">
                <a:solidFill>
                  <a:schemeClr val="tx1"/>
                </a:solidFill>
                <a:latin typeface="+mn-lt"/>
              </a:rPr>
              <a:t>LOCK_UN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 (или 3). Снять блокировку.</a:t>
            </a:r>
          </a:p>
          <a:p>
            <a:pPr marL="342900" lvl="1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200" b="1" i="1" dirty="0" smtClean="0">
                <a:solidFill>
                  <a:schemeClr val="tx1"/>
                </a:solidFill>
                <a:latin typeface="+mn-lt"/>
              </a:rPr>
              <a:t>LOCK_NB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 (или 4). Это значение прибавляется к одному из предыдущих с помощью символа прямой черты (|) и определяет следующее. Если предпринимается попытка блокировки файла, который ранее уже был заблокирован, функция </a:t>
            </a:r>
            <a:r>
              <a:rPr lang="ru-RU" altLang="ru-RU" sz="2200" i="1" dirty="0" err="1" smtClean="0">
                <a:solidFill>
                  <a:schemeClr val="tx1"/>
                </a:solidFill>
                <a:latin typeface="+mn-lt"/>
              </a:rPr>
              <a:t>flock</a:t>
            </a:r>
            <a:r>
              <a:rPr lang="ru-RU" altLang="ru-RU" sz="2200" i="1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 при установленном параметре LOCK_NB не будет ожидать отмены блокировки и сразу возвратит значение </a:t>
            </a:r>
            <a:r>
              <a:rPr lang="ru-RU" altLang="ru-RU" sz="2200" i="1" dirty="0" err="1" smtClean="0">
                <a:solidFill>
                  <a:schemeClr val="tx1"/>
                </a:solidFill>
                <a:latin typeface="+mn-lt"/>
              </a:rPr>
              <a:t>false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. В противном случае функция </a:t>
            </a:r>
            <a:r>
              <a:rPr lang="ru-RU" altLang="ru-RU" sz="2200" i="1" dirty="0" err="1" smtClean="0">
                <a:solidFill>
                  <a:schemeClr val="tx1"/>
                </a:solidFill>
                <a:latin typeface="+mn-lt"/>
              </a:rPr>
              <a:t>flock</a:t>
            </a:r>
            <a:r>
              <a:rPr lang="ru-RU" altLang="ru-RU" sz="2200" i="1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 будет ожидать отмены блокировки файла.</a:t>
            </a:r>
          </a:p>
          <a:p>
            <a:pPr indent="358775" eaLnBrk="1" hangingPunct="1">
              <a:lnSpc>
                <a:spcPct val="103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q"/>
            </a:pPr>
            <a:endParaRPr lang="en-GB" altLang="ru-RU" sz="2000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98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16B39-504A-4378-82A4-F938386324A4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811" y="980728"/>
            <a:ext cx="8696325" cy="5402263"/>
          </a:xfrm>
          <a:solidFill>
            <a:srgbClr val="FFFFFF"/>
          </a:solidFill>
        </p:spPr>
        <p:txBody>
          <a:bodyPr/>
          <a:lstStyle/>
          <a:p>
            <a:pPr marL="0" indent="361950" eaLnBrk="1" hangingPunct="1">
              <a:spcBef>
                <a:spcPts val="0"/>
              </a:spcBef>
              <a:spcAft>
                <a:spcPts val="6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b="1" dirty="0" err="1" smtClean="0">
                <a:solidFill>
                  <a:schemeClr val="tx1"/>
                </a:solidFill>
                <a:latin typeface="+mn-lt"/>
              </a:rPr>
              <a:t>сору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( )</a:t>
            </a:r>
            <a:r>
              <a:rPr lang="ar-SA" altLang="ru-RU" b="1" dirty="0" smtClean="0">
                <a:solidFill>
                  <a:schemeClr val="tx1"/>
                </a:solidFill>
                <a:latin typeface="+mn-lt"/>
                <a:cs typeface="Arial" charset="0"/>
              </a:rPr>
              <a:t>‏</a:t>
            </a:r>
            <a:endParaRPr lang="en-GB" altLang="ru-RU" b="1" dirty="0" smtClean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spcBef>
                <a:spcPts val="0"/>
              </a:spcBef>
              <a:spcAft>
                <a:spcPts val="6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Синтаксис: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copy (</a:t>
            </a:r>
            <a:r>
              <a:rPr lang="en-GB" altLang="ru-RU" b="1" dirty="0" err="1" smtClean="0">
                <a:solidFill>
                  <a:schemeClr val="tx1"/>
                </a:solidFill>
                <a:latin typeface="+mn-lt"/>
              </a:rPr>
              <a:t>источник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GB" altLang="ru-RU" b="1" dirty="0" err="1" smtClean="0">
                <a:solidFill>
                  <a:schemeClr val="tx1"/>
                </a:solidFill>
                <a:latin typeface="+mn-lt"/>
              </a:rPr>
              <a:t>приемник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ar-SA" altLang="ru-RU" b="1" dirty="0" smtClean="0">
                <a:solidFill>
                  <a:schemeClr val="tx1"/>
                </a:solidFill>
                <a:latin typeface="+mn-lt"/>
                <a:cs typeface="Arial" charset="0"/>
              </a:rPr>
              <a:t>‏</a:t>
            </a:r>
            <a:endParaRPr lang="en-GB" altLang="ru-RU" b="1" dirty="0" smtClean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spcBef>
                <a:spcPts val="0"/>
              </a:spcBef>
              <a:spcAft>
                <a:spcPts val="6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dirty="0" err="1" smtClean="0">
                <a:solidFill>
                  <a:schemeClr val="tx1"/>
                </a:solidFill>
                <a:latin typeface="+mn-lt"/>
              </a:rPr>
              <a:t>сору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( ) пытается </a:t>
            </a:r>
            <a:r>
              <a:rPr lang="en-GB" altLang="ru-RU" dirty="0" err="1" smtClean="0">
                <a:solidFill>
                  <a:schemeClr val="tx1"/>
                </a:solidFill>
                <a:latin typeface="+mn-lt"/>
              </a:rPr>
              <a:t>скопировать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 файл </a:t>
            </a:r>
            <a:r>
              <a:rPr lang="en-GB" altLang="ru-RU" i="1" dirty="0" err="1" smtClean="0">
                <a:solidFill>
                  <a:schemeClr val="tx1"/>
                </a:solidFill>
                <a:latin typeface="+mn-lt"/>
              </a:rPr>
              <a:t>источник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 в файл </a:t>
            </a:r>
            <a:r>
              <a:rPr lang="en-GB" altLang="ru-RU" i="1" dirty="0" err="1" smtClean="0">
                <a:solidFill>
                  <a:schemeClr val="tx1"/>
                </a:solidFill>
                <a:latin typeface="+mn-lt"/>
              </a:rPr>
              <a:t>приемник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; в </a:t>
            </a:r>
            <a:r>
              <a:rPr lang="en-GB" altLang="ru-RU" dirty="0" err="1" smtClean="0">
                <a:solidFill>
                  <a:schemeClr val="tx1"/>
                </a:solidFill>
                <a:latin typeface="+mn-lt"/>
              </a:rPr>
              <a:t>случае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 smtClean="0">
                <a:solidFill>
                  <a:schemeClr val="tx1"/>
                </a:solidFill>
                <a:latin typeface="+mn-lt"/>
              </a:rPr>
              <a:t>успеха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 smtClean="0">
                <a:solidFill>
                  <a:schemeClr val="tx1"/>
                </a:solidFill>
                <a:latin typeface="+mn-lt"/>
              </a:rPr>
              <a:t>возвращается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 TRUE, а при </a:t>
            </a:r>
            <a:r>
              <a:rPr lang="en-GB" altLang="ru-RU" dirty="0" err="1" smtClean="0">
                <a:solidFill>
                  <a:schemeClr val="tx1"/>
                </a:solidFill>
                <a:latin typeface="+mn-lt"/>
              </a:rPr>
              <a:t>неудаче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 — FALSE. </a:t>
            </a:r>
          </a:p>
          <a:p>
            <a:pPr marL="0" indent="361950" eaLnBrk="1" hangingPunct="1">
              <a:spcBef>
                <a:spcPts val="0"/>
              </a:spcBef>
              <a:spcAft>
                <a:spcPts val="6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Если файл </a:t>
            </a:r>
            <a:r>
              <a:rPr lang="en-GB" altLang="ru-RU" i="1" dirty="0" err="1" smtClean="0">
                <a:solidFill>
                  <a:schemeClr val="tx1"/>
                </a:solidFill>
                <a:latin typeface="+mn-lt"/>
              </a:rPr>
              <a:t>приемник</a:t>
            </a:r>
            <a:r>
              <a:rPr lang="en-GB" altLang="ru-RU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 smtClean="0">
                <a:solidFill>
                  <a:schemeClr val="tx1"/>
                </a:solidFill>
                <a:latin typeface="+mn-lt"/>
              </a:rPr>
              <a:t>не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 существует, </a:t>
            </a:r>
            <a:r>
              <a:rPr lang="en-GB" altLang="ru-RU" dirty="0" err="1" smtClean="0">
                <a:solidFill>
                  <a:schemeClr val="tx1"/>
                </a:solidFill>
                <a:latin typeface="+mn-lt"/>
              </a:rPr>
              <a:t>функция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 smtClean="0">
                <a:solidFill>
                  <a:schemeClr val="tx1"/>
                </a:solidFill>
                <a:latin typeface="+mn-lt"/>
              </a:rPr>
              <a:t>сору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( ) </a:t>
            </a:r>
            <a:r>
              <a:rPr lang="en-GB" altLang="ru-RU" dirty="0" err="1" smtClean="0">
                <a:solidFill>
                  <a:schemeClr val="tx1"/>
                </a:solidFill>
                <a:latin typeface="+mn-lt"/>
              </a:rPr>
              <a:t>создает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 smtClean="0">
                <a:solidFill>
                  <a:schemeClr val="tx1"/>
                </a:solidFill>
                <a:latin typeface="+mn-lt"/>
              </a:rPr>
              <a:t>его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0" indent="361950" eaLnBrk="1" hangingPunct="1">
              <a:spcBef>
                <a:spcPts val="0"/>
              </a:spcBef>
              <a:spcAft>
                <a:spcPts val="6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ru-RU" b="1" dirty="0" smtClean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spcBef>
                <a:spcPts val="0"/>
              </a:spcBef>
              <a:spcAft>
                <a:spcPts val="6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Пример:</a:t>
            </a:r>
            <a:endParaRPr lang="ru-RU" altLang="ru-RU" b="1" dirty="0" smtClean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spcBef>
                <a:spcPts val="0"/>
              </a:spcBef>
              <a:spcAft>
                <a:spcPts val="6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US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 ! </a:t>
            </a:r>
            <a:r>
              <a:rPr lang="en-US" altLang="ru-R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file_exists</a:t>
            </a:r>
            <a:r>
              <a:rPr lang="en-US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("dest.txt")) {</a:t>
            </a:r>
            <a:endParaRPr lang="ru-RU" altLang="ru-RU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61950" eaLnBrk="1" hangingPunct="1">
              <a:spcBef>
                <a:spcPts val="0"/>
              </a:spcBef>
              <a:spcAft>
                <a:spcPts val="6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US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copy("source.txt", "dest.txt"); }</a:t>
            </a:r>
            <a:endParaRPr lang="ru-RU" altLang="ru-RU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61950" eaLnBrk="1" hangingPunct="1">
              <a:spcBef>
                <a:spcPts val="0"/>
              </a:spcBef>
              <a:spcAft>
                <a:spcPts val="6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US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{ echo "File already exists!\n"; }</a:t>
            </a:r>
            <a:endParaRPr lang="en-GB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683568" y="66564"/>
            <a:ext cx="7770812" cy="7937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 altLang="ru-RU" sz="3200" b="1" dirty="0"/>
              <a:t>Копирование файлов</a:t>
            </a:r>
            <a:endParaRPr lang="ru-RU" alt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343769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16B39-504A-4378-82A4-F938386324A4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811" y="980728"/>
            <a:ext cx="8696325" cy="5402263"/>
          </a:xfrm>
          <a:solidFill>
            <a:srgbClr val="FFFFFF"/>
          </a:solidFill>
        </p:spPr>
        <p:txBody>
          <a:bodyPr/>
          <a:lstStyle/>
          <a:p>
            <a:pPr marL="0" indent="361950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Функция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 rename( )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-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переименовывает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файл. В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случае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успеха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возвращается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TRUE, a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при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неудаче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— FALSE.</a:t>
            </a:r>
            <a:endParaRPr lang="ru-RU" altLang="ru-RU" dirty="0">
              <a:solidFill>
                <a:schemeClr val="tx1"/>
              </a:solidFill>
              <a:latin typeface="+mn-lt"/>
            </a:endParaRPr>
          </a:p>
          <a:p>
            <a:pPr marL="0" indent="361950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Синтаксис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: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rename (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старое_имя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новое_имя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)</a:t>
            </a:r>
            <a:r>
              <a:rPr lang="ar-SA" altLang="ru-RU" b="1" dirty="0">
                <a:solidFill>
                  <a:schemeClr val="tx1"/>
                </a:solidFill>
                <a:latin typeface="+mn-lt"/>
                <a:cs typeface="Arial" charset="0"/>
              </a:rPr>
              <a:t>‏</a:t>
            </a:r>
            <a:endParaRPr lang="en-GB" altLang="ru-RU" b="1" dirty="0">
              <a:solidFill>
                <a:schemeClr val="tx1"/>
              </a:solidFill>
              <a:latin typeface="+mn-lt"/>
            </a:endParaRPr>
          </a:p>
          <a:p>
            <a:pPr marL="0" indent="361950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ru-RU" b="1" dirty="0">
              <a:solidFill>
                <a:schemeClr val="tx1"/>
              </a:solidFill>
              <a:latin typeface="+mn-lt"/>
            </a:endParaRPr>
          </a:p>
          <a:p>
            <a:pPr marL="0" indent="361950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b="1" dirty="0">
                <a:solidFill>
                  <a:schemeClr val="tx1"/>
                </a:solidFill>
                <a:latin typeface="+mn-lt"/>
              </a:rPr>
              <a:t>Пример:</a:t>
            </a:r>
          </a:p>
          <a:p>
            <a:pPr marL="0" indent="361950"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data_file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"datal.txt";</a:t>
            </a:r>
          </a:p>
          <a:p>
            <a:pPr marL="0" indent="361950"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rename($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data_file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GB" altLang="ru-R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datafile.old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or die ("Could not rename $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data_file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GB" altLang="ru-RU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lnSpc>
                <a:spcPct val="103000"/>
              </a:lnSpc>
              <a:buFont typeface="Wingdings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ru-RU" sz="2000" dirty="0" smtClean="0">
              <a:latin typeface="Arial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683568" y="66564"/>
            <a:ext cx="7770812" cy="7937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 altLang="ru-RU" sz="3200" b="1" dirty="0" smtClean="0"/>
              <a:t>Переименование файлов</a:t>
            </a:r>
            <a:endParaRPr lang="ru-RU" alt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808074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16B39-504A-4378-82A4-F938386324A4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811" y="980728"/>
            <a:ext cx="8696325" cy="5402263"/>
          </a:xfrm>
          <a:solidFill>
            <a:srgbClr val="FFFFFF"/>
          </a:solidFill>
        </p:spPr>
        <p:txBody>
          <a:bodyPr>
            <a:noAutofit/>
          </a:bodyPr>
          <a:lstStyle/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Чтобы загрузить файл на сервер, </a:t>
            </a:r>
            <a:r>
              <a:rPr lang="ru-RU" altLang="ru-RU" sz="2000" dirty="0" smtClean="0">
                <a:solidFill>
                  <a:schemeClr val="tx1"/>
                </a:solidFill>
                <a:latin typeface="+mn-lt"/>
              </a:rPr>
              <a:t>надо 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использовать форму с </a:t>
            </a:r>
            <a:r>
              <a:rPr lang="ru-RU" altLang="ru-RU" sz="2000" dirty="0" smtClean="0">
                <a:solidFill>
                  <a:schemeClr val="tx1"/>
                </a:solidFill>
                <a:latin typeface="+mn-lt"/>
              </a:rPr>
              <a:t>параметром</a:t>
            </a:r>
            <a:r>
              <a:rPr lang="en-US" altLang="ru-RU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altLang="ru-RU" sz="2000" b="1" dirty="0" err="1" smtClean="0">
                <a:solidFill>
                  <a:schemeClr val="tx1"/>
                </a:solidFill>
                <a:latin typeface="+mn-lt"/>
              </a:rPr>
              <a:t>enctype</a:t>
            </a:r>
            <a:r>
              <a:rPr lang="ru-RU" altLang="ru-RU" sz="2000" b="1" dirty="0">
                <a:solidFill>
                  <a:schemeClr val="tx1"/>
                </a:solidFill>
                <a:latin typeface="+mn-lt"/>
              </a:rPr>
              <a:t>='</a:t>
            </a:r>
            <a:r>
              <a:rPr lang="ru-RU" altLang="ru-RU" sz="2000" b="1" dirty="0" err="1">
                <a:solidFill>
                  <a:schemeClr val="tx1"/>
                </a:solidFill>
                <a:latin typeface="+mn-lt"/>
              </a:rPr>
              <a:t>multipart</a:t>
            </a:r>
            <a:r>
              <a:rPr lang="ru-RU" altLang="ru-RU" sz="2000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ru-RU" altLang="ru-RU" sz="2000" b="1" dirty="0" err="1">
                <a:solidFill>
                  <a:schemeClr val="tx1"/>
                </a:solidFill>
                <a:latin typeface="+mn-lt"/>
              </a:rPr>
              <a:t>form-data</a:t>
            </a:r>
            <a:r>
              <a:rPr lang="ru-RU" altLang="ru-RU" sz="2000" b="1" dirty="0">
                <a:solidFill>
                  <a:schemeClr val="tx1"/>
                </a:solidFill>
                <a:latin typeface="+mn-lt"/>
              </a:rPr>
              <a:t>' 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и массив $_FILES. </a:t>
            </a:r>
            <a:endParaRPr lang="en-US" altLang="ru-RU" sz="2000" dirty="0" smtClean="0">
              <a:solidFill>
                <a:schemeClr val="tx1"/>
              </a:solidFill>
              <a:latin typeface="+mn-lt"/>
            </a:endParaRPr>
          </a:p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GB" altLang="ru-RU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GB" alt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($_FILES &amp;&amp; $_FILES['filename']['error']== UPLOAD_ERR_OK)</a:t>
            </a:r>
          </a:p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 </a:t>
            </a:r>
            <a:r>
              <a:rPr lang="en-GB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$name = $_FILES['filename']['name'];</a:t>
            </a:r>
          </a:p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altLang="ru-RU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move_uploaded_file</a:t>
            </a:r>
            <a:r>
              <a:rPr lang="en-GB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($_FILES['filename']['</a:t>
            </a:r>
            <a:r>
              <a:rPr lang="en-GB" altLang="ru-RU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tmp_name</a:t>
            </a:r>
            <a:r>
              <a:rPr lang="en-GB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'], $name);</a:t>
            </a:r>
          </a:p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</a:t>
            </a:r>
            <a:r>
              <a:rPr lang="ru-RU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Файл загружен</a:t>
            </a:r>
            <a:r>
              <a:rPr lang="ru-RU" altLang="ru-RU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r>
              <a:rPr lang="en-US" altLang="ru-RU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h2&gt;</a:t>
            </a:r>
            <a:r>
              <a:rPr lang="ru-RU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Загрузка файла&lt;/</a:t>
            </a:r>
            <a:r>
              <a:rPr lang="en-GB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h2&gt;</a:t>
            </a:r>
          </a:p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 method="post" </a:t>
            </a:r>
            <a:r>
              <a:rPr lang="en-GB" altLang="ru-RU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GB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='multipart/form-data'&gt;</a:t>
            </a:r>
          </a:p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Выберите файл: &lt;</a:t>
            </a:r>
            <a:r>
              <a:rPr lang="en-GB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type='file' name='filename' size='10' /&gt;&lt;</a:t>
            </a:r>
            <a:r>
              <a:rPr lang="en-GB" altLang="ru-RU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altLang="ru-RU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GB" altLang="ru-RU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altLang="ru-RU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alt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type='submit' value='</a:t>
            </a:r>
            <a:r>
              <a:rPr lang="ru-RU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Загрузить' /&gt;</a:t>
            </a:r>
          </a:p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alt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form&gt;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683568" y="66564"/>
            <a:ext cx="7770812" cy="7937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effectLst/>
              </a:rPr>
              <a:t>Отправка файлов на сервер</a:t>
            </a:r>
          </a:p>
        </p:txBody>
      </p:sp>
    </p:spTree>
    <p:extLst>
      <p:ext uri="{BB962C8B-B14F-4D97-AF65-F5344CB8AC3E}">
        <p14:creationId xmlns:p14="http://schemas.microsoft.com/office/powerpoint/2010/main" val="198786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16B39-504A-4378-82A4-F938386324A4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811" y="980728"/>
            <a:ext cx="8696325" cy="5402263"/>
          </a:xfrm>
          <a:solidFill>
            <a:srgbClr val="FFFFFF"/>
          </a:solidFill>
        </p:spPr>
        <p:txBody>
          <a:bodyPr>
            <a:noAutofit/>
          </a:bodyPr>
          <a:lstStyle/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Массив $_FILES является двухмерным. </a:t>
            </a:r>
            <a:r>
              <a:rPr lang="ru-RU" altLang="ru-RU" sz="2000" dirty="0" smtClean="0">
                <a:solidFill>
                  <a:schemeClr val="tx1"/>
                </a:solidFill>
                <a:latin typeface="+mn-lt"/>
              </a:rPr>
              <a:t>Можем загрузить 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набор файлов, и каждый загруженный файл можно получить по ключу, который совпадает со значением атрибута </a:t>
            </a:r>
            <a:r>
              <a:rPr lang="ru-RU" altLang="ru-RU" sz="2000" dirty="0" err="1">
                <a:solidFill>
                  <a:schemeClr val="tx1"/>
                </a:solidFill>
                <a:latin typeface="+mn-lt"/>
              </a:rPr>
              <a:t>name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000" dirty="0" smtClean="0">
                <a:solidFill>
                  <a:schemeClr val="tx1"/>
                </a:solidFill>
                <a:latin typeface="+mn-lt"/>
              </a:rPr>
              <a:t>Так 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как элемент для загрузки файла на форме имеет </a:t>
            </a:r>
            <a:r>
              <a:rPr lang="ru-RU" altLang="ru-RU" sz="2000" dirty="0" err="1">
                <a:solidFill>
                  <a:schemeClr val="tx1"/>
                </a:solidFill>
                <a:latin typeface="+mn-lt"/>
              </a:rPr>
              <a:t>name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='</a:t>
            </a:r>
            <a:r>
              <a:rPr lang="ru-RU" altLang="ru-RU" sz="2000" dirty="0" err="1">
                <a:solidFill>
                  <a:schemeClr val="tx1"/>
                </a:solidFill>
                <a:latin typeface="+mn-lt"/>
              </a:rPr>
              <a:t>filename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', то данный файл </a:t>
            </a:r>
            <a:r>
              <a:rPr lang="ru-RU" altLang="ru-RU" sz="2000" dirty="0" smtClean="0">
                <a:solidFill>
                  <a:schemeClr val="tx1"/>
                </a:solidFill>
                <a:latin typeface="+mn-lt"/>
              </a:rPr>
              <a:t>можем 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получить с помощью выражения $_FILES['</a:t>
            </a:r>
            <a:r>
              <a:rPr lang="ru-RU" altLang="ru-RU" sz="2000" dirty="0" err="1">
                <a:solidFill>
                  <a:schemeClr val="tx1"/>
                </a:solidFill>
                <a:latin typeface="+mn-lt"/>
              </a:rPr>
              <a:t>filename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'].</a:t>
            </a:r>
          </a:p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000" dirty="0" smtClean="0">
                <a:solidFill>
                  <a:schemeClr val="tx1"/>
                </a:solidFill>
                <a:latin typeface="+mn-lt"/>
              </a:rPr>
              <a:t>У 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каждого объекта файла есть свои параметры, которые </a:t>
            </a:r>
            <a:r>
              <a:rPr lang="ru-RU" altLang="ru-RU" sz="2000" dirty="0" smtClean="0">
                <a:solidFill>
                  <a:schemeClr val="tx1"/>
                </a:solidFill>
                <a:latin typeface="+mn-lt"/>
              </a:rPr>
              <a:t>можно 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получить:</a:t>
            </a:r>
          </a:p>
          <a:p>
            <a:pPr marL="0" indent="365125">
              <a:lnSpc>
                <a:spcPct val="103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000" b="1" dirty="0" smtClean="0">
                <a:solidFill>
                  <a:schemeClr val="tx1"/>
                </a:solidFill>
                <a:latin typeface="+mn-lt"/>
              </a:rPr>
              <a:t>$_</a:t>
            </a:r>
            <a:r>
              <a:rPr lang="ru-RU" altLang="ru-RU" sz="2000" b="1" dirty="0">
                <a:solidFill>
                  <a:schemeClr val="tx1"/>
                </a:solidFill>
                <a:latin typeface="+mn-lt"/>
              </a:rPr>
              <a:t>FILES['</a:t>
            </a:r>
            <a:r>
              <a:rPr lang="ru-RU" altLang="ru-RU" sz="2000" b="1" dirty="0" err="1">
                <a:solidFill>
                  <a:schemeClr val="tx1"/>
                </a:solidFill>
                <a:latin typeface="+mn-lt"/>
              </a:rPr>
              <a:t>file</a:t>
            </a:r>
            <a:r>
              <a:rPr lang="ru-RU" altLang="ru-RU" sz="2000" b="1" dirty="0">
                <a:solidFill>
                  <a:schemeClr val="tx1"/>
                </a:solidFill>
                <a:latin typeface="+mn-lt"/>
              </a:rPr>
              <a:t>']['</a:t>
            </a:r>
            <a:r>
              <a:rPr lang="ru-RU" altLang="ru-RU" sz="2000" b="1" dirty="0" err="1">
                <a:solidFill>
                  <a:schemeClr val="tx1"/>
                </a:solidFill>
                <a:latin typeface="+mn-lt"/>
              </a:rPr>
              <a:t>name</a:t>
            </a:r>
            <a:r>
              <a:rPr lang="ru-RU" altLang="ru-RU" sz="2000" b="1" dirty="0" smtClean="0">
                <a:solidFill>
                  <a:schemeClr val="tx1"/>
                </a:solidFill>
                <a:latin typeface="+mn-lt"/>
              </a:rPr>
              <a:t>'] </a:t>
            </a:r>
            <a:r>
              <a:rPr lang="ru-RU" altLang="ru-RU" sz="2000" dirty="0" smtClean="0">
                <a:solidFill>
                  <a:schemeClr val="tx1"/>
                </a:solidFill>
                <a:latin typeface="+mn-lt"/>
              </a:rPr>
              <a:t>− 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имя файла</a:t>
            </a:r>
          </a:p>
          <a:p>
            <a:pPr marL="0" indent="365125">
              <a:lnSpc>
                <a:spcPct val="103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000" b="1" dirty="0" smtClean="0">
                <a:solidFill>
                  <a:schemeClr val="tx1"/>
                </a:solidFill>
                <a:latin typeface="+mn-lt"/>
              </a:rPr>
              <a:t>$_</a:t>
            </a:r>
            <a:r>
              <a:rPr lang="ru-RU" altLang="ru-RU" sz="2000" b="1" dirty="0">
                <a:solidFill>
                  <a:schemeClr val="tx1"/>
                </a:solidFill>
                <a:latin typeface="+mn-lt"/>
              </a:rPr>
              <a:t>FILES['</a:t>
            </a:r>
            <a:r>
              <a:rPr lang="ru-RU" altLang="ru-RU" sz="2000" b="1" dirty="0" err="1">
                <a:solidFill>
                  <a:schemeClr val="tx1"/>
                </a:solidFill>
                <a:latin typeface="+mn-lt"/>
              </a:rPr>
              <a:t>file</a:t>
            </a:r>
            <a:r>
              <a:rPr lang="ru-RU" altLang="ru-RU" sz="2000" b="1" dirty="0">
                <a:solidFill>
                  <a:schemeClr val="tx1"/>
                </a:solidFill>
                <a:latin typeface="+mn-lt"/>
              </a:rPr>
              <a:t>']['</a:t>
            </a:r>
            <a:r>
              <a:rPr lang="ru-RU" altLang="ru-RU" sz="2000" b="1" dirty="0" err="1">
                <a:solidFill>
                  <a:schemeClr val="tx1"/>
                </a:solidFill>
                <a:latin typeface="+mn-lt"/>
              </a:rPr>
              <a:t>type</a:t>
            </a:r>
            <a:r>
              <a:rPr lang="ru-RU" altLang="ru-RU" sz="2000" b="1" dirty="0" smtClean="0">
                <a:solidFill>
                  <a:schemeClr val="tx1"/>
                </a:solidFill>
                <a:latin typeface="+mn-lt"/>
              </a:rPr>
              <a:t>'] </a:t>
            </a:r>
            <a:r>
              <a:rPr lang="ru-RU" altLang="ru-RU" sz="2000" dirty="0">
                <a:solidFill>
                  <a:schemeClr val="tx1"/>
                </a:solidFill>
              </a:rPr>
              <a:t>− </a:t>
            </a:r>
            <a:r>
              <a:rPr lang="ru-RU" altLang="ru-RU" sz="2000" dirty="0" smtClean="0">
                <a:solidFill>
                  <a:schemeClr val="tx1"/>
                </a:solidFill>
                <a:latin typeface="+mn-lt"/>
              </a:rPr>
              <a:t>тип 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содержимого файла, например, </a:t>
            </a:r>
            <a:r>
              <a:rPr lang="ru-RU" altLang="ru-RU" sz="2000" dirty="0" err="1">
                <a:solidFill>
                  <a:schemeClr val="tx1"/>
                </a:solidFill>
                <a:latin typeface="+mn-lt"/>
              </a:rPr>
              <a:t>image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/</a:t>
            </a:r>
            <a:r>
              <a:rPr lang="ru-RU" altLang="ru-RU" sz="2000" dirty="0" err="1">
                <a:solidFill>
                  <a:schemeClr val="tx1"/>
                </a:solidFill>
                <a:latin typeface="+mn-lt"/>
              </a:rPr>
              <a:t>jpeg</a:t>
            </a:r>
            <a:endParaRPr lang="ru-RU" altLang="ru-RU" sz="2000" dirty="0">
              <a:solidFill>
                <a:schemeClr val="tx1"/>
              </a:solidFill>
              <a:latin typeface="+mn-lt"/>
            </a:endParaRPr>
          </a:p>
          <a:p>
            <a:pPr marL="0" indent="365125">
              <a:lnSpc>
                <a:spcPct val="103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000" b="1" dirty="0" smtClean="0">
                <a:solidFill>
                  <a:schemeClr val="tx1"/>
                </a:solidFill>
                <a:latin typeface="+mn-lt"/>
              </a:rPr>
              <a:t>$_</a:t>
            </a:r>
            <a:r>
              <a:rPr lang="ru-RU" altLang="ru-RU" sz="2000" b="1" dirty="0">
                <a:solidFill>
                  <a:schemeClr val="tx1"/>
                </a:solidFill>
                <a:latin typeface="+mn-lt"/>
              </a:rPr>
              <a:t>FILES['</a:t>
            </a:r>
            <a:r>
              <a:rPr lang="ru-RU" altLang="ru-RU" sz="2000" b="1" dirty="0" err="1">
                <a:solidFill>
                  <a:schemeClr val="tx1"/>
                </a:solidFill>
                <a:latin typeface="+mn-lt"/>
              </a:rPr>
              <a:t>file</a:t>
            </a:r>
            <a:r>
              <a:rPr lang="ru-RU" altLang="ru-RU" sz="2000" b="1" dirty="0">
                <a:solidFill>
                  <a:schemeClr val="tx1"/>
                </a:solidFill>
                <a:latin typeface="+mn-lt"/>
              </a:rPr>
              <a:t>']['</a:t>
            </a:r>
            <a:r>
              <a:rPr lang="ru-RU" altLang="ru-RU" sz="2000" b="1" dirty="0" err="1">
                <a:solidFill>
                  <a:schemeClr val="tx1"/>
                </a:solidFill>
                <a:latin typeface="+mn-lt"/>
              </a:rPr>
              <a:t>size</a:t>
            </a:r>
            <a:r>
              <a:rPr lang="ru-RU" altLang="ru-RU" sz="2000" b="1" dirty="0" smtClean="0">
                <a:solidFill>
                  <a:schemeClr val="tx1"/>
                </a:solidFill>
                <a:latin typeface="+mn-lt"/>
              </a:rPr>
              <a:t>']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dirty="0">
                <a:solidFill>
                  <a:schemeClr val="tx1"/>
                </a:solidFill>
              </a:rPr>
              <a:t>−</a:t>
            </a:r>
            <a:r>
              <a:rPr lang="ru-RU" altLang="ru-RU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размер файла в байтах</a:t>
            </a:r>
          </a:p>
          <a:p>
            <a:pPr marL="0" indent="365125">
              <a:lnSpc>
                <a:spcPct val="103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000" b="1" dirty="0" smtClean="0">
                <a:solidFill>
                  <a:schemeClr val="tx1"/>
                </a:solidFill>
                <a:latin typeface="+mn-lt"/>
              </a:rPr>
              <a:t>$_</a:t>
            </a:r>
            <a:r>
              <a:rPr lang="ru-RU" altLang="ru-RU" sz="2000" b="1" dirty="0">
                <a:solidFill>
                  <a:schemeClr val="tx1"/>
                </a:solidFill>
                <a:latin typeface="+mn-lt"/>
              </a:rPr>
              <a:t>FILES['</a:t>
            </a:r>
            <a:r>
              <a:rPr lang="ru-RU" altLang="ru-RU" sz="2000" b="1" dirty="0" err="1">
                <a:solidFill>
                  <a:schemeClr val="tx1"/>
                </a:solidFill>
                <a:latin typeface="+mn-lt"/>
              </a:rPr>
              <a:t>file</a:t>
            </a:r>
            <a:r>
              <a:rPr lang="ru-RU" altLang="ru-RU" sz="2000" b="1" dirty="0">
                <a:solidFill>
                  <a:schemeClr val="tx1"/>
                </a:solidFill>
                <a:latin typeface="+mn-lt"/>
              </a:rPr>
              <a:t>']['</a:t>
            </a:r>
            <a:r>
              <a:rPr lang="ru-RU" altLang="ru-RU" sz="2000" b="1" dirty="0" err="1">
                <a:solidFill>
                  <a:schemeClr val="tx1"/>
                </a:solidFill>
                <a:latin typeface="+mn-lt"/>
              </a:rPr>
              <a:t>tmp_name</a:t>
            </a:r>
            <a:r>
              <a:rPr lang="ru-RU" altLang="ru-RU" sz="2000" b="1" dirty="0" smtClean="0">
                <a:solidFill>
                  <a:schemeClr val="tx1"/>
                </a:solidFill>
                <a:latin typeface="+mn-lt"/>
              </a:rPr>
              <a:t>']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dirty="0" smtClean="0">
                <a:solidFill>
                  <a:schemeClr val="tx1"/>
                </a:solidFill>
              </a:rPr>
              <a:t>−</a:t>
            </a:r>
            <a:r>
              <a:rPr lang="ru-RU" altLang="ru-RU" sz="2000" dirty="0" smtClean="0">
                <a:solidFill>
                  <a:schemeClr val="tx1"/>
                </a:solidFill>
                <a:latin typeface="+mn-lt"/>
              </a:rPr>
              <a:t>имя 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временного файла, сохраненного на сервере</a:t>
            </a:r>
          </a:p>
          <a:p>
            <a:pPr marL="0" indent="365125">
              <a:lnSpc>
                <a:spcPct val="103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000" b="1" dirty="0" smtClean="0">
                <a:solidFill>
                  <a:schemeClr val="tx1"/>
                </a:solidFill>
                <a:latin typeface="+mn-lt"/>
              </a:rPr>
              <a:t>$_</a:t>
            </a:r>
            <a:r>
              <a:rPr lang="ru-RU" altLang="ru-RU" sz="2000" b="1" dirty="0">
                <a:solidFill>
                  <a:schemeClr val="tx1"/>
                </a:solidFill>
                <a:latin typeface="+mn-lt"/>
              </a:rPr>
              <a:t>FILES['</a:t>
            </a:r>
            <a:r>
              <a:rPr lang="ru-RU" altLang="ru-RU" sz="2000" b="1" dirty="0" err="1">
                <a:solidFill>
                  <a:schemeClr val="tx1"/>
                </a:solidFill>
                <a:latin typeface="+mn-lt"/>
              </a:rPr>
              <a:t>file</a:t>
            </a:r>
            <a:r>
              <a:rPr lang="ru-RU" altLang="ru-RU" sz="2000" b="1" dirty="0">
                <a:solidFill>
                  <a:schemeClr val="tx1"/>
                </a:solidFill>
                <a:latin typeface="+mn-lt"/>
              </a:rPr>
              <a:t>']['</a:t>
            </a:r>
            <a:r>
              <a:rPr lang="ru-RU" altLang="ru-RU" sz="2000" b="1" dirty="0" err="1">
                <a:solidFill>
                  <a:schemeClr val="tx1"/>
                </a:solidFill>
                <a:latin typeface="+mn-lt"/>
              </a:rPr>
              <a:t>error</a:t>
            </a:r>
            <a:r>
              <a:rPr lang="ru-RU" altLang="ru-RU" sz="2000" b="1" dirty="0" smtClean="0">
                <a:solidFill>
                  <a:schemeClr val="tx1"/>
                </a:solidFill>
                <a:latin typeface="+mn-lt"/>
              </a:rPr>
              <a:t>'] </a:t>
            </a:r>
            <a:r>
              <a:rPr lang="ru-RU" altLang="ru-RU" sz="2000" dirty="0">
                <a:solidFill>
                  <a:schemeClr val="tx1"/>
                </a:solidFill>
              </a:rPr>
              <a:t>− </a:t>
            </a:r>
            <a:r>
              <a:rPr lang="ru-RU" altLang="ru-RU" sz="2000" dirty="0" smtClean="0">
                <a:solidFill>
                  <a:schemeClr val="tx1"/>
                </a:solidFill>
                <a:latin typeface="+mn-lt"/>
              </a:rPr>
              <a:t>код 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ошибки при загрузке</a:t>
            </a:r>
            <a:endParaRPr lang="en-GB" alt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683568" y="66564"/>
            <a:ext cx="7770812" cy="7937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effectLst/>
              </a:rPr>
              <a:t>Отправка файлов на сервер</a:t>
            </a:r>
          </a:p>
        </p:txBody>
      </p:sp>
    </p:spTree>
    <p:extLst>
      <p:ext uri="{BB962C8B-B14F-4D97-AF65-F5344CB8AC3E}">
        <p14:creationId xmlns:p14="http://schemas.microsoft.com/office/powerpoint/2010/main" val="1966883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16B39-504A-4378-82A4-F938386324A4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9"/>
            <a:ext cx="8280920" cy="5375621"/>
          </a:xfrm>
          <a:solidFill>
            <a:srgbClr val="FFFFFF"/>
          </a:solidFill>
        </p:spPr>
        <p:txBody>
          <a:bodyPr>
            <a:noAutofit/>
          </a:bodyPr>
          <a:lstStyle/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Можем также проверить 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наличие ошибок при загрузке. Если 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нет 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ошибки, то поле </a:t>
            </a:r>
            <a:r>
              <a:rPr lang="ru-RU" altLang="ru-RU" sz="2200" b="1" dirty="0">
                <a:solidFill>
                  <a:schemeClr val="tx1"/>
                </a:solidFill>
                <a:latin typeface="+mn-lt"/>
              </a:rPr>
              <a:t>$_FILES['</a:t>
            </a:r>
            <a:r>
              <a:rPr lang="ru-RU" altLang="ru-RU" sz="2200" b="1" dirty="0" err="1">
                <a:solidFill>
                  <a:schemeClr val="tx1"/>
                </a:solidFill>
                <a:latin typeface="+mn-lt"/>
              </a:rPr>
              <a:t>filename</a:t>
            </a:r>
            <a:r>
              <a:rPr lang="ru-RU" altLang="ru-RU" sz="2200" b="1" dirty="0">
                <a:solidFill>
                  <a:schemeClr val="tx1"/>
                </a:solidFill>
                <a:latin typeface="+mn-lt"/>
              </a:rPr>
              <a:t>']['</a:t>
            </a:r>
            <a:r>
              <a:rPr lang="ru-RU" altLang="ru-RU" sz="2200" b="1" dirty="0" err="1">
                <a:solidFill>
                  <a:schemeClr val="tx1"/>
                </a:solidFill>
                <a:latin typeface="+mn-lt"/>
              </a:rPr>
              <a:t>error</a:t>
            </a:r>
            <a:r>
              <a:rPr lang="ru-RU" altLang="ru-RU" sz="2200" b="1" dirty="0">
                <a:solidFill>
                  <a:schemeClr val="tx1"/>
                </a:solidFill>
                <a:latin typeface="+mn-lt"/>
              </a:rPr>
              <a:t>']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 содержит значение UPLOAD_ERR_OK.</a:t>
            </a:r>
          </a:p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При 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отправке файла на сервер он сначала загружается во временное место, из которого затем с помощью функции </a:t>
            </a:r>
            <a:r>
              <a:rPr lang="ru-RU" altLang="ru-RU" sz="2200" dirty="0" err="1">
                <a:solidFill>
                  <a:schemeClr val="tx1"/>
                </a:solidFill>
                <a:latin typeface="+mn-lt"/>
              </a:rPr>
              <a:t>move_uploaded_file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() он перемещается в каталог сервера.</a:t>
            </a:r>
          </a:p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ru-RU" altLang="ru-RU" sz="2200" b="1" dirty="0" err="1">
                <a:solidFill>
                  <a:schemeClr val="tx1"/>
                </a:solidFill>
                <a:latin typeface="+mn-lt"/>
              </a:rPr>
              <a:t>move_uploaded_file</a:t>
            </a:r>
            <a:r>
              <a:rPr lang="ru-RU" altLang="ru-RU" sz="2200" b="1" dirty="0" smtClean="0">
                <a:solidFill>
                  <a:schemeClr val="tx1"/>
                </a:solidFill>
                <a:latin typeface="+mn-lt"/>
              </a:rPr>
              <a:t>( ) 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принимает два параметра путь к загруженному временному файлу и путь, куда надо поместить загруженный файл.</a:t>
            </a:r>
            <a:endParaRPr lang="en-GB" altLang="ru-RU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683568" y="66564"/>
            <a:ext cx="7770812" cy="7937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effectLst/>
              </a:rPr>
              <a:t>Отправка файлов на сервер</a:t>
            </a:r>
          </a:p>
        </p:txBody>
      </p:sp>
    </p:spTree>
    <p:extLst>
      <p:ext uri="{BB962C8B-B14F-4D97-AF65-F5344CB8AC3E}">
        <p14:creationId xmlns:p14="http://schemas.microsoft.com/office/powerpoint/2010/main" val="1278727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16B39-504A-4378-82A4-F938386324A4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9"/>
            <a:ext cx="8280920" cy="5375621"/>
          </a:xfrm>
          <a:solidFill>
            <a:srgbClr val="FFFFFF"/>
          </a:solidFill>
        </p:spPr>
        <p:txBody>
          <a:bodyPr>
            <a:noAutofit/>
          </a:bodyPr>
          <a:lstStyle/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По умолчанию размер загружаемых файлов ограничен 2 </a:t>
            </a:r>
            <a:r>
              <a:rPr lang="ru-RU" altLang="ru-RU" sz="2200" dirty="0" err="1">
                <a:solidFill>
                  <a:schemeClr val="tx1"/>
                </a:solidFill>
                <a:latin typeface="+mn-lt"/>
              </a:rPr>
              <a:t>мб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. 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Можно настроить 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данный показатель в файле конфигурации. 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В 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файле php.ini 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изменяем строку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upload_max_filesize</a:t>
            </a:r>
            <a:r>
              <a:rPr lang="ru-RU" alt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2M</a:t>
            </a:r>
          </a:p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Можем также настроить 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папку для временных загружаемых файлов. Для этого в файле php.ini 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следующую 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строку:</a:t>
            </a:r>
          </a:p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upload_tmp_dir</a:t>
            </a:r>
            <a:r>
              <a:rPr lang="ru-RU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изменим ее 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на</a:t>
            </a:r>
          </a:p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upload_tmp_dir</a:t>
            </a:r>
            <a:r>
              <a:rPr lang="ru-RU" alt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"C:/php/upload"</a:t>
            </a:r>
          </a:p>
          <a:p>
            <a:pPr indent="373063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В 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каталоге </a:t>
            </a:r>
            <a:r>
              <a:rPr lang="ru-RU" altLang="ru-RU" sz="2200" dirty="0" err="1">
                <a:solidFill>
                  <a:schemeClr val="tx1"/>
                </a:solidFill>
                <a:latin typeface="+mn-lt"/>
              </a:rPr>
              <a:t>php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надо 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создать папку </a:t>
            </a:r>
            <a:r>
              <a:rPr lang="ru-RU" altLang="ru-RU" sz="2200" dirty="0" err="1">
                <a:solidFill>
                  <a:schemeClr val="tx1"/>
                </a:solidFill>
                <a:latin typeface="+mn-lt"/>
              </a:rPr>
              <a:t>upload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.</a:t>
            </a:r>
            <a:endParaRPr lang="en-GB" altLang="ru-RU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683568" y="66564"/>
            <a:ext cx="7770812" cy="7937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effectLst/>
              </a:rPr>
              <a:t>Ограничения и настройка загрузки</a:t>
            </a:r>
          </a:p>
        </p:txBody>
      </p:sp>
    </p:spTree>
    <p:extLst>
      <p:ext uri="{BB962C8B-B14F-4D97-AF65-F5344CB8AC3E}">
        <p14:creationId xmlns:p14="http://schemas.microsoft.com/office/powerpoint/2010/main" val="1243476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0DEAA-39B4-4B23-A49A-42A8E1BE610B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36867" name="Rectangle 1"/>
          <p:cNvSpPr>
            <a:spLocks noGrp="1" noChangeArrowheads="1"/>
          </p:cNvSpPr>
          <p:nvPr>
            <p:ph type="title"/>
          </p:nvPr>
        </p:nvSpPr>
        <p:spPr>
          <a:xfrm>
            <a:off x="107504" y="30544"/>
            <a:ext cx="8866887" cy="686863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b="1" dirty="0"/>
              <a:t>Работа с каталогами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1775" y="900113"/>
            <a:ext cx="8696325" cy="5456237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361950" eaLnBrk="1" hangingPunct="1">
              <a:spcBef>
                <a:spcPts val="0"/>
              </a:spcBef>
              <a:spcAft>
                <a:spcPts val="6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dirname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( )  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— извлекает путь из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полного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имени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файла.</a:t>
            </a:r>
            <a:endParaRPr lang="ru-RU" altLang="ru-RU" dirty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spcBef>
                <a:spcPts val="0"/>
              </a:spcBef>
              <a:spcAft>
                <a:spcPts val="6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Синтаксис: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dirname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 (путь)</a:t>
            </a:r>
            <a:r>
              <a:rPr lang="ar-SA" altLang="ru-RU" b="1" dirty="0">
                <a:solidFill>
                  <a:schemeClr val="tx1"/>
                </a:solidFill>
                <a:latin typeface="+mn-lt"/>
              </a:rPr>
              <a:t>‏</a:t>
            </a:r>
            <a:endParaRPr lang="en-GB" altLang="ru-RU" b="1" dirty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spcBef>
                <a:spcPts val="0"/>
              </a:spcBef>
              <a:spcAft>
                <a:spcPts val="6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Пример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0" indent="361950" eaLnBrk="1" hangingPunct="1">
              <a:spcBef>
                <a:spcPts val="0"/>
              </a:spcBef>
              <a:spcAft>
                <a:spcPts val="6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$path = "/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locla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phppower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htdocs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index.php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0" indent="361950" eaLnBrk="1" hangingPunct="1">
              <a:spcBef>
                <a:spcPts val="0"/>
              </a:spcBef>
              <a:spcAft>
                <a:spcPts val="6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$file =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dirname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($path); </a:t>
            </a:r>
          </a:p>
          <a:p>
            <a:pPr marL="0" indent="361950" eaLnBrk="1" hangingPunct="1">
              <a:spcBef>
                <a:spcPts val="0"/>
              </a:spcBef>
              <a:spcAft>
                <a:spcPts val="6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$file = "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/local/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phppower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htdocs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361950" eaLnBrk="1" hangingPunct="1">
              <a:spcBef>
                <a:spcPts val="0"/>
              </a:spcBef>
              <a:spcAft>
                <a:spcPts val="6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ru-RU" dirty="0">
              <a:solidFill>
                <a:schemeClr val="tx1"/>
              </a:solidFill>
              <a:latin typeface="+mn-lt"/>
            </a:endParaRPr>
          </a:p>
          <a:p>
            <a:pPr marL="0" indent="361950" eaLnBrk="1" hangingPunct="1">
              <a:spcBef>
                <a:spcPts val="0"/>
              </a:spcBef>
              <a:spcAft>
                <a:spcPts val="6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dirname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( )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иногда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используется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в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сочетании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с переменной $SCRIPT_FILENAME для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получения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полного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пути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к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сценарию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, из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которого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выполняется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команда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0" indent="361950" eaLnBrk="1" hangingPunct="1">
              <a:spcBef>
                <a:spcPts val="0"/>
              </a:spcBef>
              <a:spcAft>
                <a:spcPts val="600"/>
              </a:spcAft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dirname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($SCRIPT_FILENAME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altLang="ru-RU" sz="20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017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6ED04-E4C3-4444-82FF-28E292642335}" type="slidenum">
              <a:rPr lang="en-GB"/>
              <a:pPr>
                <a:defRPr/>
              </a:pPr>
              <a:t>38</a:t>
            </a:fld>
            <a:endParaRPr lang="en-GB"/>
          </a:p>
        </p:txBody>
      </p:sp>
      <p:sp>
        <p:nvSpPr>
          <p:cNvPr id="37891" name="Rectangle 1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9180512" cy="793751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b="1" dirty="0" smtClean="0"/>
              <a:t>Работа с каталогами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900113"/>
            <a:ext cx="8532564" cy="4329087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b="1" dirty="0" err="1" smtClean="0">
                <a:solidFill>
                  <a:schemeClr val="tx1"/>
                </a:solidFill>
                <a:latin typeface="+mn-lt"/>
              </a:rPr>
              <a:t>is_dir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( ) </a:t>
            </a:r>
            <a:r>
              <a:rPr lang="ru-RU" altLang="ru-RU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- проверяет, является </a:t>
            </a:r>
            <a:r>
              <a:rPr lang="en-GB" altLang="ru-RU" dirty="0" err="1" smtClean="0">
                <a:solidFill>
                  <a:schemeClr val="tx1"/>
                </a:solidFill>
                <a:latin typeface="+mn-lt"/>
              </a:rPr>
              <a:t>ли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 файл с заданным именем каталогом:</a:t>
            </a: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b="1" dirty="0" err="1" smtClean="0">
                <a:solidFill>
                  <a:schemeClr val="tx1"/>
                </a:solidFill>
                <a:latin typeface="+mn-lt"/>
              </a:rPr>
              <a:t>is_dir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 (</a:t>
            </a:r>
            <a:r>
              <a:rPr lang="en-GB" altLang="ru-RU" b="1" dirty="0" err="1" smtClean="0">
                <a:solidFill>
                  <a:schemeClr val="tx1"/>
                </a:solidFill>
                <a:latin typeface="+mn-lt"/>
              </a:rPr>
              <a:t>имя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_</a:t>
            </a:r>
            <a:r>
              <a:rPr lang="ru-RU" altLang="ru-RU" b="1" dirty="0" smtClean="0">
                <a:solidFill>
                  <a:schemeClr val="tx1"/>
                </a:solidFill>
                <a:latin typeface="+mn-lt"/>
              </a:rPr>
              <a:t>каталога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ar-SA" altLang="ru-RU" b="1" dirty="0" smtClean="0">
                <a:solidFill>
                  <a:schemeClr val="tx1"/>
                </a:solidFill>
                <a:latin typeface="+mn-lt"/>
                <a:cs typeface="Arial" charset="0"/>
              </a:rPr>
              <a:t>‏</a:t>
            </a:r>
            <a:endParaRPr lang="en-GB" altLang="ru-RU" b="1" dirty="0" smtClean="0">
              <a:solidFill>
                <a:schemeClr val="tx1"/>
              </a:solidFill>
              <a:latin typeface="+mn-lt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ru-RU" dirty="0" smtClean="0">
              <a:solidFill>
                <a:schemeClr val="tx1"/>
              </a:solidFill>
              <a:latin typeface="+mn-lt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Пример:</a:t>
            </a: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isdir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is_dir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("index.html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altLang="ru-RU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Возвращает FALSE</a:t>
            </a: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isdir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is_dir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("book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altLang="ru-RU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Возвращает TRUE</a:t>
            </a: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060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2419-431D-4F1F-8AE4-E148730BA29D}" type="slidenum">
              <a:rPr lang="en-GB"/>
              <a:pPr>
                <a:defRPr/>
              </a:pPr>
              <a:t>39</a:t>
            </a:fld>
            <a:endParaRPr lang="en-GB"/>
          </a:p>
        </p:txBody>
      </p:sp>
      <p:sp>
        <p:nvSpPr>
          <p:cNvPr id="38915" name="Rectangle 1"/>
          <p:cNvSpPr>
            <a:spLocks noGrp="1" noChangeArrowheads="1"/>
          </p:cNvSpPr>
          <p:nvPr>
            <p:ph type="title"/>
          </p:nvPr>
        </p:nvSpPr>
        <p:spPr>
          <a:xfrm>
            <a:off x="18583" y="0"/>
            <a:ext cx="9180512" cy="793751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b="1" dirty="0" smtClean="0"/>
              <a:t>Работа с каталогами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1775" y="900113"/>
            <a:ext cx="8696325" cy="5778500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0" indent="449263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b="1" dirty="0" err="1" smtClean="0">
                <a:solidFill>
                  <a:schemeClr val="tx1"/>
                </a:solidFill>
                <a:latin typeface="+mn-lt"/>
              </a:rPr>
              <a:t>mkdir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( ) </a:t>
            </a:r>
            <a:r>
              <a:rPr lang="ru-RU" altLang="ru-RU" b="1" dirty="0" smtClean="0">
                <a:solidFill>
                  <a:schemeClr val="tx1"/>
                </a:solidFill>
                <a:latin typeface="+mn-lt"/>
              </a:rPr>
              <a:t> -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 smtClean="0">
                <a:solidFill>
                  <a:schemeClr val="tx1"/>
                </a:solidFill>
                <a:latin typeface="+mn-lt"/>
              </a:rPr>
              <a:t>создает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 smtClean="0">
                <a:solidFill>
                  <a:schemeClr val="tx1"/>
                </a:solidFill>
                <a:latin typeface="+mn-lt"/>
              </a:rPr>
              <a:t>новый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 каталог.</a:t>
            </a:r>
            <a:endParaRPr lang="ru-RU" altLang="ru-RU" dirty="0" smtClean="0">
              <a:solidFill>
                <a:schemeClr val="tx1"/>
              </a:solidFill>
              <a:latin typeface="+mn-lt"/>
            </a:endParaRPr>
          </a:p>
          <a:p>
            <a:pPr marL="0" indent="449263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Синтаксис: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b="1" dirty="0" err="1" smtClean="0">
                <a:solidFill>
                  <a:schemeClr val="tx1"/>
                </a:solidFill>
                <a:latin typeface="+mn-lt"/>
              </a:rPr>
              <a:t>mkdir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 (путь, режим)</a:t>
            </a:r>
            <a:r>
              <a:rPr lang="ar-SA" altLang="ru-RU" b="1" dirty="0" smtClean="0">
                <a:solidFill>
                  <a:schemeClr val="tx1"/>
                </a:solidFill>
                <a:latin typeface="+mn-lt"/>
                <a:cs typeface="Arial" charset="0"/>
              </a:rPr>
              <a:t>‏</a:t>
            </a:r>
            <a:endParaRPr lang="en-GB" altLang="ru-RU" b="1" dirty="0" smtClean="0">
              <a:solidFill>
                <a:schemeClr val="tx1"/>
              </a:solidFill>
              <a:latin typeface="+mn-lt"/>
            </a:endParaRPr>
          </a:p>
          <a:p>
            <a:pPr marL="0" indent="449263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Параметр 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путь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 определяет путь для создания нового каталога. Необходимо завершить параметр именем нового каталога. 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Параметр 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режим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 определяет разрешения, назначаемые созданному каталогу.  Права доступа задаются только для каталогов UNIX, в Windows этот аргумент игнорируется. </a:t>
            </a:r>
          </a:p>
          <a:p>
            <a:pPr marL="0" indent="449263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 =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("c:/temp/test", 0700);</a:t>
            </a:r>
          </a:p>
          <a:p>
            <a:pPr marL="0" indent="449263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if($flag)</a:t>
            </a:r>
            <a:r>
              <a:rPr lang="ar-SA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‏</a:t>
            </a:r>
            <a:endParaRPr lang="en-GB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449263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   echo("Каталог успешно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создан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 }</a:t>
            </a:r>
          </a:p>
          <a:p>
            <a:pPr marL="0" indent="449263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449263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   echo("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создания каталога");  }</a:t>
            </a:r>
          </a:p>
          <a:p>
            <a:pPr marL="0" indent="449263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ru-RU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1811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898A79-4D24-4FD3-8A5E-BF6DFF53CE49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5123" name="Rectangle 1"/>
          <p:cNvSpPr>
            <a:spLocks noGrp="1" noChangeArrowheads="1"/>
          </p:cNvSpPr>
          <p:nvPr>
            <p:ph type="title"/>
          </p:nvPr>
        </p:nvSpPr>
        <p:spPr>
          <a:xfrm>
            <a:off x="509588" y="-9525"/>
            <a:ext cx="7770812" cy="1089025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 smtClean="0"/>
              <a:t>Ра</a:t>
            </a:r>
            <a:r>
              <a:rPr lang="en-GB" altLang="ru-RU" sz="3200" b="1" dirty="0" smtClean="0"/>
              <a:t>з</a:t>
            </a:r>
            <a:r>
              <a:rPr lang="ru-RU" altLang="ru-RU" sz="3200" b="1" dirty="0" smtClean="0"/>
              <a:t>мер </a:t>
            </a:r>
            <a:r>
              <a:rPr lang="en-GB" altLang="ru-RU" sz="3200" b="1" dirty="0" smtClean="0"/>
              <a:t>файла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1" y="1257300"/>
            <a:ext cx="8191698" cy="4718050"/>
          </a:xfrm>
          <a:solidFill>
            <a:srgbClr val="FFFFFF"/>
          </a:solidFill>
        </p:spPr>
        <p:txBody>
          <a:bodyPr/>
          <a:lstStyle/>
          <a:p>
            <a:pPr marL="0" indent="361950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b="1" dirty="0" err="1">
                <a:solidFill>
                  <a:schemeClr val="tx1"/>
                </a:solidFill>
                <a:latin typeface="+mn-lt"/>
              </a:rPr>
              <a:t>filesize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( )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- возвращает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размер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(в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байтах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) файла с заданным именем или FALSE в случае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ошибки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0" indent="361950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b="1" dirty="0">
                <a:solidFill>
                  <a:schemeClr val="tx1"/>
                </a:solidFill>
                <a:latin typeface="+mn-lt"/>
              </a:rPr>
              <a:t>Синтаксис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: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filesize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имя_файла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)‏</a:t>
            </a:r>
          </a:p>
          <a:p>
            <a:pPr eaLnBrk="1" hangingPunct="1">
              <a:lnSpc>
                <a:spcPct val="103000"/>
              </a:lnSpc>
              <a:buFont typeface="Wingdings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ru-RU" sz="2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03000"/>
              </a:lnSpc>
              <a:buFont typeface="Wingdings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sz="2200" b="1" dirty="0" smtClean="0">
                <a:solidFill>
                  <a:schemeClr val="tx1"/>
                </a:solidFill>
              </a:rPr>
              <a:t>	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Пример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eaLnBrk="1" hangingPunct="1">
              <a:lnSpc>
                <a:spcPct val="103000"/>
              </a:lnSpc>
              <a:buFont typeface="Wingdings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dirty="0">
                <a:solidFill>
                  <a:schemeClr val="tx1"/>
                </a:solidFill>
                <a:latin typeface="+mn-lt"/>
              </a:rPr>
              <a:t>	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$fs =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filesize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("test.txt"); </a:t>
            </a:r>
          </a:p>
          <a:p>
            <a:pPr eaLnBrk="1" hangingPunct="1">
              <a:lnSpc>
                <a:spcPct val="103000"/>
              </a:lnSpc>
              <a:buFont typeface="Wingdings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"Файл </a:t>
            </a:r>
            <a:r>
              <a:rPr lang="ru-RU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"test.txt</a:t>
            </a:r>
            <a:r>
              <a:rPr lang="ru-RU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занимает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на </a:t>
            </a:r>
            <a:r>
              <a:rPr lang="en-GB" altLang="ru-R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диске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$fs 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байт.";</a:t>
            </a:r>
          </a:p>
          <a:p>
            <a:pPr eaLnBrk="1" hangingPunct="1">
              <a:lnSpc>
                <a:spcPct val="103000"/>
              </a:lnSpc>
              <a:buFont typeface="Wingdings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03000"/>
              </a:lnSpc>
              <a:buFont typeface="Wingdings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ru-RU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4886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89326-C2EA-4460-B063-A28E3096D87E}" type="slidenum">
              <a:rPr lang="en-GB"/>
              <a:pPr>
                <a:defRPr/>
              </a:pPr>
              <a:t>40</a:t>
            </a:fld>
            <a:endParaRPr lang="en-GB"/>
          </a:p>
        </p:txBody>
      </p:sp>
      <p:sp>
        <p:nvSpPr>
          <p:cNvPr id="39939" name="Rectangle 1"/>
          <p:cNvSpPr>
            <a:spLocks noGrp="1" noChangeArrowheads="1"/>
          </p:cNvSpPr>
          <p:nvPr>
            <p:ph type="title"/>
          </p:nvPr>
        </p:nvSpPr>
        <p:spPr>
          <a:xfrm>
            <a:off x="21541" y="0"/>
            <a:ext cx="9180512" cy="793751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b="1" dirty="0" smtClean="0"/>
              <a:t>Работа с каталогами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9329" y="908720"/>
            <a:ext cx="8424936" cy="4112938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dirty="0" smtClean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sz="2200" b="1" dirty="0" err="1" smtClean="0">
                <a:solidFill>
                  <a:schemeClr val="tx1"/>
                </a:solidFill>
                <a:latin typeface="+mn-lt"/>
              </a:rPr>
              <a:t>opendir</a:t>
            </a:r>
            <a:r>
              <a:rPr lang="en-GB" altLang="ru-RU" sz="2200" b="1" dirty="0" smtClean="0">
                <a:solidFill>
                  <a:schemeClr val="tx1"/>
                </a:solidFill>
                <a:latin typeface="+mn-lt"/>
              </a:rPr>
              <a:t>( )</a:t>
            </a:r>
            <a:r>
              <a:rPr lang="ar-SA" altLang="ru-RU" sz="2200" b="1" dirty="0" smtClean="0">
                <a:solidFill>
                  <a:schemeClr val="tx1"/>
                </a:solidFill>
                <a:latin typeface="+mn-lt"/>
                <a:cs typeface="Arial" charset="0"/>
              </a:rPr>
              <a:t>‏</a:t>
            </a:r>
            <a:r>
              <a:rPr lang="ru-RU" altLang="ru-RU" sz="22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smtClean="0">
                <a:solidFill>
                  <a:schemeClr val="tx1"/>
                </a:solidFill>
                <a:latin typeface="+mn-lt"/>
              </a:rPr>
              <a:t>- открывает дескриптор для </a:t>
            </a:r>
            <a:r>
              <a:rPr lang="en-GB" altLang="ru-RU" sz="2200" dirty="0" err="1" smtClean="0">
                <a:solidFill>
                  <a:schemeClr val="tx1"/>
                </a:solidFill>
                <a:latin typeface="+mn-lt"/>
              </a:rPr>
              <a:t>работы</a:t>
            </a:r>
            <a:r>
              <a:rPr lang="en-GB" altLang="ru-RU" sz="2200" dirty="0" smtClean="0">
                <a:solidFill>
                  <a:schemeClr val="tx1"/>
                </a:solidFill>
                <a:latin typeface="+mn-lt"/>
              </a:rPr>
              <a:t> с каталогом. </a:t>
            </a:r>
            <a:endParaRPr lang="ru-RU" altLang="ru-RU" sz="2200" dirty="0" smtClean="0">
              <a:solidFill>
                <a:schemeClr val="tx1"/>
              </a:solidFill>
              <a:latin typeface="+mn-lt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dirty="0" smtClean="0">
                <a:solidFill>
                  <a:schemeClr val="tx1"/>
                </a:solidFill>
                <a:latin typeface="+mn-lt"/>
              </a:rPr>
              <a:t>Синтаксис: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b="1" dirty="0" err="1" smtClean="0">
                <a:solidFill>
                  <a:schemeClr val="tx1"/>
                </a:solidFill>
                <a:latin typeface="+mn-lt"/>
              </a:rPr>
              <a:t>opendir</a:t>
            </a:r>
            <a:r>
              <a:rPr lang="en-GB" altLang="ru-RU" sz="2200" b="1" dirty="0" smtClean="0">
                <a:solidFill>
                  <a:schemeClr val="tx1"/>
                </a:solidFill>
                <a:latin typeface="+mn-lt"/>
              </a:rPr>
              <a:t> (путь)</a:t>
            </a:r>
            <a:r>
              <a:rPr lang="ar-SA" altLang="ru-RU" sz="2200" b="1" dirty="0" smtClean="0">
                <a:solidFill>
                  <a:schemeClr val="tx1"/>
                </a:solidFill>
                <a:latin typeface="+mn-lt"/>
                <a:cs typeface="Arial" charset="0"/>
              </a:rPr>
              <a:t>‏</a:t>
            </a:r>
            <a:endParaRPr lang="en-GB" altLang="ru-RU" sz="2200" b="1" dirty="0" smtClean="0">
              <a:solidFill>
                <a:schemeClr val="tx1"/>
              </a:solidFill>
              <a:latin typeface="+mn-lt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ru-RU" altLang="ru-RU" sz="2200" dirty="0" smtClean="0">
              <a:solidFill>
                <a:schemeClr val="tx1"/>
              </a:solidFill>
              <a:latin typeface="+mn-lt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dirty="0" smtClean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sz="2200" b="1" dirty="0" err="1" smtClean="0">
                <a:solidFill>
                  <a:schemeClr val="tx1"/>
                </a:solidFill>
                <a:latin typeface="+mn-lt"/>
              </a:rPr>
              <a:t>closedir</a:t>
            </a:r>
            <a:r>
              <a:rPr lang="en-GB" altLang="ru-RU" sz="2200" b="1" dirty="0" smtClean="0">
                <a:solidFill>
                  <a:schemeClr val="tx1"/>
                </a:solidFill>
                <a:latin typeface="+mn-lt"/>
              </a:rPr>
              <a:t>( )</a:t>
            </a:r>
            <a:r>
              <a:rPr lang="en-GB" altLang="ru-RU" sz="2200" dirty="0" smtClean="0">
                <a:solidFill>
                  <a:schemeClr val="tx1"/>
                </a:solidFill>
                <a:latin typeface="+mn-lt"/>
              </a:rPr>
              <a:t> - закрывает дескриптор каталога, переданный в </a:t>
            </a:r>
            <a:r>
              <a:rPr lang="en-GB" altLang="ru-RU" sz="2200" dirty="0" err="1" smtClean="0">
                <a:solidFill>
                  <a:schemeClr val="tx1"/>
                </a:solidFill>
                <a:latin typeface="+mn-lt"/>
              </a:rPr>
              <a:t>качестве</a:t>
            </a:r>
            <a:r>
              <a:rPr lang="en-GB" altLang="ru-RU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dirty="0" err="1" smtClean="0">
                <a:solidFill>
                  <a:schemeClr val="tx1"/>
                </a:solidFill>
                <a:latin typeface="+mn-lt"/>
              </a:rPr>
              <a:t>параметра</a:t>
            </a:r>
            <a:r>
              <a:rPr lang="en-GB" altLang="ru-RU" sz="2200" dirty="0" smtClean="0">
                <a:solidFill>
                  <a:schemeClr val="tx1"/>
                </a:solidFill>
                <a:latin typeface="+mn-lt"/>
              </a:rPr>
              <a:t>. </a:t>
            </a:r>
            <a:endParaRPr lang="ru-RU" altLang="ru-RU" sz="2200" dirty="0" smtClean="0">
              <a:solidFill>
                <a:schemeClr val="tx1"/>
              </a:solidFill>
              <a:latin typeface="+mn-lt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dirty="0" smtClean="0">
                <a:solidFill>
                  <a:schemeClr val="tx1"/>
                </a:solidFill>
                <a:latin typeface="+mn-lt"/>
              </a:rPr>
              <a:t>Синтаксис: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b="1" dirty="0" err="1" smtClean="0">
                <a:solidFill>
                  <a:schemeClr val="tx1"/>
                </a:solidFill>
                <a:latin typeface="+mn-lt"/>
              </a:rPr>
              <a:t>closedir</a:t>
            </a:r>
            <a:r>
              <a:rPr lang="en-GB" altLang="ru-RU" sz="2200" b="1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GB" altLang="ru-RU" sz="2200" b="1" dirty="0" err="1" smtClean="0">
                <a:solidFill>
                  <a:schemeClr val="tx1"/>
                </a:solidFill>
                <a:latin typeface="+mn-lt"/>
              </a:rPr>
              <a:t>дескриптор_каталога</a:t>
            </a:r>
            <a:r>
              <a:rPr lang="en-GB" altLang="ru-RU" sz="2200" b="1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ar-SA" altLang="ru-RU" sz="2200" b="1" dirty="0" smtClean="0">
                <a:solidFill>
                  <a:schemeClr val="tx1"/>
                </a:solidFill>
                <a:latin typeface="+mn-lt"/>
                <a:cs typeface="Arial" charset="0"/>
              </a:rPr>
              <a:t>‏</a:t>
            </a:r>
            <a:endParaRPr lang="en-GB" altLang="ru-RU" sz="2200" b="1" dirty="0" smtClean="0">
              <a:solidFill>
                <a:schemeClr val="tx1"/>
              </a:solidFill>
              <a:latin typeface="+mn-lt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ru-RU" altLang="ru-RU" sz="2200" dirty="0" smtClean="0">
              <a:solidFill>
                <a:schemeClr val="tx1"/>
              </a:solidFill>
              <a:latin typeface="+mn-lt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dirty="0" smtClean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sz="2200" b="1" dirty="0" err="1" smtClean="0">
                <a:solidFill>
                  <a:schemeClr val="tx1"/>
                </a:solidFill>
                <a:latin typeface="+mn-lt"/>
              </a:rPr>
              <a:t>readdir</a:t>
            </a:r>
            <a:r>
              <a:rPr lang="en-GB" altLang="ru-RU" sz="2200" b="1" dirty="0" smtClean="0">
                <a:solidFill>
                  <a:schemeClr val="tx1"/>
                </a:solidFill>
                <a:latin typeface="+mn-lt"/>
              </a:rPr>
              <a:t>( )</a:t>
            </a:r>
            <a:r>
              <a:rPr lang="en-GB" altLang="ru-RU" sz="2200" dirty="0" smtClean="0">
                <a:solidFill>
                  <a:schemeClr val="tx1"/>
                </a:solidFill>
                <a:latin typeface="+mn-lt"/>
              </a:rPr>
              <a:t> - возвращает очередной элемент заданного каталога.</a:t>
            </a:r>
            <a:endParaRPr lang="ru-RU" altLang="ru-RU" sz="2200" dirty="0" smtClean="0">
              <a:solidFill>
                <a:schemeClr val="tx1"/>
              </a:solidFill>
              <a:latin typeface="+mn-lt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dirty="0" smtClean="0">
                <a:solidFill>
                  <a:schemeClr val="tx1"/>
                </a:solidFill>
                <a:latin typeface="+mn-lt"/>
              </a:rPr>
              <a:t>Синтаксис: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b="1" dirty="0" err="1" smtClean="0">
                <a:solidFill>
                  <a:schemeClr val="tx1"/>
                </a:solidFill>
                <a:latin typeface="+mn-lt"/>
              </a:rPr>
              <a:t>readdir</a:t>
            </a:r>
            <a:r>
              <a:rPr lang="en-GB" altLang="ru-RU" sz="2200" b="1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GB" altLang="ru-RU" sz="2200" b="1" dirty="0" err="1" smtClean="0">
                <a:solidFill>
                  <a:schemeClr val="tx1"/>
                </a:solidFill>
                <a:latin typeface="+mn-lt"/>
              </a:rPr>
              <a:t>дескриптор_каталога</a:t>
            </a:r>
            <a:r>
              <a:rPr lang="en-GB" altLang="ru-RU" sz="2200" b="1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ar-SA" altLang="ru-RU" sz="2200" b="1" dirty="0" smtClean="0">
                <a:solidFill>
                  <a:schemeClr val="tx1"/>
                </a:solidFill>
                <a:latin typeface="+mn-lt"/>
                <a:cs typeface="Arial" charset="0"/>
              </a:rPr>
              <a:t>‏</a:t>
            </a:r>
            <a:endParaRPr lang="en-GB" altLang="ru-RU" sz="2200" b="1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7920038" y="6300788"/>
            <a:ext cx="1095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382F60E7-48D8-4E54-9AAF-D2A7E2759C4D}" type="slidenum">
              <a:rPr lang="en-GB" altLang="ru-RU">
                <a:solidFill>
                  <a:srgbClr val="000000"/>
                </a:solidFill>
              </a:rPr>
              <a:pPr eaLnBrk="1" hangingPunct="1"/>
              <a:t>40</a:t>
            </a:fld>
            <a:endParaRPr lang="en-GB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78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89326-C2EA-4460-B063-A28E3096D87E}" type="slidenum">
              <a:rPr lang="en-GB"/>
              <a:pPr>
                <a:defRPr/>
              </a:pPr>
              <a:t>41</a:t>
            </a:fld>
            <a:endParaRPr lang="en-GB"/>
          </a:p>
        </p:txBody>
      </p:sp>
      <p:sp>
        <p:nvSpPr>
          <p:cNvPr id="39939" name="Rectangle 1"/>
          <p:cNvSpPr>
            <a:spLocks noGrp="1" noChangeArrowheads="1"/>
          </p:cNvSpPr>
          <p:nvPr>
            <p:ph type="title"/>
          </p:nvPr>
        </p:nvSpPr>
        <p:spPr>
          <a:xfrm>
            <a:off x="21541" y="0"/>
            <a:ext cx="9180512" cy="793751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b="1" dirty="0" smtClean="0"/>
              <a:t>Работа с каталогами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9329" y="908720"/>
            <a:ext cx="8424936" cy="4112938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0" indent="352425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Пример:</a:t>
            </a:r>
            <a:endParaRPr lang="ru-RU" altLang="ru-RU" b="1" dirty="0">
              <a:solidFill>
                <a:schemeClr val="tx1"/>
              </a:solidFill>
              <a:latin typeface="+mn-lt"/>
            </a:endParaRPr>
          </a:p>
          <a:p>
            <a:pPr marL="0" indent="352425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Вывод 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списка всех файлов и подкаталогов в текущем каталоге:</a:t>
            </a:r>
          </a:p>
          <a:p>
            <a:pPr marL="0" indent="352425"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$dh =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opendir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. );</a:t>
            </a:r>
          </a:p>
          <a:p>
            <a:pPr marL="0" indent="352425"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($file =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readdir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($dh)) :</a:t>
            </a:r>
          </a:p>
          <a:p>
            <a:pPr marL="0" indent="352425"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"$file &lt;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352425"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closedir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($dh);</a:t>
            </a: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7920038" y="6300788"/>
            <a:ext cx="1095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382F60E7-48D8-4E54-9AAF-D2A7E2759C4D}" type="slidenum">
              <a:rPr lang="en-GB" altLang="ru-RU">
                <a:solidFill>
                  <a:srgbClr val="000000"/>
                </a:solidFill>
              </a:rPr>
              <a:pPr eaLnBrk="1" hangingPunct="1"/>
              <a:t>41</a:t>
            </a:fld>
            <a:endParaRPr lang="en-GB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88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BFCC1-E794-4828-991A-89A51D448C38}" type="slidenum">
              <a:rPr lang="en-GB"/>
              <a:pPr>
                <a:defRPr/>
              </a:pPr>
              <a:t>42</a:t>
            </a:fld>
            <a:endParaRPr lang="en-GB"/>
          </a:p>
        </p:txBody>
      </p:sp>
      <p:sp>
        <p:nvSpPr>
          <p:cNvPr id="40963" name="Rectangle 1"/>
          <p:cNvSpPr>
            <a:spLocks noGrp="1" noChangeArrowheads="1"/>
          </p:cNvSpPr>
          <p:nvPr>
            <p:ph type="title"/>
          </p:nvPr>
        </p:nvSpPr>
        <p:spPr>
          <a:xfrm>
            <a:off x="-36512" y="0"/>
            <a:ext cx="9180512" cy="793751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b="1" dirty="0" smtClean="0"/>
              <a:t>Работа с каталогами</a:t>
            </a: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833438"/>
            <a:ext cx="8352928" cy="5888037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0" indent="449263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000" dirty="0" smtClean="0">
                <a:solidFill>
                  <a:schemeClr val="tx1"/>
                </a:solidFill>
                <a:latin typeface="+mn-lt"/>
              </a:rPr>
              <a:t>Функция </a:t>
            </a:r>
            <a:r>
              <a:rPr lang="en-GB" altLang="ru-RU" sz="2000" b="1" dirty="0" err="1" smtClean="0">
                <a:solidFill>
                  <a:schemeClr val="tx1"/>
                </a:solidFill>
                <a:latin typeface="+mn-lt"/>
              </a:rPr>
              <a:t>chdir</a:t>
            </a:r>
            <a:r>
              <a:rPr lang="en-GB" altLang="ru-RU" sz="2000" b="1" dirty="0" smtClean="0">
                <a:solidFill>
                  <a:schemeClr val="tx1"/>
                </a:solidFill>
                <a:latin typeface="+mn-lt"/>
              </a:rPr>
              <a:t>( )‏</a:t>
            </a:r>
            <a:r>
              <a:rPr lang="ru-RU" altLang="ru-RU" sz="2000" b="1" dirty="0" smtClean="0">
                <a:solidFill>
                  <a:schemeClr val="tx1"/>
                </a:solidFill>
                <a:latin typeface="+mn-lt"/>
              </a:rPr>
              <a:t> -</a:t>
            </a:r>
            <a:r>
              <a:rPr lang="en-GB" altLang="ru-RU" sz="2000" dirty="0" smtClean="0">
                <a:solidFill>
                  <a:schemeClr val="tx1"/>
                </a:solidFill>
                <a:latin typeface="+mn-lt"/>
              </a:rPr>
              <a:t> осуществляет переход в каталог, заданный параметром. </a:t>
            </a:r>
            <a:endParaRPr lang="ru-RU" altLang="ru-RU" sz="2000" dirty="0" smtClean="0">
              <a:solidFill>
                <a:schemeClr val="tx1"/>
              </a:solidFill>
              <a:latin typeface="+mn-lt"/>
            </a:endParaRPr>
          </a:p>
          <a:p>
            <a:pPr marL="0" indent="449263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000" dirty="0" smtClean="0">
                <a:solidFill>
                  <a:schemeClr val="tx1"/>
                </a:solidFill>
                <a:latin typeface="+mn-lt"/>
              </a:rPr>
              <a:t>Синтаксис:</a:t>
            </a:r>
            <a:r>
              <a:rPr lang="ru-RU" altLang="ru-RU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000" b="1" dirty="0" err="1" smtClean="0">
                <a:solidFill>
                  <a:schemeClr val="tx1"/>
                </a:solidFill>
                <a:latin typeface="+mn-lt"/>
              </a:rPr>
              <a:t>chdir</a:t>
            </a:r>
            <a:r>
              <a:rPr lang="en-GB" altLang="ru-RU" sz="2000" b="1" dirty="0" smtClean="0">
                <a:solidFill>
                  <a:schemeClr val="tx1"/>
                </a:solidFill>
                <a:latin typeface="+mn-lt"/>
              </a:rPr>
              <a:t> (каталог)‏</a:t>
            </a:r>
          </a:p>
          <a:p>
            <a:pPr marL="0" lvl="1" indent="449263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00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chdir</a:t>
            </a:r>
            <a:r>
              <a:rPr lang="en-GB" altLang="ru-RU" sz="200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("/</a:t>
            </a:r>
            <a:r>
              <a:rPr lang="en-GB" altLang="ru-RU" sz="2000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tmp</a:t>
            </a:r>
            <a:r>
              <a:rPr lang="en-GB" altLang="ru-RU" sz="200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/data");</a:t>
            </a:r>
            <a:r>
              <a:rPr lang="en-GB" altLang="ru-RU" sz="2000" dirty="0" smtClean="0">
                <a:solidFill>
                  <a:schemeClr val="tx1"/>
                </a:solidFill>
                <a:latin typeface="+mn-lt"/>
              </a:rPr>
              <a:t> // переход </a:t>
            </a:r>
            <a:r>
              <a:rPr lang="en-GB" altLang="ru-RU" sz="2000" dirty="0" err="1" smtClean="0">
                <a:solidFill>
                  <a:schemeClr val="tx1"/>
                </a:solidFill>
                <a:latin typeface="+mn-lt"/>
              </a:rPr>
              <a:t>по</a:t>
            </a:r>
            <a:r>
              <a:rPr lang="en-GB" altLang="ru-RU" sz="2000" dirty="0" smtClean="0">
                <a:solidFill>
                  <a:schemeClr val="tx1"/>
                </a:solidFill>
                <a:latin typeface="+mn-lt"/>
              </a:rPr>
              <a:t> абсолютному </a:t>
            </a:r>
            <a:r>
              <a:rPr lang="en-GB" altLang="ru-RU" sz="2000" dirty="0" err="1" smtClean="0">
                <a:solidFill>
                  <a:schemeClr val="tx1"/>
                </a:solidFill>
                <a:latin typeface="+mn-lt"/>
              </a:rPr>
              <a:t>пути</a:t>
            </a:r>
            <a:r>
              <a:rPr lang="en-GB" altLang="ru-RU" sz="2000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lvl="1" indent="449263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000" dirty="0" err="1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chdir</a:t>
            </a:r>
            <a:r>
              <a:rPr lang="en-GB" altLang="ru-RU" sz="20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("./</a:t>
            </a:r>
            <a:r>
              <a:rPr lang="en-GB" altLang="ru-RU" sz="2000" dirty="0" err="1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js</a:t>
            </a:r>
            <a:r>
              <a:rPr lang="en-GB" altLang="ru-RU" sz="20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"); </a:t>
            </a:r>
            <a:r>
              <a:rPr lang="en-GB" altLang="ru-RU" sz="2000" dirty="0" smtClean="0">
                <a:solidFill>
                  <a:schemeClr val="tx1"/>
                </a:solidFill>
                <a:latin typeface="+mn-lt"/>
              </a:rPr>
              <a:t>// переход в подкаталог </a:t>
            </a:r>
            <a:r>
              <a:rPr lang="en-GB" altLang="ru-RU" sz="2000" dirty="0" err="1" smtClean="0">
                <a:solidFill>
                  <a:schemeClr val="tx1"/>
                </a:solidFill>
                <a:latin typeface="+mn-lt"/>
              </a:rPr>
              <a:t>текущего</a:t>
            </a:r>
            <a:r>
              <a:rPr lang="en-GB" altLang="ru-RU" sz="2000" dirty="0" smtClean="0">
                <a:solidFill>
                  <a:schemeClr val="tx1"/>
                </a:solidFill>
                <a:latin typeface="+mn-lt"/>
              </a:rPr>
              <a:t> каталога </a:t>
            </a:r>
          </a:p>
          <a:p>
            <a:pPr marL="0" lvl="1" indent="449263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000" dirty="0" err="1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chdir</a:t>
            </a:r>
            <a:r>
              <a:rPr lang="en-GB" altLang="ru-RU" sz="20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(".."); </a:t>
            </a:r>
            <a:r>
              <a:rPr lang="en-GB" altLang="ru-RU" sz="2000" dirty="0" smtClean="0">
                <a:solidFill>
                  <a:schemeClr val="tx1"/>
                </a:solidFill>
                <a:latin typeface="+mn-lt"/>
              </a:rPr>
              <a:t>// переход в родительский каталог </a:t>
            </a:r>
          </a:p>
          <a:p>
            <a:pPr marL="0" indent="449263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ru-RU" altLang="ru-RU" sz="2200" b="1" dirty="0" smtClean="0">
              <a:solidFill>
                <a:schemeClr val="tx1"/>
              </a:solidFill>
              <a:latin typeface="+mn-lt"/>
            </a:endParaRPr>
          </a:p>
          <a:p>
            <a:pPr marL="0" indent="449263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b="1" dirty="0" smtClean="0">
                <a:solidFill>
                  <a:schemeClr val="tx1"/>
                </a:solidFill>
                <a:latin typeface="+mn-lt"/>
              </a:rPr>
              <a:t>Пример</a:t>
            </a:r>
            <a:r>
              <a:rPr lang="en-GB" altLang="ru-RU" sz="2200" b="1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0" indent="449263"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0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$</a:t>
            </a:r>
            <a:r>
              <a:rPr lang="en-GB" altLang="ru-RU" sz="2000" dirty="0" err="1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newdir</a:t>
            </a:r>
            <a:r>
              <a:rPr lang="en-GB" altLang="ru-RU" sz="20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= "book";</a:t>
            </a:r>
          </a:p>
          <a:p>
            <a:pPr marL="0" indent="449263"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000" dirty="0" err="1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chdir</a:t>
            </a:r>
            <a:r>
              <a:rPr lang="en-GB" altLang="ru-RU" sz="20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($</a:t>
            </a:r>
            <a:r>
              <a:rPr lang="en-GB" altLang="ru-RU" sz="2000" dirty="0" err="1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newdir</a:t>
            </a:r>
            <a:r>
              <a:rPr lang="en-GB" altLang="ru-RU" sz="20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) or die("Could not change to directory ($</a:t>
            </a:r>
            <a:r>
              <a:rPr lang="en-GB" altLang="ru-RU" sz="2000" dirty="0" err="1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newdir</a:t>
            </a:r>
            <a:r>
              <a:rPr lang="en-GB" altLang="ru-RU" sz="20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)"); </a:t>
            </a:r>
          </a:p>
          <a:p>
            <a:pPr marL="0" indent="449263"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0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$dh = </a:t>
            </a:r>
            <a:r>
              <a:rPr lang="en-GB" altLang="ru-RU" sz="2000" dirty="0" err="1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opendir</a:t>
            </a:r>
            <a:r>
              <a:rPr lang="en-GB" altLang="ru-RU" sz="20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(' . ');</a:t>
            </a:r>
          </a:p>
          <a:p>
            <a:pPr marL="0" indent="449263"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0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print "Files:";</a:t>
            </a:r>
          </a:p>
          <a:p>
            <a:pPr marL="0" indent="449263"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0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while ($file = </a:t>
            </a:r>
            <a:r>
              <a:rPr lang="en-GB" altLang="ru-RU" sz="2000" dirty="0" err="1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readdir</a:t>
            </a:r>
            <a:r>
              <a:rPr lang="en-GB" altLang="ru-RU" sz="20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($dh)) ;</a:t>
            </a:r>
          </a:p>
          <a:p>
            <a:pPr marL="0" indent="449263"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0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print "$file &lt;</a:t>
            </a:r>
            <a:r>
              <a:rPr lang="en-GB" altLang="ru-RU" sz="2000" dirty="0" err="1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br</a:t>
            </a:r>
            <a:r>
              <a:rPr lang="en-GB" altLang="ru-RU" sz="20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&gt;";</a:t>
            </a:r>
          </a:p>
          <a:p>
            <a:pPr marL="0" indent="449263"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000" dirty="0" err="1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endwhile</a:t>
            </a:r>
            <a:r>
              <a:rPr lang="en-GB" altLang="ru-RU" sz="20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indent="449263"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000" dirty="0" err="1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closedir</a:t>
            </a:r>
            <a:r>
              <a:rPr lang="en-GB" altLang="ru-RU" sz="20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($dh);</a:t>
            </a:r>
          </a:p>
        </p:txBody>
      </p:sp>
    </p:spTree>
    <p:extLst>
      <p:ext uri="{BB962C8B-B14F-4D97-AF65-F5344CB8AC3E}">
        <p14:creationId xmlns:p14="http://schemas.microsoft.com/office/powerpoint/2010/main" val="3371328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BBA504-C8A9-4AF9-BBF7-98E958F242EA}" type="slidenum">
              <a:rPr lang="en-GB"/>
              <a:pPr>
                <a:defRPr/>
              </a:pPr>
              <a:t>43</a:t>
            </a:fld>
            <a:endParaRPr lang="en-GB"/>
          </a:p>
        </p:txBody>
      </p:sp>
      <p:sp>
        <p:nvSpPr>
          <p:cNvPr id="41987" name="Rectangle 1"/>
          <p:cNvSpPr>
            <a:spLocks noGrp="1" noChangeArrowheads="1"/>
          </p:cNvSpPr>
          <p:nvPr>
            <p:ph type="title"/>
          </p:nvPr>
        </p:nvSpPr>
        <p:spPr>
          <a:xfrm>
            <a:off x="179388" y="-144463"/>
            <a:ext cx="9180512" cy="793751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b="1" dirty="0" smtClean="0"/>
              <a:t>Работа с каталогами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900113"/>
            <a:ext cx="8208912" cy="3248967"/>
          </a:xfrm>
          <a:solidFill>
            <a:srgbClr val="FFFFFF"/>
          </a:solidFill>
        </p:spPr>
        <p:txBody>
          <a:bodyPr/>
          <a:lstStyle/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dirty="0" smtClean="0">
                <a:solidFill>
                  <a:schemeClr val="tx1"/>
                </a:solidFill>
                <a:latin typeface="+mn-lt"/>
              </a:rPr>
              <a:t>Функция</a:t>
            </a:r>
            <a:r>
              <a:rPr lang="en-GB" altLang="ru-RU" sz="22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b="1" dirty="0" err="1" smtClean="0">
                <a:solidFill>
                  <a:schemeClr val="tx1"/>
                </a:solidFill>
                <a:latin typeface="+mn-lt"/>
              </a:rPr>
              <a:t>rewinddir</a:t>
            </a:r>
            <a:r>
              <a:rPr lang="en-GB" altLang="ru-RU" sz="2200" b="1" dirty="0" smtClean="0">
                <a:solidFill>
                  <a:schemeClr val="tx1"/>
                </a:solidFill>
                <a:latin typeface="+mn-lt"/>
              </a:rPr>
              <a:t>( )</a:t>
            </a:r>
            <a:r>
              <a:rPr lang="en-GB" altLang="ru-RU" sz="2200" dirty="0" smtClean="0">
                <a:solidFill>
                  <a:schemeClr val="tx1"/>
                </a:solidFill>
                <a:latin typeface="+mn-lt"/>
              </a:rPr>
              <a:t> - переводит указатель текущей позиции в начало каталога, открытого функцией </a:t>
            </a:r>
            <a:r>
              <a:rPr lang="en-GB" altLang="ru-RU" sz="2200" dirty="0" err="1" smtClean="0">
                <a:solidFill>
                  <a:schemeClr val="tx1"/>
                </a:solidFill>
                <a:latin typeface="+mn-lt"/>
              </a:rPr>
              <a:t>opendir</a:t>
            </a:r>
            <a:r>
              <a:rPr lang="en-GB" altLang="ru-RU" sz="2200" dirty="0" smtClean="0">
                <a:solidFill>
                  <a:schemeClr val="tx1"/>
                </a:solidFill>
                <a:latin typeface="+mn-lt"/>
              </a:rPr>
              <a:t>( ). </a:t>
            </a:r>
            <a:endParaRPr lang="ru-RU" altLang="ru-RU" sz="2200" dirty="0" smtClean="0">
              <a:solidFill>
                <a:schemeClr val="tx1"/>
              </a:solidFill>
              <a:latin typeface="+mn-lt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200" dirty="0" smtClean="0">
                <a:solidFill>
                  <a:schemeClr val="tx1"/>
                </a:solidFill>
                <a:latin typeface="+mn-lt"/>
              </a:rPr>
              <a:t>Синтаксис: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sz="2200" b="1" dirty="0" err="1" smtClean="0">
                <a:solidFill>
                  <a:schemeClr val="tx1"/>
                </a:solidFill>
                <a:latin typeface="+mn-lt"/>
              </a:rPr>
              <a:t>rewinddir</a:t>
            </a:r>
            <a:r>
              <a:rPr lang="en-GB" altLang="ru-RU" sz="2200" b="1" dirty="0" smtClean="0">
                <a:solidFill>
                  <a:schemeClr val="tx1"/>
                </a:solidFill>
                <a:latin typeface="+mn-lt"/>
              </a:rPr>
              <a:t> (</a:t>
            </a:r>
            <a:r>
              <a:rPr lang="en-GB" altLang="ru-RU" sz="2200" b="1" dirty="0" err="1" smtClean="0">
                <a:solidFill>
                  <a:schemeClr val="tx1"/>
                </a:solidFill>
                <a:latin typeface="+mn-lt"/>
              </a:rPr>
              <a:t>манипулятор_каталога</a:t>
            </a:r>
            <a:r>
              <a:rPr lang="en-GB" altLang="ru-RU" sz="2200" b="1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ar-SA" altLang="ru-RU" sz="2200" b="1" dirty="0" smtClean="0">
                <a:solidFill>
                  <a:schemeClr val="tx1"/>
                </a:solidFill>
                <a:latin typeface="+mn-lt"/>
                <a:cs typeface="Arial" charset="0"/>
              </a:rPr>
              <a:t>‏</a:t>
            </a:r>
            <a:endParaRPr lang="en-GB" altLang="ru-RU" sz="2200" b="1" dirty="0" smtClean="0">
              <a:solidFill>
                <a:schemeClr val="tx1"/>
              </a:solidFill>
              <a:latin typeface="+mn-lt"/>
            </a:endParaRPr>
          </a:p>
          <a:p>
            <a:pPr marL="0" indent="352425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ru-RU" sz="2200" dirty="0" smtClean="0">
              <a:solidFill>
                <a:schemeClr val="tx1"/>
              </a:solidFill>
              <a:latin typeface="+mn-lt"/>
            </a:endParaRPr>
          </a:p>
          <a:p>
            <a:pPr marL="0" indent="352425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ru-RU" sz="2200" dirty="0" smtClean="0">
              <a:solidFill>
                <a:schemeClr val="tx1"/>
              </a:solidFill>
              <a:latin typeface="+mn-lt"/>
            </a:endParaRPr>
          </a:p>
          <a:p>
            <a:pPr eaLnBrk="1" hangingPunct="1">
              <a:lnSpc>
                <a:spcPct val="103000"/>
              </a:lnSpc>
              <a:buFont typeface="Wingdings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ru-RU" sz="18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965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173E4-4282-46EF-8C59-345E82005220}" type="slidenum">
              <a:rPr lang="en-GB"/>
              <a:pPr>
                <a:defRPr/>
              </a:pPr>
              <a:t>44</a:t>
            </a:fld>
            <a:endParaRPr lang="en-GB"/>
          </a:p>
        </p:txBody>
      </p:sp>
      <p:sp>
        <p:nvSpPr>
          <p:cNvPr id="43011" name="Rectangle 1"/>
          <p:cNvSpPr>
            <a:spLocks noGrp="1" noChangeArrowheads="1"/>
          </p:cNvSpPr>
          <p:nvPr>
            <p:ph type="title"/>
          </p:nvPr>
        </p:nvSpPr>
        <p:spPr>
          <a:xfrm>
            <a:off x="-63152" y="-4954"/>
            <a:ext cx="9180512" cy="793751"/>
          </a:xfrm>
        </p:spPr>
        <p:txBody>
          <a:bodyPr/>
          <a:lstStyle/>
          <a:p>
            <a:pPr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2800" b="1" dirty="0"/>
              <a:t>Пример</a:t>
            </a:r>
            <a:r>
              <a:rPr lang="ru-RU" altLang="ru-RU" sz="2800" b="1" dirty="0"/>
              <a:t> (</a:t>
            </a:r>
            <a:r>
              <a:rPr lang="en-GB" altLang="ru-RU" sz="2800" b="1" dirty="0" err="1"/>
              <a:t>Счетчик</a:t>
            </a:r>
            <a:r>
              <a:rPr lang="en-GB" altLang="ru-RU" sz="2800" b="1" dirty="0"/>
              <a:t> обращений</a:t>
            </a:r>
            <a:r>
              <a:rPr lang="ru-RU" altLang="ru-RU" sz="2800" b="1" dirty="0"/>
              <a:t>)</a:t>
            </a:r>
            <a:endParaRPr lang="en-GB" altLang="ru-RU" sz="2800" b="1" dirty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1775" y="900113"/>
            <a:ext cx="8696325" cy="5265191"/>
          </a:xfrm>
          <a:solidFill>
            <a:srgbClr val="FFFFFF"/>
          </a:solidFill>
        </p:spPr>
        <p:txBody>
          <a:bodyPr>
            <a:normAutofit fontScale="77500" lnSpcReduction="20000"/>
          </a:bodyPr>
          <a:lstStyle/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endParaRPr lang="en-GB" altLang="ru-RU" sz="2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$access = "hits.txt</a:t>
            </a: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ru-RU" altLang="ru-RU" sz="23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файл, в </a:t>
            </a:r>
            <a:r>
              <a:rPr lang="en-GB" altLang="ru-RU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котором</a:t>
            </a: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sz="2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хранится</a:t>
            </a: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значение</a:t>
            </a: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счетчика</a:t>
            </a:r>
            <a:endParaRPr lang="en-GB" altLang="ru-RU" sz="2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$visits = </a:t>
            </a: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($access</a:t>
            </a: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altLang="ru-RU" sz="23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чтение </a:t>
            </a:r>
            <a:r>
              <a:rPr lang="en-GB" altLang="ru-RU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содержимого</a:t>
            </a: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файла в </a:t>
            </a:r>
            <a:r>
              <a:rPr lang="en-GB" altLang="ru-RU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масссив</a:t>
            </a:r>
            <a:endParaRPr lang="en-GB" altLang="ru-RU" sz="2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ru-RU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current_visitors</a:t>
            </a: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$visits[0</a:t>
            </a: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ru-RU" altLang="ru-RU" sz="23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GB" altLang="ru-RU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извлечение</a:t>
            </a: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первого</a:t>
            </a: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элемента</a:t>
            </a:r>
            <a:endParaRPr lang="en-GB" altLang="ru-RU" sz="2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++$</a:t>
            </a:r>
            <a:r>
              <a:rPr lang="en-GB" altLang="ru-RU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current_visitors</a:t>
            </a: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23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GB" altLang="ru-RU" sz="2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увеличить</a:t>
            </a: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sz="2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счетчик</a:t>
            </a: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обращений</a:t>
            </a: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ru-RU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fh</a:t>
            </a: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altLang="ru-RU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($access, "w</a:t>
            </a: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altLang="ru-RU" sz="23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GB" altLang="ru-RU" sz="2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открыть</a:t>
            </a: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файл </a:t>
            </a: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hits.txt и </a:t>
            </a:r>
            <a:r>
              <a:rPr lang="en-GB" altLang="ru-RU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установить</a:t>
            </a:r>
            <a:endParaRPr lang="en-GB" altLang="ru-RU" sz="2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2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указатель текущей позиции в начало файла</a:t>
            </a: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fwrite</a:t>
            </a: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GB" altLang="ru-RU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fh</a:t>
            </a: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GB" altLang="ru-RU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current_visitors</a:t>
            </a: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altLang="ru-RU" sz="23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GB" altLang="ru-RU" sz="2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записать</a:t>
            </a: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sz="2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новое</a:t>
            </a: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значение</a:t>
            </a: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счетчика</a:t>
            </a:r>
            <a:endParaRPr lang="en-GB" altLang="ru-RU" sz="2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2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 файл "hits.txt"</a:t>
            </a: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GB" altLang="ru-RU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fh</a:t>
            </a: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altLang="ru-RU" sz="23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GB" altLang="ru-RU" sz="2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закрыть</a:t>
            </a: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дескриптор </a:t>
            </a:r>
            <a:r>
              <a:rPr lang="en-GB" altLang="ru-RU" sz="2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файла "hits.txt"</a:t>
            </a:r>
          </a:p>
          <a:p>
            <a:pPr marL="0" indent="352425" eaLnBrk="1" hangingPunct="1"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sz="2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GB" altLang="ru-RU" sz="2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90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74ECE0-689F-4441-98A8-6F0EE26A1014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6147" name="Rectangle 1"/>
          <p:cNvSpPr>
            <a:spLocks noGrp="1" noChangeArrowheads="1"/>
          </p:cNvSpPr>
          <p:nvPr>
            <p:ph type="title"/>
          </p:nvPr>
        </p:nvSpPr>
        <p:spPr>
          <a:xfrm>
            <a:off x="509588" y="285750"/>
            <a:ext cx="7770812" cy="793750"/>
          </a:xfrm>
        </p:spPr>
        <p:txBody>
          <a:bodyPr/>
          <a:lstStyle/>
          <a:p>
            <a:pPr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3200" b="1" dirty="0"/>
              <a:t>Открытие </a:t>
            </a:r>
            <a:r>
              <a:rPr lang="ru-RU" sz="3200" b="1" dirty="0" smtClean="0"/>
              <a:t>файлов</a:t>
            </a:r>
            <a:endParaRPr lang="en-GB" altLang="ru-RU" sz="3200" b="1" dirty="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7684" y="1340768"/>
            <a:ext cx="8190557" cy="4734272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+mn-lt"/>
              </a:rPr>
              <a:t>Файл открывается в нужном режиме, при этом возвращается целое число, идентификатор открытого файла.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Команды работы с файлом (чтение, запись) привязанные к дескриптору файла, а не к его имени.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Закрытие файла.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PHP </a:t>
            </a:r>
            <a:r>
              <a:rPr lang="ru-RU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автоматически закрывает все файлы по завершении сценария.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628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74ECE0-689F-4441-98A8-6F0EE26A1014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6147" name="Rectangle 1"/>
          <p:cNvSpPr>
            <a:spLocks noGrp="1" noChangeArrowheads="1"/>
          </p:cNvSpPr>
          <p:nvPr>
            <p:ph type="title"/>
          </p:nvPr>
        </p:nvSpPr>
        <p:spPr>
          <a:xfrm>
            <a:off x="509588" y="285750"/>
            <a:ext cx="7770812" cy="793750"/>
          </a:xfrm>
        </p:spPr>
        <p:txBody>
          <a:bodyPr/>
          <a:lstStyle/>
          <a:p>
            <a:pPr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3200" b="1" dirty="0"/>
              <a:t>Открытие </a:t>
            </a:r>
            <a:r>
              <a:rPr lang="ru-RU" sz="3200" b="1" dirty="0" smtClean="0"/>
              <a:t>файлов</a:t>
            </a:r>
            <a:endParaRPr lang="en-GB" altLang="ru-RU" sz="3200" b="1" dirty="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143001"/>
            <a:ext cx="8406581" cy="4734272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0" indent="361950"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Для открытия файлов в PHP определена функция </a:t>
            </a:r>
            <a:r>
              <a:rPr lang="ru-RU" b="1" dirty="0" err="1">
                <a:solidFill>
                  <a:schemeClr val="tx1"/>
                </a:solidFill>
                <a:latin typeface="+mn-lt"/>
              </a:rPr>
              <a:t>fopen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, функция 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открывает 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файл (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если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он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существует) и возвращает целое </a:t>
            </a:r>
            <a:r>
              <a:rPr lang="en-GB" altLang="ru-RU" dirty="0" err="1">
                <a:solidFill>
                  <a:schemeClr val="tx1"/>
                </a:solidFill>
                <a:latin typeface="+mn-lt"/>
              </a:rPr>
              <a:t>число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 — так называемый 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файловый 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дескриптор</a:t>
            </a: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.</a:t>
            </a:r>
            <a:endParaRPr lang="ru-RU" altLang="ru-RU" dirty="0" smtClean="0">
              <a:solidFill>
                <a:schemeClr val="tx1"/>
              </a:solidFill>
              <a:latin typeface="+mn-lt"/>
            </a:endParaRPr>
          </a:p>
          <a:p>
            <a:pPr marL="0" indent="361950">
              <a:buNone/>
            </a:pPr>
            <a:r>
              <a:rPr lang="en-GB" altLang="ru-RU" b="1" dirty="0" err="1" smtClean="0">
                <a:solidFill>
                  <a:schemeClr val="tx1"/>
                </a:solidFill>
                <a:latin typeface="+mn-lt"/>
              </a:rPr>
              <a:t>Синтаксис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: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 </a:t>
            </a:r>
            <a:r>
              <a:rPr lang="ru-R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параметр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 $</a:t>
            </a:r>
            <a:r>
              <a:rPr lang="ru-RU" dirty="0" err="1">
                <a:solidFill>
                  <a:schemeClr val="tx1"/>
                </a:solidFill>
                <a:latin typeface="+mn-lt"/>
              </a:rPr>
              <a:t>filename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 представляет путь к файлу, 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второй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- режим 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открытия.</a:t>
            </a:r>
          </a:p>
          <a:p>
            <a:pPr marL="0" indent="361950">
              <a:buNone/>
            </a:pP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Пример</a:t>
            </a:r>
            <a:r>
              <a:rPr lang="en-GB" altLang="ru-RU" b="1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+mn-lt"/>
              </a:rPr>
              <a:t> 	 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$file =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("c:/www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docs/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file.txt","r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if(!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file)‏</a:t>
            </a:r>
          </a:p>
          <a:p>
            <a:pPr>
              <a:lnSpc>
                <a:spcPct val="103000"/>
              </a:lnSpc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echo("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открытия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файла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ru-RU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04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74ECE0-689F-4441-98A8-6F0EE26A1014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6147" name="Rectangle 1"/>
          <p:cNvSpPr>
            <a:spLocks noGrp="1" noChangeArrowheads="1"/>
          </p:cNvSpPr>
          <p:nvPr>
            <p:ph type="title"/>
          </p:nvPr>
        </p:nvSpPr>
        <p:spPr>
          <a:xfrm>
            <a:off x="509588" y="285750"/>
            <a:ext cx="7770812" cy="793750"/>
          </a:xfrm>
        </p:spPr>
        <p:txBody>
          <a:bodyPr/>
          <a:lstStyle/>
          <a:p>
            <a:pPr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3200" b="1" dirty="0"/>
              <a:t>Открытие </a:t>
            </a:r>
            <a:r>
              <a:rPr lang="ru-RU" sz="3200" b="1" dirty="0" smtClean="0"/>
              <a:t>файлов</a:t>
            </a:r>
            <a:endParaRPr lang="en-GB" altLang="ru-RU" sz="3200" b="1" dirty="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143001"/>
            <a:ext cx="8406581" cy="4734272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0" indent="382588"/>
            <a:r>
              <a:rPr lang="ru-RU" sz="2200" dirty="0" smtClean="0">
                <a:solidFill>
                  <a:schemeClr val="tx1"/>
                </a:solidFill>
                <a:latin typeface="+mn-lt"/>
              </a:rPr>
              <a:t>r </a:t>
            </a:r>
            <a:r>
              <a:rPr lang="ru-RU" sz="2200" dirty="0" smtClean="0">
                <a:solidFill>
                  <a:schemeClr val="tx1"/>
                </a:solidFill>
                <a:latin typeface="+mn-lt"/>
                <a:ea typeface="SimSun-ExtB"/>
              </a:rPr>
              <a:t>- </a:t>
            </a: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файл </a:t>
            </a:r>
            <a:r>
              <a:rPr lang="ru-RU" sz="2200" dirty="0">
                <a:solidFill>
                  <a:schemeClr val="tx1"/>
                </a:solidFill>
                <a:latin typeface="+mn-lt"/>
              </a:rPr>
              <a:t>открывается только для чтения. Если файла не существует, возвращает </a:t>
            </a:r>
            <a:r>
              <a:rPr lang="ru-RU" sz="2200" dirty="0" err="1">
                <a:solidFill>
                  <a:schemeClr val="tx1"/>
                </a:solidFill>
                <a:latin typeface="+mn-lt"/>
              </a:rPr>
              <a:t>false</a:t>
            </a:r>
            <a:endParaRPr lang="ru-RU" sz="2200" dirty="0">
              <a:solidFill>
                <a:schemeClr val="tx1"/>
              </a:solidFill>
              <a:latin typeface="+mn-lt"/>
            </a:endParaRPr>
          </a:p>
          <a:p>
            <a:pPr marL="0" indent="382588"/>
            <a:r>
              <a:rPr lang="ru-RU" sz="2200" dirty="0" smtClean="0">
                <a:solidFill>
                  <a:schemeClr val="tx1"/>
                </a:solidFill>
                <a:latin typeface="+mn-lt"/>
              </a:rPr>
              <a:t>r+ 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  <a:ea typeface="SimSun-ExtB"/>
              </a:rPr>
              <a:t>- </a:t>
            </a: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файл </a:t>
            </a:r>
            <a:r>
              <a:rPr lang="ru-RU" sz="2200" dirty="0">
                <a:solidFill>
                  <a:schemeClr val="tx1"/>
                </a:solidFill>
                <a:latin typeface="+mn-lt"/>
              </a:rPr>
              <a:t>открывается только для чтения с возможностью записи. Если файла не существует, возвращает </a:t>
            </a:r>
            <a:r>
              <a:rPr lang="ru-RU" sz="2200" dirty="0" err="1">
                <a:solidFill>
                  <a:schemeClr val="tx1"/>
                </a:solidFill>
                <a:latin typeface="+mn-lt"/>
              </a:rPr>
              <a:t>false</a:t>
            </a:r>
            <a:endParaRPr lang="ru-RU" sz="2200" dirty="0">
              <a:solidFill>
                <a:schemeClr val="tx1"/>
              </a:solidFill>
              <a:latin typeface="+mn-lt"/>
            </a:endParaRPr>
          </a:p>
          <a:p>
            <a:pPr marL="0" indent="382588"/>
            <a:r>
              <a:rPr lang="ru-RU" sz="2200" dirty="0" smtClean="0">
                <a:solidFill>
                  <a:schemeClr val="tx1"/>
                </a:solidFill>
                <a:latin typeface="+mn-lt"/>
              </a:rPr>
              <a:t>w 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  <a:ea typeface="SimSun-ExtB"/>
              </a:rPr>
              <a:t>- </a:t>
            </a: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файл </a:t>
            </a:r>
            <a:r>
              <a:rPr lang="ru-RU" sz="2200" dirty="0">
                <a:solidFill>
                  <a:schemeClr val="tx1"/>
                </a:solidFill>
                <a:latin typeface="+mn-lt"/>
              </a:rPr>
              <a:t>открывается для записи. Если такой файл уже существует, то он перезаписывается, если нет - то он создается</a:t>
            </a:r>
          </a:p>
          <a:p>
            <a:pPr marL="0" indent="382588"/>
            <a:r>
              <a:rPr lang="ru-RU" sz="2200" dirty="0" smtClean="0">
                <a:solidFill>
                  <a:schemeClr val="tx1"/>
                </a:solidFill>
                <a:latin typeface="+mn-lt"/>
              </a:rPr>
              <a:t>w+ 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  <a:ea typeface="SimSun-ExtB"/>
              </a:rPr>
              <a:t>- </a:t>
            </a: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файл </a:t>
            </a:r>
            <a:r>
              <a:rPr lang="ru-RU" sz="2200" dirty="0">
                <a:solidFill>
                  <a:schemeClr val="tx1"/>
                </a:solidFill>
                <a:latin typeface="+mn-lt"/>
              </a:rPr>
              <a:t>открывается для записи с возможностью чтения. Если такой файл уже существует, то он перезаписывается, если нет - то он создается</a:t>
            </a:r>
          </a:p>
          <a:p>
            <a:pPr marL="0" indent="382588"/>
            <a:r>
              <a:rPr lang="ru-RU" sz="2200" dirty="0" smtClean="0">
                <a:solidFill>
                  <a:schemeClr val="tx1"/>
                </a:solidFill>
                <a:latin typeface="+mn-lt"/>
              </a:rPr>
              <a:t>a 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  <a:ea typeface="SimSun-ExtB"/>
              </a:rPr>
              <a:t>- </a:t>
            </a: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файл </a:t>
            </a:r>
            <a:r>
              <a:rPr lang="ru-RU" sz="2200" dirty="0">
                <a:solidFill>
                  <a:schemeClr val="tx1"/>
                </a:solidFill>
                <a:latin typeface="+mn-lt"/>
              </a:rPr>
              <a:t>открывается для записи. Если такой файл уже существует, то данные записываются в конец файла, а старые данные остаются. Если файл не существует, то он создается</a:t>
            </a:r>
          </a:p>
          <a:p>
            <a:pPr marL="0" indent="382588"/>
            <a:r>
              <a:rPr lang="ru-RU" sz="2200" dirty="0" smtClean="0">
                <a:solidFill>
                  <a:schemeClr val="tx1"/>
                </a:solidFill>
                <a:latin typeface="+mn-lt"/>
              </a:rPr>
              <a:t>a+ 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  <a:ea typeface="SimSun-ExtB"/>
              </a:rPr>
              <a:t>- </a:t>
            </a: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файл </a:t>
            </a:r>
            <a:r>
              <a:rPr lang="ru-RU" sz="2200" dirty="0">
                <a:solidFill>
                  <a:schemeClr val="tx1"/>
                </a:solidFill>
                <a:latin typeface="+mn-lt"/>
              </a:rPr>
              <a:t>открывается для чтения и записи. Если файл уже существует, то данные </a:t>
            </a:r>
            <a:r>
              <a:rPr lang="ru-RU" sz="2200" dirty="0" err="1" smtClean="0">
                <a:solidFill>
                  <a:schemeClr val="tx1"/>
                </a:solidFill>
                <a:latin typeface="+mn-lt"/>
              </a:rPr>
              <a:t>дозаписываются</a:t>
            </a: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+mn-lt"/>
              </a:rPr>
              <a:t>в конец файла. Если файла нет, то он создается</a:t>
            </a:r>
          </a:p>
        </p:txBody>
      </p:sp>
    </p:spTree>
    <p:extLst>
      <p:ext uri="{BB962C8B-B14F-4D97-AF65-F5344CB8AC3E}">
        <p14:creationId xmlns:p14="http://schemas.microsoft.com/office/powerpoint/2010/main" val="3173122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4BB9D9-09FA-4864-9A85-0E6AA1F77F4D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509588" y="33338"/>
            <a:ext cx="7770812" cy="793750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b="1" dirty="0" smtClean="0"/>
              <a:t>Закрытие </a:t>
            </a:r>
            <a:r>
              <a:rPr lang="en-GB" altLang="ru-RU" sz="3200" b="1" dirty="0" err="1" smtClean="0"/>
              <a:t>файл</a:t>
            </a:r>
            <a:r>
              <a:rPr lang="ru-RU" altLang="ru-RU" sz="3200" b="1" dirty="0" smtClean="0"/>
              <a:t>а</a:t>
            </a:r>
            <a:endParaRPr lang="en-GB" altLang="ru-RU" sz="3200" b="1" dirty="0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111250"/>
            <a:ext cx="8334573" cy="4910038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0" indent="361950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ru-RU" dirty="0">
                <a:solidFill>
                  <a:schemeClr val="tx1"/>
                </a:solidFill>
                <a:latin typeface="+mn-lt"/>
              </a:rPr>
              <a:t>После окончания работы файл надо закрыть с помощью функции </a:t>
            </a:r>
            <a:r>
              <a:rPr lang="ru-RU" b="1" dirty="0" err="1" smtClean="0">
                <a:solidFill>
                  <a:schemeClr val="tx1"/>
                </a:solidFill>
                <a:latin typeface="+mn-lt"/>
              </a:rPr>
              <a:t>fclose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. </a:t>
            </a:r>
            <a:r>
              <a:rPr lang="en-GB" altLang="ru-RU" dirty="0">
                <a:solidFill>
                  <a:schemeClr val="tx1"/>
                </a:solidFill>
                <a:latin typeface="+mn-lt"/>
              </a:rPr>
              <a:t>При успешном закрытии возвращается TRUE, при неудаче — FALSE. </a:t>
            </a:r>
            <a:endParaRPr lang="ru-RU" altLang="ru-RU" dirty="0" smtClean="0">
              <a:solidFill>
                <a:schemeClr val="tx1"/>
              </a:solidFill>
              <a:latin typeface="+mn-lt"/>
            </a:endParaRPr>
          </a:p>
          <a:p>
            <a:pPr marL="0" indent="361950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 smtClean="0">
                <a:solidFill>
                  <a:schemeClr val="tx1"/>
                </a:solidFill>
                <a:latin typeface="+mn-lt"/>
              </a:rPr>
              <a:t>Синтаксис: </a:t>
            </a:r>
            <a:r>
              <a:rPr lang="en-GB" altLang="ru-RU" b="1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fclose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(</a:t>
            </a:r>
            <a:r>
              <a:rPr lang="en-GB" altLang="ru-RU" b="1" dirty="0" err="1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дескриптор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)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‏</a:t>
            </a:r>
          </a:p>
          <a:p>
            <a:pPr eaLnBrk="1" hangingPunct="1">
              <a:lnSpc>
                <a:spcPct val="103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ru-RU" altLang="ru-RU" b="1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Пример:</a:t>
            </a:r>
          </a:p>
          <a:p>
            <a:pPr marL="0" indent="382588" eaLnBrk="1" hangingPunct="1">
              <a:lnSpc>
                <a:spcPct val="100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$file = "userdata.txt";</a:t>
            </a:r>
          </a:p>
          <a:p>
            <a:pPr marL="0" indent="382588" eaLnBrk="1" hangingPunct="1">
              <a:lnSpc>
                <a:spcPct val="100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file_exists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($file)) :</a:t>
            </a:r>
          </a:p>
          <a:p>
            <a:pPr marL="0" indent="382588" eaLnBrk="1" hangingPunct="1">
              <a:lnSpc>
                <a:spcPct val="100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fh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($file, "r");</a:t>
            </a:r>
          </a:p>
          <a:p>
            <a:pPr marL="0" indent="382588" eaLnBrk="1" hangingPunct="1">
              <a:lnSpc>
                <a:spcPct val="100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Выполнить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операции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с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файлом</a:t>
            </a:r>
            <a:endParaRPr lang="en-GB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82588" eaLnBrk="1" hangingPunct="1">
              <a:lnSpc>
                <a:spcPct val="100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fh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382588" eaLnBrk="1" hangingPunct="1">
              <a:lnSpc>
                <a:spcPct val="100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:</a:t>
            </a:r>
          </a:p>
          <a:p>
            <a:pPr marL="0" indent="382588" eaLnBrk="1" hangingPunct="1">
              <a:lnSpc>
                <a:spcPct val="100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"Файл $file </a:t>
            </a: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существует!";</a:t>
            </a:r>
          </a:p>
          <a:p>
            <a:pPr marL="0" indent="382588" eaLnBrk="1" hangingPunct="1">
              <a:lnSpc>
                <a:spcPct val="100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en-GB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GB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85882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4BB9D9-09FA-4864-9A85-0E6AA1F77F4D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509588" y="33338"/>
            <a:ext cx="7770812" cy="793750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b="1" dirty="0" smtClean="0"/>
              <a:t>Закрытие файл</a:t>
            </a:r>
            <a:r>
              <a:rPr lang="ru-RU" altLang="ru-RU" sz="3200" b="1" dirty="0" smtClean="0"/>
              <a:t>а</a:t>
            </a:r>
            <a:endParaRPr lang="en-GB" altLang="ru-RU" sz="3200" b="1" dirty="0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111250"/>
            <a:ext cx="8334573" cy="4910038"/>
          </a:xfrm>
          <a:solidFill>
            <a:srgbClr val="FFFFFF"/>
          </a:solidFill>
        </p:spPr>
        <p:txBody>
          <a:bodyPr>
            <a:noAutofit/>
          </a:bodyPr>
          <a:lstStyle/>
          <a:p>
            <a:pPr eaLnBrk="1" hangingPunct="1">
              <a:lnSpc>
                <a:spcPct val="103000"/>
              </a:lnSpc>
              <a:buFont typeface="Wingdings" charset="2"/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ru-RU" altLang="ru-RU" b="1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GB" altLang="ru-RU" b="1" dirty="0" smtClean="0">
                <a:solidFill>
                  <a:schemeClr val="tx1"/>
                </a:solidFill>
                <a:latin typeface="+mn-lt"/>
              </a:rPr>
              <a:t>Пример:</a:t>
            </a:r>
          </a:p>
          <a:p>
            <a:pPr marL="0" indent="361950" fontAlgn="base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form.php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'r') or die("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удалось открыть файл");</a:t>
            </a:r>
          </a:p>
          <a:p>
            <a:pPr marL="0" indent="361950" fontAlgn="base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61950" fontAlgn="base">
              <a:buNone/>
            </a:pPr>
            <a:endParaRPr lang="ru-RU" dirty="0" smtClean="0">
              <a:solidFill>
                <a:schemeClr val="tx1"/>
              </a:solidFill>
              <a:latin typeface="+mn-lt"/>
            </a:endParaRPr>
          </a:p>
          <a:p>
            <a:pPr marL="0" indent="361950" fontAlgn="base">
              <a:buNone/>
            </a:pPr>
            <a:r>
              <a:rPr lang="ru-RU" dirty="0" smtClean="0">
                <a:solidFill>
                  <a:schemeClr val="tx1"/>
                </a:solidFill>
                <a:latin typeface="+mn-lt"/>
              </a:rPr>
              <a:t>Конструкция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 </a:t>
            </a:r>
            <a:r>
              <a:rPr lang="ru-RU" b="1" dirty="0" err="1">
                <a:solidFill>
                  <a:schemeClr val="tx1"/>
                </a:solidFill>
                <a:latin typeface="+mn-lt"/>
              </a:rPr>
              <a:t>or</a:t>
            </a:r>
            <a:r>
              <a:rPr lang="ru-RU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+mn-lt"/>
              </a:rPr>
              <a:t>die</a:t>
            </a:r>
            <a:r>
              <a:rPr lang="ru-RU" b="1" dirty="0">
                <a:solidFill>
                  <a:schemeClr val="tx1"/>
                </a:solidFill>
                <a:latin typeface="+mn-lt"/>
              </a:rPr>
              <a:t>("текст ошибки")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 позволяет прекратить работу скрипта и 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вывести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некоторое сообщение об ошибке, если функция </a:t>
            </a:r>
            <a:r>
              <a:rPr lang="ru-RU" b="1" dirty="0" err="1">
                <a:solidFill>
                  <a:schemeClr val="tx1"/>
                </a:solidFill>
                <a:latin typeface="+mn-lt"/>
              </a:rPr>
              <a:t>fopen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 не смогла открыть файл.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15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</TotalTime>
  <Words>2841</Words>
  <Application>Microsoft Office PowerPoint</Application>
  <PresentationFormat>Экран (4:3)</PresentationFormat>
  <Paragraphs>485</Paragraphs>
  <Slides>44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5" baseType="lpstr">
      <vt:lpstr>SimSun-ExtB</vt:lpstr>
      <vt:lpstr>Arial</vt:lpstr>
      <vt:lpstr>Calibri</vt:lpstr>
      <vt:lpstr>Century Gothic</vt:lpstr>
      <vt:lpstr>Consolas</vt:lpstr>
      <vt:lpstr>Courier New</vt:lpstr>
      <vt:lpstr>Lucida Sans Unicode</vt:lpstr>
      <vt:lpstr>Palatino Linotype</vt:lpstr>
      <vt:lpstr>Times New Roman</vt:lpstr>
      <vt:lpstr>Wingdings</vt:lpstr>
      <vt:lpstr>Исполнительная</vt:lpstr>
      <vt:lpstr>Работа с файловой системой</vt:lpstr>
      <vt:lpstr>Проверка существования файла</vt:lpstr>
      <vt:lpstr>Проверка файла</vt:lpstr>
      <vt:lpstr>Размер файла</vt:lpstr>
      <vt:lpstr>Открытие файлов</vt:lpstr>
      <vt:lpstr>Открытие файлов</vt:lpstr>
      <vt:lpstr>Открытие файлов</vt:lpstr>
      <vt:lpstr>Закрытие файла</vt:lpstr>
      <vt:lpstr>Закрытие файла</vt:lpstr>
      <vt:lpstr>Чтение из файла</vt:lpstr>
      <vt:lpstr>Чтение из файла</vt:lpstr>
      <vt:lpstr>Чтение из файла</vt:lpstr>
      <vt:lpstr>Чтение из файла</vt:lpstr>
      <vt:lpstr>Чтение файла в массив</vt:lpstr>
      <vt:lpstr>Чтение файла полностью</vt:lpstr>
      <vt:lpstr>Посимвольное считывание из файла</vt:lpstr>
      <vt:lpstr> Блочное считывание</vt:lpstr>
      <vt:lpstr> Блочное считывание</vt:lpstr>
      <vt:lpstr>Презентация PowerPoint</vt:lpstr>
      <vt:lpstr>Презентация PowerPoint</vt:lpstr>
      <vt:lpstr>Запись в файл</vt:lpstr>
      <vt:lpstr>Запись в файл</vt:lpstr>
      <vt:lpstr>Перемещение по файлу</vt:lpstr>
      <vt:lpstr>Работа с указателем файла</vt:lpstr>
      <vt:lpstr>Перемещение по файлу</vt:lpstr>
      <vt:lpstr>Создание и удаление файлов</vt:lpstr>
      <vt:lpstr>Информация о дате и времени</vt:lpstr>
      <vt:lpstr>Работа с файловой системой</vt:lpstr>
      <vt:lpstr>Работа с файловой системой</vt:lpstr>
      <vt:lpstr>Блокировка файлов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Работа с каталогами</vt:lpstr>
      <vt:lpstr>Работа с каталогами</vt:lpstr>
      <vt:lpstr>Работа с каталогами</vt:lpstr>
      <vt:lpstr>Работа с каталогами</vt:lpstr>
      <vt:lpstr>Работа с каталогами</vt:lpstr>
      <vt:lpstr>Работа с каталогами</vt:lpstr>
      <vt:lpstr>Работа с каталогами</vt:lpstr>
      <vt:lpstr>Пример (Счетчик обращений)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Галина</dc:creator>
  <cp:lastModifiedBy>Галина</cp:lastModifiedBy>
  <cp:revision>75</cp:revision>
  <dcterms:created xsi:type="dcterms:W3CDTF">2016-05-18T02:57:37Z</dcterms:created>
  <dcterms:modified xsi:type="dcterms:W3CDTF">2019-10-01T02:00:14Z</dcterms:modified>
</cp:coreProperties>
</file>