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62" r:id="rId3"/>
    <p:sldId id="312" r:id="rId4"/>
    <p:sldId id="300" r:id="rId5"/>
    <p:sldId id="321" r:id="rId6"/>
    <p:sldId id="322" r:id="rId7"/>
    <p:sldId id="323" r:id="rId8"/>
    <p:sldId id="325" r:id="rId9"/>
    <p:sldId id="363" r:id="rId10"/>
    <p:sldId id="331" r:id="rId11"/>
    <p:sldId id="327" r:id="rId12"/>
    <p:sldId id="326" r:id="rId13"/>
    <p:sldId id="328" r:id="rId14"/>
    <p:sldId id="329" r:id="rId15"/>
    <p:sldId id="330" r:id="rId16"/>
    <p:sldId id="364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61" r:id="rId40"/>
    <p:sldId id="365" r:id="rId41"/>
    <p:sldId id="366" r:id="rId42"/>
    <p:sldId id="367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24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777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2808312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Регулярные </a:t>
            </a:r>
            <a:r>
              <a:rPr lang="ru-RU" b="1" dirty="0">
                <a:solidFill>
                  <a:srgbClr val="C00000"/>
                </a:solidFill>
              </a:rPr>
              <a:t>выражения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6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Символьные классы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Для удобства программирования в стандарте POSIX были определены некоторые стандартные интервальные выражения, также называемые </a:t>
            </a:r>
            <a:r>
              <a:rPr lang="ru-RU" sz="2400" b="1" dirty="0">
                <a:solidFill>
                  <a:schemeClr val="tx1"/>
                </a:solidFill>
              </a:rPr>
              <a:t>символьными классами </a:t>
            </a:r>
            <a:r>
              <a:rPr lang="ru-RU" sz="2400" dirty="0">
                <a:solidFill>
                  <a:schemeClr val="tx1"/>
                </a:solidFill>
              </a:rPr>
              <a:t>(</a:t>
            </a:r>
            <a:r>
              <a:rPr lang="ru-RU" sz="2400" dirty="0" err="1">
                <a:solidFill>
                  <a:schemeClr val="tx1"/>
                </a:solidFill>
              </a:rPr>
              <a:t>character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classes</a:t>
            </a:r>
            <a:r>
              <a:rPr lang="ru-RU" sz="2400" dirty="0" smtClean="0">
                <a:solidFill>
                  <a:schemeClr val="tx1"/>
                </a:solidFill>
              </a:rPr>
              <a:t>).</a:t>
            </a: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</a:rPr>
              <a:t>Символьный </a:t>
            </a:r>
            <a:r>
              <a:rPr lang="ru-RU" sz="2400" dirty="0">
                <a:solidFill>
                  <a:schemeClr val="tx1"/>
                </a:solidFill>
              </a:rPr>
              <a:t>класс определяет один символ из заданного интервала 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[[:</a:t>
            </a:r>
            <a:r>
              <a:rPr lang="ru-RU" sz="2400" b="1" dirty="0" err="1">
                <a:solidFill>
                  <a:schemeClr val="tx1"/>
                </a:solidFill>
              </a:rPr>
              <a:t>alpha</a:t>
            </a:r>
            <a:r>
              <a:rPr lang="ru-RU" sz="2400" b="1" dirty="0">
                <a:solidFill>
                  <a:schemeClr val="tx1"/>
                </a:solidFill>
              </a:rPr>
              <a:t>:]] </a:t>
            </a:r>
            <a:r>
              <a:rPr lang="ru-RU" sz="2400" dirty="0">
                <a:solidFill>
                  <a:schemeClr val="tx1"/>
                </a:solidFill>
              </a:rPr>
              <a:t>- алфавитный символ (</a:t>
            </a:r>
            <a:r>
              <a:rPr lang="ru-RU" sz="2400" dirty="0" err="1">
                <a:solidFill>
                  <a:schemeClr val="tx1"/>
                </a:solidFill>
              </a:rPr>
              <a:t>aA-zZ</a:t>
            </a:r>
            <a:r>
              <a:rPr lang="ru-RU" sz="2400" dirty="0">
                <a:solidFill>
                  <a:schemeClr val="tx1"/>
                </a:solidFill>
              </a:rPr>
              <a:t>);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[[:</a:t>
            </a:r>
            <a:r>
              <a:rPr lang="ru-RU" sz="2400" b="1" dirty="0" err="1">
                <a:solidFill>
                  <a:schemeClr val="tx1"/>
                </a:solidFill>
              </a:rPr>
              <a:t>digit</a:t>
            </a:r>
            <a:r>
              <a:rPr lang="ru-RU" sz="2400" b="1" dirty="0">
                <a:solidFill>
                  <a:schemeClr val="tx1"/>
                </a:solidFill>
              </a:rPr>
              <a:t>:]] </a:t>
            </a:r>
            <a:r>
              <a:rPr lang="ru-RU" sz="2400" dirty="0">
                <a:solidFill>
                  <a:schemeClr val="tx1"/>
                </a:solidFill>
              </a:rPr>
              <a:t>- цифра (0-9);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[[:</a:t>
            </a:r>
            <a:r>
              <a:rPr lang="ru-RU" sz="2400" b="1" dirty="0" err="1">
                <a:solidFill>
                  <a:schemeClr val="tx1"/>
                </a:solidFill>
              </a:rPr>
              <a:t>alnum</a:t>
            </a:r>
            <a:r>
              <a:rPr lang="ru-RU" sz="2400" b="1" dirty="0">
                <a:solidFill>
                  <a:schemeClr val="tx1"/>
                </a:solidFill>
              </a:rPr>
              <a:t>:]] </a:t>
            </a:r>
            <a:r>
              <a:rPr lang="ru-RU" sz="2400" dirty="0">
                <a:solidFill>
                  <a:schemeClr val="tx1"/>
                </a:solidFill>
              </a:rPr>
              <a:t>- алфавитный символ (</a:t>
            </a:r>
            <a:r>
              <a:rPr lang="ru-RU" sz="2400" dirty="0" err="1">
                <a:solidFill>
                  <a:schemeClr val="tx1"/>
                </a:solidFill>
              </a:rPr>
              <a:t>aA-zZ</a:t>
            </a:r>
            <a:r>
              <a:rPr lang="ru-RU" sz="2400" dirty="0">
                <a:solidFill>
                  <a:schemeClr val="tx1"/>
                </a:solidFill>
              </a:rPr>
              <a:t>) или цифра (0-9);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[[:</a:t>
            </a:r>
            <a:r>
              <a:rPr lang="ru-RU" sz="2400" b="1" dirty="0" err="1">
                <a:solidFill>
                  <a:schemeClr val="tx1"/>
                </a:solidFill>
              </a:rPr>
              <a:t>space</a:t>
            </a:r>
            <a:r>
              <a:rPr lang="ru-RU" sz="2400" b="1" dirty="0">
                <a:solidFill>
                  <a:schemeClr val="tx1"/>
                </a:solidFill>
              </a:rPr>
              <a:t>:]] </a:t>
            </a:r>
            <a:r>
              <a:rPr lang="ru-RU" sz="2400" dirty="0">
                <a:solidFill>
                  <a:schemeClr val="tx1"/>
                </a:solidFill>
              </a:rPr>
              <a:t>- пропуски (символы новой строки, табуляции и т. д.). </a:t>
            </a: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Квантификаторы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Существует особый класс служебных символов, обозначающих </a:t>
            </a:r>
            <a:r>
              <a:rPr lang="ru-RU" sz="2400" b="1" dirty="0">
                <a:solidFill>
                  <a:schemeClr val="tx1"/>
                </a:solidFill>
              </a:rPr>
              <a:t>количество повторений отдельного символа</a:t>
            </a:r>
            <a:r>
              <a:rPr lang="ru-RU" sz="2400" dirty="0">
                <a:solidFill>
                  <a:schemeClr val="tx1"/>
                </a:solidFill>
              </a:rPr>
              <a:t> или конструкции, заключенной в квадратные скобки. Эти служебные символы (+, * и {...}) называются </a:t>
            </a:r>
            <a:r>
              <a:rPr lang="ru-RU" sz="2400" b="1" dirty="0">
                <a:solidFill>
                  <a:schemeClr val="tx1"/>
                </a:solidFill>
              </a:rPr>
              <a:t>квантификаторами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</a:p>
          <a:p>
            <a:pPr indent="358775" algn="l">
              <a:buFont typeface="Arial" charset="0"/>
              <a:buChar char="•"/>
              <a:tabLst>
                <a:tab pos="538163" algn="l"/>
              </a:tabLst>
            </a:pPr>
            <a:r>
              <a:rPr lang="en-US" altLang="ru-RU" sz="2400" b="1" dirty="0">
                <a:solidFill>
                  <a:schemeClr val="tx1"/>
                </a:solidFill>
              </a:rPr>
              <a:t>x</a:t>
            </a:r>
            <a:r>
              <a:rPr lang="ru-RU" altLang="ru-RU" sz="2400" b="1" dirty="0">
                <a:solidFill>
                  <a:schemeClr val="tx1"/>
                </a:solidFill>
              </a:rPr>
              <a:t>+</a:t>
            </a:r>
            <a:r>
              <a:rPr lang="ru-RU" altLang="ru-RU" sz="2400" dirty="0">
                <a:solidFill>
                  <a:schemeClr val="tx1"/>
                </a:solidFill>
              </a:rPr>
              <a:t> означает один или несколько символов </a:t>
            </a:r>
            <a:r>
              <a:rPr lang="en-US" altLang="ru-RU" sz="2400" dirty="0">
                <a:solidFill>
                  <a:schemeClr val="tx1"/>
                </a:solidFill>
              </a:rPr>
              <a:t>x</a:t>
            </a:r>
            <a:r>
              <a:rPr lang="ru-RU" altLang="ru-RU" sz="2400" dirty="0">
                <a:solidFill>
                  <a:schemeClr val="tx1"/>
                </a:solidFill>
              </a:rPr>
              <a:t>, стоящих подряд. Соответствует этому выражению строки </a:t>
            </a:r>
            <a:r>
              <a:rPr lang="ru-RU" altLang="ru-RU" sz="2400" dirty="0" err="1">
                <a:solidFill>
                  <a:schemeClr val="tx1"/>
                </a:solidFill>
              </a:rPr>
              <a:t>xyz</a:t>
            </a:r>
            <a:r>
              <a:rPr lang="ru-RU" altLang="ru-RU" sz="2400" dirty="0">
                <a:solidFill>
                  <a:schemeClr val="tx1"/>
                </a:solidFill>
              </a:rPr>
              <a:t> или </a:t>
            </a:r>
            <a:r>
              <a:rPr lang="ru-RU" altLang="ru-RU" sz="2400" dirty="0" err="1">
                <a:solidFill>
                  <a:schemeClr val="tx1"/>
                </a:solidFill>
              </a:rPr>
              <a:t>axxyz</a:t>
            </a:r>
            <a:r>
              <a:rPr lang="ru-RU" altLang="ru-RU" sz="2400" dirty="0">
                <a:solidFill>
                  <a:schemeClr val="tx1"/>
                </a:solidFill>
              </a:rPr>
              <a:t> , не соответствует а строка </a:t>
            </a:r>
            <a:r>
              <a:rPr lang="ru-RU" altLang="ru-RU" sz="2400" dirty="0" err="1">
                <a:solidFill>
                  <a:schemeClr val="tx1"/>
                </a:solidFill>
              </a:rPr>
              <a:t>ayz</a:t>
            </a:r>
            <a:r>
              <a:rPr lang="ru-RU" altLang="ru-RU" sz="2400" dirty="0">
                <a:solidFill>
                  <a:schemeClr val="tx1"/>
                </a:solidFill>
              </a:rPr>
              <a:t>.</a:t>
            </a:r>
          </a:p>
          <a:p>
            <a:pPr marL="0" lvl="1" indent="358775" algn="l">
              <a:buFont typeface="Arial" charset="0"/>
              <a:buChar char="•"/>
              <a:tabLst>
                <a:tab pos="538163" algn="l"/>
              </a:tabLst>
            </a:pPr>
            <a:r>
              <a:rPr lang="ru-RU" altLang="ru-RU" sz="2400" dirty="0">
                <a:solidFill>
                  <a:schemeClr val="tx1"/>
                </a:solidFill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</a:rPr>
              <a:t>x</a:t>
            </a:r>
            <a:r>
              <a:rPr lang="ru-RU" altLang="ru-RU" sz="2400" b="1" dirty="0">
                <a:solidFill>
                  <a:schemeClr val="tx1"/>
                </a:solidFill>
              </a:rPr>
              <a:t>*</a:t>
            </a:r>
            <a:r>
              <a:rPr lang="ru-RU" altLang="ru-RU" sz="2400" dirty="0">
                <a:solidFill>
                  <a:schemeClr val="tx1"/>
                </a:solidFill>
              </a:rPr>
              <a:t> означает ноль и более символов </a:t>
            </a:r>
            <a:r>
              <a:rPr lang="en-US" altLang="ru-RU" sz="2400" dirty="0">
                <a:solidFill>
                  <a:schemeClr val="tx1"/>
                </a:solidFill>
              </a:rPr>
              <a:t>x</a:t>
            </a:r>
            <a:r>
              <a:rPr lang="ru-RU" altLang="ru-RU" sz="2400" dirty="0">
                <a:solidFill>
                  <a:schemeClr val="tx1"/>
                </a:solidFill>
              </a:rPr>
              <a:t>, стоящих подряд. Строка </a:t>
            </a:r>
            <a:r>
              <a:rPr lang="ru-RU" altLang="ru-RU" sz="2400" dirty="0" err="1">
                <a:solidFill>
                  <a:schemeClr val="tx1"/>
                </a:solidFill>
              </a:rPr>
              <a:t>xyz</a:t>
            </a:r>
            <a:r>
              <a:rPr lang="ru-RU" altLang="ru-RU" sz="2400" dirty="0">
                <a:solidFill>
                  <a:schemeClr val="tx1"/>
                </a:solidFill>
              </a:rPr>
              <a:t> будет соответствовать, так же как и строки </a:t>
            </a:r>
            <a:r>
              <a:rPr lang="ru-RU" altLang="ru-RU" sz="2400" dirty="0" err="1">
                <a:solidFill>
                  <a:schemeClr val="tx1"/>
                </a:solidFill>
              </a:rPr>
              <a:t>ayz</a:t>
            </a:r>
            <a:r>
              <a:rPr lang="ru-RU" altLang="ru-RU" sz="2400" dirty="0">
                <a:solidFill>
                  <a:schemeClr val="tx1"/>
                </a:solidFill>
              </a:rPr>
              <a:t> и </a:t>
            </a:r>
            <a:r>
              <a:rPr lang="ru-RU" altLang="ru-RU" sz="2400" dirty="0" err="1">
                <a:solidFill>
                  <a:schemeClr val="tx1"/>
                </a:solidFill>
              </a:rPr>
              <a:t>axxyz</a:t>
            </a:r>
            <a:r>
              <a:rPr lang="ru-RU" altLang="ru-RU" sz="2400" dirty="0">
                <a:solidFill>
                  <a:schemeClr val="tx1"/>
                </a:solidFill>
              </a:rPr>
              <a:t>.</a:t>
            </a:r>
          </a:p>
          <a:p>
            <a:pPr indent="358775" algn="l">
              <a:buFont typeface="Arial" charset="0"/>
              <a:buChar char="•"/>
              <a:tabLst>
                <a:tab pos="538163" algn="l"/>
              </a:tabLst>
            </a:pPr>
            <a:r>
              <a:rPr lang="en-US" altLang="ru-RU" sz="2400" b="1" dirty="0">
                <a:solidFill>
                  <a:schemeClr val="tx1"/>
                </a:solidFill>
              </a:rPr>
              <a:t>x</a:t>
            </a:r>
            <a:r>
              <a:rPr lang="ru-RU" altLang="ru-RU" sz="2400" b="1" dirty="0">
                <a:solidFill>
                  <a:schemeClr val="tx1"/>
                </a:solidFill>
              </a:rPr>
              <a:t>?</a:t>
            </a:r>
            <a:r>
              <a:rPr lang="ru-RU" altLang="ru-RU" sz="2400" dirty="0">
                <a:solidFill>
                  <a:schemeClr val="tx1"/>
                </a:solidFill>
              </a:rPr>
              <a:t> означает ноль или один символ </a:t>
            </a:r>
            <a:r>
              <a:rPr lang="en-US" altLang="ru-RU" sz="2400" dirty="0">
                <a:solidFill>
                  <a:schemeClr val="tx1"/>
                </a:solidFill>
              </a:rPr>
              <a:t>x.</a:t>
            </a:r>
            <a:r>
              <a:rPr lang="ru-RU" altLang="ru-RU" sz="2400" dirty="0">
                <a:solidFill>
                  <a:schemeClr val="tx1"/>
                </a:solidFill>
              </a:rPr>
              <a:t> Строка </a:t>
            </a:r>
            <a:r>
              <a:rPr lang="ru-RU" altLang="ru-RU" sz="2400" dirty="0" err="1">
                <a:solidFill>
                  <a:schemeClr val="tx1"/>
                </a:solidFill>
              </a:rPr>
              <a:t>xyz</a:t>
            </a:r>
            <a:r>
              <a:rPr lang="ru-RU" altLang="ru-RU" sz="2400" dirty="0">
                <a:solidFill>
                  <a:schemeClr val="tx1"/>
                </a:solidFill>
              </a:rPr>
              <a:t> будет соответствовать, так же как и строка </a:t>
            </a:r>
            <a:r>
              <a:rPr lang="ru-RU" altLang="ru-RU" sz="2400" dirty="0" err="1">
                <a:solidFill>
                  <a:schemeClr val="tx1"/>
                </a:solidFill>
              </a:rPr>
              <a:t>ayz</a:t>
            </a:r>
            <a:r>
              <a:rPr lang="ru-RU" altLang="ru-RU" sz="2400" dirty="0">
                <a:solidFill>
                  <a:schemeClr val="tx1"/>
                </a:solidFill>
              </a:rPr>
              <a:t>, а строка </a:t>
            </a:r>
            <a:r>
              <a:rPr lang="ru-RU" altLang="ru-RU" sz="2400" dirty="0" err="1">
                <a:solidFill>
                  <a:schemeClr val="tx1"/>
                </a:solidFill>
              </a:rPr>
              <a:t>ххх</a:t>
            </a:r>
            <a:r>
              <a:rPr lang="ru-RU" altLang="ru-RU" sz="2400" dirty="0">
                <a:solidFill>
                  <a:schemeClr val="tx1"/>
                </a:solidFill>
              </a:rPr>
              <a:t> - не будет.</a:t>
            </a: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Границы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124744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8775" algn="l"/>
            <a:r>
              <a:rPr lang="ru-RU" altLang="ru-RU" sz="2400" b="1" dirty="0">
                <a:solidFill>
                  <a:schemeClr val="tx1"/>
                </a:solidFill>
              </a:rPr>
              <a:t>Границы</a:t>
            </a:r>
            <a:r>
              <a:rPr lang="ru-RU" altLang="ru-RU" sz="2400" dirty="0">
                <a:solidFill>
                  <a:schemeClr val="tx1"/>
                </a:solidFill>
              </a:rPr>
              <a:t>  - это числа, заключенные в фигурные скобки. Они указывают количество вхождений фрагмента, непосредственно предшествующего границе</a:t>
            </a:r>
            <a:r>
              <a:rPr lang="en-US" altLang="ru-RU" sz="2400" dirty="0">
                <a:solidFill>
                  <a:schemeClr val="tx1"/>
                </a:solidFill>
              </a:rPr>
              <a:t>.</a:t>
            </a:r>
          </a:p>
          <a:p>
            <a:pPr indent="358775" algn="l"/>
            <a:endParaRPr lang="en-US" altLang="ru-RU" sz="2400" dirty="0">
              <a:solidFill>
                <a:schemeClr val="tx1"/>
              </a:solidFill>
            </a:endParaRPr>
          </a:p>
          <a:p>
            <a:pPr indent="358775" algn="l">
              <a:buFont typeface="Arial" charset="0"/>
              <a:buChar char="•"/>
            </a:pPr>
            <a:r>
              <a:rPr lang="en-US" altLang="ru-RU" sz="2400" b="1" dirty="0">
                <a:solidFill>
                  <a:schemeClr val="tx1"/>
                </a:solidFill>
              </a:rPr>
              <a:t>x</a:t>
            </a:r>
            <a:r>
              <a:rPr lang="ru-RU" altLang="ru-RU" sz="2400" b="1" dirty="0">
                <a:solidFill>
                  <a:schemeClr val="tx1"/>
                </a:solidFill>
              </a:rPr>
              <a:t>{2} </a:t>
            </a:r>
            <a:r>
              <a:rPr lang="ru-RU" altLang="ru-RU" sz="2400" dirty="0">
                <a:solidFill>
                  <a:schemeClr val="tx1"/>
                </a:solidFill>
              </a:rPr>
              <a:t>означает два символа </a:t>
            </a:r>
            <a:r>
              <a:rPr lang="en-US" altLang="ru-RU" sz="2400" dirty="0">
                <a:solidFill>
                  <a:schemeClr val="tx1"/>
                </a:solidFill>
              </a:rPr>
              <a:t>x</a:t>
            </a:r>
            <a:r>
              <a:rPr lang="ru-RU" altLang="ru-RU" sz="2400" dirty="0">
                <a:solidFill>
                  <a:schemeClr val="tx1"/>
                </a:solidFill>
              </a:rPr>
              <a:t>, стоящих подряд</a:t>
            </a:r>
            <a:r>
              <a:rPr lang="en-US" altLang="ru-RU" sz="2400" dirty="0">
                <a:solidFill>
                  <a:schemeClr val="tx1"/>
                </a:solidFill>
              </a:rPr>
              <a:t>.</a:t>
            </a:r>
            <a:r>
              <a:rPr lang="ru-RU" altLang="ru-RU" sz="2400" dirty="0">
                <a:solidFill>
                  <a:schemeClr val="tx1"/>
                </a:solidFill>
              </a:rPr>
              <a:t> Строка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axxyz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>
                <a:solidFill>
                  <a:schemeClr val="tx1"/>
                </a:solidFill>
              </a:rPr>
              <a:t>будет соответствовать этому выражению, а строка </a:t>
            </a:r>
            <a:r>
              <a:rPr lang="ru-RU" altLang="ru-RU" sz="2400" dirty="0" err="1">
                <a:solidFill>
                  <a:schemeClr val="tx1"/>
                </a:solidFill>
              </a:rPr>
              <a:t>ayz</a:t>
            </a:r>
            <a:r>
              <a:rPr lang="ru-RU" altLang="ru-RU" sz="2400" dirty="0">
                <a:solidFill>
                  <a:schemeClr val="tx1"/>
                </a:solidFill>
              </a:rPr>
              <a:t> – нет.</a:t>
            </a:r>
          </a:p>
          <a:p>
            <a:pPr indent="358775" algn="l">
              <a:buFont typeface="Arial" charset="0"/>
              <a:buChar char="•"/>
            </a:pPr>
            <a:r>
              <a:rPr lang="en-US" altLang="ru-RU" sz="2400" b="1" dirty="0">
                <a:solidFill>
                  <a:schemeClr val="tx1"/>
                </a:solidFill>
              </a:rPr>
              <a:t>x</a:t>
            </a:r>
            <a:r>
              <a:rPr lang="ru-RU" altLang="ru-RU" sz="2400" b="1" dirty="0">
                <a:solidFill>
                  <a:schemeClr val="tx1"/>
                </a:solidFill>
              </a:rPr>
              <a:t>{2,} </a:t>
            </a:r>
            <a:r>
              <a:rPr lang="ru-RU" altLang="ru-RU" sz="2400" dirty="0">
                <a:solidFill>
                  <a:schemeClr val="tx1"/>
                </a:solidFill>
              </a:rPr>
              <a:t>означает два и более символов </a:t>
            </a:r>
            <a:r>
              <a:rPr lang="en-US" altLang="ru-RU" sz="2400" dirty="0">
                <a:solidFill>
                  <a:schemeClr val="tx1"/>
                </a:solidFill>
              </a:rPr>
              <a:t>x</a:t>
            </a:r>
            <a:r>
              <a:rPr lang="ru-RU" altLang="ru-RU" sz="2400" dirty="0">
                <a:solidFill>
                  <a:schemeClr val="tx1"/>
                </a:solidFill>
              </a:rPr>
              <a:t>, стоящих подряд</a:t>
            </a:r>
            <a:r>
              <a:rPr lang="en-US" altLang="ru-RU" sz="2400" dirty="0">
                <a:solidFill>
                  <a:schemeClr val="tx1"/>
                </a:solidFill>
              </a:rPr>
              <a:t>. </a:t>
            </a:r>
            <a:r>
              <a:rPr lang="ru-RU" altLang="ru-RU" sz="2400" dirty="0">
                <a:solidFill>
                  <a:schemeClr val="tx1"/>
                </a:solidFill>
              </a:rPr>
              <a:t>Строка </a:t>
            </a:r>
            <a:r>
              <a:rPr lang="en-US" altLang="ru-RU" sz="2400" dirty="0">
                <a:solidFill>
                  <a:schemeClr val="tx1"/>
                </a:solidFill>
              </a:rPr>
              <a:t>xyz </a:t>
            </a:r>
            <a:r>
              <a:rPr lang="ru-RU" altLang="ru-RU" sz="2400" dirty="0" smtClean="0">
                <a:solidFill>
                  <a:schemeClr val="tx1"/>
                </a:solidFill>
              </a:rPr>
              <a:t>не будет </a:t>
            </a:r>
            <a:r>
              <a:rPr lang="ru-RU" altLang="ru-RU" sz="2400" dirty="0">
                <a:solidFill>
                  <a:schemeClr val="tx1"/>
                </a:solidFill>
              </a:rPr>
              <a:t>соответствовать, так же как и </a:t>
            </a:r>
            <a:r>
              <a:rPr lang="ru-RU" altLang="ru-RU" sz="2400" dirty="0" smtClean="0">
                <a:solidFill>
                  <a:schemeClr val="tx1"/>
                </a:solidFill>
              </a:rPr>
              <a:t>строка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ayz</a:t>
            </a:r>
            <a:r>
              <a:rPr lang="ru-RU" altLang="ru-RU" sz="2400" dirty="0" smtClean="0">
                <a:solidFill>
                  <a:schemeClr val="tx1"/>
                </a:solidFill>
              </a:rPr>
              <a:t>, 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axxyz</a:t>
            </a:r>
            <a:r>
              <a:rPr lang="ru-RU" altLang="ru-RU" sz="2400" dirty="0" smtClean="0">
                <a:solidFill>
                  <a:schemeClr val="tx1"/>
                </a:solidFill>
              </a:rPr>
              <a:t> будет. 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indent="358775" algn="l">
              <a:buFont typeface="Arial" charset="0"/>
              <a:buChar char="•"/>
            </a:pPr>
            <a:r>
              <a:rPr lang="en-US" altLang="ru-RU" sz="2400" b="1" dirty="0">
                <a:solidFill>
                  <a:schemeClr val="tx1"/>
                </a:solidFill>
              </a:rPr>
              <a:t>x</a:t>
            </a:r>
            <a:r>
              <a:rPr lang="ru-RU" altLang="ru-RU" sz="2400" b="1" dirty="0">
                <a:solidFill>
                  <a:schemeClr val="tx1"/>
                </a:solidFill>
              </a:rPr>
              <a:t>{2,3} </a:t>
            </a:r>
            <a:r>
              <a:rPr lang="ru-RU" altLang="ru-RU" sz="2400" dirty="0">
                <a:solidFill>
                  <a:schemeClr val="tx1"/>
                </a:solidFill>
              </a:rPr>
              <a:t>означает от двух до трех символов </a:t>
            </a:r>
            <a:r>
              <a:rPr lang="en-US" altLang="ru-RU" sz="2400" dirty="0">
                <a:solidFill>
                  <a:schemeClr val="tx1"/>
                </a:solidFill>
              </a:rPr>
              <a:t>x</a:t>
            </a:r>
            <a:r>
              <a:rPr lang="ru-RU" altLang="ru-RU" sz="2400" dirty="0">
                <a:solidFill>
                  <a:schemeClr val="tx1"/>
                </a:solidFill>
              </a:rPr>
              <a:t>, стоящих подряд.</a:t>
            </a:r>
            <a:r>
              <a:rPr lang="en-US" altLang="ru-RU" sz="2400" dirty="0">
                <a:solidFill>
                  <a:schemeClr val="tx1"/>
                </a:solidFill>
              </a:rPr>
              <a:t> </a:t>
            </a:r>
            <a:r>
              <a:rPr lang="ru-RU" altLang="ru-RU" sz="2400" dirty="0">
                <a:solidFill>
                  <a:schemeClr val="tx1"/>
                </a:solidFill>
              </a:rPr>
              <a:t>Строка </a:t>
            </a:r>
            <a:r>
              <a:rPr lang="en-US" altLang="ru-RU" sz="2400" dirty="0">
                <a:solidFill>
                  <a:schemeClr val="tx1"/>
                </a:solidFill>
              </a:rPr>
              <a:t>xyz </a:t>
            </a:r>
            <a:r>
              <a:rPr lang="ru-RU" altLang="ru-RU" sz="2400" dirty="0" smtClean="0">
                <a:solidFill>
                  <a:schemeClr val="tx1"/>
                </a:solidFill>
              </a:rPr>
              <a:t>не будет </a:t>
            </a:r>
            <a:r>
              <a:rPr lang="ru-RU" altLang="ru-RU" sz="2400" dirty="0">
                <a:solidFill>
                  <a:schemeClr val="tx1"/>
                </a:solidFill>
              </a:rPr>
              <a:t>соответствовать, так же как и строка </a:t>
            </a:r>
            <a:r>
              <a:rPr lang="ru-RU" altLang="ru-RU" sz="2400" dirty="0" err="1">
                <a:solidFill>
                  <a:schemeClr val="tx1"/>
                </a:solidFill>
              </a:rPr>
              <a:t>ayz</a:t>
            </a:r>
            <a:r>
              <a:rPr lang="ru-RU" altLang="ru-RU" sz="2400" dirty="0">
                <a:solidFill>
                  <a:schemeClr val="tx1"/>
                </a:solidFill>
              </a:rPr>
              <a:t>, </a:t>
            </a:r>
            <a:r>
              <a:rPr lang="ru-RU" altLang="ru-RU" sz="2400" dirty="0" smtClean="0">
                <a:solidFill>
                  <a:schemeClr val="tx1"/>
                </a:solidFill>
              </a:rPr>
              <a:t>строка </a:t>
            </a:r>
            <a:r>
              <a:rPr lang="ru-RU" altLang="ru-RU" sz="2400" dirty="0" err="1">
                <a:solidFill>
                  <a:schemeClr val="tx1"/>
                </a:solidFill>
              </a:rPr>
              <a:t>ххх</a:t>
            </a:r>
            <a:r>
              <a:rPr lang="ru-RU" altLang="ru-RU" sz="2400" dirty="0">
                <a:solidFill>
                  <a:schemeClr val="tx1"/>
                </a:solidFill>
              </a:rPr>
              <a:t> - </a:t>
            </a:r>
            <a:r>
              <a:rPr lang="ru-RU" altLang="ru-RU" sz="2400" dirty="0" smtClean="0">
                <a:solidFill>
                  <a:schemeClr val="tx1"/>
                </a:solidFill>
              </a:rPr>
              <a:t>будет</a:t>
            </a:r>
            <a:r>
              <a:rPr lang="ru-RU" altLang="ru-RU" sz="2400" dirty="0">
                <a:solidFill>
                  <a:schemeClr val="tx1"/>
                </a:solidFill>
              </a:rPr>
              <a:t>.</a:t>
            </a:r>
          </a:p>
          <a:p>
            <a:pPr indent="35877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Атомы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b="1" dirty="0">
                <a:solidFill>
                  <a:schemeClr val="tx1"/>
                </a:solidFill>
              </a:rPr>
              <a:t>Атом</a:t>
            </a:r>
            <a:r>
              <a:rPr lang="ru-RU" sz="2400" dirty="0">
                <a:solidFill>
                  <a:schemeClr val="tx1"/>
                </a:solidFill>
              </a:rPr>
              <a:t> - это шаблон, заключенный в скобки (его также называют </a:t>
            </a:r>
            <a:r>
              <a:rPr lang="ru-RU" sz="2400" b="1" dirty="0" err="1">
                <a:solidFill>
                  <a:schemeClr val="tx1"/>
                </a:solidFill>
              </a:rPr>
              <a:t>подшаблоном</a:t>
            </a:r>
            <a:r>
              <a:rPr lang="ru-RU" sz="2400" dirty="0">
                <a:solidFill>
                  <a:schemeClr val="tx1"/>
                </a:solidFill>
              </a:rPr>
              <a:t>). После того как задан атом, можно работать с ним как с символом или символьным классом. Другими словами, можно искать одинаковый шаблон столько раз, сколько нужно.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В следующем фрагменте задан шаблон, затем он заключен в скобки и требуется, чтобы атом совпадал дважды для успешного выполнения регулярного выражения.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$test =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abbaxabbaxabbax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"([ab]+x){2}", $test, $array )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[0]"; //выведет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abbaxabbax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Прочие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служебные символы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Служебные символы $ и ^ совпадают не с символами, а с определенными позициями в строке. Например, выражение р$ означает строку, которая завершается символом р, а выражение ^р - строку, начинающуюся с символа р.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Конструкция [^a-</a:t>
            </a:r>
            <a:r>
              <a:rPr lang="ru-RU" sz="2400" dirty="0" err="1">
                <a:solidFill>
                  <a:schemeClr val="tx1"/>
                </a:solidFill>
              </a:rPr>
              <a:t>zA</a:t>
            </a:r>
            <a:r>
              <a:rPr lang="ru-RU" sz="2400" dirty="0">
                <a:solidFill>
                  <a:schemeClr val="tx1"/>
                </a:solidFill>
              </a:rPr>
              <a:t>-Z] совпадает с любым символом, не входящим в указанные интервалы (a-z и A-Z). 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Служебный символ . (</a:t>
            </a:r>
            <a:r>
              <a:rPr lang="ru-RU" sz="2400" b="1" dirty="0">
                <a:solidFill>
                  <a:schemeClr val="tx1"/>
                </a:solidFill>
              </a:rPr>
              <a:t>точка</a:t>
            </a:r>
            <a:r>
              <a:rPr lang="ru-RU" sz="2400" dirty="0">
                <a:solidFill>
                  <a:schemeClr val="tx1"/>
                </a:solidFill>
              </a:rPr>
              <a:t>) означает «любой символ». Например, выражение </a:t>
            </a:r>
            <a:r>
              <a:rPr lang="ru-RU" sz="2400" dirty="0" err="1">
                <a:solidFill>
                  <a:schemeClr val="tx1"/>
                </a:solidFill>
              </a:rPr>
              <a:t>р.р</a:t>
            </a:r>
            <a:r>
              <a:rPr lang="ru-RU" sz="2400" dirty="0">
                <a:solidFill>
                  <a:schemeClr val="tx1"/>
                </a:solidFill>
              </a:rPr>
              <a:t> совпадает с символом р, за которым следует произвольный символ, после чего опять следует символ р. </a:t>
            </a: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Прочие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служебные символы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Объединение </a:t>
            </a:r>
            <a:r>
              <a:rPr lang="ru-RU" sz="2400" dirty="0">
                <a:solidFill>
                  <a:schemeClr val="tx1"/>
                </a:solidFill>
              </a:rPr>
              <a:t>служебных символов приводит к появлению более сложных выражений. Рассмотрим несколько примеров: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^.{2}$ - любая строка, содержащая ровно два символа; 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&lt;b&gt;(.*)&lt;/b&gt; - произвольная последовательность символов, заключенная между &lt;</a:t>
            </a:r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ru-RU" sz="2400" dirty="0">
                <a:solidFill>
                  <a:schemeClr val="tx1"/>
                </a:solidFill>
              </a:rPr>
              <a:t>&gt; и &lt;/</a:t>
            </a:r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ru-RU" sz="2400" dirty="0">
                <a:solidFill>
                  <a:schemeClr val="tx1"/>
                </a:solidFill>
              </a:rPr>
              <a:t>&gt;; 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p(</a:t>
            </a:r>
            <a:r>
              <a:rPr lang="ru-RU" sz="2400" dirty="0" err="1">
                <a:solidFill>
                  <a:schemeClr val="tx1"/>
                </a:solidFill>
              </a:rPr>
              <a:t>hp</a:t>
            </a:r>
            <a:r>
              <a:rPr lang="ru-RU" sz="2400" dirty="0">
                <a:solidFill>
                  <a:schemeClr val="tx1"/>
                </a:solidFill>
              </a:rPr>
              <a:t>)* - символ р, за которым следует ноль и более экземпляров последовательности </a:t>
            </a:r>
            <a:r>
              <a:rPr lang="ru-RU" sz="2400" dirty="0" err="1">
                <a:solidFill>
                  <a:schemeClr val="tx1"/>
                </a:solidFill>
              </a:rPr>
              <a:t>hp</a:t>
            </a:r>
            <a:r>
              <a:rPr lang="ru-RU" sz="2400" dirty="0">
                <a:solidFill>
                  <a:schemeClr val="tx1"/>
                </a:solidFill>
              </a:rPr>
              <a:t> (например, </a:t>
            </a:r>
            <a:r>
              <a:rPr lang="ru-RU" sz="2400" dirty="0" err="1">
                <a:solidFill>
                  <a:schemeClr val="tx1"/>
                </a:solidFill>
              </a:rPr>
              <a:t>phphphp</a:t>
            </a:r>
            <a:r>
              <a:rPr lang="ru-RU" sz="2400" dirty="0">
                <a:solidFill>
                  <a:schemeClr val="tx1"/>
                </a:solidFill>
              </a:rPr>
              <a:t>). </a:t>
            </a: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755576" y="285750"/>
            <a:ext cx="77768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Создание регулярного выражения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7544" y="1000125"/>
            <a:ext cx="8462144" cy="53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indent="357188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Создадим регулярное выражение, соответствующее денежной сумме: 10000 10,000 10000.00 10,000.00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Число должно удовлетворять следующим критериям:</a:t>
            </a:r>
          </a:p>
          <a:p>
            <a:pPr>
              <a:buFont typeface="Arial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оно должно быть 0 или любым числом, начинающимся не с нуля</a:t>
            </a:r>
          </a:p>
          <a:p>
            <a:pPr>
              <a:buFont typeface="Arial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десятичной точки может быть не более двух цифр</a:t>
            </a:r>
          </a:p>
          <a:p>
            <a:pPr>
              <a:buFont typeface="Arial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может быть отрицательным</a:t>
            </a:r>
          </a:p>
          <a:p>
            <a:pPr>
              <a:buFont typeface="Arial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числе могут присутствовать запятые.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^0$ - допустимо любое число, начинающееся не с нуля: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^[1-9][0-9]*$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(^0 | [1-9][0-9]*)$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 (0 | -? [1-9][0-9]*)$ - поддержка необязательного знака - (минус) перед числами.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(\. [0-9]{1,2})? - десятичные знаки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 (0 | -? [1-9][0-9]* (\. [0-9]{1,2})?)$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 (0 | -? [1-9]</a:t>
            </a:r>
            <a:r>
              <a:rPr lang="en-US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| </a:t>
            </a: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[0-9]</a:t>
            </a:r>
            <a:r>
              <a:rPr lang="en-US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{1,3}(,([0-9]{3})</a:t>
            </a: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(\. [0-9]{1,2})?)$</a:t>
            </a:r>
          </a:p>
          <a:p>
            <a:pPr>
              <a:buClr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регулярное выражение, учитывающее запятые, разделяющие тысячи.</a:t>
            </a:r>
          </a:p>
        </p:txBody>
      </p:sp>
    </p:spTree>
    <p:extLst>
      <p:ext uri="{BB962C8B-B14F-4D97-AF65-F5344CB8AC3E}">
        <p14:creationId xmlns:p14="http://schemas.microsoft.com/office/powerpoint/2010/main" val="267217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е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ru-RU" sz="2400" b="1" dirty="0">
                <a:solidFill>
                  <a:schemeClr val="tx1"/>
                </a:solidFill>
              </a:rPr>
              <a:t>е</a:t>
            </a:r>
            <a:r>
              <a:rPr lang="en-US" sz="2400" b="1" dirty="0">
                <a:solidFill>
                  <a:schemeClr val="tx1"/>
                </a:solidFill>
              </a:rPr>
              <a:t>g( ); </a:t>
            </a:r>
            <a:endParaRPr lang="ru-RU" sz="2400" b="1" dirty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е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ru-RU" sz="2400" b="1" dirty="0">
                <a:solidFill>
                  <a:schemeClr val="tx1"/>
                </a:solidFill>
              </a:rPr>
              <a:t>е</a:t>
            </a:r>
            <a:r>
              <a:rPr lang="en-US" sz="2400" b="1" dirty="0" err="1">
                <a:solidFill>
                  <a:schemeClr val="tx1"/>
                </a:solidFill>
              </a:rPr>
              <a:t>g_r</a:t>
            </a:r>
            <a:r>
              <a:rPr lang="ru-RU" sz="2400" b="1" dirty="0">
                <a:solidFill>
                  <a:schemeClr val="tx1"/>
                </a:solidFill>
              </a:rPr>
              <a:t>ер</a:t>
            </a:r>
            <a:r>
              <a:rPr lang="en-US" sz="2400" b="1" dirty="0">
                <a:solidFill>
                  <a:schemeClr val="tx1"/>
                </a:solidFill>
              </a:rPr>
              <a:t>l</a:t>
            </a:r>
            <a:r>
              <a:rPr lang="ru-RU" sz="2400" b="1" dirty="0">
                <a:solidFill>
                  <a:schemeClr val="tx1"/>
                </a:solidFill>
              </a:rPr>
              <a:t>асе</a:t>
            </a:r>
            <a:r>
              <a:rPr lang="en-US" sz="2400" b="1" dirty="0">
                <a:solidFill>
                  <a:schemeClr val="tx1"/>
                </a:solidFill>
              </a:rPr>
              <a:t>( ); </a:t>
            </a:r>
            <a:endParaRPr lang="ru-RU" sz="2400" b="1" dirty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eregi</a:t>
            </a:r>
            <a:r>
              <a:rPr lang="en-US" sz="2400" b="1" dirty="0">
                <a:solidFill>
                  <a:schemeClr val="tx1"/>
                </a:solidFill>
              </a:rPr>
              <a:t>( ); </a:t>
            </a:r>
            <a:endParaRPr lang="ru-RU" sz="2400" b="1" dirty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eregi_replace</a:t>
            </a:r>
            <a:r>
              <a:rPr lang="en-US" sz="2400" b="1" dirty="0">
                <a:solidFill>
                  <a:schemeClr val="tx1"/>
                </a:solidFill>
              </a:rPr>
              <a:t>( );</a:t>
            </a:r>
            <a:endParaRPr lang="ru-RU" sz="2400" b="1" dirty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split( ); </a:t>
            </a:r>
            <a:endParaRPr lang="ru-RU" sz="2400" b="1" dirty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spliti</a:t>
            </a:r>
            <a:r>
              <a:rPr lang="en-US" sz="2400" b="1" dirty="0">
                <a:solidFill>
                  <a:schemeClr val="tx1"/>
                </a:solidFill>
              </a:rPr>
              <a:t>( </a:t>
            </a:r>
            <a:r>
              <a:rPr lang="en-US" sz="2400" b="1" dirty="0" smtClean="0">
                <a:solidFill>
                  <a:schemeClr val="tx1"/>
                </a:solidFill>
              </a:rPr>
              <a:t>);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tx1"/>
              </a:solidFill>
            </a:endParaRP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еrеg</a:t>
            </a:r>
            <a:r>
              <a:rPr lang="ru-RU" sz="2400" b="1" dirty="0">
                <a:solidFill>
                  <a:schemeClr val="tx1"/>
                </a:solidFill>
              </a:rPr>
              <a:t>( ) </a:t>
            </a:r>
            <a:r>
              <a:rPr lang="ru-RU" sz="2400" dirty="0">
                <a:solidFill>
                  <a:schemeClr val="tx1"/>
                </a:solidFill>
              </a:rPr>
              <a:t>ищет в заданной строке совпадение для шаблона. Синтаксис функции:</a:t>
            </a:r>
          </a:p>
          <a:p>
            <a:pPr indent="4413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(шаблон, строка [, совпадения])</a:t>
            </a:r>
          </a:p>
          <a:p>
            <a:pPr lvl="0" indent="4413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365125" algn="l"/>
            <a:r>
              <a:rPr lang="ru-RU" sz="2400" dirty="0">
                <a:solidFill>
                  <a:schemeClr val="tx1"/>
                </a:solidFill>
              </a:rPr>
              <a:t>Функция возвращает значение 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если в строке находится фрагмент, соответствующий шаблону, и значение 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 - в противном случае. Необязательный аргумент </a:t>
            </a:r>
            <a:r>
              <a:rPr lang="ru-RU" sz="2400" b="1" dirty="0">
                <a:solidFill>
                  <a:schemeClr val="tx1"/>
                </a:solidFill>
              </a:rPr>
              <a:t>совпадение</a:t>
            </a:r>
            <a:r>
              <a:rPr lang="ru-RU" sz="2400" dirty="0">
                <a:solidFill>
                  <a:schemeClr val="tx1"/>
                </a:solidFill>
              </a:rPr>
              <a:t> определяет массив, в котором будут размещены результаты </a:t>
            </a:r>
            <a:r>
              <a:rPr lang="ru-RU" sz="2400" dirty="0" smtClean="0">
                <a:solidFill>
                  <a:schemeClr val="tx1"/>
                </a:solidFill>
              </a:rPr>
              <a:t>поиска.</a:t>
            </a:r>
          </a:p>
          <a:p>
            <a:pPr lvl="0" indent="365125" algn="l"/>
            <a:r>
              <a:rPr lang="ru-RU" sz="2400" dirty="0" smtClean="0">
                <a:solidFill>
                  <a:schemeClr val="tx1"/>
                </a:solidFill>
              </a:rPr>
              <a:t>В </a:t>
            </a:r>
            <a:r>
              <a:rPr lang="ru-RU" sz="2400" dirty="0">
                <a:solidFill>
                  <a:schemeClr val="tx1"/>
                </a:solidFill>
              </a:rPr>
              <a:t>первом элементе будут содержаться те строки, которые соответствуют полному шаблону, во втором - с первым </a:t>
            </a:r>
            <a:r>
              <a:rPr lang="ru-RU" sz="2400" dirty="0" err="1">
                <a:solidFill>
                  <a:schemeClr val="tx1"/>
                </a:solidFill>
              </a:rPr>
              <a:t>подшаблоном</a:t>
            </a:r>
            <a:r>
              <a:rPr lang="ru-RU" sz="2400" dirty="0">
                <a:solidFill>
                  <a:schemeClr val="tx1"/>
                </a:solidFill>
              </a:rPr>
              <a:t> и так до элемента с индексом 9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"2009-10-19";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("([0-9]{4})-([0-9]{1,2})-([0-9]{1,2})", $date,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echo "$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-.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[2].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-.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[1]"; }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else{ echo "Invalid date format: $date"; }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365125" algn="l"/>
            <a:endParaRPr lang="ru-RU" sz="2400" dirty="0">
              <a:solidFill>
                <a:schemeClr val="tx1"/>
              </a:solidFill>
            </a:endParaRP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ereg_replace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ищет в заданной строке совпадение для шаблона и заменяет его новым фрагментом. Синтаксис функции:</a:t>
            </a:r>
          </a:p>
          <a:p>
            <a:pPr indent="365125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(шаблон, замена, строка)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i="1" dirty="0" err="1">
                <a:solidFill>
                  <a:schemeClr val="tx1"/>
                </a:solidFill>
              </a:rPr>
              <a:t>ereg_replace</a:t>
            </a:r>
            <a:r>
              <a:rPr lang="ru-RU" sz="2400" i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работает по тому же принципу, что и </a:t>
            </a:r>
            <a:r>
              <a:rPr lang="ru-RU" sz="2400" i="1" dirty="0" err="1">
                <a:solidFill>
                  <a:schemeClr val="tx1"/>
                </a:solidFill>
              </a:rPr>
              <a:t>ereg</a:t>
            </a:r>
            <a:r>
              <a:rPr lang="ru-RU" sz="2400" i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, но ее возможности расширены от простого поиска до поиска с заменой. После выполнения замены функция возвращает модифицированную </a:t>
            </a:r>
            <a:r>
              <a:rPr lang="ru-RU" sz="2400" dirty="0" smtClean="0">
                <a:solidFill>
                  <a:schemeClr val="tx1"/>
                </a:solidFill>
              </a:rPr>
              <a:t>строку.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ru-RU" sz="2400" dirty="0">
                <a:solidFill>
                  <a:schemeClr val="tx1"/>
                </a:solidFill>
              </a:rPr>
              <a:t>совпадения отсутствуют, строка остается в прежнем состоянии. Функция </a:t>
            </a:r>
            <a:r>
              <a:rPr lang="ru-RU" sz="2400" i="1" dirty="0" err="1">
                <a:solidFill>
                  <a:schemeClr val="tx1"/>
                </a:solidFill>
              </a:rPr>
              <a:t>ereg_replace</a:t>
            </a:r>
            <a:r>
              <a:rPr lang="ru-RU" sz="2400" i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учитывает регистр символов. </a:t>
            </a: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04664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Понятие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регулярного выражения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52736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533400" algn="l"/>
            <a:r>
              <a:rPr lang="ru-RU" sz="2400" b="1" dirty="0">
                <a:solidFill>
                  <a:schemeClr val="tx1"/>
                </a:solidFill>
              </a:rPr>
              <a:t>Регулярное выражение</a:t>
            </a:r>
            <a:r>
              <a:rPr lang="ru-RU" sz="2400" dirty="0">
                <a:solidFill>
                  <a:schemeClr val="tx1"/>
                </a:solidFill>
              </a:rPr>
              <a:t> (</a:t>
            </a:r>
            <a:r>
              <a:rPr lang="ru-RU" sz="2400" dirty="0" err="1">
                <a:solidFill>
                  <a:schemeClr val="tx1"/>
                </a:solidFill>
              </a:rPr>
              <a:t>regular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expression</a:t>
            </a:r>
            <a:r>
              <a:rPr lang="ru-RU" sz="2400" dirty="0">
                <a:solidFill>
                  <a:schemeClr val="tx1"/>
                </a:solidFill>
              </a:rPr>
              <a:t>, сокращенно РВ) – это технология, которая позволяет задать шаблон и осуществить поиск данных, соответствующих этому шаблону, в заданном </a:t>
            </a:r>
            <a:r>
              <a:rPr lang="ru-RU" sz="2400" dirty="0" smtClean="0">
                <a:solidFill>
                  <a:schemeClr val="tx1"/>
                </a:solidFill>
              </a:rPr>
              <a:t>тексте.</a:t>
            </a:r>
            <a:endParaRPr lang="ru-RU" sz="2400" dirty="0">
              <a:solidFill>
                <a:schemeClr val="tx1"/>
              </a:solidFill>
            </a:endParaRPr>
          </a:p>
          <a:p>
            <a:pPr indent="358775" algn="l"/>
            <a:r>
              <a:rPr lang="ru-RU" altLang="ru-RU" sz="2400" dirty="0">
                <a:solidFill>
                  <a:schemeClr val="tx1"/>
                </a:solidFill>
              </a:rPr>
              <a:t>С помощью регулярных выражений можно:</a:t>
            </a:r>
          </a:p>
          <a:p>
            <a:pPr indent="358775" algn="l">
              <a:buFont typeface="Arial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</a:rPr>
              <a:t>проверить, соответствует ли вся строка целиком заданному шаблону</a:t>
            </a:r>
            <a:r>
              <a:rPr lang="en-US" altLang="ru-RU" sz="2400" dirty="0">
                <a:solidFill>
                  <a:schemeClr val="tx1"/>
                </a:solidFill>
              </a:rPr>
              <a:t>;</a:t>
            </a:r>
          </a:p>
          <a:p>
            <a:pPr indent="358775" algn="l">
              <a:buFont typeface="Arial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</a:rPr>
              <a:t>найти в строке подстроку, удовлетворяющую заданному шаблону</a:t>
            </a:r>
            <a:r>
              <a:rPr lang="en-US" altLang="ru-RU" sz="2400" dirty="0">
                <a:solidFill>
                  <a:schemeClr val="tx1"/>
                </a:solidFill>
              </a:rPr>
              <a:t>;</a:t>
            </a:r>
          </a:p>
          <a:p>
            <a:pPr indent="358775" algn="l">
              <a:buFont typeface="Arial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</a:rPr>
              <a:t>извлечь из строки подстроки, соответствующие заданному </a:t>
            </a:r>
            <a:r>
              <a:rPr lang="ru-RU" altLang="ru-RU" sz="2400" dirty="0" smtClean="0">
                <a:solidFill>
                  <a:schemeClr val="tx1"/>
                </a:solidFill>
              </a:rPr>
              <a:t>шаблону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indent="358775" algn="l">
              <a:buFont typeface="Arial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изменить и удалить </a:t>
            </a:r>
            <a:r>
              <a:rPr lang="ru-RU" sz="2400" dirty="0" smtClean="0">
                <a:solidFill>
                  <a:schemeClr val="tx1"/>
                </a:solidFill>
              </a:rPr>
              <a:t>данные,</a:t>
            </a:r>
          </a:p>
          <a:p>
            <a:pPr indent="358775" algn="l">
              <a:buFont typeface="Arial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разбить </a:t>
            </a:r>
            <a:r>
              <a:rPr lang="ru-RU" sz="2400" dirty="0">
                <a:solidFill>
                  <a:schemeClr val="tx1"/>
                </a:solidFill>
              </a:rPr>
              <a:t>строку по шаблону на </a:t>
            </a:r>
            <a:r>
              <a:rPr lang="ru-RU" sz="2400" dirty="0" smtClean="0">
                <a:solidFill>
                  <a:schemeClr val="tx1"/>
                </a:solidFill>
              </a:rPr>
              <a:t>подстроки.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indent="533400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copy_date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"Copyright 2008";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copy_date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ereg_replace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]{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"2009",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copy_date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copy_date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выводится строка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"Copyright 2009"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У средств поиска с заменой в языке РНР имеется </a:t>
            </a:r>
            <a:r>
              <a:rPr lang="ru-RU" sz="2400" dirty="0" smtClean="0">
                <a:solidFill>
                  <a:schemeClr val="tx1"/>
                </a:solidFill>
              </a:rPr>
              <a:t>возможность </a:t>
            </a:r>
            <a:r>
              <a:rPr lang="ru-RU" sz="2400" dirty="0">
                <a:solidFill>
                  <a:schemeClr val="tx1"/>
                </a:solidFill>
              </a:rPr>
              <a:t>- использование обратных ссылок на части основного выражения, заключенные в круглые </a:t>
            </a:r>
            <a:r>
              <a:rPr lang="ru-RU" sz="2400" dirty="0" smtClean="0">
                <a:solidFill>
                  <a:schemeClr val="tx1"/>
                </a:solidFill>
              </a:rPr>
              <a:t>скобки.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Обратные </a:t>
            </a:r>
            <a:r>
              <a:rPr lang="ru-RU" sz="2400" dirty="0">
                <a:solidFill>
                  <a:schemeClr val="tx1"/>
                </a:solidFill>
              </a:rPr>
              <a:t>ссылки похожи на элементы необязательного параметра-массива совпадения функции </a:t>
            </a:r>
            <a:r>
              <a:rPr lang="ru-RU" sz="2400" i="1" dirty="0" err="1">
                <a:solidFill>
                  <a:schemeClr val="tx1"/>
                </a:solidFill>
              </a:rPr>
              <a:t>еrеg</a:t>
            </a:r>
            <a:r>
              <a:rPr lang="ru-RU" sz="2400" i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за одним исключением: обратные ссылки записываются в виде \0, \1, \2 и т. д., где \0 соответствует всей строке, \1 - успешному совпадению первого подвыражения и т. д. Выражение может содержать до 9 обратных ссылок. </a:t>
            </a:r>
          </a:p>
        </p:txBody>
      </p:sp>
    </p:spTree>
    <p:extLst>
      <p:ext uri="{BB962C8B-B14F-4D97-AF65-F5344CB8AC3E}">
        <p14:creationId xmlns:p14="http://schemas.microsoft.com/office/powerpoint/2010/main" val="38036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В примере все ссылки на URL в тексте заменяются работающими гиперссылками:</a:t>
            </a: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apress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(http://www.apress.com");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ereg_replace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("http://(([A-Za-z0-9.\-])*)", "&lt;a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=\"\\0\"&gt;\\0&lt;/a&gt;",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выводится строка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apress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(&lt;a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="http://www.apress.com"&gt; http://www.apress.com &lt;/a&gt;)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eregi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ищет в заданной строке совпадение для шаблона. Синтаксис функции:</a:t>
            </a:r>
          </a:p>
          <a:p>
            <a:pPr indent="3651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eregi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(шаблон, строка [,совпадения])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Поиск производится без учета регистра алфавитных символов. 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eregi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("[[: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alnum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:]]{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</a:t>
            </a: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"Invalid password! Passwords must be from 8 through 10 characters in length.";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59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split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разбивает строку на элементы, границы которых определяются по заданному шаблону. Синтаксис функции: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(шаблон, строка [, порог])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Необязательный параметр </a:t>
            </a:r>
            <a:r>
              <a:rPr lang="ru-RU" sz="2400" b="1" i="1" dirty="0">
                <a:solidFill>
                  <a:schemeClr val="tx1"/>
                </a:solidFill>
              </a:rPr>
              <a:t>порог</a:t>
            </a:r>
            <a:r>
              <a:rPr lang="ru-RU" sz="2400" dirty="0">
                <a:solidFill>
                  <a:schemeClr val="tx1"/>
                </a:solidFill>
              </a:rPr>
              <a:t> определяет максимальное количество элементов, на которые делится строка слева направо. Если шаблон содержит алфавитные символы, функция </a:t>
            </a:r>
            <a:r>
              <a:rPr lang="ru-RU" sz="2400" i="1" dirty="0" err="1">
                <a:solidFill>
                  <a:schemeClr val="tx1"/>
                </a:solidFill>
              </a:rPr>
              <a:t>split</a:t>
            </a:r>
            <a:r>
              <a:rPr lang="ru-RU" sz="2400" i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работает с учетом регистра символов. </a:t>
            </a:r>
          </a:p>
        </p:txBody>
      </p:sp>
    </p:spTree>
    <p:extLst>
      <p:ext uri="{BB962C8B-B14F-4D97-AF65-F5344CB8AC3E}">
        <p14:creationId xmlns:p14="http://schemas.microsoft.com/office/powerpoint/2010/main" val="2592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выражениями (POSIX-совместимые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"123.345.789.000"; // канонический IP-адрес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("\.",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 точка является служебным символом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ее необходимо экранировать.</a:t>
            </a:r>
          </a:p>
          <a:p>
            <a:pPr indent="4413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 // Выводит "123"</a:t>
            </a: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iparr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 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Выводит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345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iparr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 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Выводит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"789"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iparr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 // Выводит "000"</a:t>
            </a:r>
          </a:p>
        </p:txBody>
      </p:sp>
    </p:spTree>
    <p:extLst>
      <p:ext uri="{BB962C8B-B14F-4D97-AF65-F5344CB8AC3E}">
        <p14:creationId xmlns:p14="http://schemas.microsoft.com/office/powerpoint/2010/main" val="82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Синтаксис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регулярных выражений в стиле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Perl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454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Рассмотрим простой пример: /</a:t>
            </a:r>
            <a:r>
              <a:rPr lang="ru-RU" sz="2400" dirty="0" err="1">
                <a:solidFill>
                  <a:schemeClr val="tx1"/>
                </a:solidFill>
              </a:rPr>
              <a:t>food</a:t>
            </a:r>
            <a:r>
              <a:rPr lang="ru-RU" sz="2400" dirty="0">
                <a:solidFill>
                  <a:schemeClr val="tx1"/>
                </a:solidFill>
              </a:rPr>
              <a:t>/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Строка </a:t>
            </a:r>
            <a:r>
              <a:rPr lang="ru-RU" sz="2400" dirty="0" err="1" smtClean="0">
                <a:solidFill>
                  <a:schemeClr val="tx1"/>
                </a:solidFill>
              </a:rPr>
              <a:t>food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заключена между двумя косыми чертами. Как и в стандарте POSIX, </a:t>
            </a:r>
            <a:r>
              <a:rPr lang="ru-RU" sz="2400" dirty="0" smtClean="0">
                <a:solidFill>
                  <a:schemeClr val="tx1"/>
                </a:solidFill>
              </a:rPr>
              <a:t>можно </a:t>
            </a:r>
            <a:r>
              <a:rPr lang="ru-RU" sz="2400" dirty="0">
                <a:solidFill>
                  <a:schemeClr val="tx1"/>
                </a:solidFill>
              </a:rPr>
              <a:t>создавать более сложные шаблоны при помощи квантификаторов: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/</a:t>
            </a:r>
            <a:r>
              <a:rPr lang="ru-RU" sz="2400" dirty="0" err="1">
                <a:solidFill>
                  <a:schemeClr val="tx1"/>
                </a:solidFill>
              </a:rPr>
              <a:t>fo</a:t>
            </a:r>
            <a:r>
              <a:rPr lang="ru-RU" sz="2400" dirty="0">
                <a:solidFill>
                  <a:schemeClr val="tx1"/>
                </a:solidFill>
              </a:rPr>
              <a:t>+/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Этот шаблон совпадает с последовательностью </a:t>
            </a:r>
            <a:r>
              <a:rPr lang="ru-RU" sz="2400" dirty="0" err="1">
                <a:solidFill>
                  <a:schemeClr val="tx1"/>
                </a:solidFill>
              </a:rPr>
              <a:t>fo</a:t>
            </a:r>
            <a:r>
              <a:rPr lang="ru-RU" sz="2400" dirty="0">
                <a:solidFill>
                  <a:schemeClr val="tx1"/>
                </a:solidFill>
              </a:rPr>
              <a:t>, за которой могут следовать дополнительные символы о. </a:t>
            </a:r>
            <a:r>
              <a:rPr lang="ru-RU" sz="2400" dirty="0" smtClean="0">
                <a:solidFill>
                  <a:schemeClr val="tx1"/>
                </a:solidFill>
              </a:rPr>
              <a:t>Совпадения будут </a:t>
            </a:r>
            <a:r>
              <a:rPr lang="ru-RU" sz="2400" dirty="0">
                <a:solidFill>
                  <a:schemeClr val="tx1"/>
                </a:solidFill>
              </a:rPr>
              <a:t>обнаружены в строках </a:t>
            </a:r>
            <a:r>
              <a:rPr lang="ru-RU" sz="2400" dirty="0" err="1">
                <a:solidFill>
                  <a:schemeClr val="tx1"/>
                </a:solidFill>
              </a:rPr>
              <a:t>food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fool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dirty="0" smtClean="0">
                <a:solidFill>
                  <a:schemeClr val="tx1"/>
                </a:solidFill>
              </a:rPr>
              <a:t>fo4.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Рассмотрим </a:t>
            </a:r>
            <a:r>
              <a:rPr lang="ru-RU" sz="2400" dirty="0">
                <a:solidFill>
                  <a:schemeClr val="tx1"/>
                </a:solidFill>
              </a:rPr>
              <a:t>другой пример </a:t>
            </a:r>
            <a:r>
              <a:rPr lang="ru-RU" sz="2400" dirty="0" smtClean="0">
                <a:solidFill>
                  <a:schemeClr val="tx1"/>
                </a:solidFill>
              </a:rPr>
              <a:t>: </a:t>
            </a:r>
            <a:r>
              <a:rPr lang="ru-RU" sz="2400" dirty="0">
                <a:solidFill>
                  <a:schemeClr val="tx1"/>
                </a:solidFill>
              </a:rPr>
              <a:t>/</a:t>
            </a:r>
            <a:r>
              <a:rPr lang="ru-RU" sz="2400" dirty="0" err="1">
                <a:solidFill>
                  <a:schemeClr val="tx1"/>
                </a:solidFill>
              </a:rPr>
              <a:t>fo</a:t>
            </a:r>
            <a:r>
              <a:rPr lang="ru-RU" sz="2400" dirty="0">
                <a:solidFill>
                  <a:schemeClr val="tx1"/>
                </a:solidFill>
              </a:rPr>
              <a:t>{2,4}/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Шаблон совпадает с символом f, за которым следуют от 2 до 4 экземпляров символа о. К числу потенциальных совпадений относятся строки </a:t>
            </a:r>
            <a:r>
              <a:rPr lang="ru-RU" sz="2400" dirty="0" err="1">
                <a:solidFill>
                  <a:schemeClr val="tx1"/>
                </a:solidFill>
              </a:rPr>
              <a:t>fool</a:t>
            </a:r>
            <a:r>
              <a:rPr lang="ru-RU" sz="2400" dirty="0">
                <a:solidFill>
                  <a:schemeClr val="tx1"/>
                </a:solidFill>
              </a:rPr>
              <a:t> , </a:t>
            </a:r>
            <a:r>
              <a:rPr lang="ru-RU" sz="2400" dirty="0" err="1">
                <a:solidFill>
                  <a:schemeClr val="tx1"/>
                </a:solidFill>
              </a:rPr>
              <a:t>fooool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dirty="0" err="1">
                <a:solidFill>
                  <a:schemeClr val="tx1"/>
                </a:solidFill>
              </a:rPr>
              <a:t>foosball</a:t>
            </a:r>
            <a:r>
              <a:rPr lang="ru-RU" sz="2400" dirty="0">
                <a:solidFill>
                  <a:schemeClr val="tx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2343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Метасимволы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268760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b="1" i="1" dirty="0">
                <a:solidFill>
                  <a:schemeClr val="tx1"/>
                </a:solidFill>
              </a:rPr>
              <a:t>Метасимвол</a:t>
            </a:r>
            <a:r>
              <a:rPr lang="ru-RU" sz="2400" dirty="0">
                <a:solidFill>
                  <a:schemeClr val="tx1"/>
                </a:solidFill>
              </a:rPr>
              <a:t> представляет собой алфавитный символ с префиксом \ - признаком особой интерпретации следующего </a:t>
            </a:r>
            <a:r>
              <a:rPr lang="ru-RU" sz="2400" dirty="0" smtClean="0">
                <a:solidFill>
                  <a:schemeClr val="tx1"/>
                </a:solidFill>
              </a:rPr>
              <a:t>символа.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Метасимвол </a:t>
            </a:r>
            <a:r>
              <a:rPr lang="ru-RU" sz="2400" i="1" dirty="0" smtClean="0">
                <a:solidFill>
                  <a:schemeClr val="tx1"/>
                </a:solidFill>
              </a:rPr>
              <a:t>\</a:t>
            </a:r>
            <a:r>
              <a:rPr lang="ru-RU" sz="2400" i="1" dirty="0">
                <a:solidFill>
                  <a:schemeClr val="tx1"/>
                </a:solidFill>
              </a:rPr>
              <a:t>d</a:t>
            </a:r>
            <a:r>
              <a:rPr lang="ru-RU" sz="2400" dirty="0">
                <a:solidFill>
                  <a:schemeClr val="tx1"/>
                </a:solidFill>
              </a:rPr>
              <a:t> может использоваться при поиске денежных сумм: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/([\d]+)000/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Комбинация </a:t>
            </a:r>
            <a:r>
              <a:rPr lang="ru-RU" sz="2400" b="1" dirty="0">
                <a:solidFill>
                  <a:schemeClr val="tx1"/>
                </a:solidFill>
              </a:rPr>
              <a:t>\d</a:t>
            </a:r>
            <a:r>
              <a:rPr lang="ru-RU" sz="2400" dirty="0">
                <a:solidFill>
                  <a:schemeClr val="tx1"/>
                </a:solidFill>
              </a:rPr>
              <a:t> обозначает любую </a:t>
            </a:r>
            <a:r>
              <a:rPr lang="ru-RU" sz="2400" dirty="0" smtClean="0">
                <a:solidFill>
                  <a:schemeClr val="tx1"/>
                </a:solidFill>
              </a:rPr>
              <a:t>цифру.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\</a:t>
            </a:r>
            <a:r>
              <a:rPr lang="ru-RU" sz="2400" b="1" dirty="0" smtClean="0">
                <a:solidFill>
                  <a:schemeClr val="tx1"/>
                </a:solidFill>
              </a:rPr>
              <a:t>w </a:t>
            </a:r>
            <a:r>
              <a:rPr lang="ru-RU" sz="2400" dirty="0">
                <a:solidFill>
                  <a:schemeClr val="tx1"/>
                </a:solidFill>
              </a:rPr>
              <a:t>обозначает </a:t>
            </a:r>
            <a:r>
              <a:rPr lang="ru-RU" sz="2400" dirty="0" smtClean="0">
                <a:solidFill>
                  <a:schemeClr val="tx1"/>
                </a:solidFill>
              </a:rPr>
              <a:t>алфавитно-цифровые символы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/&lt;([\w]+)&gt;/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Шаблон совпадает с конструкциями, заключенными в угловые скобки, - например, тегами HTML.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Метасимвол </a:t>
            </a:r>
            <a:r>
              <a:rPr lang="ru-RU" sz="2400" b="1" dirty="0">
                <a:solidFill>
                  <a:schemeClr val="tx1"/>
                </a:solidFill>
              </a:rPr>
              <a:t>\W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используется </a:t>
            </a:r>
            <a:r>
              <a:rPr lang="ru-RU" sz="2400" dirty="0">
                <a:solidFill>
                  <a:schemeClr val="tx1"/>
                </a:solidFill>
              </a:rPr>
              <a:t>для идентификации символов, не являющихся алфавитно-цифровыми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Метасимволы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268760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Метасимвол, </a:t>
            </a:r>
            <a:r>
              <a:rPr lang="ru-RU" sz="2400" b="1" dirty="0">
                <a:solidFill>
                  <a:schemeClr val="tx1"/>
                </a:solidFill>
              </a:rPr>
              <a:t>\b</a:t>
            </a:r>
            <a:r>
              <a:rPr lang="ru-RU" sz="2400" dirty="0">
                <a:solidFill>
                  <a:schemeClr val="tx1"/>
                </a:solidFill>
              </a:rPr>
              <a:t>, совпадает с границами слов: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\b/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Поскольку метасимвол границы слова расположен справа от текста, этот шаблон совпадет в строках </a:t>
            </a:r>
            <a:r>
              <a:rPr lang="ru-RU" sz="2400" dirty="0" err="1">
                <a:solidFill>
                  <a:schemeClr val="tx1"/>
                </a:solidFill>
              </a:rPr>
              <a:t>salsa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dirty="0" err="1">
                <a:solidFill>
                  <a:schemeClr val="tx1"/>
                </a:solidFill>
              </a:rPr>
              <a:t>lisa</a:t>
            </a:r>
            <a:r>
              <a:rPr lang="ru-RU" sz="2400" dirty="0">
                <a:solidFill>
                  <a:schemeClr val="tx1"/>
                </a:solidFill>
              </a:rPr>
              <a:t>, но не в строке </a:t>
            </a:r>
            <a:r>
              <a:rPr lang="ru-RU" sz="2400" dirty="0" err="1" smtClean="0">
                <a:solidFill>
                  <a:schemeClr val="tx1"/>
                </a:solidFill>
              </a:rPr>
              <a:t>sand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Противоположный </a:t>
            </a:r>
            <a:r>
              <a:rPr lang="ru-RU" sz="2400" dirty="0">
                <a:solidFill>
                  <a:schemeClr val="tx1"/>
                </a:solidFill>
              </a:rPr>
              <a:t>метасимвол, </a:t>
            </a:r>
            <a:r>
              <a:rPr lang="ru-RU" sz="2400" b="1" dirty="0">
                <a:solidFill>
                  <a:schemeClr val="tx1"/>
                </a:solidFill>
              </a:rPr>
              <a:t>\В</a:t>
            </a:r>
            <a:r>
              <a:rPr lang="ru-RU" sz="2400" dirty="0">
                <a:solidFill>
                  <a:schemeClr val="tx1"/>
                </a:solidFill>
              </a:rPr>
              <a:t>, совпадает с чем угодно, кроме границы слова: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\B/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Шаблон совпадает в таких строках, как </a:t>
            </a:r>
            <a:r>
              <a:rPr lang="ru-RU" sz="2400" i="1" dirty="0" err="1">
                <a:solidFill>
                  <a:schemeClr val="tx1"/>
                </a:solidFill>
              </a:rPr>
              <a:t>sand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i="1" dirty="0" err="1">
                <a:solidFill>
                  <a:schemeClr val="tx1"/>
                </a:solidFill>
              </a:rPr>
              <a:t>Sally</a:t>
            </a:r>
            <a:r>
              <a:rPr lang="ru-RU" sz="2400" dirty="0">
                <a:solidFill>
                  <a:schemeClr val="tx1"/>
                </a:solidFill>
              </a:rPr>
              <a:t>, но не совпадает в строке </a:t>
            </a:r>
            <a:r>
              <a:rPr lang="ru-RU" sz="2400" dirty="0" err="1">
                <a:solidFill>
                  <a:schemeClr val="tx1"/>
                </a:solidFill>
              </a:rPr>
              <a:t>salsa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Метасимвол </a:t>
            </a:r>
            <a:r>
              <a:rPr lang="ru-RU" sz="2400" b="1" dirty="0">
                <a:solidFill>
                  <a:schemeClr val="tx1"/>
                </a:solidFill>
              </a:rPr>
              <a:t>\</a:t>
            </a:r>
            <a:r>
              <a:rPr lang="en-US" sz="2400" b="1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 указывает любой тип пробелов (пробел, табуляция, перевод строки, страницы и возврата каретки \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ru-RU" sz="2400" dirty="0">
                <a:solidFill>
                  <a:schemeClr val="tx1"/>
                </a:solidFill>
              </a:rPr>
              <a:t>\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ru-RU" sz="2400" dirty="0">
                <a:solidFill>
                  <a:schemeClr val="tx1"/>
                </a:solidFill>
              </a:rPr>
              <a:t>\</a:t>
            </a: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ru-RU" sz="2400" dirty="0">
                <a:solidFill>
                  <a:schemeClr val="tx1"/>
                </a:solidFill>
              </a:rPr>
              <a:t>\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  <a:r>
              <a:rPr lang="ru-RU" sz="2400" dirty="0">
                <a:solidFill>
                  <a:schemeClr val="tx1"/>
                </a:solidFill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093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Модификаторы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268760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Модификаторы перечисляются сразу же после регулярного выражения - например, </a:t>
            </a:r>
            <a:r>
              <a:rPr lang="ru-RU" sz="2400" i="1" dirty="0">
                <a:solidFill>
                  <a:schemeClr val="tx1"/>
                </a:solidFill>
              </a:rPr>
              <a:t>/</a:t>
            </a:r>
            <a:r>
              <a:rPr lang="ru-RU" sz="2400" i="1" dirty="0" err="1">
                <a:solidFill>
                  <a:schemeClr val="tx1"/>
                </a:solidFill>
              </a:rPr>
              <a:t>string</a:t>
            </a:r>
            <a:r>
              <a:rPr lang="ru-RU" sz="2400" i="1" dirty="0">
                <a:solidFill>
                  <a:schemeClr val="tx1"/>
                </a:solidFill>
              </a:rPr>
              <a:t>/i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фрагмент текста </a:t>
            </a:r>
            <a:r>
              <a:rPr lang="ru-RU" sz="2400" dirty="0">
                <a:solidFill>
                  <a:schemeClr val="tx1"/>
                </a:solidFill>
              </a:rPr>
              <a:t>интерпретируется как состоящий из нескольких «логических строк». По умолчанию специальные символы ^ и $ совпадают только в начале и в конце всего фрагмента. При включении «многострочного режима» при помощи модификатора m^ и $ будут совпадать в начале и в конце каждой логической строки внутри </a:t>
            </a:r>
            <a:r>
              <a:rPr lang="ru-RU" sz="2400" dirty="0" smtClean="0">
                <a:solidFill>
                  <a:schemeClr val="tx1"/>
                </a:solidFill>
              </a:rPr>
              <a:t>фрагмента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ru-RU" sz="2400" dirty="0">
                <a:solidFill>
                  <a:schemeClr val="tx1"/>
                </a:solidFill>
              </a:rPr>
              <a:t>фрагмент интерпретируется как одна строка, а все внутренние символы новой строки </a:t>
            </a:r>
            <a:r>
              <a:rPr lang="ru-RU" sz="2400" dirty="0" smtClean="0">
                <a:solidFill>
                  <a:schemeClr val="tx1"/>
                </a:solidFill>
              </a:rPr>
              <a:t>игнорируются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поиск выполняется </a:t>
            </a:r>
            <a:r>
              <a:rPr lang="ru-RU" sz="2400" dirty="0">
                <a:solidFill>
                  <a:schemeClr val="tx1"/>
                </a:solidFill>
              </a:rPr>
              <a:t>без учета регистра символов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65125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04664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Понятие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регулярного выражения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52736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533400" algn="l"/>
            <a:r>
              <a:rPr lang="ru-RU" sz="2400" dirty="0" smtClean="0">
                <a:solidFill>
                  <a:schemeClr val="tx1"/>
                </a:solidFill>
              </a:rPr>
              <a:t>Одно </a:t>
            </a:r>
            <a:r>
              <a:rPr lang="ru-RU" sz="2400" dirty="0">
                <a:solidFill>
                  <a:schemeClr val="tx1"/>
                </a:solidFill>
              </a:rPr>
              <a:t>из распространенных применений РВ – это проверка строки на соответствие каким-либо </a:t>
            </a:r>
            <a:r>
              <a:rPr lang="ru-RU" sz="2400" dirty="0" smtClean="0">
                <a:solidFill>
                  <a:schemeClr val="tx1"/>
                </a:solidFill>
              </a:rPr>
              <a:t>правилам.</a:t>
            </a:r>
          </a:p>
          <a:p>
            <a:pPr indent="533400" algn="l"/>
            <a:r>
              <a:rPr lang="ru-RU" sz="2400" dirty="0" smtClean="0">
                <a:solidFill>
                  <a:schemeClr val="tx1"/>
                </a:solidFill>
              </a:rPr>
              <a:t>Например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РВ</a:t>
            </a:r>
            <a:r>
              <a:rPr lang="ru-RU" sz="2400" dirty="0"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solidFill>
                  <a:schemeClr val="tx1"/>
                </a:solidFill>
              </a:rPr>
              <a:t>для </a:t>
            </a:r>
            <a:r>
              <a:rPr lang="ru-RU" sz="2400" dirty="0">
                <a:solidFill>
                  <a:schemeClr val="tx1"/>
                </a:solidFill>
              </a:rPr>
              <a:t>проверки того, что строка содержит корректный e-</a:t>
            </a:r>
            <a:r>
              <a:rPr lang="ru-RU" sz="2400" dirty="0" err="1">
                <a:solidFill>
                  <a:schemeClr val="tx1"/>
                </a:solidFill>
              </a:rPr>
              <a:t>mail</a:t>
            </a:r>
            <a:r>
              <a:rPr lang="ru-RU" sz="2400" dirty="0">
                <a:solidFill>
                  <a:schemeClr val="tx1"/>
                </a:solidFill>
              </a:rPr>
              <a:t>–адрес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indent="53340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/^\w+([\.\w]+)*\w@\w((\.\w)*\w+)*\.\w{2,3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}$/</a:t>
            </a:r>
          </a:p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</a:rPr>
              <a:t>Все семизначные </a:t>
            </a:r>
            <a:r>
              <a:rPr lang="ru-RU" sz="2400" dirty="0">
                <a:solidFill>
                  <a:schemeClr val="tx1"/>
                </a:solidFill>
              </a:rPr>
              <a:t>номера телефонов, встречающиеся в </a:t>
            </a:r>
            <a:r>
              <a:rPr lang="ru-RU" sz="2400" dirty="0" smtClean="0">
                <a:solidFill>
                  <a:schemeClr val="tx1"/>
                </a:solidFill>
              </a:rPr>
              <a:t>тексте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/\d{3}-\d{2}-\d{2}/m</a:t>
            </a:r>
          </a:p>
          <a:p>
            <a:pPr indent="533400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3400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Модификаторы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268760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"name: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matt\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noccupation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coder\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neyes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blue\n";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preg_match_all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"/^\w+:\s+(.*)$/m", $text, $array 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$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array[1]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// matt // coder // blue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Модификаторы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268760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convDate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$month, $day, $year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$year = ($year &lt; 70 )?$year+2000:$year;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$time = (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mktime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( 0, 0, 0, $month, $day, $year) 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date("l F Y", $time); }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$dates = "3/18/99&lt;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&gt;\n7/22/00";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$dates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preg_replace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"/([0-9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+])\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/([0-9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+])\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/([0-9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+])/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e", ."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convDate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(\\l,\\2,\\3", $dates);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$dates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Thursday 18 March 1999 Saturday 22 July 2000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4638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preg</a:t>
            </a:r>
            <a:r>
              <a:rPr lang="ru-RU" sz="2400" b="1" dirty="0">
                <a:solidFill>
                  <a:schemeClr val="tx1"/>
                </a:solidFill>
              </a:rPr>
              <a:t>_</a:t>
            </a:r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ru-RU" sz="2400" b="1" dirty="0" err="1">
                <a:solidFill>
                  <a:schemeClr val="tx1"/>
                </a:solidFill>
              </a:rPr>
              <a:t>atch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ищет в заданной строке совпадение для шаблона. Если совпадение найдено, возвращается </a:t>
            </a:r>
            <a:r>
              <a:rPr lang="ru-RU" sz="2400" i="1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в противном случае возвращается </a:t>
            </a:r>
            <a:r>
              <a:rPr lang="ru-RU" sz="2400" i="1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. Синтаксис функции:</a:t>
            </a:r>
          </a:p>
          <a:p>
            <a:pPr indent="274638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atch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(шаблон, строка [,совпадения])</a:t>
            </a:r>
          </a:p>
          <a:p>
            <a:pPr indent="274638" algn="l"/>
            <a:r>
              <a:rPr lang="ru-RU" sz="2400" dirty="0">
                <a:solidFill>
                  <a:schemeClr val="tx1"/>
                </a:solidFill>
              </a:rPr>
              <a:t>Разница между этой функцией и функцией </a:t>
            </a:r>
            <a:r>
              <a:rPr lang="ru-RU" sz="2400" i="1" dirty="0" err="1">
                <a:solidFill>
                  <a:schemeClr val="tx1"/>
                </a:solidFill>
              </a:rPr>
              <a:t>ereg_match</a:t>
            </a:r>
            <a:r>
              <a:rPr lang="ru-RU" sz="2400" i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 заключается в синтаксисе регулярного выражения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274638" algn="l"/>
            <a:r>
              <a:rPr lang="ru-RU" sz="2400" dirty="0" smtClean="0">
                <a:solidFill>
                  <a:schemeClr val="tx1"/>
                </a:solidFill>
              </a:rPr>
              <a:t>При передаче необязательного параметра </a:t>
            </a:r>
            <a:r>
              <a:rPr lang="ru-RU" sz="2400" i="1" dirty="0" smtClean="0">
                <a:solidFill>
                  <a:schemeClr val="tx1"/>
                </a:solidFill>
              </a:rPr>
              <a:t>совпадения</a:t>
            </a:r>
            <a:r>
              <a:rPr lang="ru-RU" sz="2400" dirty="0" smtClean="0">
                <a:solidFill>
                  <a:schemeClr val="tx1"/>
                </a:solidFill>
              </a:rPr>
              <a:t> массив заполняется совпадениями различных подвыражений, входящих в основное регулярное выражение. Функция </a:t>
            </a:r>
            <a:r>
              <a:rPr lang="ru-RU" sz="2400" i="1" dirty="0" err="1" smtClean="0">
                <a:solidFill>
                  <a:schemeClr val="tx1"/>
                </a:solidFill>
              </a:rPr>
              <a:t>preg_match</a:t>
            </a:r>
            <a:r>
              <a:rPr lang="ru-RU" sz="2400" i="1" dirty="0" smtClean="0">
                <a:solidFill>
                  <a:schemeClr val="tx1"/>
                </a:solidFill>
              </a:rPr>
              <a:t>()</a:t>
            </a:r>
            <a:r>
              <a:rPr lang="ru-RU" sz="2400" dirty="0" smtClean="0">
                <a:solidFill>
                  <a:schemeClr val="tx1"/>
                </a:solidFill>
              </a:rPr>
              <a:t> сразу останавливает поиск, обнаружив первое совпадение.</a:t>
            </a:r>
          </a:p>
          <a:p>
            <a:pPr indent="3651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"Vi is the greatest word processor ever created!";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выполнить поиск слова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без учета регистра символов:</a:t>
            </a: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("/\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bvi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\b/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$line,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: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!";</a:t>
            </a:r>
          </a:p>
          <a:p>
            <a:pPr indent="3651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команда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 этом примере возвращает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preg_match_all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находит </a:t>
            </a:r>
            <a:r>
              <a:rPr lang="ru-RU" sz="2400" dirty="0">
                <a:solidFill>
                  <a:schemeClr val="tx1"/>
                </a:solidFill>
              </a:rPr>
              <a:t>все совпадения шаблона в заданной строке. Синтаксис функции:</a:t>
            </a:r>
          </a:p>
          <a:p>
            <a:pPr indent="365125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(шаблон, строка, совпадения [, порядок])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Функция возвращает количество совпадений или значение </a:t>
            </a:r>
            <a:r>
              <a:rPr lang="ru-RU" sz="2400" i="1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 в противном случае. Двумерный массив используется для хранения результатов поиска. </a:t>
            </a:r>
            <a:r>
              <a:rPr lang="ru-RU" sz="2400" dirty="0" smtClean="0">
                <a:solidFill>
                  <a:schemeClr val="tx1"/>
                </a:solidFill>
              </a:rPr>
              <a:t>Порядок заполнения </a:t>
            </a:r>
            <a:r>
              <a:rPr lang="ru-RU" sz="2400" dirty="0">
                <a:solidFill>
                  <a:schemeClr val="tx1"/>
                </a:solidFill>
              </a:rPr>
              <a:t>этого массива определяется необязательным параметром </a:t>
            </a:r>
            <a:r>
              <a:rPr lang="ru-RU" sz="2400" b="1" i="1" dirty="0">
                <a:solidFill>
                  <a:schemeClr val="tx1"/>
                </a:solidFill>
              </a:rPr>
              <a:t>порядок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365125" algn="l"/>
            <a:r>
              <a:rPr lang="ru-RU" sz="2400" b="1" i="1" dirty="0" smtClean="0">
                <a:solidFill>
                  <a:schemeClr val="tx1"/>
                </a:solidFill>
              </a:rPr>
              <a:t>PREG_PATTERN_ORDER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- используется по </a:t>
            </a:r>
            <a:r>
              <a:rPr lang="ru-RU" sz="2400" dirty="0" smtClean="0">
                <a:solidFill>
                  <a:schemeClr val="tx1"/>
                </a:solidFill>
              </a:rPr>
              <a:t>умолчанию. Порядок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выглядит </a:t>
            </a:r>
            <a:r>
              <a:rPr lang="ru-RU" sz="2400" dirty="0">
                <a:solidFill>
                  <a:schemeClr val="tx1"/>
                </a:solidFill>
              </a:rPr>
              <a:t>не совсем логично: первый элемент (с индексом 0) содержит массив совпадений для всего регулярного выражения, второй элемент (с индексом 1) содержит массив всех совпадений для первого подвыражения в круглых скобках и т. д.; </a:t>
            </a:r>
          </a:p>
          <a:p>
            <a:pPr lvl="0" indent="365125" algn="l"/>
            <a:r>
              <a:rPr lang="ru-RU" sz="2400" b="1" i="1" dirty="0">
                <a:solidFill>
                  <a:schemeClr val="tx1"/>
                </a:solidFill>
              </a:rPr>
              <a:t>PREG_SET_ORDER</a:t>
            </a:r>
            <a:r>
              <a:rPr lang="ru-RU" sz="2400" dirty="0">
                <a:solidFill>
                  <a:schemeClr val="tx1"/>
                </a:solidFill>
              </a:rPr>
              <a:t> - порядок сортировки массива </a:t>
            </a:r>
            <a:r>
              <a:rPr lang="ru-RU" sz="2400" dirty="0" smtClean="0">
                <a:solidFill>
                  <a:schemeClr val="tx1"/>
                </a:solidFill>
              </a:rPr>
              <a:t>отличается </a:t>
            </a:r>
            <a:r>
              <a:rPr lang="ru-RU" sz="2400" dirty="0">
                <a:solidFill>
                  <a:schemeClr val="tx1"/>
                </a:solidFill>
              </a:rPr>
              <a:t>от принятого по умолчанию. Первый элемент (с индексом 0) содержит массив с текстом, совпавшим со всеми подвыражениями в круглых скобках для первого найденного совпадения. Второй элемент (с индексом 1) содержит аналогичный массив для второго найденного совпадения и т. д. </a:t>
            </a:r>
          </a:p>
          <a:p>
            <a:pPr indent="3651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"123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$order = PREG_PATTERN_ORDER;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$result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preg_match_all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('/\d(\d)\d/',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$found, order);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Сначала будут </a:t>
            </a:r>
            <a:r>
              <a:rPr lang="ru-RU" sz="2400" dirty="0">
                <a:solidFill>
                  <a:schemeClr val="tx1"/>
                </a:solidFill>
              </a:rPr>
              <a:t>выведены все фрагменты, соответствующие полному шаблону </a:t>
            </a:r>
            <a:r>
              <a:rPr lang="ru-RU" sz="2400" i="1" dirty="0">
                <a:solidFill>
                  <a:schemeClr val="tx1"/>
                </a:solidFill>
              </a:rPr>
              <a:t>/\d(\d) \d/</a:t>
            </a:r>
            <a:r>
              <a:rPr lang="ru-RU" sz="2400" dirty="0">
                <a:solidFill>
                  <a:schemeClr val="tx1"/>
                </a:solidFill>
              </a:rPr>
              <a:t>, а затем - </a:t>
            </a:r>
            <a:r>
              <a:rPr lang="ru-RU" sz="2400" dirty="0" err="1">
                <a:solidFill>
                  <a:schemeClr val="tx1"/>
                </a:solidFill>
              </a:rPr>
              <a:t>подшаблону</a:t>
            </a:r>
            <a:r>
              <a:rPr lang="ru-RU" sz="2400" dirty="0">
                <a:solidFill>
                  <a:schemeClr val="tx1"/>
                </a:solidFill>
              </a:rPr>
              <a:t> (</a:t>
            </a:r>
            <a:r>
              <a:rPr lang="ru-RU" sz="2400" i="1" dirty="0">
                <a:solidFill>
                  <a:schemeClr val="tx1"/>
                </a:solidFill>
              </a:rPr>
              <a:t>\d</a:t>
            </a:r>
            <a:r>
              <a:rPr lang="ru-RU" sz="2400" dirty="0">
                <a:solidFill>
                  <a:schemeClr val="tx1"/>
                </a:solidFill>
              </a:rPr>
              <a:t>).</a:t>
            </a: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([0]=&gt;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[0]=&gt;123 [1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]=&gt;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[1]=&gt;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([0]=&gt;2 [1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]=&gt;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3651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Изменим </a:t>
            </a:r>
            <a:r>
              <a:rPr lang="ru-RU" sz="2400" dirty="0" smtClean="0">
                <a:solidFill>
                  <a:schemeClr val="tx1"/>
                </a:solidFill>
              </a:rPr>
              <a:t>значение </a:t>
            </a:r>
            <a:r>
              <a:rPr lang="ru-RU" sz="2400" dirty="0">
                <a:solidFill>
                  <a:schemeClr val="tx1"/>
                </a:solidFill>
              </a:rPr>
              <a:t>параметра </a:t>
            </a:r>
            <a:r>
              <a:rPr lang="ru-RU" sz="2400" i="1" dirty="0">
                <a:solidFill>
                  <a:schemeClr val="tx1"/>
                </a:solidFill>
              </a:rPr>
              <a:t>$</a:t>
            </a:r>
            <a:r>
              <a:rPr lang="ru-RU" sz="2400" i="1" dirty="0" err="1">
                <a:solidFill>
                  <a:schemeClr val="tx1"/>
                </a:solidFill>
              </a:rPr>
              <a:t>order</a:t>
            </a:r>
            <a:r>
              <a:rPr lang="ru-RU" sz="2400" dirty="0">
                <a:solidFill>
                  <a:schemeClr val="tx1"/>
                </a:solidFill>
              </a:rPr>
              <a:t> на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PREG_SET_ORDER.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Получим следующий результат:</a:t>
            </a:r>
          </a:p>
          <a:p>
            <a:pPr indent="4413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([0]=&gt;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([0] =&gt; 123 [1] =&gt; 2) [1]=&gt;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([0] =&gt;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=&gt;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В данном случае результат поиска будет сгруппирован в порядке соответствия текста шаблону.</a:t>
            </a:r>
          </a:p>
          <a:p>
            <a:pPr indent="441325"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"I sell pots, plants, pistachios, pianos and parrots";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preg_match_all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"/\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w+s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\b/", $text, $array )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for ( $x=0; $x&lt; count( $array ); $x++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{for ( $y=0; $y&lt; count( $array[$x] ); $y++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"\$array[$x][$y]: ".$array[$x][$y]."&lt;BR&gt;\n"; } }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array[0][0]: pots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array[0][l]: plants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array[0][2]: pistachios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array[0][3]: pianos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array[0][4]: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parrots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1620" y="119675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"Мой телефонный номер: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33-22-44. Номер моего редактора: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222-44-55 и 323-22-33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Задает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шаблон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поиск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семизначных номеров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"/\d{3}-\d{2}-\d{2}/m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функция, осуществляющая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поиск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num_match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preg_match_all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($i=0;$i&lt;$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num_match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;$i++) 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"Совпадение $i: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[0][$i]."&lt;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Регулярные выражения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PHP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</a:rPr>
              <a:t>В </a:t>
            </a:r>
            <a:r>
              <a:rPr lang="ru-RU" sz="2400" dirty="0">
                <a:solidFill>
                  <a:schemeClr val="tx1"/>
                </a:solidFill>
              </a:rPr>
              <a:t>PHP существует два различных механизма для обработки регулярных </a:t>
            </a:r>
            <a:r>
              <a:rPr lang="ru-RU" sz="2400" dirty="0" smtClean="0">
                <a:solidFill>
                  <a:schemeClr val="tx1"/>
                </a:solidFill>
              </a:rPr>
              <a:t>выражений: </a:t>
            </a:r>
          </a:p>
          <a:p>
            <a:pPr indent="376238" algn="l"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chemeClr val="tx1"/>
                </a:solidFill>
              </a:rPr>
              <a:t>в стиле POSIX </a:t>
            </a:r>
            <a:r>
              <a:rPr lang="ru-RU" altLang="ru-RU" sz="2400" dirty="0">
                <a:solidFill>
                  <a:schemeClr val="tx1"/>
                </a:solidFill>
              </a:rPr>
              <a:t>- </a:t>
            </a:r>
            <a:r>
              <a:rPr lang="en-US" altLang="ru-RU" sz="2400" dirty="0">
                <a:solidFill>
                  <a:schemeClr val="tx1"/>
                </a:solidFill>
              </a:rPr>
              <a:t>Portable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  <a:r>
              <a:rPr lang="ru-RU" altLang="ru-RU" sz="2400" dirty="0" err="1">
                <a:solidFill>
                  <a:schemeClr val="tx1"/>
                </a:solidFill>
              </a:rPr>
              <a:t>Operating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  <a:r>
              <a:rPr lang="ru-RU" altLang="ru-RU" sz="2400" dirty="0" err="1">
                <a:solidFill>
                  <a:schemeClr val="tx1"/>
                </a:solidFill>
              </a:rPr>
              <a:t>System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  <a:r>
              <a:rPr lang="ru-RU" altLang="ru-RU" sz="2400" dirty="0" err="1">
                <a:solidFill>
                  <a:schemeClr val="tx1"/>
                </a:solidFill>
              </a:rPr>
              <a:t>Interface</a:t>
            </a:r>
            <a:r>
              <a:rPr lang="ru-RU" altLang="ru-RU" sz="2400" dirty="0">
                <a:solidFill>
                  <a:schemeClr val="tx1"/>
                </a:solidFill>
              </a:rPr>
              <a:t> (интерфейс переносимой операционной системы)</a:t>
            </a:r>
          </a:p>
          <a:p>
            <a:pPr indent="376238" algn="l"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tx1"/>
                </a:solidFill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</a:rPr>
              <a:t>PCRE</a:t>
            </a:r>
            <a:r>
              <a:rPr lang="ru-RU" altLang="ru-RU" sz="2400" dirty="0">
                <a:solidFill>
                  <a:schemeClr val="tx1"/>
                </a:solidFill>
              </a:rPr>
              <a:t> (</a:t>
            </a:r>
            <a:r>
              <a:rPr lang="en-US" altLang="ru-RU" sz="2400" dirty="0">
                <a:solidFill>
                  <a:schemeClr val="tx1"/>
                </a:solidFill>
              </a:rPr>
              <a:t>Perl Compatible Regular Expressions)</a:t>
            </a:r>
            <a:r>
              <a:rPr lang="ru-RU" altLang="ru-RU" sz="2400" dirty="0">
                <a:solidFill>
                  <a:schemeClr val="tx1"/>
                </a:solidFill>
              </a:rPr>
              <a:t> – регулярные выражения совместимые с </a:t>
            </a:r>
            <a:r>
              <a:rPr lang="ru-RU" altLang="ru-RU" sz="2400" dirty="0" err="1">
                <a:solidFill>
                  <a:schemeClr val="tx1"/>
                </a:solidFill>
              </a:rPr>
              <a:t>Perl</a:t>
            </a:r>
            <a:r>
              <a:rPr lang="ru-RU" alt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ru-RU" altLang="ru-RU" sz="2400" dirty="0">
                <a:solidFill>
                  <a:schemeClr val="tx1"/>
                </a:solidFill>
              </a:rPr>
              <a:t>Каждый тип регулярных выражений обладает собственным синтаксисом.</a:t>
            </a:r>
          </a:p>
          <a:p>
            <a:pPr indent="360363" algn="l" fontAlgn="base"/>
            <a:r>
              <a:rPr lang="ru-RU" sz="2400" dirty="0" err="1" smtClean="0">
                <a:solidFill>
                  <a:schemeClr val="tx1"/>
                </a:solidFill>
              </a:rPr>
              <a:t>Perl</a:t>
            </a:r>
            <a:r>
              <a:rPr lang="ru-RU" sz="2400" dirty="0" smtClean="0">
                <a:solidFill>
                  <a:schemeClr val="tx1"/>
                </a:solidFill>
              </a:rPr>
              <a:t>-совместимые </a:t>
            </a:r>
            <a:r>
              <a:rPr lang="ru-RU" sz="2400" dirty="0">
                <a:solidFill>
                  <a:schemeClr val="tx1"/>
                </a:solidFill>
              </a:rPr>
              <a:t>регулярные выражения более мощные и </a:t>
            </a:r>
            <a:r>
              <a:rPr lang="ru-RU" sz="2400" dirty="0" smtClean="0">
                <a:solidFill>
                  <a:schemeClr val="tx1"/>
                </a:solidFill>
              </a:rPr>
              <a:t>работают </a:t>
            </a:r>
            <a:r>
              <a:rPr lang="ru-RU" sz="2400" dirty="0">
                <a:solidFill>
                  <a:schemeClr val="tx1"/>
                </a:solidFill>
              </a:rPr>
              <a:t>намного быстрее.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Найти </a:t>
            </a:r>
            <a:r>
              <a:rPr lang="ru-RU" sz="2400" dirty="0">
                <a:solidFill>
                  <a:schemeClr val="tx1"/>
                </a:solidFill>
              </a:rPr>
              <a:t>все </a:t>
            </a:r>
            <a:r>
              <a:rPr lang="ru-RU" sz="2400" dirty="0" err="1">
                <a:solidFill>
                  <a:schemeClr val="tx1"/>
                </a:solidFill>
              </a:rPr>
              <a:t>html</a:t>
            </a:r>
            <a:r>
              <a:rPr lang="ru-RU" sz="2400" dirty="0">
                <a:solidFill>
                  <a:schemeClr val="tx1"/>
                </a:solidFill>
              </a:rPr>
              <a:t>-теги, расположенные в начале каждой строки файла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считываем файл в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строку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file_get_contents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('1.htm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= "!^&lt;[^/]+&gt;!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осуществляем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поиск</a:t>
            </a: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preg_match_all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pattern,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$res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выводим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результаты</a:t>
            </a: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&lt;$n;$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($res[0][$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]).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 smtClean="0">
                <a:solidFill>
                  <a:schemeClr val="tx1"/>
                </a:solidFill>
              </a:rPr>
              <a:t>Проверяем, что имя автора было записано правильно (сначала фамилия с большой буквы, потом инициалы через точку) и находится в конце строки</a:t>
            </a:r>
            <a:r>
              <a:rPr lang="ru-RU" sz="2400" dirty="0" smtClean="0"/>
              <a:t>.</a:t>
            </a: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file_get_contents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('1.htm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s[А-Я][А-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Яа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-я]+". "\s([А-Я]\.\s*)([А-Я]\.\s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*)$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m";</a:t>
            </a: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осуществляем поиск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preg_match_all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8775" algn="l"/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($i=0;$i&lt;$n;$i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8775" algn="l"/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[0][$i]). "&lt;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 | и .)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 smtClean="0">
                <a:solidFill>
                  <a:schemeClr val="tx1"/>
                </a:solidFill>
              </a:rPr>
              <a:t>В тексте нужно </a:t>
            </a:r>
            <a:r>
              <a:rPr lang="ru-RU" sz="2400" dirty="0">
                <a:solidFill>
                  <a:schemeClr val="tx1"/>
                </a:solidFill>
              </a:rPr>
              <a:t>найти всех </a:t>
            </a:r>
            <a:r>
              <a:rPr lang="ru-RU" sz="2400" dirty="0" smtClean="0">
                <a:solidFill>
                  <a:schemeClr val="tx1"/>
                </a:solidFill>
              </a:rPr>
              <a:t>людей имеющих научное звание.</a:t>
            </a:r>
            <a:endParaRPr lang="ru-RU" sz="2400" dirty="0">
              <a:solidFill>
                <a:schemeClr val="tx1"/>
              </a:solidFill>
            </a:endParaRP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"Доцент Смирнов совершил ". "открытие. Его учителем была ". "профессор Иванова. ". "Этим открытием Смирнов ". "завоевал себе степень ". "доктора. Раньше он был ". "только кандидат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"/(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профессор|доцент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)". "\s[А-Я][А-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Яа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-я]+(\s|\.)/i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preg_match_all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58775" algn="l"/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($i=0;$i&lt;$n;$i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indent="358775" algn="l"/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[0][$i]). "&lt;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58775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preg_replace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работает точно так же, как и </a:t>
            </a:r>
            <a:r>
              <a:rPr lang="ru-RU" sz="2400" i="1" dirty="0" err="1">
                <a:solidFill>
                  <a:schemeClr val="tx1"/>
                </a:solidFill>
              </a:rPr>
              <a:t>ereg_replасе</a:t>
            </a:r>
            <a:r>
              <a:rPr lang="ru-RU" sz="2400" i="1" dirty="0">
                <a:solidFill>
                  <a:schemeClr val="tx1"/>
                </a:solidFill>
              </a:rPr>
              <a:t>( )</a:t>
            </a:r>
            <a:r>
              <a:rPr lang="ru-RU" sz="2400" dirty="0">
                <a:solidFill>
                  <a:schemeClr val="tx1"/>
                </a:solidFill>
              </a:rPr>
              <a:t>, за одним исключением - регулярные выражения могут использоваться в обоих параметрах, шаблон и замена. Синтаксис функции:</a:t>
            </a:r>
          </a:p>
          <a:p>
            <a:pPr indent="441325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(шаблон, замена, строка [,порог])</a:t>
            </a:r>
          </a:p>
          <a:p>
            <a:pPr indent="441325" algn="l"/>
            <a:r>
              <a:rPr lang="ru-RU" sz="2400" dirty="0">
                <a:solidFill>
                  <a:schemeClr val="tx1"/>
                </a:solidFill>
              </a:rPr>
              <a:t>Необязательный параметр </a:t>
            </a:r>
            <a:r>
              <a:rPr lang="ru-RU" sz="2400" b="1" i="1" dirty="0">
                <a:solidFill>
                  <a:schemeClr val="tx1"/>
                </a:solidFill>
              </a:rPr>
              <a:t>порог</a:t>
            </a:r>
            <a:r>
              <a:rPr lang="ru-RU" sz="2400" dirty="0">
                <a:solidFill>
                  <a:schemeClr val="tx1"/>
                </a:solidFill>
              </a:rPr>
              <a:t> определяет максимальное количество замен в строке. Параметры </a:t>
            </a:r>
            <a:r>
              <a:rPr lang="ru-RU" sz="2400" b="1" i="1" dirty="0">
                <a:solidFill>
                  <a:schemeClr val="tx1"/>
                </a:solidFill>
              </a:rPr>
              <a:t>шаблон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b="1" i="1" dirty="0">
                <a:solidFill>
                  <a:schemeClr val="tx1"/>
                </a:solidFill>
              </a:rPr>
              <a:t>замена</a:t>
            </a:r>
            <a:r>
              <a:rPr lang="ru-RU" sz="2400" dirty="0">
                <a:solidFill>
                  <a:schemeClr val="tx1"/>
                </a:solidFill>
              </a:rPr>
              <a:t> могут представлять собой массивы. 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441325" algn="l"/>
            <a:r>
              <a:rPr lang="ru-RU" sz="2400" dirty="0" smtClean="0">
                <a:solidFill>
                  <a:schemeClr val="tx1"/>
                </a:solidFill>
              </a:rPr>
              <a:t>Функция </a:t>
            </a:r>
            <a:r>
              <a:rPr lang="ru-RU" sz="2400" i="1" dirty="0" err="1">
                <a:solidFill>
                  <a:schemeClr val="tx1"/>
                </a:solidFill>
              </a:rPr>
              <a:t>preg_replace</a:t>
            </a:r>
            <a:r>
              <a:rPr lang="ru-RU" sz="2400" i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перебирает элементы обоих массивов и выполняет замену по мере их нахождения.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4610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"The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weaather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hot.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Maaan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like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footbaaaall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"Before: $text&lt;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preg_replace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("/a{2,}/", "a", $text);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// Before: The </a:t>
            </a:r>
            <a:r>
              <a:rPr lang="en-US" sz="2400" dirty="0" err="1" smtClean="0">
                <a:solidFill>
                  <a:schemeClr val="tx1"/>
                </a:solidFill>
              </a:rPr>
              <a:t>weaather</a:t>
            </a:r>
            <a:r>
              <a:rPr lang="en-US" sz="2400" dirty="0" smtClean="0">
                <a:solidFill>
                  <a:schemeClr val="tx1"/>
                </a:solidFill>
              </a:rPr>
              <a:t> is hot. </a:t>
            </a:r>
            <a:r>
              <a:rPr lang="en-US" sz="2400" dirty="0" err="1" smtClean="0">
                <a:solidFill>
                  <a:schemeClr val="tx1"/>
                </a:solidFill>
              </a:rPr>
              <a:t>Maaan</a:t>
            </a:r>
            <a:r>
              <a:rPr lang="en-US" sz="2400" dirty="0" smtClean="0">
                <a:solidFill>
                  <a:schemeClr val="tx1"/>
                </a:solidFill>
              </a:rPr>
              <a:t> likes </a:t>
            </a:r>
            <a:r>
              <a:rPr lang="en-US" sz="2400" dirty="0" err="1" smtClean="0">
                <a:solidFill>
                  <a:schemeClr val="tx1"/>
                </a:solidFill>
              </a:rPr>
              <a:t>footbaaaall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// After</a:t>
            </a:r>
            <a:r>
              <a:rPr lang="en-US" sz="2400" dirty="0">
                <a:solidFill>
                  <a:schemeClr val="tx1"/>
                </a:solidFill>
              </a:rPr>
              <a:t>: The weather is hot. Man likes football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$date = "10/19/2009";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"mm/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format: $date&lt;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$res=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preg_replace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("/(\d{2})\/(\d{2})\/(\d{4})/", "\\2.\\1.\\3", $date);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dd.mm.yyyy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format: $res&lt;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 algn="l"/>
            <a:endParaRPr lang="en-US" sz="2400" dirty="0" smtClean="0">
              <a:solidFill>
                <a:schemeClr val="tx1"/>
              </a:solidFill>
            </a:endParaRPr>
          </a:p>
          <a:p>
            <a:pPr indent="441325" algn="l"/>
            <a:r>
              <a:rPr lang="en-US" sz="2400" dirty="0" smtClean="0">
                <a:solidFill>
                  <a:schemeClr val="tx1"/>
                </a:solidFill>
              </a:rPr>
              <a:t>// mm/</a:t>
            </a:r>
            <a:r>
              <a:rPr lang="en-US" sz="2400" dirty="0" err="1" smtClean="0">
                <a:solidFill>
                  <a:schemeClr val="tx1"/>
                </a:solidFill>
              </a:rPr>
              <a:t>dd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yyyy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format: 10/19/2009</a:t>
            </a:r>
            <a:endParaRPr lang="ru-RU" sz="2400" dirty="0">
              <a:solidFill>
                <a:schemeClr val="tx1"/>
              </a:solidFill>
            </a:endParaRPr>
          </a:p>
          <a:p>
            <a:pPr indent="441325" algn="l"/>
            <a:r>
              <a:rPr lang="en-US" sz="2400" dirty="0" smtClean="0">
                <a:solidFill>
                  <a:schemeClr val="tx1"/>
                </a:solidFill>
              </a:rPr>
              <a:t>// </a:t>
            </a:r>
            <a:r>
              <a:rPr lang="en-US" sz="2400" dirty="0" err="1" smtClean="0">
                <a:solidFill>
                  <a:schemeClr val="tx1"/>
                </a:solidFill>
              </a:rPr>
              <a:t>dd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mm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r>
              <a:rPr lang="en-US" sz="2400" dirty="0" err="1">
                <a:solidFill>
                  <a:schemeClr val="tx1"/>
                </a:solidFill>
              </a:rPr>
              <a:t>yyyy</a:t>
            </a:r>
            <a:r>
              <a:rPr lang="en-US" sz="2400" dirty="0">
                <a:solidFill>
                  <a:schemeClr val="tx1"/>
                </a:solidFill>
              </a:rPr>
              <a:t> format</a:t>
            </a:r>
            <a:r>
              <a:rPr lang="ru-RU" sz="2400" dirty="0">
                <a:solidFill>
                  <a:schemeClr val="tx1"/>
                </a:solidFill>
              </a:rPr>
              <a:t>: 19.10.2009</a:t>
            </a:r>
          </a:p>
        </p:txBody>
      </p:sp>
    </p:spTree>
    <p:extLst>
      <p:ext uri="{BB962C8B-B14F-4D97-AF65-F5344CB8AC3E}">
        <p14:creationId xmlns:p14="http://schemas.microsoft.com/office/powerpoint/2010/main" val="41589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12" y="1556792"/>
            <a:ext cx="8424936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"the weather is fine";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"Before: $text&lt;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$text=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preg_replace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("/[a-m]+/e",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strtoupper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('\$0');", $text);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 algn="l"/>
            <a:endParaRPr lang="en-US" sz="2400" dirty="0" smtClean="0">
              <a:solidFill>
                <a:schemeClr val="tx1"/>
              </a:solidFill>
            </a:endParaRP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</a:rPr>
              <a:t>// Before</a:t>
            </a:r>
            <a:r>
              <a:rPr lang="en-US" sz="2400" dirty="0">
                <a:solidFill>
                  <a:schemeClr val="tx1"/>
                </a:solidFill>
              </a:rPr>
              <a:t>: the weather is fine</a:t>
            </a:r>
            <a:endParaRPr lang="ru-RU" sz="2400" dirty="0">
              <a:solidFill>
                <a:schemeClr val="tx1"/>
              </a:solidFill>
            </a:endParaRPr>
          </a:p>
          <a:p>
            <a:pPr indent="365125" algn="l"/>
            <a:r>
              <a:rPr lang="en-US" sz="2400" dirty="0" smtClean="0">
                <a:solidFill>
                  <a:schemeClr val="tx1"/>
                </a:solidFill>
              </a:rPr>
              <a:t>// After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wEAtHEr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dirty="0" err="1">
                <a:solidFill>
                  <a:schemeClr val="tx1"/>
                </a:solidFill>
              </a:rPr>
              <a:t>FInE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1556792"/>
            <a:ext cx="8588720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preg_split</a:t>
            </a:r>
            <a:r>
              <a:rPr lang="ru-RU" sz="2400" b="1" dirty="0">
                <a:solidFill>
                  <a:schemeClr val="tx1"/>
                </a:solidFill>
              </a:rPr>
              <a:t>( )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разбивает </a:t>
            </a:r>
            <a:r>
              <a:rPr lang="ru-RU" sz="2400" dirty="0">
                <a:solidFill>
                  <a:schemeClr val="tx1"/>
                </a:solidFill>
              </a:rPr>
              <a:t>строку на части по какому-либо символу-разделителю и возвращает соответствующий массив строк</a:t>
            </a:r>
            <a:r>
              <a:rPr lang="ru-RU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>
                <a:solidFill>
                  <a:schemeClr val="tx1"/>
                </a:solidFill>
              </a:rPr>
              <a:t>Синтаксис функции:</a:t>
            </a:r>
          </a:p>
          <a:p>
            <a:pPr indent="365125"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(шаблон, строка [, порог [, флаги]])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Необязательный параметр </a:t>
            </a:r>
            <a:r>
              <a:rPr lang="ru-RU" sz="2400" b="1" i="1" dirty="0">
                <a:solidFill>
                  <a:schemeClr val="tx1"/>
                </a:solidFill>
              </a:rPr>
              <a:t>порог</a:t>
            </a:r>
            <a:r>
              <a:rPr lang="ru-RU" sz="2400" dirty="0">
                <a:solidFill>
                  <a:schemeClr val="tx1"/>
                </a:solidFill>
              </a:rPr>
              <a:t> определяет максимальное количество элементов, на которые делится строка. Параметр </a:t>
            </a:r>
            <a:r>
              <a:rPr lang="ru-RU" sz="2400" b="1" i="1" dirty="0" smtClean="0">
                <a:solidFill>
                  <a:schemeClr val="tx1"/>
                </a:solidFill>
              </a:rPr>
              <a:t>флаги</a:t>
            </a:r>
            <a:r>
              <a:rPr lang="ru-RU" sz="2400" i="1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позволяет </a:t>
            </a:r>
            <a:r>
              <a:rPr lang="ru-RU" sz="2400" dirty="0">
                <a:solidFill>
                  <a:schemeClr val="tx1"/>
                </a:solidFill>
              </a:rPr>
              <a:t>контролировать возвращаемый результат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lvl="0" indent="365125" algn="l"/>
            <a:r>
              <a:rPr lang="ru-RU" sz="2400" b="1" i="1" dirty="0" smtClean="0">
                <a:solidFill>
                  <a:schemeClr val="tx1"/>
                </a:solidFill>
              </a:rPr>
              <a:t>PREG_SPLIT_NO_EMPTY </a:t>
            </a:r>
            <a:r>
              <a:rPr lang="ru-RU" sz="2400" dirty="0">
                <a:solidFill>
                  <a:schemeClr val="tx1"/>
                </a:solidFill>
              </a:rPr>
              <a:t> - </a:t>
            </a:r>
            <a:r>
              <a:rPr lang="ru-RU" sz="2400" dirty="0" smtClean="0">
                <a:solidFill>
                  <a:schemeClr val="tx1"/>
                </a:solidFill>
              </a:rPr>
              <a:t>возвращаются </a:t>
            </a:r>
            <a:r>
              <a:rPr lang="ru-RU" sz="2400" dirty="0">
                <a:solidFill>
                  <a:schemeClr val="tx1"/>
                </a:solidFill>
              </a:rPr>
              <a:t>только непустые части строк, полученные в результате разбиения.</a:t>
            </a:r>
          </a:p>
          <a:p>
            <a:pPr lvl="0" indent="365125" algn="l"/>
            <a:r>
              <a:rPr lang="ru-RU" sz="2400" b="1" i="1" dirty="0" smtClean="0">
                <a:solidFill>
                  <a:schemeClr val="tx1"/>
                </a:solidFill>
              </a:rPr>
              <a:t>PREG_SPLIT_DELIM_CAPTURE </a:t>
            </a:r>
            <a:r>
              <a:rPr lang="ru-RU" sz="2400" dirty="0" smtClean="0">
                <a:solidFill>
                  <a:schemeClr val="tx1"/>
                </a:solidFill>
              </a:rPr>
              <a:t> - будут </a:t>
            </a:r>
            <a:r>
              <a:rPr lang="ru-RU" sz="2400" dirty="0">
                <a:solidFill>
                  <a:schemeClr val="tx1"/>
                </a:solidFill>
              </a:rPr>
              <a:t>возвращаться также и результаты поиска по </a:t>
            </a:r>
            <a:r>
              <a:rPr lang="ru-RU" sz="2400" dirty="0" err="1">
                <a:solidFill>
                  <a:schemeClr val="tx1"/>
                </a:solidFill>
              </a:rPr>
              <a:t>подшаблонам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4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1556792"/>
            <a:ext cx="8588720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="+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wj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+++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Gilmore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+++++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wjgilmore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hotmail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$fields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preg_split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("/\+{1,}/",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user_info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($x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($fields)):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$fields[$x].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$x++;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wj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Gilmore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wjgilmore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hotmail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 РНР для работы с регулярными выражениями в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формате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PCRE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1556792"/>
            <a:ext cx="8588720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"123а456b789с101";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$chars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preg_split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("/\d(\d)\d/",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-1, 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PREG_SPLIT_DELIM_CAPTURE|PREG_SPLIT_NO_EMPTY);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print($chars);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Вывод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таков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 [0] =&gt; 2 [1] =&gt; a [2] =&gt; 5 [3] =&gt; b [4] =&gt; 8 [5] =&gt;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[6] =&gt; 0)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Регулярные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 стандарта POSIX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Простейшее регулярное выражение совпадает с одним литеральным символом - например, выражение g совпадает в таких строках, как g, </a:t>
            </a:r>
            <a:r>
              <a:rPr lang="ru-RU" sz="2400" dirty="0" err="1">
                <a:solidFill>
                  <a:schemeClr val="tx1"/>
                </a:solidFill>
              </a:rPr>
              <a:t>haggle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dirty="0" err="1">
                <a:solidFill>
                  <a:schemeClr val="tx1"/>
                </a:solidFill>
              </a:rPr>
              <a:t>bag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В</a:t>
            </a:r>
            <a:r>
              <a:rPr lang="ru-RU" sz="2400" dirty="0" smtClean="0">
                <a:solidFill>
                  <a:schemeClr val="tx1"/>
                </a:solidFill>
              </a:rPr>
              <a:t>ыражение</a:t>
            </a:r>
            <a:r>
              <a:rPr lang="ru-RU" sz="2400" dirty="0">
                <a:solidFill>
                  <a:schemeClr val="tx1"/>
                </a:solidFill>
              </a:rPr>
              <a:t>, полученное при объединении нескольких литеральных символов, совпадает по тем же правилам - например, последовательность </a:t>
            </a:r>
            <a:r>
              <a:rPr lang="ru-RU" sz="2400" dirty="0" err="1">
                <a:solidFill>
                  <a:schemeClr val="tx1"/>
                </a:solidFill>
              </a:rPr>
              <a:t>gan</a:t>
            </a:r>
            <a:r>
              <a:rPr lang="ru-RU" sz="2400" dirty="0">
                <a:solidFill>
                  <a:schemeClr val="tx1"/>
                </a:solidFill>
              </a:rPr>
              <a:t> совпадает в любой строке, содержащей эти символы (например, </a:t>
            </a:r>
            <a:r>
              <a:rPr lang="ru-RU" sz="2400" dirty="0" err="1">
                <a:solidFill>
                  <a:schemeClr val="tx1"/>
                </a:solidFill>
              </a:rPr>
              <a:t>gang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organize</a:t>
            </a:r>
            <a:r>
              <a:rPr lang="ru-RU" sz="2400" dirty="0">
                <a:solidFill>
                  <a:schemeClr val="tx1"/>
                </a:solidFill>
              </a:rPr>
              <a:t> или </a:t>
            </a:r>
            <a:r>
              <a:rPr lang="ru-RU" sz="2400" dirty="0" err="1">
                <a:solidFill>
                  <a:schemeClr val="tx1"/>
                </a:solidFill>
              </a:rPr>
              <a:t>Reagan</a:t>
            </a:r>
            <a:r>
              <a:rPr lang="ru-RU" sz="2400" dirty="0" smtClean="0">
                <a:solidFill>
                  <a:schemeClr val="tx1"/>
                </a:solidFill>
              </a:rPr>
              <a:t>).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Оператор | (</a:t>
            </a:r>
            <a:r>
              <a:rPr lang="ru-RU" sz="2400" b="1" dirty="0">
                <a:solidFill>
                  <a:schemeClr val="tx1"/>
                </a:solidFill>
              </a:rPr>
              <a:t>вертикальная черта</a:t>
            </a:r>
            <a:r>
              <a:rPr lang="ru-RU" sz="2400" dirty="0">
                <a:solidFill>
                  <a:schemeClr val="tx1"/>
                </a:solidFill>
              </a:rPr>
              <a:t>) проверяет совпадение одной из нескольких альтернатив. Регулярное выражение с двумя ветвями совпадет с подстрокой, если совпадает одна из ветвей. </a:t>
            </a:r>
          </a:p>
        </p:txBody>
      </p:sp>
    </p:spTree>
    <p:extLst>
      <p:ext uri="{BB962C8B-B14F-4D97-AF65-F5344CB8AC3E}">
        <p14:creationId xmlns:p14="http://schemas.microsoft.com/office/powerpoint/2010/main" val="27325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"Доцент Смирнов совершил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открытие. Его учителем была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профессор Иванова. ".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"Этим открытием Смирнов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завоевал себе степень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доктора. Раньше он был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только кандидат.";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"/(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профессор|доцент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)".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"\s[А-Я][А-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Яа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-я]+(\s|\.)/i";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осуществляем поиск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 =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preg_match_all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выводим результаты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($i=0;$i&lt;$n;$i++) 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[0][$i]).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Регулярные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 стандарта POSIX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Простейшее регулярное выражение совпадает с одним литеральным символом - например, выражение g совпадает в таких строках, как g, </a:t>
            </a:r>
            <a:r>
              <a:rPr lang="ru-RU" sz="2400" dirty="0" err="1">
                <a:solidFill>
                  <a:schemeClr val="tx1"/>
                </a:solidFill>
              </a:rPr>
              <a:t>haggle</a:t>
            </a:r>
            <a:r>
              <a:rPr lang="ru-RU" sz="2400" dirty="0">
                <a:solidFill>
                  <a:schemeClr val="tx1"/>
                </a:solidFill>
              </a:rPr>
              <a:t> и </a:t>
            </a:r>
            <a:r>
              <a:rPr lang="ru-RU" sz="2400" dirty="0" err="1">
                <a:solidFill>
                  <a:schemeClr val="tx1"/>
                </a:solidFill>
              </a:rPr>
              <a:t>bag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В</a:t>
            </a:r>
            <a:r>
              <a:rPr lang="ru-RU" sz="2400" dirty="0" smtClean="0">
                <a:solidFill>
                  <a:schemeClr val="tx1"/>
                </a:solidFill>
              </a:rPr>
              <a:t>ыражение</a:t>
            </a:r>
            <a:r>
              <a:rPr lang="ru-RU" sz="2400" dirty="0">
                <a:solidFill>
                  <a:schemeClr val="tx1"/>
                </a:solidFill>
              </a:rPr>
              <a:t>, полученное при объединении нескольких литеральных символов, совпадает по тем же правилам - например, последовательность </a:t>
            </a:r>
            <a:r>
              <a:rPr lang="ru-RU" sz="2400" dirty="0" err="1">
                <a:solidFill>
                  <a:schemeClr val="tx1"/>
                </a:solidFill>
              </a:rPr>
              <a:t>gan</a:t>
            </a:r>
            <a:r>
              <a:rPr lang="ru-RU" sz="2400" dirty="0">
                <a:solidFill>
                  <a:schemeClr val="tx1"/>
                </a:solidFill>
              </a:rPr>
              <a:t> совпадает в любой строке, содержащей эти символы (например, </a:t>
            </a:r>
            <a:r>
              <a:rPr lang="ru-RU" sz="2400" dirty="0" err="1">
                <a:solidFill>
                  <a:schemeClr val="tx1"/>
                </a:solidFill>
              </a:rPr>
              <a:t>gang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organize</a:t>
            </a:r>
            <a:r>
              <a:rPr lang="ru-RU" sz="2400" dirty="0">
                <a:solidFill>
                  <a:schemeClr val="tx1"/>
                </a:solidFill>
              </a:rPr>
              <a:t> или </a:t>
            </a:r>
            <a:r>
              <a:rPr lang="ru-RU" sz="2400" dirty="0" err="1">
                <a:solidFill>
                  <a:schemeClr val="tx1"/>
                </a:solidFill>
              </a:rPr>
              <a:t>Reagan</a:t>
            </a:r>
            <a:r>
              <a:rPr lang="ru-RU" sz="2400" dirty="0" smtClean="0">
                <a:solidFill>
                  <a:schemeClr val="tx1"/>
                </a:solidFill>
              </a:rPr>
              <a:t>).</a:t>
            </a:r>
          </a:p>
          <a:p>
            <a:pPr indent="365125" algn="l"/>
            <a:r>
              <a:rPr lang="ru-RU" sz="2400" dirty="0">
                <a:solidFill>
                  <a:schemeClr val="tx1"/>
                </a:solidFill>
              </a:rPr>
              <a:t>Оператор | (</a:t>
            </a:r>
            <a:r>
              <a:rPr lang="ru-RU" sz="2400" b="1" dirty="0">
                <a:solidFill>
                  <a:schemeClr val="tx1"/>
                </a:solidFill>
              </a:rPr>
              <a:t>вертикальная черта</a:t>
            </a:r>
            <a:r>
              <a:rPr lang="ru-RU" sz="2400" dirty="0">
                <a:solidFill>
                  <a:schemeClr val="tx1"/>
                </a:solidFill>
              </a:rPr>
              <a:t>) проверяет совпадение одной из нескольких альтернатив. Регулярное выражение с двумя ветвями совпадет с подстрокой, если совпадает одна из ветвей. </a:t>
            </a:r>
          </a:p>
        </p:txBody>
      </p:sp>
    </p:spTree>
    <p:extLst>
      <p:ext uri="{BB962C8B-B14F-4D97-AF65-F5344CB8AC3E}">
        <p14:creationId xmlns:p14="http://schemas.microsoft.com/office/powerpoint/2010/main" val="14906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$test = "www.adomain.com";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"\.com|\.co.uk", $test, $array ) )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"Это домен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[0]&lt;BR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выведет: "Это домен .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Квадратные скобки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sz="2400" b="1" dirty="0">
                <a:solidFill>
                  <a:schemeClr val="tx1"/>
                </a:solidFill>
              </a:rPr>
              <a:t>Квадратные скобки </a:t>
            </a:r>
            <a:r>
              <a:rPr lang="ru-RU" sz="2400" dirty="0">
                <a:solidFill>
                  <a:schemeClr val="tx1"/>
                </a:solidFill>
              </a:rPr>
              <a:t>([ ]) </a:t>
            </a:r>
            <a:r>
              <a:rPr lang="ru-RU" sz="2400" dirty="0" smtClean="0">
                <a:solidFill>
                  <a:schemeClr val="tx1"/>
                </a:solidFill>
              </a:rPr>
              <a:t>означают </a:t>
            </a:r>
            <a:r>
              <a:rPr lang="ru-RU" sz="2400" dirty="0">
                <a:solidFill>
                  <a:schemeClr val="tx1"/>
                </a:solidFill>
              </a:rPr>
              <a:t>«любой символ из перечисленных в скобках</a:t>
            </a:r>
            <a:r>
              <a:rPr lang="ru-RU" sz="2400" dirty="0" smtClean="0">
                <a:solidFill>
                  <a:schemeClr val="tx1"/>
                </a:solidFill>
              </a:rPr>
              <a:t>».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65125" algn="l"/>
            <a:r>
              <a:rPr lang="ru-RU" sz="2400" dirty="0" smtClean="0">
                <a:solidFill>
                  <a:schemeClr val="tx1"/>
                </a:solidFill>
              </a:rPr>
              <a:t>В отличие от регулярного выражения </a:t>
            </a:r>
            <a:r>
              <a:rPr lang="en-US" sz="2400" dirty="0" smtClean="0">
                <a:solidFill>
                  <a:schemeClr val="tx1"/>
                </a:solidFill>
              </a:rPr>
              <a:t>xyz</a:t>
            </a:r>
            <a:r>
              <a:rPr lang="ru-RU" sz="2400" dirty="0" smtClean="0">
                <a:solidFill>
                  <a:schemeClr val="tx1"/>
                </a:solidFill>
              </a:rPr>
              <a:t>, которое совпадает </a:t>
            </a:r>
            <a:r>
              <a:rPr lang="ru-RU" sz="2400" dirty="0">
                <a:solidFill>
                  <a:schemeClr val="tx1"/>
                </a:solidFill>
              </a:rPr>
              <a:t>во всех строках, содержащих литеральный текст </a:t>
            </a:r>
            <a:r>
              <a:rPr lang="en-US" sz="2400" dirty="0">
                <a:solidFill>
                  <a:schemeClr val="tx1"/>
                </a:solidFill>
              </a:rPr>
              <a:t>xyz</a:t>
            </a:r>
            <a:r>
              <a:rPr lang="ru-RU" sz="2400" dirty="0">
                <a:solidFill>
                  <a:schemeClr val="tx1"/>
                </a:solidFill>
              </a:rPr>
              <a:t>, выражение [</a:t>
            </a:r>
            <a:r>
              <a:rPr lang="en-US" sz="2400" dirty="0">
                <a:solidFill>
                  <a:schemeClr val="tx1"/>
                </a:solidFill>
              </a:rPr>
              <a:t>xyz</a:t>
            </a:r>
            <a:r>
              <a:rPr lang="ru-RU" sz="2400" dirty="0">
                <a:solidFill>
                  <a:schemeClr val="tx1"/>
                </a:solidFill>
              </a:rPr>
              <a:t>] совпадает в любой строке, содержащей символы </a:t>
            </a:r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ru-RU" sz="2400" dirty="0">
                <a:solidFill>
                  <a:schemeClr val="tx1"/>
                </a:solidFill>
              </a:rPr>
              <a:t> или </a:t>
            </a:r>
            <a:r>
              <a:rPr lang="en-US" sz="2400" dirty="0">
                <a:solidFill>
                  <a:schemeClr val="tx1"/>
                </a:solidFill>
              </a:rPr>
              <a:t>y </a:t>
            </a:r>
            <a:r>
              <a:rPr lang="ru-RU" sz="2400" dirty="0">
                <a:solidFill>
                  <a:schemeClr val="tx1"/>
                </a:solidFill>
              </a:rPr>
              <a:t>или </a:t>
            </a:r>
            <a:r>
              <a:rPr lang="en-US" sz="2400" dirty="0" smtClean="0">
                <a:solidFill>
                  <a:schemeClr val="tx1"/>
                </a:solidFill>
              </a:rPr>
              <a:t>z </a:t>
            </a:r>
            <a:r>
              <a:rPr lang="ru-RU" altLang="ru-RU" sz="2400" dirty="0" smtClean="0">
                <a:solidFill>
                  <a:schemeClr val="tx1"/>
                </a:solidFill>
              </a:rPr>
              <a:t>или </a:t>
            </a:r>
            <a:r>
              <a:rPr lang="ru-RU" altLang="ru-RU" sz="2400" dirty="0">
                <a:solidFill>
                  <a:schemeClr val="tx1"/>
                </a:solidFill>
              </a:rPr>
              <a:t>все эти </a:t>
            </a:r>
            <a:r>
              <a:rPr lang="ru-RU" altLang="ru-RU" sz="2400" dirty="0" smtClean="0">
                <a:solidFill>
                  <a:schemeClr val="tx1"/>
                </a:solidFill>
              </a:rPr>
              <a:t>символы.</a:t>
            </a:r>
            <a:endParaRPr lang="en-US" altLang="ru-RU" sz="2400" dirty="0" smtClean="0">
              <a:solidFill>
                <a:schemeClr val="tx1"/>
              </a:solidFill>
            </a:endParaRPr>
          </a:p>
          <a:p>
            <a:pPr indent="365125" algn="l"/>
            <a:r>
              <a:rPr lang="ru-RU" altLang="ru-RU" sz="2400" dirty="0" smtClean="0">
                <a:solidFill>
                  <a:schemeClr val="tx1"/>
                </a:solidFill>
              </a:rPr>
              <a:t>Соответствие </a:t>
            </a:r>
            <a:r>
              <a:rPr lang="ru-RU" altLang="ru-RU" sz="2400" dirty="0">
                <a:solidFill>
                  <a:schemeClr val="tx1"/>
                </a:solidFill>
              </a:rPr>
              <a:t>фиксируется, если совпадает хотя бы один символ</a:t>
            </a:r>
            <a:r>
              <a:rPr lang="ru-RU" altLang="ru-RU" sz="2400" dirty="0" smtClean="0">
                <a:solidFill>
                  <a:schemeClr val="tx1"/>
                </a:solidFill>
              </a:rPr>
              <a:t>.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ru-RU" altLang="ru-RU" sz="2400" dirty="0" smtClean="0">
                <a:solidFill>
                  <a:schemeClr val="tx1"/>
                </a:solidFill>
              </a:rPr>
              <a:t>Регулярное выражение соответствует только цифрам:</a:t>
            </a:r>
            <a:endParaRPr lang="en-US" altLang="ru-RU" sz="2400" dirty="0" smtClean="0">
              <a:solidFill>
                <a:schemeClr val="tx1"/>
              </a:solidFill>
            </a:endParaRPr>
          </a:p>
          <a:p>
            <a:pPr indent="358775" algn="l"/>
            <a:r>
              <a:rPr lang="ru-RU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[0123456789]</a:t>
            </a:r>
          </a:p>
          <a:p>
            <a:pPr indent="365125" algn="l"/>
            <a:endParaRPr lang="ru-RU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Квадратные скобки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5125" algn="l"/>
            <a:r>
              <a:rPr lang="ru-RU" altLang="ru-RU" sz="2400" dirty="0">
                <a:solidFill>
                  <a:schemeClr val="tx1"/>
                </a:solidFill>
              </a:rPr>
              <a:t>Любые два символа, разделенные дефисом (-), задают соответствие целому диапазону символов, находящихся между ними.</a:t>
            </a:r>
          </a:p>
          <a:p>
            <a:pPr indent="365125" algn="l"/>
            <a:r>
              <a:rPr lang="ru-RU" altLang="ru-RU" sz="2400" dirty="0">
                <a:solidFill>
                  <a:schemeClr val="tx1"/>
                </a:solidFill>
              </a:rPr>
              <a:t>Часто используемые интервалы:</a:t>
            </a:r>
          </a:p>
          <a:p>
            <a:pPr indent="533400" algn="l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[0-9] - совпадает с любой цифрой от 0 до 9; </a:t>
            </a:r>
          </a:p>
          <a:p>
            <a:pPr indent="533400" algn="l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[a-z] - совпадает с любым символом нижнего регистра от а до z; </a:t>
            </a:r>
          </a:p>
          <a:p>
            <a:pPr indent="533400" algn="l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[A-Z] - совпадает с любым символом верхнего регистра от А до Z; </a:t>
            </a:r>
          </a:p>
          <a:p>
            <a:pPr indent="533400" algn="l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[a-Z] - совпадает с любым символом нижнего или верхнего регистра от а до Z. 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3846</Words>
  <Application>Microsoft Office PowerPoint</Application>
  <PresentationFormat>Экран (4:3)</PresentationFormat>
  <Paragraphs>341</Paragraphs>
  <Slides>50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Calibri</vt:lpstr>
      <vt:lpstr>Century Gothic</vt:lpstr>
      <vt:lpstr>Consolas</vt:lpstr>
      <vt:lpstr>Courier New</vt:lpstr>
      <vt:lpstr>Lucida Sans Unicode</vt:lpstr>
      <vt:lpstr>Palatino Linotype</vt:lpstr>
      <vt:lpstr>Исполнительная</vt:lpstr>
      <vt:lpstr>Регулярные выражения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Студент ТюмГУ</cp:lastModifiedBy>
  <cp:revision>92</cp:revision>
  <dcterms:created xsi:type="dcterms:W3CDTF">2016-05-18T02:57:37Z</dcterms:created>
  <dcterms:modified xsi:type="dcterms:W3CDTF">2017-09-28T09:52:38Z</dcterms:modified>
</cp:coreProperties>
</file>