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395" r:id="rId2"/>
    <p:sldId id="360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18" r:id="rId11"/>
    <p:sldId id="419" r:id="rId12"/>
    <p:sldId id="420" r:id="rId13"/>
    <p:sldId id="421" r:id="rId14"/>
    <p:sldId id="398" r:id="rId15"/>
    <p:sldId id="449" r:id="rId16"/>
    <p:sldId id="403" r:id="rId17"/>
    <p:sldId id="432" r:id="rId18"/>
    <p:sldId id="422" r:id="rId19"/>
    <p:sldId id="441" r:id="rId20"/>
    <p:sldId id="424" r:id="rId21"/>
    <p:sldId id="400" r:id="rId22"/>
    <p:sldId id="450" r:id="rId23"/>
    <p:sldId id="461" r:id="rId24"/>
    <p:sldId id="462" r:id="rId25"/>
    <p:sldId id="405" r:id="rId26"/>
    <p:sldId id="406" r:id="rId27"/>
    <p:sldId id="463" r:id="rId28"/>
    <p:sldId id="464" r:id="rId29"/>
    <p:sldId id="412" r:id="rId30"/>
    <p:sldId id="413" r:id="rId31"/>
    <p:sldId id="453" r:id="rId32"/>
    <p:sldId id="442" r:id="rId33"/>
    <p:sldId id="454" r:id="rId34"/>
    <p:sldId id="455" r:id="rId35"/>
    <p:sldId id="416" r:id="rId36"/>
    <p:sldId id="465" r:id="rId37"/>
    <p:sldId id="429" r:id="rId38"/>
    <p:sldId id="426" r:id="rId39"/>
    <p:sldId id="466" r:id="rId40"/>
    <p:sldId id="456" r:id="rId41"/>
    <p:sldId id="457" r:id="rId42"/>
    <p:sldId id="458" r:id="rId43"/>
    <p:sldId id="447" r:id="rId44"/>
    <p:sldId id="469" r:id="rId45"/>
    <p:sldId id="470" r:id="rId46"/>
    <p:sldId id="471" r:id="rId47"/>
    <p:sldId id="437" r:id="rId48"/>
    <p:sldId id="430" r:id="rId49"/>
    <p:sldId id="460" r:id="rId50"/>
    <p:sldId id="431" r:id="rId51"/>
    <p:sldId id="467" r:id="rId52"/>
    <p:sldId id="468" r:id="rId53"/>
    <p:sldId id="443" r:id="rId54"/>
    <p:sldId id="444" r:id="rId55"/>
    <p:sldId id="445" r:id="rId56"/>
    <p:sldId id="472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 varScale="1">
        <p:scale>
          <a:sx n="64" d="100"/>
          <a:sy n="64" d="100"/>
        </p:scale>
        <p:origin x="72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336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11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1063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56043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33076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7579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9891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04348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17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34735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18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91241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19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82361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20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85316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940331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21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444696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58962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83962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73128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339620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968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27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482828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28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926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29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16113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30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64236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58744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31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64073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43179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0070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87287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49096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321229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37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3159252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1882865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97425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87442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57936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40557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8176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661183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60079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366425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7250627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208202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48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233964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49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3344811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50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83199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163605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9298785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994707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54027C42-C34D-48B3-AFD2-9E20957AD804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54872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EE25C2F2-AABC-4B45-BCF4-C8054BC7D4D0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76407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DE71C518-D7BF-49B8-AAF6-B102FC69F6F6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684226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DE71C518-D7BF-49B8-AAF6-B102FC69F6F6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56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8996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324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6161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36799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79A08FF6-B78C-4C7A-ABDD-B63C42A7FF8C}" type="slidenum">
              <a:rPr lang="en-GB" altLang="ru-RU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GB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3537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2531367"/>
          </a:xfrm>
        </p:spPr>
        <p:txBody>
          <a:bodyPr/>
          <a:lstStyle/>
          <a:p>
            <a:r>
              <a:rPr lang="ru-RU" sz="6600" b="1" dirty="0">
                <a:solidFill>
                  <a:srgbClr val="C00000"/>
                </a:solidFill>
                <a:effectLst/>
              </a:rPr>
              <a:t>Работа с базой данных. </a:t>
            </a:r>
            <a:r>
              <a:rPr lang="ru-RU" sz="6600" b="1" dirty="0" err="1">
                <a:solidFill>
                  <a:srgbClr val="C00000"/>
                </a:solidFill>
                <a:effectLst/>
              </a:rPr>
              <a:t>MySQL</a:t>
            </a:r>
            <a:endParaRPr lang="ru-RU" sz="6600" b="1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7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5" y="1052736"/>
            <a:ext cx="8352928" cy="4824536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3175" indent="350838">
              <a:buNone/>
              <a:defRPr/>
            </a:pPr>
            <a:r>
              <a:rPr lang="ru-RU" sz="2200" dirty="0">
                <a:solidFill>
                  <a:schemeClr val="tx1"/>
                </a:solidFill>
                <a:latin typeface="+mn-lt"/>
              </a:rPr>
              <a:t>Последовательность действий при взаимодействии с сервером </a:t>
            </a:r>
            <a:r>
              <a:rPr lang="ru-RU" sz="2200" dirty="0" err="1">
                <a:solidFill>
                  <a:schemeClr val="tx1"/>
                </a:solidFill>
                <a:latin typeface="+mn-lt"/>
              </a:rPr>
              <a:t>MySQL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 выглядит так:</a:t>
            </a:r>
          </a:p>
          <a:p>
            <a:pPr marL="3175" indent="539750">
              <a:defRPr/>
            </a:pPr>
            <a:r>
              <a:rPr lang="ru-RU" sz="2200" dirty="0">
                <a:solidFill>
                  <a:schemeClr val="tx1"/>
                </a:solidFill>
                <a:latin typeface="+mn-lt"/>
              </a:rPr>
              <a:t>установить соединение с сервером </a:t>
            </a:r>
            <a:r>
              <a:rPr lang="ru-RU" sz="2200" dirty="0" err="1">
                <a:solidFill>
                  <a:schemeClr val="tx1"/>
                </a:solidFill>
                <a:latin typeface="+mn-lt"/>
              </a:rPr>
              <a:t>MySQL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. Если попытка завершается неудачей, вывести соответствующее сообщение и завершить процесс. </a:t>
            </a:r>
          </a:p>
          <a:p>
            <a:pPr marL="3175" indent="539750">
              <a:defRPr/>
            </a:pPr>
            <a:r>
              <a:rPr lang="ru-RU" sz="2200" dirty="0">
                <a:solidFill>
                  <a:schemeClr val="tx1"/>
                </a:solidFill>
                <a:latin typeface="+mn-lt"/>
              </a:rPr>
              <a:t>выбрать базу данных сервера </a:t>
            </a:r>
            <a:r>
              <a:rPr lang="ru-RU" sz="2200" dirty="0" err="1">
                <a:solidFill>
                  <a:schemeClr val="tx1"/>
                </a:solidFill>
                <a:latin typeface="+mn-lt"/>
              </a:rPr>
              <a:t>MySQL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. Если попытка выбора завершается неудачей, вывести соответствующее сообщение и завершить процесс. Допускается одновременное открытие нескольких баз данных для обработки запросов. </a:t>
            </a:r>
          </a:p>
          <a:p>
            <a:pPr marL="3175" indent="539750">
              <a:defRPr/>
            </a:pPr>
            <a:r>
              <a:rPr lang="ru-RU" sz="2200" dirty="0">
                <a:solidFill>
                  <a:schemeClr val="tx1"/>
                </a:solidFill>
                <a:latin typeface="+mn-lt"/>
              </a:rPr>
              <a:t>обработать запросы к выбранной базе (или базам). </a:t>
            </a:r>
          </a:p>
          <a:p>
            <a:pPr marL="3175" indent="539750">
              <a:defRPr/>
            </a:pPr>
            <a:r>
              <a:rPr lang="ru-RU" sz="2200" dirty="0">
                <a:solidFill>
                  <a:schemeClr val="tx1"/>
                </a:solidFill>
                <a:latin typeface="+mn-lt"/>
              </a:rPr>
              <a:t>после завершения обработки запросов закрыть соединение с сервером баз данных.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91281"/>
            <a:ext cx="781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tx2"/>
                </a:solidFill>
                <a:ea typeface="+mj-ea"/>
                <a:cs typeface="+mj-cs"/>
              </a:rPr>
              <a:t>Системы управления базами </a:t>
            </a:r>
            <a:r>
              <a:rPr lang="ru-RU" sz="3200" b="1" dirty="0" smtClean="0">
                <a:solidFill>
                  <a:schemeClr val="tx2"/>
                </a:solidFill>
                <a:ea typeface="+mj-ea"/>
                <a:cs typeface="+mj-cs"/>
              </a:rPr>
              <a:t>данных</a:t>
            </a:r>
            <a:endParaRPr lang="ru-RU" sz="32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8498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34366" y="1207156"/>
            <a:ext cx="820891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defRPr/>
            </a:pPr>
            <a:r>
              <a:rPr lang="ru-RU" sz="2200" dirty="0"/>
              <a:t>Перед тем как начинать работать с базой данных, нужно подключиться к серверу. Для этого в языке РНР предусмотрена функция </a:t>
            </a:r>
            <a:r>
              <a:rPr lang="ru-RU" sz="2200" b="1" dirty="0" err="1"/>
              <a:t>mysql</a:t>
            </a:r>
            <a:r>
              <a:rPr lang="en-US" sz="2200" b="1" dirty="0" err="1"/>
              <a:t>i</a:t>
            </a:r>
            <a:r>
              <a:rPr lang="ru-RU" sz="2200" b="1" dirty="0"/>
              <a:t>_</a:t>
            </a:r>
            <a:r>
              <a:rPr lang="ru-RU" sz="2200" b="1" dirty="0" err="1"/>
              <a:t>connect</a:t>
            </a:r>
            <a:r>
              <a:rPr lang="ru-RU" sz="2200" b="1" dirty="0"/>
              <a:t>( )</a:t>
            </a:r>
            <a:r>
              <a:rPr lang="ru-RU" sz="2200" dirty="0"/>
              <a:t>.</a:t>
            </a:r>
          </a:p>
          <a:p>
            <a:pPr indent="539750">
              <a:defRPr/>
            </a:pPr>
            <a:r>
              <a:rPr lang="ru-RU" sz="2200" dirty="0" smtClean="0"/>
              <a:t>Синтаксис </a:t>
            </a:r>
            <a:r>
              <a:rPr lang="ru-RU" sz="2200" dirty="0"/>
              <a:t>функции</a:t>
            </a:r>
            <a:r>
              <a:rPr lang="ru-RU" sz="2200" dirty="0" smtClean="0"/>
              <a:t>:</a:t>
            </a:r>
          </a:p>
          <a:p>
            <a:pPr indent="539750">
              <a:defRPr/>
            </a:pPr>
            <a:endParaRPr lang="ru-RU" sz="2200" dirty="0"/>
          </a:p>
          <a:p>
            <a:pPr indent="539750">
              <a:defRPr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mysqli_connect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сервер,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username, password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539750">
              <a:defRPr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9750">
              <a:defRPr/>
            </a:pPr>
            <a:r>
              <a:rPr lang="ru-RU" sz="2400" dirty="0" err="1" smtClean="0"/>
              <a:t>MySQL</a:t>
            </a:r>
            <a:r>
              <a:rPr lang="ru-RU" sz="2400" dirty="0" smtClean="0"/>
              <a:t>-соединения </a:t>
            </a:r>
            <a:r>
              <a:rPr lang="ru-RU" sz="2400" dirty="0"/>
              <a:t>с XAMPP (установки по умолчанию):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539750">
              <a:defRPr/>
            </a:pP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9750">
              <a:defRPr/>
            </a:pP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_connect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("localhost", "root", "") or die 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_error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772491" y="188640"/>
            <a:ext cx="7770812" cy="793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effectLst/>
              </a:rPr>
              <a:t>Соединение с сервером </a:t>
            </a:r>
            <a:r>
              <a:rPr lang="ru-RU" sz="3200" b="1" dirty="0" smtClean="0">
                <a:effectLst/>
              </a:rPr>
              <a:t>БД</a:t>
            </a:r>
            <a:endParaRPr lang="ru-RU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3574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65790" y="1270422"/>
            <a:ext cx="83529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>
              <a:defRPr/>
            </a:pPr>
            <a:r>
              <a:rPr lang="ru-RU" sz="2200" dirty="0"/>
              <a:t>Функция имеет три необязательных параметра. Первый параметр задает узел, на котором запущен сервер </a:t>
            </a:r>
            <a:r>
              <a:rPr lang="ru-RU" sz="2200" dirty="0" err="1"/>
              <a:t>MySQL</a:t>
            </a:r>
            <a:r>
              <a:rPr lang="ru-RU" sz="2200" dirty="0"/>
              <a:t>. По умолчанию значением этого параметра является </a:t>
            </a:r>
            <a:r>
              <a:rPr lang="ru-RU" sz="2200" b="1" dirty="0" err="1"/>
              <a:t>localhost</a:t>
            </a:r>
            <a:r>
              <a:rPr lang="ru-RU" sz="2200" dirty="0"/>
              <a:t> (имя компьютера, на котором выполняется сценарий</a:t>
            </a:r>
            <a:r>
              <a:rPr lang="ru-RU" sz="2200" dirty="0" smtClean="0"/>
              <a:t>).</a:t>
            </a:r>
          </a:p>
          <a:p>
            <a:pPr indent="449263">
              <a:defRPr/>
            </a:pPr>
            <a:r>
              <a:rPr lang="ru-RU" sz="2200" dirty="0" smtClean="0"/>
              <a:t>Второй </a:t>
            </a:r>
            <a:r>
              <a:rPr lang="ru-RU" sz="2200" dirty="0"/>
              <a:t>параметр задает имя пользователя </a:t>
            </a:r>
            <a:r>
              <a:rPr lang="ru-RU" sz="2200" dirty="0" err="1"/>
              <a:t>MySQL</a:t>
            </a:r>
            <a:r>
              <a:rPr lang="ru-RU" sz="2200" dirty="0"/>
              <a:t>. По умолчанию таким именем является имя пользователя, в контексте которого был запущен процесс </a:t>
            </a:r>
            <a:r>
              <a:rPr lang="ru-RU" sz="2200" dirty="0" smtClean="0"/>
              <a:t>РНР.</a:t>
            </a:r>
          </a:p>
          <a:p>
            <a:pPr indent="449263">
              <a:defRPr/>
            </a:pPr>
            <a:r>
              <a:rPr lang="ru-RU" sz="2200" dirty="0" smtClean="0"/>
              <a:t>Третий </a:t>
            </a:r>
            <a:r>
              <a:rPr lang="ru-RU" sz="2200" dirty="0"/>
              <a:t>параметр задает пароль для доступа к базе данных. По умолчанию используется пустой </a:t>
            </a:r>
            <a:r>
              <a:rPr lang="ru-RU" sz="2200" dirty="0" smtClean="0"/>
              <a:t>пароль.</a:t>
            </a:r>
          </a:p>
          <a:p>
            <a:pPr indent="449263">
              <a:defRPr/>
            </a:pPr>
            <a:endParaRPr lang="en-US" sz="2200" dirty="0" smtClean="0"/>
          </a:p>
          <a:p>
            <a:pPr indent="449263">
              <a:defRPr/>
            </a:pPr>
            <a:r>
              <a:rPr lang="ru-RU" sz="2200" dirty="0" smtClean="0"/>
              <a:t>Можно использовать </a:t>
            </a:r>
            <a:r>
              <a:rPr lang="ru-RU" sz="2200" dirty="0"/>
              <a:t>параметры со значениями по умолчанию, </a:t>
            </a:r>
            <a:r>
              <a:rPr lang="ru-RU" sz="2200" dirty="0" smtClean="0"/>
              <a:t>можно </a:t>
            </a:r>
            <a:r>
              <a:rPr lang="ru-RU" sz="2200" dirty="0"/>
              <a:t>записать следующее:</a:t>
            </a:r>
          </a:p>
          <a:p>
            <a:pPr indent="449263">
              <a:defRPr/>
            </a:pP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756848" y="281157"/>
            <a:ext cx="7770812" cy="793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effectLst/>
              </a:rPr>
              <a:t>Подключение в PHP к </a:t>
            </a:r>
            <a:r>
              <a:rPr lang="ru-RU" sz="3200" b="1" dirty="0" err="1" smtClean="0">
                <a:effectLst/>
              </a:rPr>
              <a:t>MySQL</a:t>
            </a:r>
            <a:endParaRPr lang="ru-RU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9473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65790" y="1270422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defRPr/>
            </a:pPr>
            <a:r>
              <a:rPr lang="ru-RU" sz="2200" dirty="0"/>
              <a:t>Знак @ перед вызовом функции </a:t>
            </a:r>
            <a:r>
              <a:rPr lang="ru-RU" sz="2200" b="1" dirty="0" err="1"/>
              <a:t>mysql</a:t>
            </a:r>
            <a:r>
              <a:rPr lang="en-US" sz="2200" b="1" dirty="0" err="1"/>
              <a:t>i</a:t>
            </a:r>
            <a:r>
              <a:rPr lang="ru-RU" sz="2200" b="1" dirty="0"/>
              <a:t>_</a:t>
            </a:r>
            <a:r>
              <a:rPr lang="ru-RU" sz="2200" b="1" dirty="0" err="1"/>
              <a:t>connect</a:t>
            </a:r>
            <a:r>
              <a:rPr lang="ru-RU" sz="2200" b="1" dirty="0"/>
              <a:t>( ) </a:t>
            </a:r>
            <a:r>
              <a:rPr lang="ru-RU" sz="2200" dirty="0"/>
              <a:t>подавляет все сообщения об ошибках, выдаваемые при неудачной попытке подключения, - они заменяются сообщением, указанным при вызове </a:t>
            </a:r>
            <a:r>
              <a:rPr lang="ru-RU" sz="2200" b="1" dirty="0" err="1"/>
              <a:t>die</a:t>
            </a:r>
            <a:r>
              <a:rPr lang="ru-RU" sz="2200" b="1" dirty="0"/>
              <a:t>()</a:t>
            </a:r>
            <a:r>
              <a:rPr lang="ru-RU" sz="2200" dirty="0"/>
              <a:t>.</a:t>
            </a:r>
          </a:p>
          <a:p>
            <a:pPr indent="360363">
              <a:defRPr/>
            </a:pPr>
            <a:endParaRPr lang="en-US" sz="2200" dirty="0" smtClean="0"/>
          </a:p>
          <a:p>
            <a:pPr indent="360363">
              <a:defRPr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link = @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mysqli_connect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 ! $link ) </a:t>
            </a:r>
            <a:r>
              <a:rPr lang="en-US" sz="2200" dirty="0">
                <a:latin typeface="Consolas" panose="020B0609020204030204" pitchFamily="49" charset="0"/>
              </a:rPr>
              <a:t>or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("Couldn't connect to MySQL"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>
              <a:defRPr/>
            </a:pP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>
              <a:defRPr/>
            </a:pP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614586" y="476672"/>
            <a:ext cx="7770812" cy="793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smtClean="0">
                <a:effectLst/>
              </a:rPr>
              <a:t>Подключение в PHP к MySQL</a:t>
            </a:r>
            <a:endParaRPr lang="ru-RU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774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0812" cy="793750"/>
          </a:xfrm>
        </p:spPr>
        <p:txBody>
          <a:bodyPr/>
          <a:lstStyle/>
          <a:p>
            <a:r>
              <a:rPr lang="ru-RU" sz="2800" b="1" dirty="0">
                <a:effectLst/>
              </a:rPr>
              <a:t>Создание БД </a:t>
            </a:r>
            <a:r>
              <a:rPr lang="ru-RU" sz="2800" b="1" dirty="0" smtClean="0">
                <a:effectLst/>
              </a:rPr>
              <a:t>с </a:t>
            </a:r>
            <a:r>
              <a:rPr lang="ru-RU" sz="2800" b="1" dirty="0">
                <a:effectLst/>
              </a:rPr>
              <a:t>помощью </a:t>
            </a:r>
            <a:r>
              <a:rPr lang="ru-RU" sz="2800" b="1" dirty="0" smtClean="0">
                <a:effectLst/>
              </a:rPr>
              <a:t>PHP</a:t>
            </a:r>
            <a:endParaRPr lang="ru-RU" sz="28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196752"/>
            <a:ext cx="79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/>
              <a:t>Рассмотрим два способа создания БД и таблиц. Первый, как это делается в PHP, второй - с помощью </a:t>
            </a:r>
            <a:r>
              <a:rPr lang="ru-RU" sz="2200" dirty="0" smtClean="0"/>
              <a:t>утилиты </a:t>
            </a:r>
            <a:r>
              <a:rPr lang="ru-RU" sz="2200" dirty="0" err="1"/>
              <a:t>PhpMyAdmin</a:t>
            </a:r>
            <a:r>
              <a:rPr lang="ru-RU" sz="2200" dirty="0"/>
              <a:t>, которая является стандартной на большинстве </a:t>
            </a:r>
            <a:r>
              <a:rPr lang="ru-RU" sz="2200" dirty="0" err="1"/>
              <a:t>вэб</a:t>
            </a:r>
            <a:r>
              <a:rPr lang="ru-RU" sz="2200" dirty="0"/>
              <a:t>-хостов и в XAMPP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indent="354013"/>
            <a:r>
              <a:rPr lang="ru-RU" sz="2200" dirty="0"/>
              <a:t>При создании БД используется </a:t>
            </a:r>
            <a:r>
              <a:rPr lang="ru-RU" sz="2200" dirty="0" smtClean="0"/>
              <a:t>SQL-запрос</a:t>
            </a:r>
            <a:r>
              <a:rPr lang="en-US" sz="2200" dirty="0" smtClean="0"/>
              <a:t>:</a:t>
            </a:r>
            <a:endParaRPr lang="en-US" sz="2200" dirty="0"/>
          </a:p>
          <a:p>
            <a:pPr indent="354013"/>
            <a:r>
              <a:rPr lang="en-US" sz="2200" dirty="0">
                <a:latin typeface="Consolas" panose="020B0609020204030204" pitchFamily="49" charset="0"/>
              </a:rPr>
              <a:t>CREATE </a:t>
            </a:r>
            <a:r>
              <a:rPr lang="en-US" sz="2200" dirty="0" smtClean="0">
                <a:latin typeface="Consolas" panose="020B0609020204030204" pitchFamily="49" charset="0"/>
              </a:rPr>
              <a:t>DATABASE </a:t>
            </a:r>
            <a:r>
              <a:rPr lang="ru-RU" sz="2200" dirty="0" smtClean="0">
                <a:latin typeface="Consolas" panose="020B0609020204030204" pitchFamily="49" charset="0"/>
              </a:rPr>
              <a:t>имя БД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indent="354013"/>
            <a:endParaRPr lang="en-US" sz="2200" dirty="0">
              <a:latin typeface="Consolas" panose="020B0609020204030204" pitchFamily="49" charset="0"/>
            </a:endParaRPr>
          </a:p>
          <a:p>
            <a:pPr indent="354013"/>
            <a:r>
              <a:rPr lang="en-US" sz="2200" dirty="0" err="1" smtClean="0">
                <a:latin typeface="Consolas" panose="020B0609020204030204" pitchFamily="49" charset="0"/>
              </a:rPr>
              <a:t>mysqli_connect</a:t>
            </a:r>
            <a:r>
              <a:rPr lang="en-US" sz="2200" dirty="0" smtClean="0">
                <a:latin typeface="Consolas" panose="020B0609020204030204" pitchFamily="49" charset="0"/>
              </a:rPr>
              <a:t>("localhost", </a:t>
            </a:r>
            <a:r>
              <a:rPr lang="en-US" sz="2200" dirty="0">
                <a:latin typeface="Consolas" panose="020B0609020204030204" pitchFamily="49" charset="0"/>
              </a:rPr>
              <a:t>"user", "sesame") or </a:t>
            </a:r>
            <a:r>
              <a:rPr lang="en-US" sz="2200" dirty="0" smtClean="0">
                <a:latin typeface="Consolas" panose="020B0609020204030204" pitchFamily="49" charset="0"/>
              </a:rPr>
              <a:t>die(</a:t>
            </a:r>
            <a:r>
              <a:rPr lang="en-US" sz="2200" dirty="0" err="1" smtClean="0">
                <a:latin typeface="Consolas" panose="020B0609020204030204" pitchFamily="49" charset="0"/>
              </a:rPr>
              <a:t>mysqli_error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indent="354013"/>
            <a:endParaRPr lang="en-US" sz="2200" dirty="0">
              <a:latin typeface="Consolas" panose="020B0609020204030204" pitchFamily="49" charset="0"/>
            </a:endParaRPr>
          </a:p>
          <a:p>
            <a:pPr indent="354013"/>
            <a:r>
              <a:rPr lang="en-US" sz="2200" dirty="0" err="1" smtClean="0">
                <a:latin typeface="Consolas" panose="020B0609020204030204" pitchFamily="49" charset="0"/>
              </a:rPr>
              <a:t>mysqli_query</a:t>
            </a:r>
            <a:r>
              <a:rPr lang="en-US" sz="2200" dirty="0">
                <a:latin typeface="Consolas" panose="020B0609020204030204" pitchFamily="49" charset="0"/>
              </a:rPr>
              <a:t>("CREATE DATABASE </a:t>
            </a:r>
            <a:r>
              <a:rPr lang="en-US" sz="2200" dirty="0" smtClean="0">
                <a:latin typeface="Consolas" panose="020B0609020204030204" pitchFamily="49" charset="0"/>
              </a:rPr>
              <a:t>people") </a:t>
            </a:r>
            <a:r>
              <a:rPr lang="en-US" sz="2200" dirty="0">
                <a:latin typeface="Consolas" panose="020B0609020204030204" pitchFamily="49" charset="0"/>
              </a:rPr>
              <a:t>or </a:t>
            </a:r>
            <a:r>
              <a:rPr lang="en-US" sz="2200" dirty="0" smtClean="0">
                <a:latin typeface="Consolas" panose="020B0609020204030204" pitchFamily="49" charset="0"/>
              </a:rPr>
              <a:t>die(</a:t>
            </a:r>
            <a:r>
              <a:rPr lang="en-US" sz="2200" dirty="0" err="1" smtClean="0">
                <a:latin typeface="Consolas" panose="020B0609020204030204" pitchFamily="49" charset="0"/>
              </a:rPr>
              <a:t>mysqli_error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indent="354013"/>
            <a:endParaRPr lang="en-US" sz="2200" dirty="0">
              <a:latin typeface="Consolas" panose="020B0609020204030204" pitchFamily="49" charset="0"/>
            </a:endParaRPr>
          </a:p>
          <a:p>
            <a:pPr indent="354013"/>
            <a:r>
              <a:rPr lang="en-US" sz="2200" dirty="0" err="1" smtClean="0">
                <a:latin typeface="Consolas" panose="020B0609020204030204" pitchFamily="49" charset="0"/>
              </a:rPr>
              <a:t>mysqli_close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  <a:endParaRPr lang="en-US" sz="2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90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Создание </a:t>
            </a:r>
            <a:r>
              <a:rPr lang="ru-RU" sz="3200" b="1" dirty="0" smtClean="0">
                <a:effectLst/>
              </a:rPr>
              <a:t>таблиц в базе данных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450" y="1124744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/>
              <a:t>При создании таблиц </a:t>
            </a:r>
            <a:r>
              <a:rPr lang="ru-RU" sz="2200" dirty="0" smtClean="0"/>
              <a:t>используется SQL-запрос</a:t>
            </a:r>
            <a:r>
              <a:rPr lang="en-US" sz="2200" dirty="0" smtClean="0"/>
              <a:t>:</a:t>
            </a:r>
          </a:p>
          <a:p>
            <a:pPr indent="354013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TABLE имя таблицы</a:t>
            </a:r>
          </a:p>
          <a:p>
            <a:pPr indent="3540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</a:p>
          <a:p>
            <a:pPr indent="3540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	имя_столбца1 ТИП_ДАННЫХ,</a:t>
            </a:r>
          </a:p>
          <a:p>
            <a:pPr indent="3540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	имя_столбца2 ТИП_ДАННЫХ,</a:t>
            </a:r>
          </a:p>
          <a:p>
            <a:pPr indent="3540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	имя_столбца3 ТИП_ДАННЫХ,</a:t>
            </a:r>
          </a:p>
          <a:p>
            <a:pPr indent="3540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indent="3540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069539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Создание </a:t>
            </a:r>
            <a:r>
              <a:rPr lang="ru-RU" sz="3200" b="1" dirty="0" smtClean="0">
                <a:effectLst/>
              </a:rPr>
              <a:t>таблиц в базе данных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450" y="1124744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en-US" sz="2200" dirty="0" err="1" smtClean="0">
                <a:latin typeface="Consolas" panose="020B0609020204030204" pitchFamily="49" charset="0"/>
              </a:rPr>
              <a:t>mysqli_connect</a:t>
            </a:r>
            <a:r>
              <a:rPr lang="en-US" sz="2200" dirty="0" smtClean="0">
                <a:latin typeface="Consolas" panose="020B0609020204030204" pitchFamily="49" charset="0"/>
              </a:rPr>
              <a:t>("localhost", </a:t>
            </a:r>
            <a:r>
              <a:rPr lang="en-US" sz="2200" dirty="0">
                <a:latin typeface="Consolas" panose="020B0609020204030204" pitchFamily="49" charset="0"/>
              </a:rPr>
              <a:t>"user", "sesame") or die(</a:t>
            </a:r>
            <a:r>
              <a:rPr lang="en-US" sz="2200" dirty="0" err="1">
                <a:latin typeface="Consolas" panose="020B0609020204030204" pitchFamily="49" charset="0"/>
              </a:rPr>
              <a:t>mysql_error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indent="354013"/>
            <a:r>
              <a:rPr lang="en-US" sz="2200" dirty="0" err="1" smtClean="0">
                <a:latin typeface="Consolas" panose="020B0609020204030204" pitchFamily="49" charset="0"/>
              </a:rPr>
              <a:t>mysqli_select_db</a:t>
            </a:r>
            <a:r>
              <a:rPr lang="en-US" sz="2200" dirty="0">
                <a:latin typeface="Consolas" panose="020B0609020204030204" pitchFamily="49" charset="0"/>
              </a:rPr>
              <a:t>("people") or die(</a:t>
            </a:r>
            <a:r>
              <a:rPr lang="en-US" sz="2200" dirty="0" err="1">
                <a:latin typeface="Consolas" panose="020B0609020204030204" pitchFamily="49" charset="0"/>
              </a:rPr>
              <a:t>mysql_error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indent="354013"/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</a:rPr>
              <a:t>mysqli_query</a:t>
            </a:r>
            <a:r>
              <a:rPr lang="en-US" sz="2200" dirty="0">
                <a:latin typeface="Consolas" panose="020B0609020204030204" pitchFamily="49" charset="0"/>
              </a:rPr>
              <a:t>("CREATE TABLE persons (</a:t>
            </a:r>
          </a:p>
          <a:p>
            <a:pPr indent="354013"/>
            <a:r>
              <a:rPr lang="en-US" sz="2200" dirty="0">
                <a:latin typeface="Consolas" panose="020B0609020204030204" pitchFamily="49" charset="0"/>
              </a:rPr>
              <a:t>	  id INT AUTO_INCREMENT,</a:t>
            </a:r>
          </a:p>
          <a:p>
            <a:pPr indent="354013"/>
            <a:r>
              <a:rPr lang="en-US" sz="2200" dirty="0">
                <a:latin typeface="Consolas" panose="020B0609020204030204" pitchFamily="49" charset="0"/>
              </a:rPr>
              <a:t>	  </a:t>
            </a:r>
            <a:r>
              <a:rPr lang="en-US" sz="2200" dirty="0" err="1">
                <a:latin typeface="Consolas" panose="020B0609020204030204" pitchFamily="49" charset="0"/>
              </a:rPr>
              <a:t>FirstName</a:t>
            </a:r>
            <a:r>
              <a:rPr lang="en-US" sz="2200" dirty="0">
                <a:latin typeface="Consolas" panose="020B0609020204030204" pitchFamily="49" charset="0"/>
              </a:rPr>
              <a:t> CHAR,</a:t>
            </a:r>
          </a:p>
          <a:p>
            <a:pPr indent="354013"/>
            <a:r>
              <a:rPr lang="en-US" sz="2200" dirty="0">
                <a:latin typeface="Consolas" panose="020B0609020204030204" pitchFamily="49" charset="0"/>
              </a:rPr>
              <a:t>	  </a:t>
            </a:r>
            <a:r>
              <a:rPr lang="en-US" sz="2200" dirty="0" err="1">
                <a:latin typeface="Consolas" panose="020B0609020204030204" pitchFamily="49" charset="0"/>
              </a:rPr>
              <a:t>LastName</a:t>
            </a:r>
            <a:r>
              <a:rPr lang="en-US" sz="2200" dirty="0">
                <a:latin typeface="Consolas" panose="020B0609020204030204" pitchFamily="49" charset="0"/>
              </a:rPr>
              <a:t> CHAR,</a:t>
            </a:r>
          </a:p>
          <a:p>
            <a:pPr indent="354013"/>
            <a:r>
              <a:rPr lang="en-US" sz="2200" dirty="0">
                <a:latin typeface="Consolas" panose="020B0609020204030204" pitchFamily="49" charset="0"/>
              </a:rPr>
              <a:t>	  Phone INT,</a:t>
            </a:r>
          </a:p>
          <a:p>
            <a:pPr indent="354013"/>
            <a:r>
              <a:rPr lang="en-US" sz="2200" dirty="0">
                <a:latin typeface="Consolas" panose="020B0609020204030204" pitchFamily="49" charset="0"/>
              </a:rPr>
              <a:t>	  </a:t>
            </a:r>
            <a:r>
              <a:rPr lang="en-US" sz="2200" dirty="0" smtClean="0">
                <a:latin typeface="Consolas" panose="020B0609020204030204" pitchFamily="49" charset="0"/>
              </a:rPr>
              <a:t>age INT,</a:t>
            </a:r>
            <a:endParaRPr lang="en-US" sz="2200" dirty="0">
              <a:latin typeface="Consolas" panose="020B0609020204030204" pitchFamily="49" charset="0"/>
            </a:endParaRPr>
          </a:p>
          <a:p>
            <a:pPr indent="354013"/>
            <a:r>
              <a:rPr lang="en-US" sz="2200" dirty="0">
                <a:latin typeface="Consolas" panose="020B0609020204030204" pitchFamily="49" charset="0"/>
              </a:rPr>
              <a:t>	  PRIMARY KEY(id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</a:rPr>
              <a:t>	)") </a:t>
            </a:r>
            <a:r>
              <a:rPr lang="en-US" sz="2200" dirty="0" smtClean="0">
                <a:latin typeface="Consolas" panose="020B0609020204030204" pitchFamily="49" charset="0"/>
              </a:rPr>
              <a:t>or </a:t>
            </a:r>
            <a:r>
              <a:rPr lang="en-US" sz="2200" dirty="0">
                <a:latin typeface="Consolas" panose="020B0609020204030204" pitchFamily="49" charset="0"/>
              </a:rPr>
              <a:t>die(</a:t>
            </a:r>
            <a:r>
              <a:rPr lang="en-US" sz="2200" dirty="0" err="1">
                <a:latin typeface="Consolas" panose="020B0609020204030204" pitchFamily="49" charset="0"/>
              </a:rPr>
              <a:t>mysql_error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indent="354013"/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</a:rPr>
              <a:t>mysqli_close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73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Создание </a:t>
            </a:r>
            <a:r>
              <a:rPr lang="ru-RU" sz="3200" b="1" dirty="0" smtClean="0">
                <a:effectLst/>
              </a:rPr>
              <a:t>таблиц в базе данных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450" y="1124744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 smtClean="0"/>
              <a:t>Каждая из таблиц </a:t>
            </a:r>
            <a:r>
              <a:rPr lang="ru-RU" sz="2200" dirty="0"/>
              <a:t>базы данных </a:t>
            </a:r>
            <a:r>
              <a:rPr lang="ru-RU" sz="2200" dirty="0" err="1"/>
              <a:t>MySQL</a:t>
            </a:r>
            <a:r>
              <a:rPr lang="ru-RU" sz="2200" dirty="0"/>
              <a:t> создается отдельным оператором </a:t>
            </a:r>
            <a:r>
              <a:rPr lang="ru-RU" sz="2200" b="1" dirty="0"/>
              <a:t>CREATE </a:t>
            </a:r>
            <a:r>
              <a:rPr lang="ru-RU" sz="2200" b="1" dirty="0" smtClean="0"/>
              <a:t>TABLE</a:t>
            </a:r>
            <a:r>
              <a:rPr lang="ru-RU" sz="2200" dirty="0" smtClean="0"/>
              <a:t>.</a:t>
            </a:r>
          </a:p>
          <a:p>
            <a:pPr indent="354013"/>
            <a:r>
              <a:rPr lang="ru-RU" sz="2200" dirty="0" smtClean="0"/>
              <a:t>Столбец содержит </a:t>
            </a:r>
            <a:r>
              <a:rPr lang="ru-RU" sz="2200" dirty="0"/>
              <a:t>имя, за которым следует описание типа данных и атрибуты данного столбца</a:t>
            </a:r>
            <a:r>
              <a:rPr lang="ru-RU" sz="2200" dirty="0" smtClean="0"/>
              <a:t>.</a:t>
            </a:r>
          </a:p>
          <a:p>
            <a:pPr marL="3175" indent="350838">
              <a:buFont typeface="Arial" panose="020B0604020202020204" pitchFamily="34" charset="0"/>
              <a:buChar char="•"/>
            </a:pPr>
            <a:r>
              <a:rPr lang="ru-RU" sz="2200" b="1" dirty="0" smtClean="0"/>
              <a:t>NOT </a:t>
            </a:r>
            <a:r>
              <a:rPr lang="ru-RU" sz="2200" b="1" dirty="0"/>
              <a:t>NULL </a:t>
            </a:r>
            <a:r>
              <a:rPr lang="ru-RU" sz="2200" dirty="0"/>
              <a:t>означает, что все строки таблицы должны иметь значение в этом </a:t>
            </a:r>
            <a:r>
              <a:rPr lang="ru-RU" sz="2200" dirty="0" smtClean="0"/>
              <a:t>атрибуте;</a:t>
            </a:r>
          </a:p>
          <a:p>
            <a:pPr marL="3175" indent="350838">
              <a:buFont typeface="Arial" panose="020B0604020202020204" pitchFamily="34" charset="0"/>
              <a:buChar char="•"/>
            </a:pPr>
            <a:r>
              <a:rPr lang="ru-RU" sz="2200" b="1" dirty="0" smtClean="0"/>
              <a:t>AUTO_INCREMENT </a:t>
            </a:r>
            <a:r>
              <a:rPr lang="ru-RU" sz="2200" dirty="0" smtClean="0"/>
              <a:t>уникальное </a:t>
            </a:r>
            <a:r>
              <a:rPr lang="ru-RU" sz="2200" dirty="0"/>
              <a:t>значение идентификатора. </a:t>
            </a:r>
            <a:r>
              <a:rPr lang="ru-RU" sz="2200" dirty="0" smtClean="0"/>
              <a:t>В </a:t>
            </a:r>
            <a:r>
              <a:rPr lang="ru-RU" sz="2200" dirty="0"/>
              <a:t>каждой таблице может быть не больше одного такого </a:t>
            </a:r>
            <a:r>
              <a:rPr lang="ru-RU" sz="2200" dirty="0" smtClean="0"/>
              <a:t>поля;</a:t>
            </a:r>
          </a:p>
          <a:p>
            <a:pPr marL="3175" indent="350838">
              <a:buFont typeface="Arial" panose="020B0604020202020204" pitchFamily="34" charset="0"/>
              <a:buChar char="•"/>
            </a:pPr>
            <a:r>
              <a:rPr lang="ru-RU" sz="2200" b="1" dirty="0" smtClean="0"/>
              <a:t>PRIMARY </a:t>
            </a:r>
            <a:r>
              <a:rPr lang="ru-RU" sz="2200" b="1" dirty="0"/>
              <a:t>KEY </a:t>
            </a:r>
            <a:r>
              <a:rPr lang="ru-RU" sz="2200" dirty="0"/>
              <a:t>определяет, что этот столбец является </a:t>
            </a:r>
            <a:r>
              <a:rPr lang="ru-RU" sz="2200" dirty="0" smtClean="0"/>
              <a:t>первичным </a:t>
            </a:r>
            <a:r>
              <a:rPr lang="ru-RU" sz="2200" dirty="0"/>
              <a:t>ключом для таблицы и используется после имени </a:t>
            </a:r>
            <a:r>
              <a:rPr lang="ru-RU" sz="2200" dirty="0" smtClean="0"/>
              <a:t>столбца.</a:t>
            </a:r>
          </a:p>
        </p:txBody>
      </p:sp>
    </p:spTree>
    <p:extLst>
      <p:ext uri="{BB962C8B-B14F-4D97-AF65-F5344CB8AC3E}">
        <p14:creationId xmlns:p14="http://schemas.microsoft.com/office/powerpoint/2010/main" val="3833344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65790" y="1270422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defRPr/>
            </a:pPr>
            <a:r>
              <a:rPr lang="ru-RU" sz="2400" dirty="0"/>
              <a:t>После успешного соединения с </a:t>
            </a:r>
            <a:r>
              <a:rPr lang="ru-RU" sz="2400" dirty="0" err="1"/>
              <a:t>MySQL</a:t>
            </a:r>
            <a:r>
              <a:rPr lang="ru-RU" sz="2400" dirty="0"/>
              <a:t> необходимо выбрать базу данных, находящуюся на сервере. Для этого используется функция </a:t>
            </a:r>
            <a:r>
              <a:rPr lang="ru-RU" sz="2400" b="1" dirty="0" err="1"/>
              <a:t>mysql_select_db</a:t>
            </a:r>
            <a:r>
              <a:rPr lang="ru-RU" sz="2400" b="1" dirty="0"/>
              <a:t>( )</a:t>
            </a:r>
            <a:r>
              <a:rPr lang="ru-RU" sz="2400" dirty="0"/>
              <a:t>.</a:t>
            </a:r>
            <a:endParaRPr lang="en-US" sz="2400" dirty="0"/>
          </a:p>
          <a:p>
            <a:pPr indent="539750">
              <a:defRPr/>
            </a:pPr>
            <a:r>
              <a:rPr lang="ru-RU" sz="2400" dirty="0"/>
              <a:t>Синтаксис функции:</a:t>
            </a:r>
          </a:p>
          <a:p>
            <a:pPr indent="539750">
              <a:defRPr/>
            </a:pP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select_db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имя_базы_данных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[, 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идентификатор_соединения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9750">
              <a:defRPr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9750">
              <a:defRPr/>
            </a:pPr>
            <a:r>
              <a:rPr lang="ru-RU" sz="2400" dirty="0"/>
              <a:t>Функция возвращает </a:t>
            </a:r>
            <a:r>
              <a:rPr lang="ru-RU" sz="2400" dirty="0" err="1"/>
              <a:t>true</a:t>
            </a:r>
            <a:r>
              <a:rPr lang="ru-RU" sz="2400" dirty="0"/>
              <a:t> при успешном выполнении операции и </a:t>
            </a:r>
            <a:r>
              <a:rPr lang="ru-RU" sz="2400" dirty="0" err="1"/>
              <a:t>false</a:t>
            </a:r>
            <a:r>
              <a:rPr lang="ru-RU" sz="2400" dirty="0"/>
              <a:t> в противном случае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indent="539750">
              <a:defRPr/>
            </a:pPr>
            <a:r>
              <a:rPr lang="ru-RU" sz="2400" dirty="0"/>
              <a:t>При наличии нескольких открытых соединений </a:t>
            </a:r>
            <a:r>
              <a:rPr lang="ru-RU" sz="2400" dirty="0" smtClean="0"/>
              <a:t>второй параметр </a:t>
            </a:r>
            <a:r>
              <a:rPr lang="ru-RU" sz="2400" dirty="0"/>
              <a:t>должен указываться.</a:t>
            </a:r>
            <a:endParaRPr lang="en-US" sz="2400" dirty="0"/>
          </a:p>
          <a:p>
            <a:pPr indent="539750">
              <a:defRPr/>
            </a:pPr>
            <a:r>
              <a:rPr lang="ru-RU" sz="2400" dirty="0"/>
              <a:t>Если второй аргумент опустить, то по умолчанию будет использован идентификатор последнего полученного подключения.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0900" y="404664"/>
            <a:ext cx="6881812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tx2"/>
                </a:solidFill>
                <a:ea typeface="+mj-ea"/>
                <a:cs typeface="+mj-cs"/>
              </a:rPr>
              <a:t>Выбор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88543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65790" y="1270422"/>
            <a:ext cx="835292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>
              <a:spcBef>
                <a:spcPts val="300"/>
              </a:spcBef>
              <a:buClr>
                <a:srgbClr val="A04DA3"/>
              </a:buClr>
            </a:pPr>
            <a:r>
              <a:rPr lang="ru-RU" altLang="ru-RU" sz="2400" dirty="0"/>
              <a:t>После завершения работы с сервером </a:t>
            </a:r>
            <a:r>
              <a:rPr lang="ru-RU" altLang="ru-RU" sz="2400" dirty="0" err="1"/>
              <a:t>MySQL</a:t>
            </a:r>
            <a:r>
              <a:rPr lang="ru-RU" altLang="ru-RU" sz="2400" dirty="0"/>
              <a:t> соединение необходимо </a:t>
            </a:r>
            <a:r>
              <a:rPr lang="ru-RU" altLang="ru-RU" sz="2400" dirty="0" smtClean="0"/>
              <a:t>закрыть.</a:t>
            </a:r>
            <a:endParaRPr lang="en-US" altLang="ru-RU" sz="2400" dirty="0" smtClean="0"/>
          </a:p>
          <a:p>
            <a:pPr indent="358775">
              <a:spcBef>
                <a:spcPts val="300"/>
              </a:spcBef>
              <a:buClr>
                <a:srgbClr val="A04DA3"/>
              </a:buClr>
            </a:pPr>
            <a:r>
              <a:rPr lang="ru-RU" altLang="ru-RU" sz="2400" dirty="0" smtClean="0"/>
              <a:t>Функция </a:t>
            </a:r>
            <a:r>
              <a:rPr lang="ru-RU" altLang="ru-RU" sz="2400" b="1" dirty="0" err="1"/>
              <a:t>mysql</a:t>
            </a:r>
            <a:r>
              <a:rPr lang="en-US" sz="2400" b="1" dirty="0" err="1"/>
              <a:t>i</a:t>
            </a:r>
            <a:r>
              <a:rPr lang="ru-RU" altLang="ru-RU" sz="2400" b="1" dirty="0"/>
              <a:t>_</a:t>
            </a:r>
            <a:r>
              <a:rPr lang="ru-RU" altLang="ru-RU" sz="2400" b="1" dirty="0" err="1"/>
              <a:t>close</a:t>
            </a:r>
            <a:r>
              <a:rPr lang="ru-RU" altLang="ru-RU" sz="2400" b="1" dirty="0"/>
              <a:t>( ) </a:t>
            </a:r>
            <a:r>
              <a:rPr lang="ru-RU" altLang="ru-RU" sz="2400" dirty="0"/>
              <a:t>закрывает соединение, определяемое необязательным параметром. </a:t>
            </a:r>
          </a:p>
          <a:p>
            <a:pPr indent="358775">
              <a:spcBef>
                <a:spcPts val="300"/>
              </a:spcBef>
              <a:buClr>
                <a:srgbClr val="A04DA3"/>
              </a:buClr>
            </a:pPr>
            <a:r>
              <a:rPr lang="ru-RU" altLang="ru-RU" sz="2400" dirty="0"/>
              <a:t>Е</a:t>
            </a:r>
            <a:r>
              <a:rPr lang="ru-RU" altLang="ru-RU" sz="2400" dirty="0" smtClean="0"/>
              <a:t>сли </a:t>
            </a:r>
            <a:r>
              <a:rPr lang="ru-RU" altLang="ru-RU" sz="2400" dirty="0"/>
              <a:t>параметр не задан, функция </a:t>
            </a:r>
            <a:r>
              <a:rPr lang="ru-RU" altLang="ru-RU" sz="2400" dirty="0" err="1"/>
              <a:t>mysql_close</a:t>
            </a:r>
            <a:r>
              <a:rPr lang="ru-RU" altLang="ru-RU" sz="2400" dirty="0"/>
              <a:t>( ) закрывает последнее открытое </a:t>
            </a:r>
            <a:r>
              <a:rPr lang="ru-RU" altLang="ru-RU" sz="2400" dirty="0" smtClean="0"/>
              <a:t>соединение.</a:t>
            </a:r>
          </a:p>
          <a:p>
            <a:pPr indent="358775">
              <a:spcBef>
                <a:spcPts val="300"/>
              </a:spcBef>
              <a:buClr>
                <a:srgbClr val="A04DA3"/>
              </a:buClr>
            </a:pPr>
            <a:r>
              <a:rPr lang="ru-RU" altLang="ru-RU" sz="2400" dirty="0" smtClean="0"/>
              <a:t>Синтаксис функции:</a:t>
            </a:r>
          </a:p>
          <a:p>
            <a:pPr indent="358775">
              <a:spcBef>
                <a:spcPts val="300"/>
              </a:spcBef>
              <a:buClr>
                <a:srgbClr val="A04DA3"/>
              </a:buClr>
            </a:pP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идентификатор_соединения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0900" y="404664"/>
            <a:ext cx="6881812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altLang="ru-RU" sz="3200" b="1" dirty="0">
                <a:solidFill>
                  <a:schemeClr val="tx2"/>
                </a:solidFill>
                <a:ea typeface="+mj-ea"/>
                <a:cs typeface="+mj-cs"/>
              </a:rPr>
              <a:t>Завершение работы с </a:t>
            </a:r>
            <a:r>
              <a:rPr lang="ru-RU" altLang="ru-RU" sz="3200" b="1" dirty="0" smtClean="0">
                <a:solidFill>
                  <a:schemeClr val="tx2"/>
                </a:solidFill>
                <a:ea typeface="+mj-ea"/>
                <a:cs typeface="+mj-cs"/>
              </a:rPr>
              <a:t>сервером</a:t>
            </a:r>
            <a:endParaRPr lang="en-GB" altLang="ru-RU" sz="32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7385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33338"/>
            <a:ext cx="7770812" cy="793750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dirty="0">
                <a:effectLst/>
              </a:rPr>
              <a:t>MySQL </a:t>
            </a:r>
            <a:r>
              <a:rPr lang="ru-RU" sz="3200" b="1" dirty="0">
                <a:effectLst/>
              </a:rPr>
              <a:t>и </a:t>
            </a:r>
            <a:r>
              <a:rPr lang="en-US" sz="3200" b="1" dirty="0" err="1" smtClean="0">
                <a:effectLst/>
              </a:rPr>
              <a:t>phpMyAdmin</a:t>
            </a:r>
            <a:endParaRPr lang="en-GB" altLang="ru-RU" sz="3200" b="1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1" y="1052736"/>
            <a:ext cx="8335714" cy="489654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3175" indent="350838">
              <a:buNone/>
              <a:defRPr/>
            </a:pPr>
            <a:r>
              <a:rPr lang="ru-RU" dirty="0">
                <a:solidFill>
                  <a:schemeClr val="tx1"/>
                </a:solidFill>
                <a:latin typeface="+mn-lt"/>
              </a:rPr>
              <a:t>Язык РНР поддерживает различные системы баз данных, что является одним из существенных его преимуществ. Язык РНР обеспечивает поддержку следующих баз данных:</a:t>
            </a:r>
          </a:p>
          <a:p>
            <a:pPr marL="346075" indent="373063">
              <a:defRPr/>
            </a:pPr>
            <a:r>
              <a:rPr lang="ru-RU" dirty="0" err="1">
                <a:solidFill>
                  <a:schemeClr val="tx1"/>
                </a:solidFill>
                <a:latin typeface="+mn-lt"/>
              </a:rPr>
              <a:t>InterBase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346075" indent="373063"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MySQL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346075" indent="373063"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Oracle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346075" indent="373063"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Microsoft SQL Server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3175" indent="350838">
              <a:buNone/>
              <a:defRPr/>
            </a:pPr>
            <a:r>
              <a:rPr lang="ru-RU" dirty="0">
                <a:solidFill>
                  <a:schemeClr val="tx1"/>
                </a:solidFill>
                <a:latin typeface="+mn-lt"/>
              </a:rPr>
              <a:t>Для каждой из поддерживаемых баз данных, в РНР существует соответствующий программный интерфейс API, обеспечивающий связь с конкретной системой. </a:t>
            </a:r>
          </a:p>
        </p:txBody>
      </p:sp>
    </p:spTree>
    <p:extLst>
      <p:ext uri="{BB962C8B-B14F-4D97-AF65-F5344CB8AC3E}">
        <p14:creationId xmlns:p14="http://schemas.microsoft.com/office/powerpoint/2010/main" val="2963852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65790" y="127042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defRPr/>
            </a:pPr>
            <a:r>
              <a:rPr lang="ru-RU" sz="2400" dirty="0"/>
              <a:t>При любом неудачном завершении операции </a:t>
            </a:r>
            <a:r>
              <a:rPr lang="ru-RU" sz="2400" dirty="0" err="1"/>
              <a:t>MySQL</a:t>
            </a:r>
            <a:r>
              <a:rPr lang="ru-RU" sz="2400" dirty="0"/>
              <a:t> устанавливает номер ошибки и строку с ее </a:t>
            </a:r>
            <a:r>
              <a:rPr lang="ru-RU" sz="2400" dirty="0" smtClean="0"/>
              <a:t>описанием.</a:t>
            </a:r>
            <a:endParaRPr lang="en-US" sz="2400" dirty="0" smtClean="0"/>
          </a:p>
          <a:p>
            <a:pPr indent="539750">
              <a:defRPr/>
            </a:pPr>
            <a:r>
              <a:rPr lang="ru-RU" sz="2400" dirty="0" smtClean="0"/>
              <a:t>Номер </a:t>
            </a:r>
            <a:r>
              <a:rPr lang="ru-RU" sz="2400" dirty="0"/>
              <a:t>ошибки можно получить, используя функцию </a:t>
            </a:r>
            <a:r>
              <a:rPr lang="ru-RU" sz="2400" b="1" dirty="0" err="1"/>
              <a:t>mysql_errno</a:t>
            </a:r>
            <a:r>
              <a:rPr lang="ru-RU" sz="2400" b="1" dirty="0"/>
              <a:t>( )</a:t>
            </a:r>
            <a:r>
              <a:rPr lang="ru-RU" sz="2400" dirty="0"/>
              <a:t>, а строку с описанием - с помощью функции </a:t>
            </a:r>
            <a:r>
              <a:rPr lang="ru-RU" sz="2400" b="1" dirty="0" err="1"/>
              <a:t>mysql_error</a:t>
            </a:r>
            <a:r>
              <a:rPr lang="ru-RU" sz="2400" b="1" dirty="0"/>
              <a:t>( )</a:t>
            </a:r>
            <a:r>
              <a:rPr lang="ru-RU" sz="2400" dirty="0"/>
              <a:t>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1348" y="423709"/>
            <a:ext cx="6881812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chemeClr val="tx2"/>
                </a:solidFill>
                <a:ea typeface="+mj-ea"/>
                <a:cs typeface="+mj-cs"/>
              </a:rPr>
              <a:t>Обработка ошибок</a:t>
            </a:r>
          </a:p>
        </p:txBody>
      </p:sp>
    </p:spTree>
    <p:extLst>
      <p:ext uri="{BB962C8B-B14F-4D97-AF65-F5344CB8AC3E}">
        <p14:creationId xmlns:p14="http://schemas.microsoft.com/office/powerpoint/2010/main" val="1434056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92238" y="332656"/>
            <a:ext cx="7770812" cy="7937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1" dirty="0">
                <a:effectLst/>
              </a:rPr>
              <a:t>Создание БД и таблиц с использованием </a:t>
            </a:r>
            <a:r>
              <a:rPr lang="ru-RU" sz="2800" b="1" dirty="0" err="1" smtClean="0">
                <a:effectLst/>
              </a:rPr>
              <a:t>phpMyAdmin</a:t>
            </a:r>
            <a:endParaRPr lang="ru-RU" sz="40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755" y="119675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000" dirty="0" smtClean="0"/>
              <a:t>Осуществляем вход </a:t>
            </a:r>
            <a:r>
              <a:rPr lang="ru-RU" sz="2000" dirty="0"/>
              <a:t>в </a:t>
            </a:r>
            <a:r>
              <a:rPr lang="ru-RU" sz="2000" dirty="0" err="1"/>
              <a:t>phpMyAdmin</a:t>
            </a:r>
            <a:r>
              <a:rPr lang="ru-RU" sz="2000" dirty="0"/>
              <a:t>. Адрес - тот же, что и для </a:t>
            </a:r>
            <a:r>
              <a:rPr lang="ru-RU" sz="2000" dirty="0" err="1"/>
              <a:t>MySQL</a:t>
            </a:r>
            <a:r>
              <a:rPr lang="ru-RU" sz="2000" dirty="0"/>
              <a:t>-сервера (например, "</a:t>
            </a:r>
            <a:r>
              <a:rPr lang="en-US" sz="2000" dirty="0"/>
              <a:t>localhost</a:t>
            </a:r>
            <a:r>
              <a:rPr lang="ru-RU" sz="2000" dirty="0"/>
              <a:t>"), с теми же </a:t>
            </a:r>
            <a:r>
              <a:rPr lang="ru-RU" sz="2000" dirty="0" err="1"/>
              <a:t>username</a:t>
            </a:r>
            <a:r>
              <a:rPr lang="ru-RU" sz="2000" dirty="0"/>
              <a:t> и </a:t>
            </a:r>
            <a:r>
              <a:rPr lang="ru-RU" sz="2000" dirty="0" err="1"/>
              <a:t>password</a:t>
            </a:r>
            <a:r>
              <a:rPr lang="ru-RU" sz="2000" dirty="0"/>
              <a:t>. В XAMPP адрес: </a:t>
            </a:r>
            <a:r>
              <a:rPr lang="ru-RU" sz="2000" dirty="0">
                <a:hlinkClick r:id="rId3"/>
              </a:rPr>
              <a:t>http://localhost/phpmyadmin</a:t>
            </a:r>
            <a:r>
              <a:rPr lang="ru-RU" sz="2000" dirty="0" smtClean="0">
                <a:hlinkClick r:id="rId3"/>
              </a:rPr>
              <a:t>/</a:t>
            </a:r>
            <a:endParaRPr lang="en-US" sz="2000" dirty="0" smtClean="0"/>
          </a:p>
          <a:p>
            <a:pPr indent="354013"/>
            <a:r>
              <a:rPr lang="ru-RU" sz="2000" dirty="0" smtClean="0"/>
              <a:t>Введите имя </a:t>
            </a:r>
            <a:r>
              <a:rPr lang="ru-RU" sz="2000" dirty="0"/>
              <a:t>БД и нажмите кнопку "</a:t>
            </a:r>
            <a:r>
              <a:rPr lang="ru-RU" sz="2000" b="1" dirty="0" err="1"/>
              <a:t>Create</a:t>
            </a:r>
            <a:r>
              <a:rPr lang="ru-RU" sz="2000" dirty="0"/>
              <a:t>":</a:t>
            </a:r>
          </a:p>
        </p:txBody>
      </p:sp>
      <p:pic>
        <p:nvPicPr>
          <p:cNvPr id="5122" name="Picture 2" descr="phpMyAdm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2086"/>
            <a:ext cx="56644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87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92238" y="332656"/>
            <a:ext cx="7770812" cy="7937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b="1" dirty="0">
                <a:effectLst/>
              </a:rPr>
              <a:t>Создание БД и таблиц с использованием </a:t>
            </a:r>
            <a:r>
              <a:rPr lang="ru-RU" sz="2800" b="1" dirty="0" err="1" smtClean="0">
                <a:effectLst/>
              </a:rPr>
              <a:t>phpMyAdmin</a:t>
            </a:r>
            <a:endParaRPr lang="ru-RU" sz="40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755" y="1196752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/>
              <a:t>Для создания таблицы щёлкните вкладку "</a:t>
            </a:r>
            <a:r>
              <a:rPr lang="ru-RU" sz="2200" b="1" dirty="0" err="1"/>
              <a:t>Databases</a:t>
            </a:r>
            <a:r>
              <a:rPr lang="ru-RU" sz="2200" dirty="0"/>
              <a:t>" и выберите БД, щёлкнув на ней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indent="354013"/>
            <a:endParaRPr lang="ru-RU" sz="2000" dirty="0"/>
          </a:p>
        </p:txBody>
      </p:sp>
      <p:pic>
        <p:nvPicPr>
          <p:cNvPr id="6146" name="Picture 2" descr="phpMy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8156"/>
            <a:ext cx="4176464" cy="38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591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Создание связей между </a:t>
            </a:r>
            <a:r>
              <a:rPr lang="ru-RU" sz="3200" b="1" dirty="0" smtClean="0">
                <a:effectLst/>
              </a:rPr>
              <a:t>таблицами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369" y="991924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 smtClean="0"/>
              <a:t>Затем появится поле "</a:t>
            </a:r>
            <a:r>
              <a:rPr lang="ru-RU" sz="2200" b="1" dirty="0" err="1" smtClean="0"/>
              <a:t>Create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new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table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in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database</a:t>
            </a:r>
            <a:r>
              <a:rPr lang="ru-RU" sz="2200" dirty="0" smtClean="0"/>
              <a:t>", где вводит</a:t>
            </a:r>
            <a:r>
              <a:rPr lang="en-US" sz="2200" dirty="0" smtClean="0"/>
              <a:t>c</a:t>
            </a:r>
            <a:r>
              <a:rPr lang="ru-RU" sz="2200" dirty="0" smtClean="0"/>
              <a:t>я имя таблицы и количество столбцов и нажимаем "</a:t>
            </a:r>
            <a:r>
              <a:rPr lang="ru-RU" sz="2200" b="1" dirty="0" err="1" smtClean="0"/>
              <a:t>Go</a:t>
            </a:r>
            <a:r>
              <a:rPr lang="ru-RU" sz="2200" dirty="0" smtClean="0"/>
              <a:t>":</a:t>
            </a:r>
            <a:endParaRPr lang="ru-RU" sz="2200" dirty="0"/>
          </a:p>
        </p:txBody>
      </p:sp>
      <p:pic>
        <p:nvPicPr>
          <p:cNvPr id="7170" name="Picture 2" descr="phpMy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96444"/>
            <a:ext cx="541481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411" y="3414028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/>
              <a:t>Далее </a:t>
            </a:r>
            <a:r>
              <a:rPr lang="ru-RU" sz="2200" dirty="0" smtClean="0"/>
              <a:t>можно </a:t>
            </a:r>
            <a:r>
              <a:rPr lang="ru-RU" sz="2200" dirty="0"/>
              <a:t>именовать столбцы и указать типы </a:t>
            </a:r>
            <a:r>
              <a:rPr lang="ru-RU" sz="2200" dirty="0" smtClean="0"/>
              <a:t>данных. Когда все </a:t>
            </a:r>
            <a:r>
              <a:rPr lang="ru-RU" sz="2200" dirty="0"/>
              <a:t>атрибуты полей указаны</a:t>
            </a:r>
            <a:r>
              <a:rPr lang="ru-RU" sz="2200" dirty="0" smtClean="0"/>
              <a:t>, нажимаем </a:t>
            </a:r>
            <a:r>
              <a:rPr lang="ru-RU" sz="2200" dirty="0"/>
              <a:t>кнопку «</a:t>
            </a:r>
            <a:r>
              <a:rPr lang="ru-RU" sz="2200" b="1" dirty="0"/>
              <a:t>Сохранить</a:t>
            </a:r>
            <a:r>
              <a:rPr lang="ru-RU" sz="2200" dirty="0"/>
              <a:t>». </a:t>
            </a:r>
          </a:p>
        </p:txBody>
      </p:sp>
      <p:pic>
        <p:nvPicPr>
          <p:cNvPr id="7172" name="Picture 4" descr="phpMyAdm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0" y="4580960"/>
            <a:ext cx="8467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6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 smtClean="0">
                <a:effectLst/>
              </a:rPr>
              <a:t>Ввод данных </a:t>
            </a:r>
            <a:r>
              <a:rPr lang="ru-RU" sz="3200" b="1" dirty="0">
                <a:effectLst/>
              </a:rPr>
              <a:t>в таблицу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0795" y="991924"/>
            <a:ext cx="806489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400" dirty="0"/>
              <a:t>В левом меню выбираем </a:t>
            </a:r>
            <a:r>
              <a:rPr lang="ru-RU" sz="2400" dirty="0" smtClean="0"/>
              <a:t>таблицу.</a:t>
            </a:r>
          </a:p>
          <a:p>
            <a:pPr indent="354013"/>
            <a:r>
              <a:rPr lang="ru-RU" sz="2400" dirty="0"/>
              <a:t>В меню базы</a:t>
            </a:r>
            <a:r>
              <a:rPr lang="ru-RU" sz="2400" dirty="0" smtClean="0"/>
              <a:t>, нажимаем </a:t>
            </a:r>
            <a:r>
              <a:rPr lang="ru-RU" sz="2400" dirty="0"/>
              <a:t>на инструмент «</a:t>
            </a:r>
            <a:r>
              <a:rPr lang="ru-RU" sz="2400" b="1" dirty="0"/>
              <a:t>Вставить</a:t>
            </a:r>
            <a:r>
              <a:rPr lang="ru-RU" sz="2400" dirty="0" smtClean="0"/>
              <a:t>».</a:t>
            </a:r>
          </a:p>
          <a:p>
            <a:pPr indent="354013"/>
            <a:endParaRPr lang="ru-RU" sz="2400" dirty="0" smtClean="0"/>
          </a:p>
          <a:p>
            <a:pPr indent="354013"/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376495" y="3247577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400" dirty="0"/>
              <a:t>Заполняем поля и нажимаем «ОК».</a:t>
            </a:r>
          </a:p>
        </p:txBody>
      </p:sp>
      <p:pic>
        <p:nvPicPr>
          <p:cNvPr id="1028" name="Picture 4" descr="http://kak.znate.ru/pars_docs/refs/51/50083/50083_html_m7888766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03" y="1983935"/>
            <a:ext cx="7138738" cy="109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kak.znate.ru/pars_docs/refs/51/50083/50083_html_21a473d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78" y="3879141"/>
            <a:ext cx="72580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539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14586" y="476672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Подключение в PHP к </a:t>
            </a:r>
            <a:r>
              <a:rPr lang="ru-RU" sz="3200" b="1" dirty="0" err="1" smtClean="0">
                <a:effectLst/>
              </a:rPr>
              <a:t>MySQL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382" y="148478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400" dirty="0" smtClean="0"/>
              <a:t>Создадим файл</a:t>
            </a:r>
            <a:r>
              <a:rPr lang="ru-RU" sz="2400" dirty="0"/>
              <a:t> </a:t>
            </a:r>
            <a:r>
              <a:rPr lang="ru-RU" sz="2400" b="1" dirty="0" err="1" smtClean="0"/>
              <a:t>connection.php</a:t>
            </a:r>
            <a:r>
              <a:rPr lang="ru-RU" sz="2400" dirty="0" smtClean="0"/>
              <a:t>:</a:t>
            </a:r>
          </a:p>
          <a:p>
            <a:pPr indent="354013" fontAlgn="base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$host = 'localhost'; 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адрес сервера </a:t>
            </a:r>
          </a:p>
          <a:p>
            <a:pPr indent="35401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database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err="1" smtClean="0">
                <a:latin typeface="Consolas" panose="020B0609020204030204" pitchFamily="49" charset="0"/>
              </a:rPr>
              <a:t>mydatabase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имя базы данных</a:t>
            </a:r>
          </a:p>
          <a:p>
            <a:pPr indent="35401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user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'user';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имя пользователя</a:t>
            </a:r>
          </a:p>
          <a:p>
            <a:pPr indent="35401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password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smtClean="0">
                <a:latin typeface="Consolas" panose="020B0609020204030204" pitchFamily="49" charset="0"/>
              </a:rPr>
              <a:t>sesame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пароль</a:t>
            </a:r>
          </a:p>
          <a:p>
            <a:pPr indent="35401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54013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23839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83858" y="1458496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400" dirty="0"/>
              <a:t>Теперь </a:t>
            </a:r>
            <a:r>
              <a:rPr lang="ru-RU" sz="2400" dirty="0" smtClean="0"/>
              <a:t>можем </a:t>
            </a:r>
            <a:r>
              <a:rPr lang="ru-RU" sz="2400" dirty="0"/>
              <a:t>подключиться к базе данных</a:t>
            </a:r>
            <a:r>
              <a:rPr lang="ru-RU" sz="2400" dirty="0" smtClean="0"/>
              <a:t>:</a:t>
            </a:r>
          </a:p>
          <a:p>
            <a:pPr indent="354013" fontAlgn="base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подключаем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скрипт</a:t>
            </a:r>
          </a:p>
          <a:p>
            <a:pPr indent="354013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require_once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connection.php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';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подключаемся к серверу</a:t>
            </a:r>
          </a:p>
          <a:p>
            <a:pPr indent="35401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link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mysqli_connect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($host, $user, $password, $database)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die("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Ошибка " .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mysqli_error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($link));</a:t>
            </a:r>
          </a:p>
          <a:p>
            <a:pPr indent="354013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выполняем операции с базой данных</a:t>
            </a:r>
          </a:p>
          <a:p>
            <a:pPr indent="354013"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закрываем подключение</a:t>
            </a:r>
          </a:p>
          <a:p>
            <a:pPr indent="354013"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mysqli_close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($link);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indent="354013"/>
            <a:endParaRPr lang="ru-RU" sz="2400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14586" y="476672"/>
            <a:ext cx="7770812" cy="793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effectLst/>
              </a:rPr>
              <a:t>Подключение в PHP к </a:t>
            </a:r>
            <a:r>
              <a:rPr lang="ru-RU" sz="3200" b="1" dirty="0" err="1" smtClean="0">
                <a:effectLst/>
              </a:rPr>
              <a:t>MySQL</a:t>
            </a:r>
            <a:endParaRPr lang="ru-RU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7689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65790" y="1270422"/>
            <a:ext cx="83529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/>
              <a:t>В</a:t>
            </a:r>
            <a:r>
              <a:rPr lang="ru-RU" sz="2200" dirty="0" smtClean="0"/>
              <a:t>ыбираем </a:t>
            </a:r>
            <a:r>
              <a:rPr lang="ru-RU" sz="2200" dirty="0"/>
              <a:t>таблицу, с которой хотим связать </a:t>
            </a:r>
            <a:r>
              <a:rPr lang="ru-RU" sz="2200" dirty="0" smtClean="0"/>
              <a:t>другую. В </a:t>
            </a:r>
            <a:r>
              <a:rPr lang="ru-RU" sz="2200" dirty="0"/>
              <a:t>меню выбираем инструмент «</a:t>
            </a:r>
            <a:r>
              <a:rPr lang="ru-RU" sz="2200" b="1" dirty="0"/>
              <a:t>Связи</a:t>
            </a:r>
            <a:r>
              <a:rPr lang="ru-RU" sz="2200" dirty="0" smtClean="0"/>
              <a:t>».</a:t>
            </a:r>
          </a:p>
          <a:p>
            <a:pPr indent="354013"/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1348" y="423709"/>
            <a:ext cx="6881812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ea typeface="+mj-ea"/>
                <a:cs typeface="+mj-cs"/>
              </a:rPr>
              <a:t>C</a:t>
            </a:r>
            <a:r>
              <a:rPr lang="ru-RU" sz="3200" b="1" dirty="0">
                <a:solidFill>
                  <a:schemeClr val="tx2"/>
                </a:solidFill>
                <a:ea typeface="+mj-ea"/>
                <a:cs typeface="+mj-cs"/>
              </a:rPr>
              <a:t>вязь </a:t>
            </a:r>
            <a:r>
              <a:rPr lang="ru-RU" sz="3200" b="1" dirty="0" smtClean="0">
                <a:solidFill>
                  <a:schemeClr val="tx2"/>
                </a:solidFill>
                <a:ea typeface="+mj-ea"/>
                <a:cs typeface="+mj-cs"/>
              </a:rPr>
              <a:t>таблиц</a:t>
            </a:r>
            <a:endParaRPr lang="ru-RU" sz="32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  <p:pic>
        <p:nvPicPr>
          <p:cNvPr id="2050" name="Picture 2" descr="http://kak.znate.ru/pars_docs/refs/51/50083/50083_html_3ac0c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3817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3613331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/>
              <a:t>Указываем, выбрав из списка поля таблиц по которым идет связь. Нажимаем кнопку «</a:t>
            </a:r>
            <a:r>
              <a:rPr lang="ru-RU" sz="2200" b="1" dirty="0"/>
              <a:t>Сохранить</a:t>
            </a:r>
            <a:r>
              <a:rPr lang="ru-RU" sz="2200" dirty="0"/>
              <a:t>».</a:t>
            </a: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4" name="Picture 6" descr="http://kak.znate.ru/pars_docs/refs/51/50083/50083_html_m6d26bf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24" y="4575242"/>
            <a:ext cx="4648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53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65790" y="1270422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/>
              <a:t>В меню выбираем инструмент «</a:t>
            </a:r>
            <a:r>
              <a:rPr lang="ru-RU" sz="2200" b="1" dirty="0"/>
              <a:t>Дизайнер</a:t>
            </a:r>
            <a:r>
              <a:rPr lang="ru-RU" sz="2200" dirty="0"/>
              <a:t>»</a:t>
            </a: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1348" y="423709"/>
            <a:ext cx="6881812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ea typeface="+mj-ea"/>
                <a:cs typeface="+mj-cs"/>
              </a:rPr>
              <a:t>C</a:t>
            </a:r>
            <a:r>
              <a:rPr lang="ru-RU" sz="3200" b="1" dirty="0">
                <a:solidFill>
                  <a:schemeClr val="tx2"/>
                </a:solidFill>
                <a:ea typeface="+mj-ea"/>
                <a:cs typeface="+mj-cs"/>
              </a:rPr>
              <a:t>вязь </a:t>
            </a:r>
            <a:r>
              <a:rPr lang="ru-RU" sz="3200" b="1" dirty="0" smtClean="0">
                <a:solidFill>
                  <a:schemeClr val="tx2"/>
                </a:solidFill>
                <a:ea typeface="+mj-ea"/>
                <a:cs typeface="+mj-cs"/>
              </a:rPr>
              <a:t>таблиц</a:t>
            </a:r>
            <a:endParaRPr lang="ru-RU" sz="32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753555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200" dirty="0"/>
              <a:t>В меню «</a:t>
            </a:r>
            <a:r>
              <a:rPr lang="ru-RU" sz="2200" b="1" dirty="0"/>
              <a:t>Дизайнера</a:t>
            </a:r>
            <a:r>
              <a:rPr lang="ru-RU" sz="2200" dirty="0"/>
              <a:t>» отображаем таблицы, и автоматически программа показывает связь.</a:t>
            </a:r>
            <a:endParaRPr lang="ru-RU" altLang="ru-RU" sz="2200" dirty="0"/>
          </a:p>
        </p:txBody>
      </p:sp>
      <p:pic>
        <p:nvPicPr>
          <p:cNvPr id="3074" name="Picture 2" descr="http://kak.znate.ru/pars_docs/refs/51/50083/50083_html_3091c8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24" y="1893779"/>
            <a:ext cx="44958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kak.znate.ru/pars_docs/refs/51/50083/50083_html_74f222c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22301"/>
            <a:ext cx="452437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kak.znate.ru/pars_docs/refs/51/50083/50083_html_m3f7ed5a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93096"/>
            <a:ext cx="5184576" cy="183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09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Вставка данных в </a:t>
            </a:r>
            <a:r>
              <a:rPr lang="ru-RU" sz="3200" b="1" dirty="0" smtClean="0">
                <a:effectLst/>
              </a:rPr>
              <a:t>БД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ru-RU" sz="2200" dirty="0"/>
              <a:t>Для добавления данных используется выражение "</a:t>
            </a:r>
            <a:r>
              <a:rPr lang="ru-RU" sz="2200" b="1" dirty="0"/>
              <a:t>INSERT</a:t>
            </a:r>
            <a:r>
              <a:rPr lang="ru-RU" sz="2200" dirty="0" smtClean="0"/>
              <a:t>":</a:t>
            </a:r>
          </a:p>
          <a:p>
            <a:pPr indent="354013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INTO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ИмяТаблицы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(столбец1, столбец2, ...) VALUES(значение1, значение2, ...) 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endParaRPr lang="ru-RU" sz="2200" dirty="0" smtClean="0"/>
          </a:p>
          <a:p>
            <a:pPr indent="354013" fontAlgn="base"/>
            <a:r>
              <a:rPr lang="ru-RU" sz="2200" dirty="0" smtClean="0"/>
              <a:t>Выражение </a:t>
            </a:r>
            <a:r>
              <a:rPr lang="ru-RU" sz="2200" dirty="0"/>
              <a:t>"INSERT" вставляет в таблицу одну строку. После ключевого слова </a:t>
            </a:r>
            <a:r>
              <a:rPr lang="ru-RU" sz="2200" b="1" dirty="0"/>
              <a:t>INTO</a:t>
            </a:r>
            <a:r>
              <a:rPr lang="ru-RU" sz="2200" dirty="0"/>
              <a:t> указывается название таблицы, а после </a:t>
            </a:r>
            <a:r>
              <a:rPr lang="ru-RU" sz="2200" b="1" dirty="0"/>
              <a:t>VALUES</a:t>
            </a:r>
            <a:r>
              <a:rPr lang="ru-RU" sz="2200" dirty="0"/>
              <a:t> в скобках указываются набор значений для всех столбцов</a:t>
            </a:r>
            <a:r>
              <a:rPr lang="ru-RU" sz="2200" dirty="0" smtClean="0"/>
              <a:t>.</a:t>
            </a:r>
          </a:p>
          <a:p>
            <a:pPr indent="354013" fontAlgn="base"/>
            <a:r>
              <a:rPr lang="ru-RU" sz="2200" dirty="0" smtClean="0"/>
              <a:t>Можно обновлять </a:t>
            </a:r>
            <a:r>
              <a:rPr lang="ru-RU" sz="2200" dirty="0"/>
              <a:t>несколько столбцов в одном SQL-операторе, указывая их в разделённом запятыми списке. 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95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9588" y="33338"/>
            <a:ext cx="7770812" cy="793750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dirty="0">
                <a:effectLst/>
              </a:rPr>
              <a:t>MySQL </a:t>
            </a:r>
            <a:r>
              <a:rPr lang="ru-RU" sz="3200" b="1" dirty="0">
                <a:effectLst/>
              </a:rPr>
              <a:t>и </a:t>
            </a:r>
            <a:r>
              <a:rPr lang="en-US" sz="3200" b="1" dirty="0" err="1" smtClean="0">
                <a:effectLst/>
              </a:rPr>
              <a:t>phpMyAdmin</a:t>
            </a:r>
            <a:endParaRPr lang="en-GB" altLang="ru-RU" sz="3200" b="1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052736"/>
            <a:ext cx="8588375" cy="5519514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3175" indent="379413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dirty="0">
                <a:solidFill>
                  <a:schemeClr val="tx1"/>
                </a:solidFill>
              </a:rPr>
              <a:t>Чтобы упростить себе работу с базами данных </a:t>
            </a:r>
            <a:r>
              <a:rPr lang="ru-RU" dirty="0" err="1">
                <a:solidFill>
                  <a:schemeClr val="tx1"/>
                </a:solidFill>
              </a:rPr>
              <a:t>MySQL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можно использовать специальный </a:t>
            </a:r>
            <a:r>
              <a:rPr lang="ru-RU" dirty="0">
                <a:solidFill>
                  <a:schemeClr val="tx1"/>
                </a:solidFill>
              </a:rPr>
              <a:t>набор </a:t>
            </a:r>
            <a:r>
              <a:rPr lang="ru-RU" dirty="0" smtClean="0">
                <a:solidFill>
                  <a:schemeClr val="tx1"/>
                </a:solidFill>
              </a:rPr>
              <a:t>скриптов </a:t>
            </a:r>
            <a:r>
              <a:rPr lang="ru-RU" b="1" dirty="0" err="1" smtClean="0">
                <a:solidFill>
                  <a:schemeClr val="tx1"/>
                </a:solidFill>
              </a:rPr>
              <a:t>phpMyAdmin</a:t>
            </a:r>
            <a:r>
              <a:rPr lang="ru-RU" dirty="0" smtClean="0">
                <a:solidFill>
                  <a:schemeClr val="tx1"/>
                </a:solidFill>
              </a:rPr>
              <a:t>.  Он представляет веб-интерфейс </a:t>
            </a:r>
            <a:r>
              <a:rPr lang="ru-RU" dirty="0">
                <a:solidFill>
                  <a:schemeClr val="tx1"/>
                </a:solidFill>
              </a:rPr>
              <a:t>для управления базами данных </a:t>
            </a:r>
            <a:r>
              <a:rPr lang="ru-RU" dirty="0" err="1">
                <a:solidFill>
                  <a:schemeClr val="tx1"/>
                </a:solidFill>
              </a:rPr>
              <a:t>MySQL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3175" indent="379413">
              <a:lnSpc>
                <a:spcPct val="103000"/>
              </a:lnSpc>
              <a:buNone/>
              <a:tabLst>
                <a:tab pos="8532813" algn="l"/>
                <a:tab pos="8982075" algn="l"/>
                <a:tab pos="9431338" algn="l"/>
              </a:tabLst>
            </a:pPr>
            <a:r>
              <a:rPr lang="ru-RU" dirty="0">
                <a:solidFill>
                  <a:schemeClr val="tx1"/>
                </a:solidFill>
              </a:rPr>
              <a:t>В браузере перейдем к </a:t>
            </a:r>
            <a:r>
              <a:rPr lang="ru-RU" dirty="0" err="1">
                <a:solidFill>
                  <a:schemeClr val="tx1"/>
                </a:solidFill>
              </a:rPr>
              <a:t>phpMyAdmin</a:t>
            </a:r>
            <a:r>
              <a:rPr lang="ru-RU" dirty="0">
                <a:solidFill>
                  <a:schemeClr val="tx1"/>
                </a:solidFill>
              </a:rPr>
              <a:t>, например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http://localhost/Tools/phpMyAdmin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GB" alt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8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Вставка новой персоны в </a:t>
            </a:r>
            <a:r>
              <a:rPr lang="ru-RU" sz="3200" b="1" dirty="0" smtClean="0">
                <a:effectLst/>
              </a:rPr>
              <a:t>таблицу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1225689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"INSERT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persons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FirstName,LastName,Phone,BirthDate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('Ivan','Sorokin','99887766 ',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'19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4-04-20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')"; 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_query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or die(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61310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Вставка новой персоны в </a:t>
            </a:r>
            <a:r>
              <a:rPr lang="ru-RU" sz="3200" b="1" dirty="0" smtClean="0">
                <a:effectLst/>
              </a:rPr>
              <a:t>таблицу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920" y="1124744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("localhost", "user", "sesame")  or die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mysql_select_db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people")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or die(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800100" fontAlgn="base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"INSERT INTO </a:t>
            </a:r>
            <a:r>
              <a:rPr lang="en-US" sz="2000" dirty="0" smtClean="0">
                <a:latin typeface="Consolas" panose="020B0609020204030204" pitchFamily="49" charset="0"/>
              </a:rPr>
              <a:t>persons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";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";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"Phone, ";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";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"VALUES(";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"'Ivan',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"'Sorokin',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"'99887766', ";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"'22')";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or die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7995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763794" y="548680"/>
            <a:ext cx="7770812" cy="7937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sz="3200" b="1" dirty="0" smtClean="0">
                <a:effectLst/>
              </a:rPr>
              <a:t>Значение </a:t>
            </a:r>
            <a:r>
              <a:rPr lang="ru-RU" altLang="ru-RU" sz="3200" b="1" dirty="0">
                <a:effectLst/>
              </a:rPr>
              <a:t>автоматически изменяемого поля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556792"/>
            <a:ext cx="83425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ru-RU" altLang="ru-RU" sz="2400" dirty="0"/>
              <a:t>Функция </a:t>
            </a:r>
            <a:r>
              <a:rPr lang="ru-RU" altLang="ru-RU" sz="2400" b="1" dirty="0" err="1"/>
              <a:t>mysql</a:t>
            </a:r>
            <a:r>
              <a:rPr lang="en-US" altLang="ru-RU" sz="2400" b="1" dirty="0" err="1"/>
              <a:t>i</a:t>
            </a:r>
            <a:r>
              <a:rPr lang="ru-RU" altLang="ru-RU" sz="2400" b="1" dirty="0"/>
              <a:t>_</a:t>
            </a:r>
            <a:r>
              <a:rPr lang="ru-RU" altLang="ru-RU" sz="2400" b="1" dirty="0" err="1"/>
              <a:t>insert_id</a:t>
            </a:r>
            <a:r>
              <a:rPr lang="ru-RU" altLang="ru-RU" sz="2400" b="1" dirty="0"/>
              <a:t>( )</a:t>
            </a:r>
            <a:r>
              <a:rPr lang="ru-RU" altLang="ru-RU" sz="2400" dirty="0"/>
              <a:t>,</a:t>
            </a:r>
            <a:r>
              <a:rPr lang="ru-RU" altLang="ru-RU" sz="2400" b="1" dirty="0"/>
              <a:t> </a:t>
            </a:r>
            <a:r>
              <a:rPr lang="ru-RU" altLang="ru-RU" sz="2400" dirty="0"/>
              <a:t>возвращающая значение ключа последней добавленной записи.</a:t>
            </a:r>
          </a:p>
          <a:p>
            <a:pPr indent="358775"/>
            <a:r>
              <a:rPr lang="ru-RU" altLang="ru-RU" sz="2400" dirty="0"/>
              <a:t>Функции нужно передать идентификатор подключения, а если его опустить, то будет использовано последнее подключение</a:t>
            </a:r>
            <a:r>
              <a:rPr lang="ru-RU" altLang="ru-RU" sz="2400" dirty="0" smtClean="0"/>
              <a:t>.</a:t>
            </a:r>
            <a:endParaRPr lang="en-US" altLang="ru-RU" sz="2400" dirty="0" smtClean="0"/>
          </a:p>
          <a:p>
            <a:pPr indent="358775"/>
            <a:endParaRPr lang="ru-RU" altLang="ru-RU" sz="2400" dirty="0"/>
          </a:p>
          <a:p>
            <a:pPr indent="354013">
              <a:buFont typeface="Georgia" pitchFamily="18" charset="0"/>
              <a:buNone/>
            </a:pP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$query = "INSERT INTO </a:t>
            </a:r>
            <a:r>
              <a:rPr lang="en-US" sz="2400" dirty="0">
                <a:latin typeface="Consolas" panose="020B0609020204030204" pitchFamily="49" charset="0"/>
              </a:rPr>
              <a:t>persons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Aleksandr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99887755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')";</a:t>
            </a:r>
          </a:p>
          <a:p>
            <a:pPr indent="354013">
              <a:buFont typeface="Georgia" pitchFamily="18" charset="0"/>
              <a:buNone/>
            </a:pPr>
            <a:r>
              <a:rPr lang="en-US" alt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mysqli_query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($query, $link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54013">
              <a:buFont typeface="Georgia" pitchFamily="18" charset="0"/>
              <a:buNone/>
            </a:pP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id = </a:t>
            </a:r>
            <a:r>
              <a:rPr lang="en-US" alt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mysqi_insert_id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54013">
              <a:buFont typeface="Georgia" pitchFamily="18" charset="0"/>
              <a:buNone/>
            </a:pP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"Thank you. Your transaction number is $id</a:t>
            </a:r>
            <a:r>
              <a:rPr lang="en-US" alt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alt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28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763794" y="548680"/>
            <a:ext cx="7770812" cy="7937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 smtClean="0">
                <a:effectLst/>
              </a:rPr>
              <a:t>Сохранение </a:t>
            </a:r>
            <a:r>
              <a:rPr lang="ru-RU" sz="3200" b="1" dirty="0">
                <a:effectLst/>
              </a:rPr>
              <a:t>пользовательского ввода в </a:t>
            </a:r>
            <a:r>
              <a:rPr lang="ru-RU" sz="3200" b="1" dirty="0" smtClean="0">
                <a:effectLst/>
              </a:rPr>
              <a:t>БД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556792"/>
            <a:ext cx="8342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&lt;form action="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insert.php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 method="post"&gt;</a:t>
            </a:r>
          </a:p>
          <a:p>
            <a:pPr indent="358775"/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&lt;input type="text" name="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indent="358775"/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&lt;input type="submit" value="Save" 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indent="358775"/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58775"/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8775"/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"INSERT INTO </a:t>
            </a:r>
            <a:r>
              <a:rPr lang="en-US" sz="2400" dirty="0">
                <a:latin typeface="Consolas" panose="020B0609020204030204" pitchFamily="49" charset="0"/>
              </a:rPr>
              <a:t>persons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 values('" . $_POST["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"] . "')"</a:t>
            </a: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22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781391" y="404664"/>
            <a:ext cx="7770812" cy="793750"/>
          </a:xfrm>
        </p:spPr>
        <p:txBody>
          <a:bodyPr/>
          <a:lstStyle/>
          <a:p>
            <a:r>
              <a:rPr lang="ru-RU" sz="3200" b="1" dirty="0" smtClean="0">
                <a:effectLst/>
              </a:rPr>
              <a:t>Распространённые ошибки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525" y="1340768"/>
            <a:ext cx="8342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ru-RU" altLang="ru-RU" sz="2400" dirty="0"/>
              <a:t>Важно, чтобы данные и тип данных столбца соответствовали друг другу. Каждый столбец может содержать данные определённого типа. Следующий скриншот показывает типы данных таблицы </a:t>
            </a:r>
            <a:r>
              <a:rPr lang="ru-RU" altLang="ru-RU" sz="2400" dirty="0" smtClean="0"/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persons</a:t>
            </a:r>
            <a:r>
              <a:rPr lang="ru-RU" altLang="ru-RU" sz="2400" dirty="0" smtClean="0"/>
              <a:t>" </a:t>
            </a:r>
            <a:r>
              <a:rPr lang="ru-RU" altLang="ru-RU" sz="2400" dirty="0"/>
              <a:t>из </a:t>
            </a:r>
            <a:r>
              <a:rPr lang="ru-RU" altLang="ru-RU" sz="2400" dirty="0" smtClean="0"/>
              <a:t>примера</a:t>
            </a:r>
            <a:r>
              <a:rPr lang="ru-RU" altLang="ru-RU" sz="2400" dirty="0"/>
              <a:t>.</a:t>
            </a:r>
          </a:p>
        </p:txBody>
      </p:sp>
      <p:pic>
        <p:nvPicPr>
          <p:cNvPr id="11266" name="Picture 2" descr="Specifying data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0" y="3501008"/>
            <a:ext cx="8467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12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Получение данных из </a:t>
            </a:r>
            <a:r>
              <a:rPr lang="ru-RU" sz="3200" b="1" dirty="0" smtClean="0">
                <a:effectLst/>
              </a:rPr>
              <a:t>БД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ru-RU" sz="2400" dirty="0"/>
              <a:t>Для получения данных используется выражение </a:t>
            </a:r>
            <a:r>
              <a:rPr lang="ru-RU" sz="2400" dirty="0" err="1"/>
              <a:t>sql</a:t>
            </a:r>
            <a:r>
              <a:rPr lang="ru-RU" sz="2400" dirty="0"/>
              <a:t> "</a:t>
            </a:r>
            <a:r>
              <a:rPr lang="ru-RU" sz="2400" b="1" dirty="0"/>
              <a:t>SELECT</a:t>
            </a:r>
            <a:r>
              <a:rPr lang="ru-RU" sz="2400" dirty="0"/>
              <a:t>". </a:t>
            </a:r>
            <a:endParaRPr lang="ru-RU" sz="2400" dirty="0" smtClean="0"/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$query ="SELECT * FROM </a:t>
            </a:r>
            <a:r>
              <a:rPr lang="en-US" sz="2400" dirty="0" smtClean="0">
                <a:latin typeface="Consolas" panose="020B0609020204030204" pitchFamily="49" charset="0"/>
              </a:rPr>
              <a:t>persons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indent="354013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9263">
              <a:defRPr/>
            </a:pPr>
            <a:r>
              <a:rPr lang="ru-RU" sz="2400" dirty="0"/>
              <a:t>Узнать число записей, возвращенных в результате выполнения запроса SELECT, можно с помощью функции </a:t>
            </a:r>
            <a:r>
              <a:rPr lang="ru-RU" sz="2400" b="1" dirty="0" err="1"/>
              <a:t>mys</a:t>
            </a:r>
            <a:r>
              <a:rPr lang="en-US" sz="2400" b="1" dirty="0"/>
              <a:t>q</a:t>
            </a:r>
            <a:r>
              <a:rPr lang="ru-RU" sz="2400" b="1" dirty="0" smtClean="0"/>
              <a:t>l</a:t>
            </a:r>
            <a:r>
              <a:rPr lang="en-US" sz="2400" b="1" dirty="0" err="1" smtClean="0"/>
              <a:t>i</a:t>
            </a:r>
            <a:r>
              <a:rPr lang="ru-RU" sz="2400" b="1" dirty="0" smtClean="0"/>
              <a:t>_</a:t>
            </a:r>
            <a:r>
              <a:rPr lang="ru-RU" sz="2400" b="1" dirty="0" err="1" smtClean="0"/>
              <a:t>num_rows</a:t>
            </a:r>
            <a:r>
              <a:rPr lang="ru-RU" sz="2400" b="1" dirty="0"/>
              <a:t>( </a:t>
            </a:r>
            <a:r>
              <a:rPr lang="ru-RU" sz="2400" b="1" dirty="0" smtClean="0"/>
              <a:t>).</a:t>
            </a:r>
            <a:endParaRPr lang="en-US" sz="2400" b="1" dirty="0" smtClean="0"/>
          </a:p>
          <a:p>
            <a:pPr indent="449263">
              <a:defRPr/>
            </a:pPr>
            <a:r>
              <a:rPr lang="ru-RU" sz="2400" dirty="0" smtClean="0"/>
              <a:t>Функции нужно </a:t>
            </a:r>
            <a:r>
              <a:rPr lang="ru-RU" sz="2400" dirty="0"/>
              <a:t>передать идентификатор запроса, а возвращает она число записей, содержащихся в этом результате.</a:t>
            </a:r>
          </a:p>
          <a:p>
            <a:pPr indent="354013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81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Число записей в </a:t>
            </a:r>
            <a:r>
              <a:rPr lang="ru-RU" sz="3200" b="1" dirty="0" smtClean="0">
                <a:effectLst/>
              </a:rPr>
              <a:t>запросе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$link 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("localhost", "user", "sesame")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(!$link )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die("Error");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$query   =  "SELECT * FROM </a:t>
            </a:r>
            <a:r>
              <a:rPr lang="en-US" sz="2400" dirty="0" smtClean="0">
                <a:latin typeface="Consolas" panose="020B0609020204030204" pitchFamily="49" charset="0"/>
              </a:rPr>
              <a:t>persons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$result  =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mysqli_query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$link,  $query );</a:t>
            </a:r>
          </a:p>
          <a:p>
            <a:pPr indent="354013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!$result ) echo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Произошла ошибка: "  .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mysqli_error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else echo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Данные получены";</a:t>
            </a:r>
          </a:p>
          <a:p>
            <a:pPr indent="354013" fontAlgn="base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count  =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mysqli_num_rows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($result);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echo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Всего строк в таблице: 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count.";</a:t>
            </a:r>
          </a:p>
          <a:p>
            <a:pPr indent="354013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mysqli_close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($link);</a:t>
            </a:r>
          </a:p>
        </p:txBody>
      </p:sp>
    </p:spTree>
    <p:extLst>
      <p:ext uri="{BB962C8B-B14F-4D97-AF65-F5344CB8AC3E}">
        <p14:creationId xmlns:p14="http://schemas.microsoft.com/office/powerpoint/2010/main" val="3497274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 err="1"/>
              <a:t>mysqli_fetch_row</a:t>
            </a:r>
            <a:r>
              <a:rPr lang="ru-RU" sz="3200" b="1" dirty="0" smtClean="0"/>
              <a:t>()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ru-RU" sz="2400" dirty="0" smtClean="0"/>
              <a:t>Функция</a:t>
            </a:r>
            <a:r>
              <a:rPr lang="ru-RU" sz="2400" dirty="0"/>
              <a:t> </a:t>
            </a:r>
            <a:r>
              <a:rPr lang="ru-RU" sz="2400" b="1" dirty="0" err="1"/>
              <a:t>mysqli_fetch_row</a:t>
            </a:r>
            <a:r>
              <a:rPr lang="ru-RU" sz="2400" b="1" dirty="0" smtClean="0"/>
              <a:t>()</a:t>
            </a:r>
            <a:r>
              <a:rPr lang="en-US" sz="2400" dirty="0"/>
              <a:t> </a:t>
            </a:r>
            <a:r>
              <a:rPr lang="ru-RU" sz="2400" dirty="0" smtClean="0"/>
              <a:t>позволяет извлечь </a:t>
            </a:r>
            <a:r>
              <a:rPr lang="ru-RU" sz="2400" dirty="0"/>
              <a:t>отдельную </a:t>
            </a:r>
            <a:r>
              <a:rPr lang="ru-RU" sz="2400" dirty="0" smtClean="0"/>
              <a:t>строку запроса.</a:t>
            </a:r>
            <a:endParaRPr lang="ru-RU" sz="2400" dirty="0"/>
          </a:p>
          <a:p>
            <a:pPr indent="354013" fontAlgn="base"/>
            <a:r>
              <a:rPr lang="ru-RU" sz="2400" dirty="0" smtClean="0"/>
              <a:t>После </a:t>
            </a:r>
            <a:r>
              <a:rPr lang="ru-RU" sz="2400" dirty="0"/>
              <a:t>вызова этой функции указатель в наборе $</a:t>
            </a:r>
            <a:r>
              <a:rPr lang="ru-RU" sz="2400" dirty="0" err="1"/>
              <a:t>result</a:t>
            </a:r>
            <a:r>
              <a:rPr lang="ru-RU" sz="2400" dirty="0"/>
              <a:t> переходит к новой строке, поэтому с каждым новым вызовом </a:t>
            </a:r>
            <a:r>
              <a:rPr lang="ru-RU" sz="2400" dirty="0" smtClean="0"/>
              <a:t>извлекаем </a:t>
            </a:r>
            <a:r>
              <a:rPr lang="ru-RU" sz="2400" dirty="0"/>
              <a:t>новую строку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indent="354013" fontAlgn="base"/>
            <a:r>
              <a:rPr lang="ru-RU" sz="2400" dirty="0"/>
              <a:t>Эта функция возвращает значения полей в виде ассоциативного массива, в качестве аргумента принимает дескриптор запроса возвращаемый функцией </a:t>
            </a:r>
            <a:r>
              <a:rPr lang="ru-RU" sz="2400" b="1" dirty="0" err="1"/>
              <a:t>mysql_query</a:t>
            </a:r>
            <a:r>
              <a:rPr lang="ru-RU" sz="2400" dirty="0"/>
              <a:t>. 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817152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Запрос данных из </a:t>
            </a:r>
            <a:r>
              <a:rPr lang="ru-RU" sz="3200" b="1" dirty="0" smtClean="0">
                <a:effectLst/>
              </a:rPr>
              <a:t>БД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094" y="781387"/>
            <a:ext cx="83425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("localhost", "user", "sesame") or die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mysql_select_db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people")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or die(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</a:t>
            </a:r>
            <a:r>
              <a:rPr lang="en-US" sz="2000" dirty="0" smtClean="0">
                <a:latin typeface="Consolas" panose="020B0609020204030204" pitchFamily="49" charset="0"/>
              </a:rPr>
              <a:t>persons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Выполнить запрос (набор данных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содержит результат)</a:t>
            </a:r>
          </a:p>
          <a:p>
            <a:pPr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Цикл по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Каждый ряд становится массивом ($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row)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 помощью функции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mysql_fetch_array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while($row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mysql_fetch_array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Записать значение столбца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который является теперь массивом $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row)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echo $row['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 . "&lt;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}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?&gt;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32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Число записей в </a:t>
            </a:r>
            <a:r>
              <a:rPr lang="ru-RU" sz="3200" b="1" dirty="0" smtClean="0">
                <a:effectLst/>
              </a:rPr>
              <a:t>таблице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165" y="1054398"/>
            <a:ext cx="83425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$link 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("localhost", "user", "sesame")</a:t>
            </a:r>
          </a:p>
          <a:p>
            <a:pPr indent="4429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(!$link)   die("Error");</a:t>
            </a:r>
          </a:p>
          <a:p>
            <a:pPr indent="4429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$query   =  "SELECT * FROM </a:t>
            </a:r>
            <a:r>
              <a:rPr lang="en-US" sz="2400" dirty="0" smtClean="0">
                <a:latin typeface="Consolas" panose="020B0609020204030204" pitchFamily="49" charset="0"/>
              </a:rPr>
              <a:t>persons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$result  =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mysqli_query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$link,  $query );</a:t>
            </a:r>
          </a:p>
          <a:p>
            <a:pPr indent="4429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 !$result ) echo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Произошла ошибка: "  .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mysqli_error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4429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else echo 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Данные получены";</a:t>
            </a:r>
          </a:p>
          <a:p>
            <a:pPr indent="44291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count  =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mysqli_fetch_row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result);</a:t>
            </a:r>
          </a:p>
          <a:p>
            <a:pPr indent="442913" fontAlgn="base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"Всего строк в таблице: $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 fontAlgn="base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mysqli_close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($link);</a:t>
            </a:r>
          </a:p>
        </p:txBody>
      </p:sp>
    </p:spTree>
    <p:extLst>
      <p:ext uri="{BB962C8B-B14F-4D97-AF65-F5344CB8AC3E}">
        <p14:creationId xmlns:p14="http://schemas.microsoft.com/office/powerpoint/2010/main" val="3931820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dirty="0">
                <a:effectLst/>
              </a:rPr>
              <a:t>MySQL </a:t>
            </a:r>
            <a:r>
              <a:rPr lang="ru-RU" sz="3200" b="1" dirty="0">
                <a:effectLst/>
              </a:rPr>
              <a:t>и </a:t>
            </a:r>
            <a:r>
              <a:rPr lang="en-US" sz="3200" b="1" dirty="0" err="1" smtClean="0">
                <a:effectLst/>
              </a:rPr>
              <a:t>phpMyAdmin</a:t>
            </a:r>
            <a:endParaRPr lang="en-GB" altLang="ru-RU" sz="32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704856" cy="472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953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Сортировка данных по </a:t>
            </a:r>
            <a:r>
              <a:rPr lang="ru-RU" sz="3200" b="1" dirty="0" smtClean="0">
                <a:effectLst/>
              </a:rPr>
              <a:t>алфавиту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165" y="1054398"/>
            <a:ext cx="83425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</a:t>
            </a:r>
            <a:r>
              <a:rPr lang="en-US" sz="2000" dirty="0" smtClean="0">
                <a:latin typeface="Consolas" panose="020B0609020204030204" pitchFamily="49" charset="0"/>
              </a:rPr>
              <a:t>persons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fontAlgn="base"/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ru-RU" sz="2000" dirty="0" smtClean="0"/>
              <a:t>Отсортировать в </a:t>
            </a:r>
            <a:r>
              <a:rPr lang="ru-RU" sz="2000" dirty="0"/>
              <a:t>алфавитном порядке по первому имени </a:t>
            </a:r>
            <a:r>
              <a:rPr lang="ru-RU" sz="2000" dirty="0" smtClean="0"/>
              <a:t>людей: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</a:t>
            </a:r>
            <a:r>
              <a:rPr lang="en-US" sz="2000" dirty="0" smtClean="0">
                <a:latin typeface="Consolas" panose="020B0609020204030204" pitchFamily="49" charset="0"/>
              </a:rPr>
              <a:t>persons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7675" fontAlgn="base"/>
            <a:r>
              <a:rPr lang="ru-RU" sz="2000" dirty="0" smtClean="0"/>
              <a:t>Хронологически по </a:t>
            </a:r>
            <a:r>
              <a:rPr lang="ru-RU" sz="2000" dirty="0"/>
              <a:t>дате рождения</a:t>
            </a:r>
            <a:r>
              <a:rPr lang="ru-RU" sz="2000" dirty="0" smtClean="0"/>
              <a:t>:</a:t>
            </a:r>
          </a:p>
          <a:p>
            <a:pPr indent="447675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</a:t>
            </a:r>
            <a:r>
              <a:rPr lang="en-US" sz="2000" dirty="0">
                <a:latin typeface="Consolas" panose="020B0609020204030204" pitchFamily="49" charset="0"/>
              </a:rPr>
              <a:t>persons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7675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7675" fontAlgn="base"/>
            <a:r>
              <a:rPr lang="ru-RU" sz="2000" dirty="0"/>
              <a:t>Сортировка может выполняться по </a:t>
            </a:r>
            <a:r>
              <a:rPr lang="ru-RU" sz="2000" dirty="0" smtClean="0"/>
              <a:t>восходящей</a:t>
            </a:r>
            <a:r>
              <a:rPr lang="ru-RU" sz="2000" dirty="0"/>
              <a:t> или по </a:t>
            </a:r>
            <a:r>
              <a:rPr lang="ru-RU" sz="2000" dirty="0" smtClean="0"/>
              <a:t>нисходящей, </a:t>
            </a:r>
            <a:r>
              <a:rPr lang="ru-RU" sz="2000" dirty="0"/>
              <a:t>добавлением </a:t>
            </a:r>
            <a:r>
              <a:rPr lang="ru-RU" sz="2000" b="1" dirty="0"/>
              <a:t>DESC</a:t>
            </a:r>
            <a:r>
              <a:rPr lang="ru-RU" sz="2000" dirty="0" smtClean="0"/>
              <a:t>:</a:t>
            </a:r>
          </a:p>
          <a:p>
            <a:pPr indent="447675" fontAlgn="base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7675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</a:t>
            </a:r>
            <a:r>
              <a:rPr lang="en-US" sz="2000" dirty="0">
                <a:latin typeface="Consolas" panose="020B0609020204030204" pitchFamily="49" charset="0"/>
              </a:rPr>
              <a:t>persons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DESC"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36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Получение выбранных </a:t>
            </a:r>
            <a:r>
              <a:rPr lang="ru-RU" sz="3200" b="1" dirty="0" smtClean="0">
                <a:effectLst/>
              </a:rPr>
              <a:t>данных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("localhost", "user", "sesame") or die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());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mysql_select_db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mydatabase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 or die(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people ORDER BY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DESC";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($row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mysql_fetch_array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$row['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'] . " " . $row['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'] . "&lt;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}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mysql_close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955048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Получение выбранных </a:t>
            </a:r>
            <a:r>
              <a:rPr lang="ru-RU" sz="3200" b="1" dirty="0" smtClean="0">
                <a:effectLst/>
              </a:rPr>
              <a:t>данных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ru-RU" sz="2200" dirty="0" smtClean="0"/>
              <a:t>Часто </a:t>
            </a:r>
            <a:r>
              <a:rPr lang="ru-RU" sz="2200" dirty="0"/>
              <a:t>бывает необходимо установить критерии SQL-запроса для выборки данных, например, если </a:t>
            </a:r>
            <a:r>
              <a:rPr lang="ru-RU" sz="2200" dirty="0" smtClean="0"/>
              <a:t>нужны </a:t>
            </a:r>
            <a:r>
              <a:rPr lang="ru-RU" sz="2200" dirty="0"/>
              <a:t>только те ряды, в которых есть телефонный номер или конкретная фамилия</a:t>
            </a:r>
            <a:r>
              <a:rPr lang="ru-RU" sz="2200" dirty="0" smtClean="0"/>
              <a:t>.</a:t>
            </a:r>
          </a:p>
          <a:p>
            <a:pPr indent="354013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"SELECT * FROM people WHERE Phone = '66554433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'"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ru-RU" sz="2200" dirty="0" smtClean="0"/>
              <a:t>В </a:t>
            </a:r>
            <a:r>
              <a:rPr lang="ru-RU" sz="2200" dirty="0"/>
              <a:t>SQL имеется шесть операций сравнения:</a:t>
            </a:r>
          </a:p>
          <a:p>
            <a:pPr indent="3540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 равно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 меньше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 больше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&lt;= меньше или равно</a:t>
            </a:r>
            <a:b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 = больше или равно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!= не равно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pPr indent="354013"/>
            <a:r>
              <a:rPr lang="ru-RU" sz="2200" dirty="0"/>
              <a:t>Логические операции:</a:t>
            </a:r>
          </a:p>
          <a:p>
            <a:pPr indent="354013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11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altLang="ru-RU" sz="3200" b="1" dirty="0" err="1" smtClean="0">
                <a:effectLst/>
              </a:rPr>
              <a:t>mysql</a:t>
            </a:r>
            <a:r>
              <a:rPr lang="en-US" altLang="ru-RU" sz="3200" b="1" dirty="0" err="1" smtClean="0">
                <a:effectLst/>
              </a:rPr>
              <a:t>i</a:t>
            </a:r>
            <a:r>
              <a:rPr lang="ru-RU" altLang="ru-RU" sz="3200" b="1" dirty="0" smtClean="0">
                <a:effectLst/>
              </a:rPr>
              <a:t>_</a:t>
            </a:r>
            <a:r>
              <a:rPr lang="ru-RU" altLang="ru-RU" sz="3200" b="1" dirty="0" err="1" smtClean="0">
                <a:effectLst/>
              </a:rPr>
              <a:t>affected_rows</a:t>
            </a:r>
            <a:r>
              <a:rPr lang="ru-RU" altLang="ru-RU" sz="3200" b="1" dirty="0">
                <a:effectLst/>
              </a:rPr>
              <a:t>( </a:t>
            </a:r>
            <a:r>
              <a:rPr lang="ru-RU" altLang="ru-RU" sz="3200" b="1" dirty="0" smtClean="0">
                <a:effectLst/>
              </a:rPr>
              <a:t>)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ru-RU" altLang="ru-RU" sz="2400" dirty="0"/>
              <a:t>Во многих ситуациях требуется узнать количество записей, участвующих в запросе SQL с командами </a:t>
            </a:r>
            <a:r>
              <a:rPr lang="ru-RU" altLang="ru-RU" sz="2400" i="1" dirty="0"/>
              <a:t>INSERT</a:t>
            </a:r>
            <a:r>
              <a:rPr lang="ru-RU" altLang="ru-RU" sz="2400" dirty="0"/>
              <a:t>, </a:t>
            </a:r>
            <a:r>
              <a:rPr lang="ru-RU" altLang="ru-RU" sz="2400" i="1" dirty="0"/>
              <a:t>UPDATE</a:t>
            </a:r>
            <a:r>
              <a:rPr lang="ru-RU" altLang="ru-RU" sz="2400" dirty="0"/>
              <a:t>, </a:t>
            </a:r>
            <a:r>
              <a:rPr lang="ru-RU" altLang="ru-RU" sz="2400" i="1" dirty="0"/>
              <a:t>REPLACE</a:t>
            </a:r>
            <a:r>
              <a:rPr lang="ru-RU" altLang="ru-RU" sz="2400" dirty="0"/>
              <a:t> или </a:t>
            </a:r>
            <a:r>
              <a:rPr lang="ru-RU" altLang="ru-RU" sz="2400" i="1" dirty="0"/>
              <a:t>DELETE</a:t>
            </a:r>
            <a:r>
              <a:rPr lang="ru-RU" altLang="ru-RU" sz="2400" dirty="0"/>
              <a:t>. Задача решается функцией </a:t>
            </a:r>
            <a:r>
              <a:rPr lang="ru-RU" altLang="ru-RU" sz="2400" b="1" dirty="0" err="1" smtClean="0"/>
              <a:t>mysql</a:t>
            </a:r>
            <a:r>
              <a:rPr lang="en-US" altLang="ru-RU" sz="2400" b="1" dirty="0" err="1" smtClean="0"/>
              <a:t>i</a:t>
            </a:r>
            <a:r>
              <a:rPr lang="ru-RU" altLang="ru-RU" sz="2400" b="1" dirty="0" smtClean="0"/>
              <a:t>_</a:t>
            </a:r>
            <a:r>
              <a:rPr lang="ru-RU" altLang="ru-RU" sz="2400" b="1" dirty="0" err="1" smtClean="0"/>
              <a:t>affected_rows</a:t>
            </a:r>
            <a:r>
              <a:rPr lang="ru-RU" altLang="ru-RU" sz="2400" b="1" dirty="0"/>
              <a:t>( </a:t>
            </a:r>
            <a:r>
              <a:rPr lang="ru-RU" altLang="ru-RU" sz="2400" b="1" dirty="0" smtClean="0"/>
              <a:t>)</a:t>
            </a:r>
            <a:r>
              <a:rPr lang="ru-RU" altLang="ru-RU" sz="2400" dirty="0" smtClean="0"/>
              <a:t>.</a:t>
            </a:r>
            <a:endParaRPr lang="en-US" altLang="ru-RU" sz="2400" dirty="0" smtClean="0"/>
          </a:p>
          <a:p>
            <a:pPr indent="358775"/>
            <a:r>
              <a:rPr lang="ru-RU" altLang="ru-RU" sz="2400" dirty="0" smtClean="0"/>
              <a:t>Синтаксис </a:t>
            </a:r>
            <a:r>
              <a:rPr lang="ru-RU" altLang="ru-RU" sz="2400" dirty="0"/>
              <a:t>функции:</a:t>
            </a:r>
          </a:p>
          <a:p>
            <a:pPr indent="358775"/>
            <a:r>
              <a:rPr lang="ru-RU" alt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altLang="ru-RU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affected_rows</a:t>
            </a:r>
            <a:r>
              <a:rPr lang="ru-RU" altLang="ru-RU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ru-RU" altLang="ru-RU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идентификатор_соединения</a:t>
            </a:r>
            <a:r>
              <a:rPr lang="ru-RU" altLang="ru-RU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pPr indent="358775"/>
            <a:r>
              <a:rPr lang="ru-RU" altLang="ru-RU" sz="2400" dirty="0"/>
              <a:t>Параметр </a:t>
            </a:r>
            <a:r>
              <a:rPr lang="ru-RU" altLang="ru-RU" sz="2400" i="1" dirty="0" err="1"/>
              <a:t>идентификатор_соединения</a:t>
            </a:r>
            <a:r>
              <a:rPr lang="ru-RU" altLang="ru-RU" sz="2400" b="1" dirty="0"/>
              <a:t> </a:t>
            </a:r>
            <a:r>
              <a:rPr lang="ru-RU" altLang="ru-RU" sz="2400" dirty="0"/>
              <a:t>не является обязательным. Если он не указывается, </a:t>
            </a:r>
            <a:r>
              <a:rPr lang="ru-RU" altLang="ru-RU" sz="2400" b="1" dirty="0" err="1" smtClean="0"/>
              <a:t>mysql</a:t>
            </a:r>
            <a:r>
              <a:rPr lang="en-US" altLang="ru-RU" sz="2400" b="1" dirty="0" err="1" smtClean="0"/>
              <a:t>i</a:t>
            </a:r>
            <a:r>
              <a:rPr lang="ru-RU" altLang="ru-RU" sz="2400" b="1" dirty="0" smtClean="0"/>
              <a:t>_</a:t>
            </a:r>
            <a:r>
              <a:rPr lang="ru-RU" altLang="ru-RU" sz="2400" b="1" dirty="0" err="1" smtClean="0"/>
              <a:t>affected_r</a:t>
            </a:r>
            <a:r>
              <a:rPr lang="en-US" altLang="ru-RU" sz="2400" b="1" dirty="0"/>
              <a:t>o</a:t>
            </a:r>
            <a:r>
              <a:rPr lang="ru-RU" altLang="ru-RU" sz="2400" b="1" dirty="0" err="1"/>
              <a:t>ws</a:t>
            </a:r>
            <a:r>
              <a:rPr lang="ru-RU" altLang="ru-RU" sz="2400" b="1" dirty="0"/>
              <a:t>( ) </a:t>
            </a:r>
            <a:r>
              <a:rPr lang="ru-RU" altLang="ru-RU" sz="2400" dirty="0"/>
              <a:t>пытается использовать последнее открытое соединение.</a:t>
            </a:r>
          </a:p>
          <a:p>
            <a:pPr indent="354013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80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altLang="ru-RU" sz="3200" b="1" dirty="0">
                <a:effectLst/>
              </a:rPr>
              <a:t>Соответствие шаблону — </a:t>
            </a:r>
            <a:r>
              <a:rPr lang="en-US" altLang="ru-RU" sz="3200" b="1" dirty="0" smtClean="0">
                <a:effectLst/>
              </a:rPr>
              <a:t>LIKE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ru-RU" sz="2400" dirty="0"/>
              <a:t>Язык SQL поддерживает простые шаблоны. Для этого используется команда LIKE и шаблон задаётся с использованием символа %</a:t>
            </a:r>
            <a:endParaRPr lang="en-US" sz="2400" dirty="0" smtClean="0"/>
          </a:p>
          <a:p>
            <a:pPr indent="358775"/>
            <a:endParaRPr lang="en-US" sz="2400" dirty="0" smtClean="0">
              <a:latin typeface="Consolas" panose="020B0609020204030204" pitchFamily="49" charset="0"/>
            </a:endParaRPr>
          </a:p>
          <a:p>
            <a:pPr indent="358775"/>
            <a:r>
              <a:rPr lang="en-US" sz="2400" dirty="0" smtClean="0">
                <a:latin typeface="Consolas" panose="020B0609020204030204" pitchFamily="49" charset="0"/>
              </a:rPr>
              <a:t>SELECT </a:t>
            </a:r>
            <a:r>
              <a:rPr lang="en-US" sz="2400" dirty="0">
                <a:latin typeface="Consolas" panose="020B0609020204030204" pitchFamily="49" charset="0"/>
              </a:rPr>
              <a:t>* FROM </a:t>
            </a:r>
            <a:r>
              <a:rPr lang="en-US" sz="2400" dirty="0" smtClean="0">
                <a:latin typeface="Consolas" panose="020B0609020204030204" pitchFamily="49" charset="0"/>
              </a:rPr>
              <a:t>persons WHERE </a:t>
            </a:r>
            <a:r>
              <a:rPr lang="en-US" sz="2400" dirty="0">
                <a:latin typeface="Consolas" panose="020B0609020204030204" pitchFamily="49" charset="0"/>
              </a:rPr>
              <a:t>name LIKE </a:t>
            </a:r>
            <a:r>
              <a:rPr lang="en-US" sz="2400" dirty="0" smtClean="0">
                <a:latin typeface="Consolas" panose="020B0609020204030204" pitchFamily="49" charset="0"/>
              </a:rPr>
              <a:t>‘A%'</a:t>
            </a:r>
          </a:p>
          <a:p>
            <a:pPr indent="358775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8775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59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altLang="ru-RU" sz="3200" b="1" dirty="0">
                <a:effectLst/>
              </a:rPr>
              <a:t>Соответствие шаблону — </a:t>
            </a:r>
            <a:r>
              <a:rPr lang="en-US" altLang="ru-RU" sz="3200" b="1" dirty="0" smtClean="0">
                <a:effectLst/>
              </a:rPr>
              <a:t>LIKE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48656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en-US" sz="2200" dirty="0">
                <a:latin typeface="Consolas" panose="020B0609020204030204" pitchFamily="49" charset="0"/>
              </a:rPr>
              <a:t>$</a:t>
            </a:r>
            <a:r>
              <a:rPr lang="en-US" sz="2200" dirty="0" smtClean="0">
                <a:latin typeface="Consolas" panose="020B0609020204030204" pitchFamily="49" charset="0"/>
              </a:rPr>
              <a:t>link= </a:t>
            </a:r>
            <a:r>
              <a:rPr lang="en-US" sz="2200" dirty="0" err="1" smtClean="0">
                <a:latin typeface="Consolas" panose="020B0609020204030204" pitchFamily="49" charset="0"/>
              </a:rPr>
              <a:t>mysqli_connect</a:t>
            </a:r>
            <a:r>
              <a:rPr lang="en-US" sz="2200" dirty="0">
                <a:latin typeface="Consolas" panose="020B0609020204030204" pitchFamily="49" charset="0"/>
              </a:rPr>
              <a:t>( 'localhost',  "root",  '' );</a:t>
            </a:r>
          </a:p>
          <a:p>
            <a:pPr indent="358775"/>
            <a:r>
              <a:rPr lang="en-US" sz="2200" dirty="0">
                <a:latin typeface="Consolas" panose="020B0609020204030204" pitchFamily="49" charset="0"/>
              </a:rPr>
              <a:t>if ( !$link ) die("Error");</a:t>
            </a:r>
          </a:p>
          <a:p>
            <a:pPr indent="358775"/>
            <a:r>
              <a:rPr lang="en-US" sz="2200" dirty="0" err="1" smtClean="0">
                <a:latin typeface="Consolas" panose="020B0609020204030204" pitchFamily="49" charset="0"/>
              </a:rPr>
              <a:t>mysqli_select_db</a:t>
            </a:r>
            <a:r>
              <a:rPr lang="en-US" sz="2200" dirty="0" smtClean="0">
                <a:latin typeface="Consolas" panose="020B0609020204030204" pitchFamily="49" charset="0"/>
              </a:rPr>
              <a:t>( ‘people' 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indent="358775"/>
            <a:r>
              <a:rPr lang="en-US" sz="2200" dirty="0" smtClean="0">
                <a:latin typeface="Consolas" panose="020B0609020204030204" pitchFamily="49" charset="0"/>
              </a:rPr>
              <a:t>echo 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ru-RU" sz="2200" dirty="0">
                <a:latin typeface="Consolas" panose="020B0609020204030204" pitchFamily="49" charset="0"/>
              </a:rPr>
              <a:t>Содержание таблицы:&lt;</a:t>
            </a:r>
            <a:r>
              <a:rPr lang="en-US" sz="2200" dirty="0" err="1">
                <a:latin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</a:rPr>
              <a:t>&gt;";</a:t>
            </a:r>
          </a:p>
          <a:p>
            <a:pPr indent="358775"/>
            <a:r>
              <a:rPr lang="en-US" sz="2200" dirty="0">
                <a:latin typeface="Consolas" panose="020B0609020204030204" pitchFamily="49" charset="0"/>
              </a:rPr>
              <a:t>$result  =  </a:t>
            </a:r>
            <a:r>
              <a:rPr lang="en-US" sz="2200" dirty="0" err="1">
                <a:latin typeface="Consolas" panose="020B0609020204030204" pitchFamily="49" charset="0"/>
              </a:rPr>
              <a:t>mysqli_query</a:t>
            </a:r>
            <a:r>
              <a:rPr lang="en-US" sz="2200" dirty="0">
                <a:latin typeface="Consolas" panose="020B0609020204030204" pitchFamily="49" charset="0"/>
              </a:rPr>
              <a:t>(  $link,  "SELECT * FROM </a:t>
            </a:r>
            <a:r>
              <a:rPr lang="en-US" sz="2200" dirty="0" smtClean="0">
                <a:latin typeface="Consolas" panose="020B0609020204030204" pitchFamily="49" charset="0"/>
              </a:rPr>
              <a:t>persons" );</a:t>
            </a:r>
            <a:endParaRPr lang="en-US" sz="2200" dirty="0">
              <a:latin typeface="Consolas" panose="020B0609020204030204" pitchFamily="49" charset="0"/>
            </a:endParaRPr>
          </a:p>
          <a:p>
            <a:pPr indent="358775"/>
            <a:r>
              <a:rPr lang="en-US" sz="2200" dirty="0">
                <a:latin typeface="Consolas" panose="020B0609020204030204" pitchFamily="49" charset="0"/>
              </a:rPr>
              <a:t>while (  $line  =  </a:t>
            </a:r>
            <a:r>
              <a:rPr lang="en-US" sz="2200" dirty="0" err="1">
                <a:latin typeface="Consolas" panose="020B0609020204030204" pitchFamily="49" charset="0"/>
              </a:rPr>
              <a:t>mysqli_fetch_row</a:t>
            </a:r>
            <a:r>
              <a:rPr lang="en-US" sz="2200" dirty="0">
                <a:latin typeface="Consolas" panose="020B0609020204030204" pitchFamily="49" charset="0"/>
              </a:rPr>
              <a:t>($result)  )</a:t>
            </a:r>
          </a:p>
          <a:p>
            <a:pPr indent="358775"/>
            <a:r>
              <a:rPr lang="en-US" sz="2200" dirty="0">
                <a:latin typeface="Consolas" panose="020B0609020204030204" pitchFamily="49" charset="0"/>
              </a:rPr>
              <a:t>{ echo "</a:t>
            </a:r>
            <a:r>
              <a:rPr lang="ru-RU" sz="2200" dirty="0">
                <a:latin typeface="Consolas" panose="020B0609020204030204" pitchFamily="49" charset="0"/>
              </a:rPr>
              <a:t>Имя: $</a:t>
            </a:r>
            <a:r>
              <a:rPr lang="en-US" sz="2200" dirty="0">
                <a:latin typeface="Consolas" panose="020B0609020204030204" pitchFamily="49" charset="0"/>
              </a:rPr>
              <a:t>line[0]. </a:t>
            </a:r>
            <a:r>
              <a:rPr lang="ru-RU" sz="2200" dirty="0">
                <a:latin typeface="Consolas" panose="020B0609020204030204" pitchFamily="49" charset="0"/>
              </a:rPr>
              <a:t>Фамилия: $</a:t>
            </a:r>
            <a:r>
              <a:rPr lang="en-US" sz="2200" dirty="0">
                <a:latin typeface="Consolas" panose="020B0609020204030204" pitchFamily="49" charset="0"/>
              </a:rPr>
              <a:t>line[1]. </a:t>
            </a:r>
            <a:r>
              <a:rPr lang="ru-RU" sz="2200" dirty="0">
                <a:latin typeface="Consolas" panose="020B0609020204030204" pitchFamily="49" charset="0"/>
              </a:rPr>
              <a:t>Возраст: $</a:t>
            </a:r>
            <a:r>
              <a:rPr lang="en-US" sz="2200" dirty="0">
                <a:latin typeface="Consolas" panose="020B0609020204030204" pitchFamily="49" charset="0"/>
              </a:rPr>
              <a:t>line[2].&lt;</a:t>
            </a:r>
            <a:r>
              <a:rPr lang="en-US" sz="2200" dirty="0" err="1">
                <a:latin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</a:rPr>
              <a:t>&gt;"; }</a:t>
            </a:r>
          </a:p>
          <a:p>
            <a:pPr indent="358775"/>
            <a:r>
              <a:rPr lang="en-US" sz="2200" dirty="0">
                <a:latin typeface="Consolas" panose="020B0609020204030204" pitchFamily="49" charset="0"/>
              </a:rPr>
              <a:t>echo "&lt;</a:t>
            </a:r>
            <a:r>
              <a:rPr lang="en-US" sz="2200" dirty="0" err="1">
                <a:latin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</a:rPr>
              <a:t>&gt;&lt;</a:t>
            </a:r>
            <a:r>
              <a:rPr lang="en-US" sz="2200" dirty="0" err="1">
                <a:latin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  <a:r>
              <a:rPr lang="ru-RU" sz="2200" dirty="0">
                <a:latin typeface="Consolas" panose="020B0609020204030204" pitchFamily="49" charset="0"/>
              </a:rPr>
              <a:t>Имена на букву </a:t>
            </a:r>
            <a:r>
              <a:rPr lang="en-US" sz="2200" dirty="0">
                <a:latin typeface="Consolas" panose="020B0609020204030204" pitchFamily="49" charset="0"/>
              </a:rPr>
              <a:t>A:&lt;br&gt;";</a:t>
            </a:r>
          </a:p>
          <a:p>
            <a:pPr indent="358775"/>
            <a:r>
              <a:rPr lang="en-US" sz="2200" dirty="0">
                <a:latin typeface="Consolas" panose="020B0609020204030204" pitchFamily="49" charset="0"/>
              </a:rPr>
              <a:t>$result  =  </a:t>
            </a:r>
            <a:r>
              <a:rPr lang="en-US" sz="2200" dirty="0" err="1">
                <a:latin typeface="Consolas" panose="020B0609020204030204" pitchFamily="49" charset="0"/>
              </a:rPr>
              <a:t>mysqli_query</a:t>
            </a:r>
            <a:r>
              <a:rPr lang="en-US" sz="2200" dirty="0">
                <a:latin typeface="Consolas" panose="020B0609020204030204" pitchFamily="49" charset="0"/>
              </a:rPr>
              <a:t>(  $link,  "SELECT * FROM users WHERE name LIKE ‘A%'"  );</a:t>
            </a:r>
          </a:p>
          <a:p>
            <a:pPr indent="358775"/>
            <a:r>
              <a:rPr lang="en-US" sz="2200" dirty="0">
                <a:latin typeface="Consolas" panose="020B0609020204030204" pitchFamily="49" charset="0"/>
              </a:rPr>
              <a:t>while (  $line  =  </a:t>
            </a:r>
            <a:r>
              <a:rPr lang="en-US" sz="2200" dirty="0" err="1">
                <a:latin typeface="Consolas" panose="020B0609020204030204" pitchFamily="49" charset="0"/>
              </a:rPr>
              <a:t>mysqli_fetch_row</a:t>
            </a:r>
            <a:r>
              <a:rPr lang="en-US" sz="2200" dirty="0">
                <a:latin typeface="Consolas" panose="020B0609020204030204" pitchFamily="49" charset="0"/>
              </a:rPr>
              <a:t>($result)  )</a:t>
            </a:r>
          </a:p>
          <a:p>
            <a:pPr indent="358775"/>
            <a:r>
              <a:rPr lang="en-US" sz="2200" dirty="0">
                <a:latin typeface="Consolas" panose="020B0609020204030204" pitchFamily="49" charset="0"/>
              </a:rPr>
              <a:t>{ echo "</a:t>
            </a:r>
            <a:r>
              <a:rPr lang="ru-RU" sz="2200" dirty="0">
                <a:latin typeface="Consolas" panose="020B0609020204030204" pitchFamily="49" charset="0"/>
              </a:rPr>
              <a:t>Имя: $</a:t>
            </a:r>
            <a:r>
              <a:rPr lang="en-US" sz="2200" dirty="0">
                <a:latin typeface="Consolas" panose="020B0609020204030204" pitchFamily="49" charset="0"/>
              </a:rPr>
              <a:t>line[0]. </a:t>
            </a:r>
            <a:r>
              <a:rPr lang="ru-RU" sz="2200" dirty="0">
                <a:latin typeface="Consolas" panose="020B0609020204030204" pitchFamily="49" charset="0"/>
              </a:rPr>
              <a:t>Фамилия: $</a:t>
            </a:r>
            <a:r>
              <a:rPr lang="en-US" sz="2200" dirty="0">
                <a:latin typeface="Consolas" panose="020B0609020204030204" pitchFamily="49" charset="0"/>
              </a:rPr>
              <a:t>line[1]. </a:t>
            </a:r>
            <a:r>
              <a:rPr lang="ru-RU" sz="2200" dirty="0">
                <a:latin typeface="Consolas" panose="020B0609020204030204" pitchFamily="49" charset="0"/>
              </a:rPr>
              <a:t>Возраст: $</a:t>
            </a:r>
            <a:r>
              <a:rPr lang="en-US" sz="2200" dirty="0">
                <a:latin typeface="Consolas" panose="020B0609020204030204" pitchFamily="49" charset="0"/>
              </a:rPr>
              <a:t>line[2].&lt;</a:t>
            </a:r>
            <a:r>
              <a:rPr lang="en-US" sz="2200" dirty="0" err="1">
                <a:latin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</a:rPr>
              <a:t>&gt;"; }</a:t>
            </a:r>
          </a:p>
          <a:p>
            <a:pPr indent="358775"/>
            <a:r>
              <a:rPr lang="en-US" sz="2200" dirty="0" err="1">
                <a:latin typeface="Consolas" panose="020B0609020204030204" pitchFamily="49" charset="0"/>
              </a:rPr>
              <a:t>mysqli_close</a:t>
            </a:r>
            <a:r>
              <a:rPr lang="en-US" sz="2200" dirty="0">
                <a:latin typeface="Consolas" panose="020B0609020204030204" pitchFamily="49" charset="0"/>
              </a:rPr>
              <a:t>($link);</a:t>
            </a:r>
          </a:p>
        </p:txBody>
      </p:sp>
    </p:spTree>
    <p:extLst>
      <p:ext uri="{BB962C8B-B14F-4D97-AF65-F5344CB8AC3E}">
        <p14:creationId xmlns:p14="http://schemas.microsoft.com/office/powerpoint/2010/main" val="3802446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46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altLang="ru-RU" sz="3200" b="1" dirty="0">
                <a:effectLst/>
              </a:rPr>
              <a:t>Соответствие условию — </a:t>
            </a:r>
            <a:r>
              <a:rPr lang="en-US" altLang="ru-RU" sz="3200" b="1" dirty="0" smtClean="0">
                <a:effectLst/>
              </a:rPr>
              <a:t>IN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ru-RU" sz="2400" dirty="0"/>
              <a:t>Запрос с использованием команды IN вернёт только те строки, которые строго соответствую условию.</a:t>
            </a:r>
          </a:p>
          <a:p>
            <a:pPr indent="358775"/>
            <a:endParaRPr lang="ru-RU" sz="2400" dirty="0"/>
          </a:p>
          <a:p>
            <a:pPr indent="358775"/>
            <a:r>
              <a:rPr lang="ru-RU" sz="2400" dirty="0"/>
              <a:t>Например, нас интересуют люди с возрастом 21, 26 и 33 года.</a:t>
            </a:r>
          </a:p>
          <a:p>
            <a:pPr indent="358775"/>
            <a:r>
              <a:rPr lang="ru-RU" sz="2200" dirty="0" smtClean="0">
                <a:latin typeface="Consolas" panose="020B0609020204030204" pitchFamily="49" charset="0"/>
              </a:rPr>
              <a:t>SELECT </a:t>
            </a:r>
            <a:r>
              <a:rPr lang="ru-RU" sz="2200" dirty="0">
                <a:latin typeface="Consolas" panose="020B0609020204030204" pitchFamily="49" charset="0"/>
              </a:rPr>
              <a:t>* FROM </a:t>
            </a:r>
            <a:r>
              <a:rPr lang="en-US" sz="2200" dirty="0" smtClean="0">
                <a:latin typeface="Consolas" panose="020B0609020204030204" pitchFamily="49" charset="0"/>
              </a:rPr>
              <a:t>persons </a:t>
            </a:r>
            <a:r>
              <a:rPr lang="ru-RU" sz="2200" dirty="0" smtClean="0">
                <a:latin typeface="Consolas" panose="020B0609020204030204" pitchFamily="49" charset="0"/>
              </a:rPr>
              <a:t>WHERE </a:t>
            </a:r>
            <a:r>
              <a:rPr lang="ru-RU" sz="2200" dirty="0" err="1">
                <a:latin typeface="Consolas" panose="020B0609020204030204" pitchFamily="49" charset="0"/>
              </a:rPr>
              <a:t>age</a:t>
            </a:r>
            <a:r>
              <a:rPr lang="ru-RU" sz="2200" dirty="0">
                <a:latin typeface="Consolas" panose="020B0609020204030204" pitchFamily="49" charset="0"/>
              </a:rPr>
              <a:t> IN (21,26,33</a:t>
            </a:r>
            <a:r>
              <a:rPr lang="ru-RU" sz="2200" dirty="0" smtClean="0"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58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47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 err="1"/>
              <a:t>mysql_free_result</a:t>
            </a:r>
            <a:r>
              <a:rPr lang="ru-RU" sz="3200" b="1" dirty="0"/>
              <a:t>( </a:t>
            </a:r>
            <a:r>
              <a:rPr lang="ru-RU" sz="3200" b="1" dirty="0" smtClean="0"/>
              <a:t>)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ru-RU" sz="2400" dirty="0" smtClean="0"/>
              <a:t>Если </a:t>
            </a:r>
            <a:r>
              <a:rPr lang="ru-RU" sz="2400" dirty="0"/>
              <a:t>вас беспокоит то, что при обработке запросов расходуется слишком много памяти, вызовите стандартную функцию РНР </a:t>
            </a:r>
            <a:r>
              <a:rPr lang="ru-RU" sz="2400" b="1" dirty="0" err="1"/>
              <a:t>mysql_free_result</a:t>
            </a:r>
            <a:r>
              <a:rPr lang="ru-RU" sz="2400" b="1" dirty="0"/>
              <a:t>( ).</a:t>
            </a:r>
          </a:p>
          <a:p>
            <a:pPr indent="354013" fontAlgn="base"/>
            <a:r>
              <a:rPr lang="ru-RU" sz="2400" dirty="0"/>
              <a:t>При вызове ей передается идентификатор результата, возвращаемый </a:t>
            </a:r>
            <a:r>
              <a:rPr lang="ru-RU" sz="2400" b="1" dirty="0" err="1"/>
              <a:t>mysql_query</a:t>
            </a:r>
            <a:r>
              <a:rPr lang="ru-RU" sz="2400" b="1" dirty="0"/>
              <a:t>( )</a:t>
            </a:r>
            <a:r>
              <a:rPr lang="ru-RU" sz="2400" dirty="0"/>
              <a:t>. Функция </a:t>
            </a:r>
            <a:r>
              <a:rPr lang="ru-RU" sz="2400" b="1" dirty="0" err="1"/>
              <a:t>mysql_free_result</a:t>
            </a:r>
            <a:r>
              <a:rPr lang="ru-RU" sz="2400" b="1" dirty="0"/>
              <a:t>( )</a:t>
            </a:r>
            <a:r>
              <a:rPr lang="ru-RU" sz="2400" dirty="0"/>
              <a:t> освобождает всю память, связанную с данным запросом.</a:t>
            </a:r>
          </a:p>
          <a:p>
            <a:pPr indent="354013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62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48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Обновление данных в </a:t>
            </a:r>
            <a:r>
              <a:rPr lang="ru-RU" sz="3200" b="1" dirty="0" smtClean="0">
                <a:effectLst/>
              </a:rPr>
              <a:t>БД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ru-RU" sz="2400" dirty="0"/>
              <a:t>Для обновления </a:t>
            </a:r>
            <a:r>
              <a:rPr lang="ru-RU" sz="2400" dirty="0" smtClean="0"/>
              <a:t>данных применяется </a:t>
            </a:r>
            <a:r>
              <a:rPr lang="ru-RU" sz="2400" dirty="0"/>
              <a:t>выражение SQL "</a:t>
            </a:r>
            <a:r>
              <a:rPr lang="ru-RU" sz="2400" dirty="0" smtClean="0"/>
              <a:t>UPDATE".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SET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TableColumn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='value' WHERE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endParaRPr lang="ru-RU" sz="2400" dirty="0" smtClean="0"/>
          </a:p>
          <a:p>
            <a:pPr indent="354013" fontAlgn="base"/>
            <a:r>
              <a:rPr lang="ru-RU" sz="2400" dirty="0" smtClean="0"/>
              <a:t>После </a:t>
            </a:r>
            <a:r>
              <a:rPr lang="ru-RU" sz="2400" dirty="0"/>
              <a:t>слова SET идет перечисление названий столбцов и новых значений для </a:t>
            </a:r>
            <a:r>
              <a:rPr lang="ru-RU" sz="2400" dirty="0" smtClean="0"/>
              <a:t>них.</a:t>
            </a:r>
          </a:p>
          <a:p>
            <a:pPr indent="354013" fontAlgn="base"/>
            <a:r>
              <a:rPr lang="ru-RU" sz="2400" dirty="0" smtClean="0"/>
              <a:t>В </a:t>
            </a:r>
            <a:r>
              <a:rPr lang="ru-RU" sz="2400" dirty="0"/>
              <a:t>конце строки запроса указывается селектор с помощью выражения </a:t>
            </a:r>
            <a:r>
              <a:rPr lang="ru-RU" sz="2400" b="1" dirty="0" smtClean="0"/>
              <a:t>WHERE</a:t>
            </a:r>
            <a:r>
              <a:rPr lang="ru-RU" sz="2400" dirty="0" smtClean="0"/>
              <a:t>.</a:t>
            </a:r>
          </a:p>
          <a:p>
            <a:pPr indent="354013" fontAlgn="base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SET TableColumn1='value1', TableColumn2='value2'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1209518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49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Обновление данных в </a:t>
            </a:r>
            <a:r>
              <a:rPr lang="ru-RU" sz="3200" b="1" dirty="0" smtClean="0">
                <a:effectLst/>
              </a:rPr>
              <a:t>БД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("mysql.myhost.com", "user", "sesame") or die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());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mysql_select_db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people")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or die(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"Update </a:t>
            </a:r>
            <a:r>
              <a:rPr lang="en-US" sz="2400" dirty="0">
                <a:latin typeface="Consolas" panose="020B0609020204030204" pitchFamily="49" charset="0"/>
              </a:rPr>
              <a:t>persons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";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'D.', "; 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 "Phone= '44444444' "; 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 "Where id = 22"; 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5401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2295265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Создание базы </a:t>
            </a:r>
            <a:r>
              <a:rPr lang="ru-RU" sz="3200" b="1" dirty="0" smtClean="0">
                <a:effectLst/>
              </a:rPr>
              <a:t>данных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37321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400" dirty="0" smtClean="0"/>
              <a:t>На вкладке</a:t>
            </a:r>
            <a:r>
              <a:rPr lang="ru-RU" sz="2400" dirty="0"/>
              <a:t> </a:t>
            </a:r>
            <a:r>
              <a:rPr lang="ru-RU" sz="2400" b="1" dirty="0"/>
              <a:t>Базы </a:t>
            </a:r>
            <a:r>
              <a:rPr lang="ru-RU" sz="2400" b="1" dirty="0" smtClean="0"/>
              <a:t>данных </a:t>
            </a:r>
            <a:r>
              <a:rPr lang="ru-RU" sz="2400" dirty="0"/>
              <a:t>указать имя новой базы данных и нажать кнопку “</a:t>
            </a:r>
            <a:r>
              <a:rPr lang="ru-RU" sz="2400" b="1" dirty="0"/>
              <a:t>Создать</a:t>
            </a:r>
            <a:r>
              <a:rPr lang="ru-RU" sz="2400" dirty="0"/>
              <a:t>”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6990"/>
            <a:ext cx="7170389" cy="43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329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50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Удаление данных из </a:t>
            </a:r>
            <a:r>
              <a:rPr lang="ru-RU" sz="3200" b="1" dirty="0" smtClean="0">
                <a:effectLst/>
              </a:rPr>
              <a:t>БД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928" y="1225689"/>
            <a:ext cx="83425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ru-RU" sz="2400" dirty="0"/>
              <a:t>При удалении данных используется выражение SQL "</a:t>
            </a:r>
            <a:r>
              <a:rPr lang="ru-RU" sz="2400" b="1" dirty="0"/>
              <a:t>DELETE</a:t>
            </a:r>
            <a:r>
              <a:rPr lang="ru-RU" sz="2400" dirty="0" smtClean="0"/>
              <a:t>".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WHERE condition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("mysql.myhost.com", "user", "sesame") or die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());</a:t>
            </a:r>
          </a:p>
          <a:p>
            <a:pPr indent="354013" fontAlgn="base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mysql_select_db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mydatabase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 or die(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"DELETE FROM </a:t>
            </a:r>
            <a:r>
              <a:rPr lang="en-US" sz="2400" dirty="0">
                <a:latin typeface="Consolas" panose="020B0609020204030204" pitchFamily="49" charset="0"/>
              </a:rPr>
              <a:t>persons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 = 24";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strSQL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mysql_close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54013"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1675482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51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06327" y="476672"/>
            <a:ext cx="8342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ru-RU" sz="2400" b="1" dirty="0"/>
              <a:t>Удалить столбец </a:t>
            </a:r>
            <a:r>
              <a:rPr lang="ru-RU" sz="2400" dirty="0"/>
              <a:t>— </a:t>
            </a:r>
            <a:r>
              <a:rPr lang="en-US" sz="2400" dirty="0"/>
              <a:t>ALTER TABLE ... DROP ...</a:t>
            </a:r>
          </a:p>
          <a:p>
            <a:pPr indent="354013" fontAlgn="base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54013" fontAlgn="base"/>
            <a:r>
              <a:rPr lang="ru-RU" sz="2400" dirty="0"/>
              <a:t>Удалим из таблицы</a:t>
            </a:r>
            <a:r>
              <a:rPr lang="en-US" sz="2400" dirty="0"/>
              <a:t> people </a:t>
            </a:r>
            <a:r>
              <a:rPr lang="ru-RU" sz="2400" dirty="0"/>
              <a:t>столбец </a:t>
            </a:r>
            <a:r>
              <a:rPr lang="en-US" sz="2400" dirty="0"/>
              <a:t>Phone: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</a:rPr>
              <a:t>ALTER TABLE persons </a:t>
            </a:r>
            <a:r>
              <a:rPr lang="en-US" sz="2400" dirty="0" smtClean="0">
                <a:latin typeface="Consolas" panose="020B0609020204030204" pitchFamily="49" charset="0"/>
              </a:rPr>
              <a:t>DROP </a:t>
            </a:r>
            <a:r>
              <a:rPr lang="en-US" sz="2400" dirty="0">
                <a:latin typeface="Consolas" panose="020B0609020204030204" pitchFamily="49" charset="0"/>
              </a:rPr>
              <a:t>Phone</a:t>
            </a:r>
          </a:p>
          <a:p>
            <a:pPr indent="354013" fontAlgn="base"/>
            <a:endParaRPr lang="ru-RU" sz="2400" dirty="0"/>
          </a:p>
          <a:p>
            <a:pPr indent="354013" fontAlgn="base"/>
            <a:r>
              <a:rPr lang="ru-RU" sz="2400" b="1" dirty="0" smtClean="0"/>
              <a:t>Добавить </a:t>
            </a:r>
            <a:r>
              <a:rPr lang="ru-RU" sz="2400" b="1" dirty="0"/>
              <a:t>столбец </a:t>
            </a:r>
            <a:r>
              <a:rPr lang="ru-RU" sz="2400" dirty="0"/>
              <a:t>— </a:t>
            </a:r>
            <a:r>
              <a:rPr lang="en-US" sz="2400" dirty="0"/>
              <a:t>ALTER TABLE ... ADD ...</a:t>
            </a:r>
          </a:p>
          <a:p>
            <a:pPr indent="354013" fontAlgn="base"/>
            <a:endParaRPr lang="en-US" sz="2400" dirty="0" smtClean="0"/>
          </a:p>
          <a:p>
            <a:pPr indent="354013" fontAlgn="base"/>
            <a:r>
              <a:rPr lang="ru-RU" sz="2400" dirty="0" smtClean="0"/>
              <a:t>Добавим в </a:t>
            </a:r>
            <a:r>
              <a:rPr lang="ru-RU" sz="2400" dirty="0"/>
              <a:t>таблицу </a:t>
            </a:r>
            <a:r>
              <a:rPr lang="en-US" sz="2400" dirty="0">
                <a:latin typeface="Consolas" panose="020B0609020204030204" pitchFamily="49" charset="0"/>
              </a:rPr>
              <a:t>persons </a:t>
            </a:r>
            <a:r>
              <a:rPr lang="ru-RU" sz="2400" dirty="0" smtClean="0"/>
              <a:t>столбец </a:t>
            </a:r>
            <a:r>
              <a:rPr lang="en-US" sz="2400" dirty="0"/>
              <a:t>age: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</a:rPr>
              <a:t>ALTER TABLE persons </a:t>
            </a:r>
            <a:r>
              <a:rPr lang="en-US" sz="2400" dirty="0" smtClean="0">
                <a:latin typeface="Consolas" panose="020B0609020204030204" pitchFamily="49" charset="0"/>
              </a:rPr>
              <a:t>ADD </a:t>
            </a:r>
            <a:r>
              <a:rPr lang="en-US" sz="2400" dirty="0">
                <a:latin typeface="Consolas" panose="020B0609020204030204" pitchFamily="49" charset="0"/>
              </a:rPr>
              <a:t>age Integer</a:t>
            </a:r>
            <a:endParaRPr lang="ru-RU" sz="2400" dirty="0">
              <a:latin typeface="Consolas" panose="020B0609020204030204" pitchFamily="49" charset="0"/>
            </a:endParaRPr>
          </a:p>
          <a:p>
            <a:pPr indent="354013" fontAlgn="base"/>
            <a:endParaRPr lang="ru-RU" sz="2400" b="1" dirty="0"/>
          </a:p>
          <a:p>
            <a:pPr indent="354013" fontAlgn="base"/>
            <a:r>
              <a:rPr lang="ru-RU" sz="2400" b="1" dirty="0" smtClean="0"/>
              <a:t>Удалить </a:t>
            </a:r>
            <a:r>
              <a:rPr lang="ru-RU" sz="2400" b="1" dirty="0"/>
              <a:t>таблицу </a:t>
            </a:r>
            <a:r>
              <a:rPr lang="ru-RU" sz="2400" dirty="0"/>
              <a:t>— </a:t>
            </a:r>
            <a:r>
              <a:rPr lang="en-US" sz="2400" dirty="0"/>
              <a:t>DROP TABLE</a:t>
            </a:r>
          </a:p>
          <a:p>
            <a:pPr indent="354013" fontAlgn="base"/>
            <a:r>
              <a:rPr lang="ru-RU" sz="2400" dirty="0" smtClean="0"/>
              <a:t>Запрос </a:t>
            </a:r>
            <a:r>
              <a:rPr lang="ru-RU" sz="2400" dirty="0"/>
              <a:t>к базе данных </a:t>
            </a:r>
            <a:r>
              <a:rPr lang="en-US" sz="2400" dirty="0"/>
              <a:t>MySQL </a:t>
            </a:r>
            <a:r>
              <a:rPr lang="ru-RU" sz="2400" dirty="0"/>
              <a:t>который удаляет целиком </a:t>
            </a:r>
            <a:r>
              <a:rPr lang="ru-RU" sz="2400" dirty="0" smtClean="0"/>
              <a:t>таблицу</a:t>
            </a:r>
            <a:r>
              <a:rPr lang="en-US" sz="2400" dirty="0" smtClean="0"/>
              <a:t>:</a:t>
            </a:r>
            <a:endParaRPr lang="en-US" sz="2400" dirty="0"/>
          </a:p>
          <a:p>
            <a:pPr indent="354013" fontAlgn="base"/>
            <a:r>
              <a:rPr lang="en-US" sz="2400" dirty="0" smtClean="0">
                <a:latin typeface="Consolas" panose="020B0609020204030204" pitchFamily="49" charset="0"/>
              </a:rPr>
              <a:t>DROP </a:t>
            </a:r>
            <a:r>
              <a:rPr lang="en-US" sz="2400" dirty="0">
                <a:latin typeface="Consolas" panose="020B0609020204030204" pitchFamily="49" charset="0"/>
              </a:rPr>
              <a:t>TABLE persons</a:t>
            </a:r>
          </a:p>
          <a:p>
            <a:pPr indent="354013"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52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06327" y="476672"/>
            <a:ext cx="8342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 fontAlgn="base"/>
            <a:r>
              <a:rPr lang="ru-RU" sz="2400" b="1" dirty="0"/>
              <a:t>Переименование столбца — ALTER TABLE ... CHANGE </a:t>
            </a:r>
            <a:endParaRPr lang="en-US" sz="2400" b="1" dirty="0" smtClean="0"/>
          </a:p>
          <a:p>
            <a:pPr indent="354013" fontAlgn="base"/>
            <a:r>
              <a:rPr lang="ru-RU" sz="2400" dirty="0" smtClean="0"/>
              <a:t>Переименовать столбец</a:t>
            </a:r>
            <a:r>
              <a:rPr lang="en-US" sz="2400" dirty="0" smtClean="0"/>
              <a:t> </a:t>
            </a:r>
            <a:r>
              <a:rPr lang="ru-RU" sz="2400" dirty="0" err="1" smtClean="0"/>
              <a:t>age</a:t>
            </a:r>
            <a:r>
              <a:rPr lang="ru-RU" sz="2400" dirty="0" smtClean="0"/>
              <a:t> в </a:t>
            </a:r>
            <a:r>
              <a:rPr lang="ru-RU" sz="2400" dirty="0" err="1"/>
              <a:t>vozrast</a:t>
            </a:r>
            <a:r>
              <a:rPr lang="ru-RU" sz="2400" dirty="0"/>
              <a:t>. </a:t>
            </a:r>
            <a:endParaRPr lang="en-US" sz="2400" dirty="0" smtClean="0"/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</a:rPr>
              <a:t>ALTER TABLE persons </a:t>
            </a:r>
            <a:r>
              <a:rPr lang="en-US" sz="2400" dirty="0" smtClean="0">
                <a:latin typeface="Consolas" panose="020B0609020204030204" pitchFamily="49" charset="0"/>
              </a:rPr>
              <a:t>CHANGE </a:t>
            </a:r>
            <a:r>
              <a:rPr lang="en-US" sz="2400" dirty="0">
                <a:latin typeface="Consolas" panose="020B0609020204030204" pitchFamily="49" charset="0"/>
              </a:rPr>
              <a:t>age </a:t>
            </a:r>
            <a:r>
              <a:rPr lang="en-US" sz="2400" dirty="0" err="1">
                <a:latin typeface="Consolas" panose="020B0609020204030204" pitchFamily="49" charset="0"/>
              </a:rPr>
              <a:t>vozrast</a:t>
            </a:r>
            <a:r>
              <a:rPr lang="en-US" sz="2400" dirty="0">
                <a:latin typeface="Consolas" panose="020B0609020204030204" pitchFamily="49" charset="0"/>
              </a:rPr>
              <a:t> Integer</a:t>
            </a:r>
          </a:p>
          <a:p>
            <a:pPr indent="354013" fontAlgn="base"/>
            <a:endParaRPr lang="ru-RU" sz="2400" dirty="0"/>
          </a:p>
          <a:p>
            <a:pPr indent="354013" fontAlgn="base"/>
            <a:r>
              <a:rPr lang="ru-RU" sz="2400" b="1" dirty="0" smtClean="0"/>
              <a:t>Переименование </a:t>
            </a:r>
            <a:r>
              <a:rPr lang="ru-RU" sz="2400" b="1" dirty="0"/>
              <a:t>таблицы </a:t>
            </a:r>
            <a:r>
              <a:rPr lang="ru-RU" sz="2400" dirty="0"/>
              <a:t>— </a:t>
            </a:r>
            <a:r>
              <a:rPr lang="en-US" sz="2400" dirty="0"/>
              <a:t>RENAME TABLE ... </a:t>
            </a:r>
            <a:r>
              <a:rPr lang="en-US" sz="2400" dirty="0" smtClean="0"/>
              <a:t>TO</a:t>
            </a:r>
          </a:p>
          <a:p>
            <a:pPr indent="354013" fontAlgn="base"/>
            <a:r>
              <a:rPr lang="en-US" sz="2400" dirty="0">
                <a:latin typeface="Consolas" panose="020B0609020204030204" pitchFamily="49" charset="0"/>
              </a:rPr>
              <a:t>RENAME TABLE persons </a:t>
            </a:r>
            <a:r>
              <a:rPr lang="en-US" sz="2400" dirty="0" smtClean="0">
                <a:latin typeface="Consolas" panose="020B0609020204030204" pitchFamily="49" charset="0"/>
              </a:rPr>
              <a:t>TO users</a:t>
            </a:r>
          </a:p>
          <a:p>
            <a:pPr indent="354013" fontAlgn="base"/>
            <a:endParaRPr lang="en-US" sz="2400" dirty="0">
              <a:latin typeface="Consolas" panose="020B0609020204030204" pitchFamily="49" charset="0"/>
            </a:endParaRPr>
          </a:p>
          <a:p>
            <a:pPr indent="354013" fontAlgn="base"/>
            <a:r>
              <a:rPr lang="ru-RU" sz="2400" b="1" dirty="0"/>
              <a:t>Удаление базы данных </a:t>
            </a:r>
            <a:r>
              <a:rPr lang="ru-RU" sz="2400" dirty="0"/>
              <a:t>— DROP DATABASE</a:t>
            </a:r>
          </a:p>
          <a:p>
            <a:pPr indent="354013" fontAlgn="base"/>
            <a:r>
              <a:rPr lang="ru-RU" sz="2400" dirty="0" smtClean="0">
                <a:latin typeface="Consolas" panose="020B0609020204030204" pitchFamily="49" charset="0"/>
              </a:rPr>
              <a:t>DROP </a:t>
            </a:r>
            <a:r>
              <a:rPr lang="ru-RU" sz="2400" dirty="0">
                <a:latin typeface="Consolas" panose="020B0609020204030204" pitchFamily="49" charset="0"/>
              </a:rPr>
              <a:t>DATABASE </a:t>
            </a:r>
            <a:r>
              <a:rPr lang="en-US" sz="2400" dirty="0" smtClean="0">
                <a:latin typeface="Consolas" panose="020B0609020204030204" pitchFamily="49" charset="0"/>
              </a:rPr>
              <a:t>people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74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285749" y="982390"/>
            <a:ext cx="8588375" cy="5753100"/>
          </a:xfrm>
          <a:solidFill>
            <a:srgbClr val="FFFFFF"/>
          </a:solidFill>
        </p:spPr>
        <p:txBody>
          <a:bodyPr>
            <a:noAutofit/>
          </a:bodyPr>
          <a:lstStyle/>
          <a:p>
            <a:pPr marL="0" indent="358775">
              <a:buNone/>
            </a:pP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Список всех баз данных, доступных для данного подключения, можно получить с помощью функции </a:t>
            </a:r>
            <a:r>
              <a:rPr lang="ru-RU" altLang="ru-RU" sz="2200" b="1" dirty="0" err="1" smtClean="0">
                <a:solidFill>
                  <a:schemeClr val="tx1"/>
                </a:solidFill>
                <a:latin typeface="+mn-lt"/>
              </a:rPr>
              <a:t>mysql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ru-RU" altLang="ru-RU" sz="2200" b="1" dirty="0" smtClean="0">
                <a:solidFill>
                  <a:schemeClr val="tx1"/>
                </a:solidFill>
                <a:latin typeface="+mn-lt"/>
              </a:rPr>
              <a:t>_</a:t>
            </a:r>
            <a:r>
              <a:rPr lang="ru-RU" altLang="ru-RU" sz="2200" b="1" dirty="0" err="1" smtClean="0">
                <a:solidFill>
                  <a:schemeClr val="tx1"/>
                </a:solidFill>
                <a:latin typeface="+mn-lt"/>
              </a:rPr>
              <a:t>list_dbs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( ).</a:t>
            </a:r>
          </a:p>
          <a:p>
            <a:pPr marL="0" indent="358775">
              <a:buNone/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Функции нужно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передать идентификатор подключения, а вернет она другой идентификатор, с помощью которого можно получить список всех доступных баз данных.</a:t>
            </a:r>
          </a:p>
          <a:p>
            <a:pPr marL="0" indent="358775">
              <a:buNone/>
            </a:pP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Для этого необходимо вызвать функцию </a:t>
            </a:r>
            <a:r>
              <a:rPr lang="ru-RU" altLang="ru-RU" sz="2200" b="1" dirty="0" err="1" smtClean="0">
                <a:solidFill>
                  <a:schemeClr val="tx1"/>
                </a:solidFill>
                <a:latin typeface="+mn-lt"/>
              </a:rPr>
              <a:t>mysql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ru-RU" altLang="ru-RU" sz="2200" b="1" dirty="0" smtClean="0">
                <a:solidFill>
                  <a:schemeClr val="tx1"/>
                </a:solidFill>
                <a:latin typeface="+mn-lt"/>
              </a:rPr>
              <a:t>_</a:t>
            </a:r>
            <a:r>
              <a:rPr lang="ru-RU" altLang="ru-RU" sz="2200" b="1" dirty="0" err="1" smtClean="0">
                <a:solidFill>
                  <a:schemeClr val="tx1"/>
                </a:solidFill>
                <a:latin typeface="+mn-lt"/>
              </a:rPr>
              <a:t>tablename</a:t>
            </a:r>
            <a:r>
              <a:rPr lang="ru-RU" altLang="ru-RU" sz="2200" b="1" dirty="0">
                <a:solidFill>
                  <a:schemeClr val="tx1"/>
                </a:solidFill>
                <a:latin typeface="+mn-lt"/>
              </a:rPr>
              <a:t>( )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для каждой найденной базы данных.</a:t>
            </a:r>
          </a:p>
          <a:p>
            <a:pPr marL="0" indent="358775">
              <a:buNone/>
            </a:pP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Функция имеет 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два аргумента: идентификатор результата и индекс базы данных.</a:t>
            </a:r>
          </a:p>
          <a:p>
            <a:pPr marL="0" indent="358775">
              <a:buNone/>
            </a:pP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Функция возвращает имя указанной базы данных. Базы данных индексируются, начиная с нуля. Для того чтобы узнать, сколько баз данных найдено функцией </a:t>
            </a:r>
            <a:r>
              <a:rPr lang="ru-RU" altLang="ru-RU" sz="2200" dirty="0" err="1" smtClean="0">
                <a:solidFill>
                  <a:schemeClr val="tx1"/>
                </a:solidFill>
                <a:latin typeface="+mn-lt"/>
              </a:rPr>
              <a:t>mysql</a:t>
            </a:r>
            <a:r>
              <a:rPr lang="en-US" altLang="ru-RU" sz="22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_</a:t>
            </a:r>
            <a:r>
              <a:rPr lang="ru-RU" altLang="ru-RU" sz="2200" dirty="0" err="1" smtClean="0">
                <a:solidFill>
                  <a:schemeClr val="tx1"/>
                </a:solidFill>
                <a:latin typeface="+mn-lt"/>
              </a:rPr>
              <a:t>list_dbs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( ), нужно вызвать функцию </a:t>
            </a:r>
            <a:r>
              <a:rPr lang="ru-RU" altLang="ru-RU" sz="2200" dirty="0" err="1" smtClean="0">
                <a:solidFill>
                  <a:schemeClr val="tx1"/>
                </a:solidFill>
                <a:latin typeface="+mn-lt"/>
              </a:rPr>
              <a:t>mysql</a:t>
            </a:r>
            <a:r>
              <a:rPr lang="en-US" altLang="ru-RU" sz="22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_</a:t>
            </a:r>
            <a:r>
              <a:rPr lang="ru-RU" altLang="ru-RU" sz="2200" dirty="0" err="1" smtClean="0">
                <a:solidFill>
                  <a:schemeClr val="tx1"/>
                </a:solidFill>
                <a:latin typeface="+mn-lt"/>
              </a:rPr>
              <a:t>num_rows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( ), передав ей идентификатор результата, возвращенный функцией </a:t>
            </a:r>
            <a:r>
              <a:rPr lang="ru-RU" altLang="ru-RU" sz="2200" dirty="0" err="1" smtClean="0">
                <a:solidFill>
                  <a:schemeClr val="tx1"/>
                </a:solidFill>
                <a:latin typeface="+mn-lt"/>
              </a:rPr>
              <a:t>mysql</a:t>
            </a:r>
            <a:r>
              <a:rPr lang="en-US" altLang="ru-RU" sz="22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ru-RU" altLang="ru-RU" sz="2200" dirty="0" smtClean="0">
                <a:solidFill>
                  <a:schemeClr val="tx1"/>
                </a:solidFill>
                <a:latin typeface="+mn-lt"/>
              </a:rPr>
              <a:t>_</a:t>
            </a:r>
            <a:r>
              <a:rPr lang="ru-RU" altLang="ru-RU" sz="2200" dirty="0" err="1" smtClean="0">
                <a:solidFill>
                  <a:schemeClr val="tx1"/>
                </a:solidFill>
                <a:latin typeface="+mn-lt"/>
              </a:rPr>
              <a:t>list_dbs</a:t>
            </a:r>
            <a:r>
              <a:rPr lang="ru-RU" altLang="ru-RU" sz="2200" dirty="0">
                <a:solidFill>
                  <a:schemeClr val="tx1"/>
                </a:solidFill>
                <a:latin typeface="+mn-lt"/>
              </a:rPr>
              <a:t>().</a:t>
            </a:r>
          </a:p>
          <a:p>
            <a:pPr eaLnBrk="1" hangingPunct="1"/>
            <a:endParaRPr lang="ru-RU" altLang="ru-RU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867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004967E7-4D94-4C15-8764-09CADB56E3E6}" type="slidenum">
              <a:rPr lang="en-GB" altLang="ru-RU" smtClean="0">
                <a:solidFill>
                  <a:srgbClr val="FFFFFF"/>
                </a:solidFill>
              </a:rPr>
              <a:pPr eaLnBrk="1" hangingPunct="1"/>
              <a:t>53</a:t>
            </a:fld>
            <a:endParaRPr lang="en-GB" altLang="ru-RU" smtClean="0">
              <a:solidFill>
                <a:srgbClr val="FFFFFF"/>
              </a:solidFill>
            </a:endParaRPr>
          </a:p>
        </p:txBody>
      </p:sp>
      <p:sp>
        <p:nvSpPr>
          <p:cNvPr id="36868" name="Rectangle 1"/>
          <p:cNvSpPr>
            <a:spLocks noGrp="1" noChangeArrowheads="1"/>
          </p:cNvSpPr>
          <p:nvPr>
            <p:ph type="title"/>
          </p:nvPr>
        </p:nvSpPr>
        <p:spPr>
          <a:xfrm>
            <a:off x="694531" y="188640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>
                <a:effectLst/>
              </a:rPr>
              <a:t>Список баз данных</a:t>
            </a:r>
            <a:endParaRPr lang="en-GB" altLang="ru-RU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0315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285750" y="714375"/>
            <a:ext cx="8588375" cy="5753100"/>
          </a:xfrm>
          <a:solidFill>
            <a:srgbClr val="FFFFFF"/>
          </a:solidFill>
        </p:spPr>
        <p:txBody>
          <a:bodyPr/>
          <a:lstStyle/>
          <a:p>
            <a:pPr marL="0" indent="354013" fontAlgn="base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4013" fontAlgn="base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$user = "harry";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4013" fontAlgn="base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$pass = "monkey";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4013" fontAlgn="base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$link = </a:t>
            </a:r>
            <a:r>
              <a:rPr lang="en-US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mysqli_connect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"localhost", $user, $pass );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4013" fontAlgn="base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! $link ) die ( "Couldn't connect to MySQL" );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4013" fontAlgn="base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db_res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mysqli_list_dbs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$link );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4013" fontAlgn="base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mysqli_num_rows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db_res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4013" fontAlgn="base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 $x = 0; $x &lt; 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$x++ )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4013" fontAlgn="base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ru-RU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mysqli_tablename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db_res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$x ) ."&lt;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54013" fontAlgn="base">
              <a:buFont typeface="Georgia" pitchFamily="18" charset="0"/>
              <a:buNone/>
            </a:pPr>
            <a:r>
              <a:rPr lang="ru-RU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mysql_close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$</a:t>
            </a:r>
            <a:r>
              <a:rPr lang="ru-RU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llnk</a:t>
            </a: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354013" fontAlgn="base">
              <a:buFont typeface="Georgia" pitchFamily="18" charset="0"/>
              <a:buNone/>
            </a:pPr>
            <a:r>
              <a:rPr lang="ru-RU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endParaRPr lang="ru-RU" altLang="ru-RU" sz="2400" dirty="0" smtClean="0"/>
          </a:p>
        </p:txBody>
      </p:sp>
      <p:sp>
        <p:nvSpPr>
          <p:cNvPr id="37891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10271AE1-C727-4047-8EFC-481E25CA8CBE}" type="slidenum">
              <a:rPr lang="en-GB" altLang="ru-RU" smtClean="0">
                <a:solidFill>
                  <a:srgbClr val="FFFFFF"/>
                </a:solidFill>
              </a:rPr>
              <a:pPr eaLnBrk="1" hangingPunct="1"/>
              <a:t>54</a:t>
            </a:fld>
            <a:endParaRPr lang="en-GB" altLang="ru-RU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14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88375" cy="504056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58775">
              <a:buNone/>
            </a:pPr>
            <a:r>
              <a:rPr lang="ru-RU" altLang="ru-RU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С помощью функции </a:t>
            </a:r>
            <a:r>
              <a:rPr lang="ru-RU" altLang="ru-RU" b="1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mysql</a:t>
            </a:r>
            <a:r>
              <a:rPr lang="en-US" altLang="ru-RU" b="1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  <a:r>
              <a:rPr lang="ru-RU" altLang="ru-RU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_</a:t>
            </a:r>
            <a:r>
              <a:rPr lang="ru-RU" altLang="ru-RU" b="1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list_tables</a:t>
            </a:r>
            <a:r>
              <a:rPr lang="ru-RU" altLang="ru-RU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( ) </a:t>
            </a:r>
            <a:r>
              <a:rPr lang="ru-RU" altLang="ru-RU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есть возможность получить список всех таблиц, входящих в указанную базу данных.</a:t>
            </a:r>
          </a:p>
          <a:p>
            <a:pPr marL="0" indent="358775">
              <a:buNone/>
            </a:pPr>
            <a:r>
              <a:rPr lang="ru-RU" altLang="ru-RU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Этой функции нужно передать имя базы данных и необязательный аргумент - идентификатор подключения. Если указанная база данных существует, то функция вернет идентификатор результата, который можно обработать функцией </a:t>
            </a:r>
            <a:r>
              <a:rPr lang="ru-RU" altLang="ru-RU" b="1" dirty="0" err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mysql_fetch_row</a:t>
            </a:r>
            <a:r>
              <a:rPr lang="ru-RU" altLang="ru-RU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( )</a:t>
            </a:r>
            <a:r>
              <a:rPr lang="ru-RU" altLang="ru-RU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</a:p>
          <a:p>
            <a:pPr>
              <a:buFont typeface="Wingdings" charset="2"/>
              <a:buChar char="q"/>
            </a:pPr>
            <a:endParaRPr lang="ru-RU" altLang="ru-RU" dirty="0" smtClean="0"/>
          </a:p>
          <a:p>
            <a:pPr marL="0" indent="376238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$result =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mysql_list_tables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"sample", $link );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76238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 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tab_rows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mysql_fetch_row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$result 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376238">
              <a:buFont typeface="Georgia" pitchFamily="18" charset="0"/>
              <a:buNone/>
            </a:pP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"$</a:t>
            </a:r>
            <a:r>
              <a:rPr lang="en-US" altLang="ru-RU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tab_rows</a:t>
            </a:r>
            <a:r>
              <a:rPr lang="en-US" alt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[0]&lt;BR&gt;\n</a:t>
            </a:r>
            <a:r>
              <a:rPr lang="en-US" altLang="ru-R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ru-RU" altLang="ru-RU" dirty="0" smtClean="0"/>
          </a:p>
        </p:txBody>
      </p:sp>
      <p:sp>
        <p:nvSpPr>
          <p:cNvPr id="38915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80FE85DA-E5DE-42FE-A6BA-4DEBB6BD121B}" type="slidenum">
              <a:rPr lang="en-GB" altLang="ru-RU" smtClean="0">
                <a:solidFill>
                  <a:srgbClr val="FFFFFF"/>
                </a:solidFill>
              </a:rPr>
              <a:pPr eaLnBrk="1" hangingPunct="1"/>
              <a:t>55</a:t>
            </a:fld>
            <a:endParaRPr lang="en-GB" altLang="ru-RU" smtClean="0">
              <a:solidFill>
                <a:srgbClr val="FFFFFF"/>
              </a:solidFill>
            </a:endParaRPr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7770812" cy="793750"/>
          </a:xfrm>
        </p:spPr>
        <p:txBody>
          <a:bodyPr/>
          <a:lstStyle/>
          <a:p>
            <a:pPr eaLnBrk="1"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>
                <a:effectLst/>
              </a:rPr>
              <a:t>Список таблиц в базе данных</a:t>
            </a:r>
            <a:endParaRPr lang="en-GB" altLang="ru-RU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190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88375" cy="504056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358775">
              <a:buNone/>
            </a:pPr>
            <a:r>
              <a:rPr lang="ru-RU" alt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Довольно часто встречается ситуация, когда сайт создается в одной кодировке, а база данных использует другую, например в базе данных установлена кодировка utf8_general_ci, а на сайте — utf8. </a:t>
            </a:r>
            <a:endParaRPr lang="en-US" altLang="ru-RU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0" indent="358775">
              <a:buNone/>
            </a:pPr>
            <a:r>
              <a:rPr lang="ru-RU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Нужно установить </a:t>
            </a:r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требуемую кодировку для базы данных. Это можно сделать с помощью </a:t>
            </a:r>
            <a:r>
              <a:rPr lang="ru-RU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запроса</a:t>
            </a:r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, который должен быть первым запросом после подключения к базе </a:t>
            </a:r>
            <a:r>
              <a:rPr lang="ru-RU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данных</a:t>
            </a:r>
            <a:endParaRPr lang="en-US" dirty="0" smtClean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0" indent="358775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mysqli_query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($link, "SET NAMES utf8");</a:t>
            </a:r>
            <a:endParaRPr lang="ru-RU" alt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915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defTabSz="449263" eaLnBrk="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/>
            <a:fld id="{80FE85DA-E5DE-42FE-A6BA-4DEBB6BD121B}" type="slidenum">
              <a:rPr lang="en-GB" altLang="ru-RU" smtClean="0">
                <a:solidFill>
                  <a:srgbClr val="FFFFFF"/>
                </a:solidFill>
              </a:rPr>
              <a:pPr eaLnBrk="1" hangingPunct="1"/>
              <a:t>56</a:t>
            </a:fld>
            <a:endParaRPr lang="en-GB" altLang="ru-RU" smtClean="0">
              <a:solidFill>
                <a:srgbClr val="FFFFFF"/>
              </a:solidFill>
            </a:endParaRPr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7770812" cy="793750"/>
          </a:xfrm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b="1" dirty="0">
                <a:effectLst/>
              </a:rPr>
              <a:t>Выбор кодировки</a:t>
            </a:r>
            <a:endParaRPr lang="en-GB" altLang="ru-RU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2158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Создание </a:t>
            </a:r>
            <a:r>
              <a:rPr lang="ru-RU" sz="3200" b="1" dirty="0" smtClean="0">
                <a:effectLst/>
              </a:rPr>
              <a:t>таблиц в базе данных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238" y="551723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400" dirty="0" smtClean="0"/>
              <a:t>Нажимаем на </a:t>
            </a:r>
            <a:r>
              <a:rPr lang="ru-RU" sz="2400" dirty="0"/>
              <a:t>название базы данных и </a:t>
            </a:r>
            <a:r>
              <a:rPr lang="ru-RU" sz="2400" dirty="0" smtClean="0"/>
              <a:t>на вкладке </a:t>
            </a:r>
            <a:r>
              <a:rPr lang="ru-RU" sz="2400" dirty="0"/>
              <a:t>"</a:t>
            </a:r>
            <a:r>
              <a:rPr lang="ru-RU" sz="2400" b="1" dirty="0" smtClean="0"/>
              <a:t>Структура</a:t>
            </a:r>
            <a:r>
              <a:rPr lang="ru-RU" sz="2400" dirty="0"/>
              <a:t>" </a:t>
            </a:r>
            <a:r>
              <a:rPr lang="ru-RU" sz="2400" dirty="0" smtClean="0"/>
              <a:t> в </a:t>
            </a:r>
            <a:r>
              <a:rPr lang="ru-RU" sz="2400" dirty="0"/>
              <a:t>поле "</a:t>
            </a:r>
            <a:r>
              <a:rPr lang="ru-RU" sz="2400" b="1" dirty="0"/>
              <a:t>Имя</a:t>
            </a:r>
            <a:r>
              <a:rPr lang="ru-RU" sz="2400" dirty="0"/>
              <a:t>" </a:t>
            </a:r>
            <a:r>
              <a:rPr lang="ru-RU" sz="2400" dirty="0" smtClean="0"/>
              <a:t>вводим </a:t>
            </a:r>
            <a:r>
              <a:rPr lang="ru-RU" sz="2400" dirty="0"/>
              <a:t>название </a:t>
            </a:r>
            <a:r>
              <a:rPr lang="ru-RU" sz="2400" dirty="0" smtClean="0"/>
              <a:t>таблицы и количество столбцов.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15" y="1051335"/>
            <a:ext cx="7128792" cy="436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636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Создание </a:t>
            </a:r>
            <a:r>
              <a:rPr lang="ru-RU" sz="3200" b="1" dirty="0" smtClean="0">
                <a:effectLst/>
              </a:rPr>
              <a:t>таблиц в базе данных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238" y="5550235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400" dirty="0" smtClean="0"/>
              <a:t>Указываем названия столбцов и их тип, </a:t>
            </a:r>
            <a:r>
              <a:rPr lang="ru-RU" sz="2400" dirty="0"/>
              <a:t>затем </a:t>
            </a:r>
            <a:r>
              <a:rPr lang="ru-RU" sz="2400" dirty="0" smtClean="0"/>
              <a:t>нажимаем </a:t>
            </a:r>
            <a:r>
              <a:rPr lang="ru-RU" sz="2400" dirty="0"/>
              <a:t>кнопку "</a:t>
            </a:r>
            <a:r>
              <a:rPr lang="ru-RU" sz="2400" b="1" dirty="0"/>
              <a:t>Сохранить</a:t>
            </a:r>
            <a:r>
              <a:rPr lang="ru-RU" sz="2400" dirty="0"/>
              <a:t>"</a:t>
            </a:r>
            <a:r>
              <a:rPr lang="ru-RU" sz="2400" dirty="0" smtClean="0"/>
              <a:t> .</a:t>
            </a:r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0" y="1081658"/>
            <a:ext cx="8254262" cy="414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367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Создание </a:t>
            </a:r>
            <a:r>
              <a:rPr lang="ru-RU" sz="3200" b="1" dirty="0" smtClean="0">
                <a:effectLst/>
              </a:rPr>
              <a:t>таблиц в базе данных</a:t>
            </a:r>
            <a:endParaRPr lang="ru-RU" sz="3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238" y="551723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/>
            <a:r>
              <a:rPr lang="ru-RU" sz="2400" dirty="0"/>
              <a:t>После создания таблицы </a:t>
            </a:r>
            <a:r>
              <a:rPr lang="ru-RU" sz="2400" dirty="0" smtClean="0"/>
              <a:t>можем </a:t>
            </a:r>
            <a:r>
              <a:rPr lang="ru-RU" sz="2400" dirty="0"/>
              <a:t>увидеть в колонке баз данных таблицу и ее столбцы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80" y="1165525"/>
            <a:ext cx="8206054" cy="411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871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CB22-6E87-4F61-8892-D3143F3741D4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23537" y="188640"/>
            <a:ext cx="7770812" cy="793750"/>
          </a:xfrm>
        </p:spPr>
        <p:txBody>
          <a:bodyPr/>
          <a:lstStyle/>
          <a:p>
            <a:r>
              <a:rPr lang="ru-RU" sz="3200" b="1" dirty="0">
                <a:effectLst/>
              </a:rPr>
              <a:t>Создание базы данных </a:t>
            </a:r>
            <a:r>
              <a:rPr lang="en-US" sz="3200" b="1" dirty="0">
                <a:effectLst/>
              </a:rPr>
              <a:t>MySQL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3537" y="993357"/>
            <a:ext cx="4624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Откройте </a:t>
            </a:r>
            <a:r>
              <a:rPr lang="ru-RU" sz="2400" b="1" dirty="0" smtClean="0"/>
              <a:t>Меню </a:t>
            </a:r>
            <a:r>
              <a:rPr lang="ru-RU" sz="2400" b="1" dirty="0"/>
              <a:t>→ Дополнительно → </a:t>
            </a:r>
            <a:r>
              <a:rPr lang="ru-RU" sz="2400" b="1" dirty="0" err="1" smtClean="0"/>
              <a:t>PHPMyAdmin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Используйте </a:t>
            </a:r>
            <a:r>
              <a:rPr lang="ru-RU" sz="2400" dirty="0"/>
              <a:t>для входа </a:t>
            </a:r>
            <a:r>
              <a:rPr lang="ru-RU" sz="2400" dirty="0" err="1"/>
              <a:t>root</a:t>
            </a:r>
            <a:r>
              <a:rPr lang="ru-RU" sz="2400" dirty="0"/>
              <a:t> без пароля (по </a:t>
            </a:r>
            <a:r>
              <a:rPr lang="ru-RU" sz="2400" dirty="0" smtClean="0"/>
              <a:t>умолчанию)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 </a:t>
            </a:r>
            <a:r>
              <a:rPr lang="ru-RU" sz="2400" dirty="0" err="1"/>
              <a:t>PHPMyAdmin</a:t>
            </a:r>
            <a:r>
              <a:rPr lang="ru-RU" sz="2400" dirty="0"/>
              <a:t> откройте раздел </a:t>
            </a:r>
            <a:r>
              <a:rPr lang="ru-RU" sz="2400" b="1" dirty="0" smtClean="0"/>
              <a:t>Базы</a:t>
            </a:r>
            <a:r>
              <a:rPr lang="ru-RU" sz="2400" dirty="0" smtClean="0"/>
              <a:t> </a:t>
            </a:r>
            <a:r>
              <a:rPr lang="ru-RU" sz="2400" b="1" dirty="0" smtClean="0"/>
              <a:t>данных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Введите </a:t>
            </a:r>
            <a:r>
              <a:rPr lang="ru-RU" sz="2400" dirty="0"/>
              <a:t>название новой базы данных и выберите её </a:t>
            </a:r>
            <a:r>
              <a:rPr lang="ru-RU" sz="2400" dirty="0" smtClean="0"/>
              <a:t>кодировку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Нажмите </a:t>
            </a:r>
            <a:r>
              <a:rPr lang="ru-RU" sz="2400" dirty="0"/>
              <a:t>кнопку </a:t>
            </a:r>
            <a:r>
              <a:rPr lang="ru-RU" sz="2400" b="1" dirty="0" smtClean="0"/>
              <a:t>Создать</a:t>
            </a:r>
            <a:endParaRPr lang="ru-RU" sz="2400" b="1" dirty="0"/>
          </a:p>
          <a:p>
            <a:pPr indent="354013"/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24744"/>
            <a:ext cx="3735192" cy="31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4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2531</Words>
  <Application>Microsoft Office PowerPoint</Application>
  <PresentationFormat>Экран (4:3)</PresentationFormat>
  <Paragraphs>489</Paragraphs>
  <Slides>56</Slides>
  <Notes>55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7" baseType="lpstr">
      <vt:lpstr>Arial</vt:lpstr>
      <vt:lpstr>Calibri</vt:lpstr>
      <vt:lpstr>Century Gothic</vt:lpstr>
      <vt:lpstr>Consolas</vt:lpstr>
      <vt:lpstr>Courier New</vt:lpstr>
      <vt:lpstr>Georgia</vt:lpstr>
      <vt:lpstr>Lucida Sans Unicode</vt:lpstr>
      <vt:lpstr>Palatino Linotype</vt:lpstr>
      <vt:lpstr>Times New Roman</vt:lpstr>
      <vt:lpstr>Wingdings</vt:lpstr>
      <vt:lpstr>Исполнительная</vt:lpstr>
      <vt:lpstr>Работа с базой данных. MySQL</vt:lpstr>
      <vt:lpstr>MySQL и phpMyAdmin</vt:lpstr>
      <vt:lpstr>MySQL и phpMyAdmin</vt:lpstr>
      <vt:lpstr>MySQL и phpMyAdmin</vt:lpstr>
      <vt:lpstr>Создание базы данных</vt:lpstr>
      <vt:lpstr>Создание таблиц в базе данных</vt:lpstr>
      <vt:lpstr>Создание таблиц в базе данных</vt:lpstr>
      <vt:lpstr>Создание таблиц в базе данных</vt:lpstr>
      <vt:lpstr>Создание базы данных MySQL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БД с помощью PHP</vt:lpstr>
      <vt:lpstr>Создание таблиц в базе данных</vt:lpstr>
      <vt:lpstr>Создание таблиц в базе данных</vt:lpstr>
      <vt:lpstr>Создание таблиц в базе данных</vt:lpstr>
      <vt:lpstr>Презентация PowerPoint</vt:lpstr>
      <vt:lpstr>Презентация PowerPoint</vt:lpstr>
      <vt:lpstr>Презентация PowerPoint</vt:lpstr>
      <vt:lpstr>Создание БД и таблиц с использованием phpMyAdmin</vt:lpstr>
      <vt:lpstr>Создание БД и таблиц с использованием phpMyAdmin</vt:lpstr>
      <vt:lpstr>Создание связей между таблицами</vt:lpstr>
      <vt:lpstr>Ввод данных в таблицу </vt:lpstr>
      <vt:lpstr>Подключение в PHP к MySQL</vt:lpstr>
      <vt:lpstr>Презентация PowerPoint</vt:lpstr>
      <vt:lpstr>Презентация PowerPoint</vt:lpstr>
      <vt:lpstr>Презентация PowerPoint</vt:lpstr>
      <vt:lpstr>Вставка данных в БД</vt:lpstr>
      <vt:lpstr>Вставка новой персоны в таблицу</vt:lpstr>
      <vt:lpstr>Вставка новой персоны в таблицу</vt:lpstr>
      <vt:lpstr>Значение автоматически изменяемого поля</vt:lpstr>
      <vt:lpstr>Сохранение пользовательского ввода в БД</vt:lpstr>
      <vt:lpstr>Распространённые ошибки</vt:lpstr>
      <vt:lpstr>Получение данных из БД</vt:lpstr>
      <vt:lpstr>Число записей в запросе</vt:lpstr>
      <vt:lpstr>mysqli_fetch_row()</vt:lpstr>
      <vt:lpstr>Запрос данных из БД</vt:lpstr>
      <vt:lpstr>Число записей в таблице</vt:lpstr>
      <vt:lpstr>Сортировка данных по алфавиту</vt:lpstr>
      <vt:lpstr>Получение выбранных данных</vt:lpstr>
      <vt:lpstr>Получение выбранных данных</vt:lpstr>
      <vt:lpstr>mysqli_affected_rows( )</vt:lpstr>
      <vt:lpstr>Соответствие шаблону — LIKE</vt:lpstr>
      <vt:lpstr>Соответствие шаблону — LIKE</vt:lpstr>
      <vt:lpstr>Соответствие условию — IN</vt:lpstr>
      <vt:lpstr>mysql_free_result( )</vt:lpstr>
      <vt:lpstr>Обновление данных в БД</vt:lpstr>
      <vt:lpstr>Обновление данных в БД</vt:lpstr>
      <vt:lpstr>Удаление данных из БД</vt:lpstr>
      <vt:lpstr>Презентация PowerPoint</vt:lpstr>
      <vt:lpstr>Презентация PowerPoint</vt:lpstr>
      <vt:lpstr>Список баз данных</vt:lpstr>
      <vt:lpstr>Презентация PowerPoint</vt:lpstr>
      <vt:lpstr>Список таблиц в базе данных</vt:lpstr>
      <vt:lpstr>Выбор кодировки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86</cp:revision>
  <dcterms:created xsi:type="dcterms:W3CDTF">2016-05-18T02:57:37Z</dcterms:created>
  <dcterms:modified xsi:type="dcterms:W3CDTF">2019-10-28T17:06:25Z</dcterms:modified>
</cp:coreProperties>
</file>