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9" r:id="rId2"/>
    <p:sldId id="301" r:id="rId3"/>
    <p:sldId id="325" r:id="rId4"/>
    <p:sldId id="340" r:id="rId5"/>
    <p:sldId id="338" r:id="rId6"/>
    <p:sldId id="339" r:id="rId7"/>
    <p:sldId id="303" r:id="rId8"/>
    <p:sldId id="304" r:id="rId9"/>
    <p:sldId id="341" r:id="rId10"/>
    <p:sldId id="326" r:id="rId11"/>
    <p:sldId id="342" r:id="rId12"/>
    <p:sldId id="327" r:id="rId13"/>
    <p:sldId id="305" r:id="rId14"/>
    <p:sldId id="306" r:id="rId15"/>
    <p:sldId id="328" r:id="rId16"/>
    <p:sldId id="343" r:id="rId17"/>
    <p:sldId id="329" r:id="rId18"/>
    <p:sldId id="344" r:id="rId19"/>
    <p:sldId id="330" r:id="rId20"/>
    <p:sldId id="345" r:id="rId21"/>
    <p:sldId id="346" r:id="rId22"/>
    <p:sldId id="348" r:id="rId23"/>
    <p:sldId id="349" r:id="rId24"/>
    <p:sldId id="35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29.11.2018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29.11.2018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29.11.2018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29.11.2018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2880320"/>
          </a:xfrm>
        </p:spPr>
        <p:txBody>
          <a:bodyPr/>
          <a:lstStyle/>
          <a:p>
            <a:r>
              <a:rPr lang="ru-RU" altLang="ru-RU" b="1" dirty="0" smtClean="0">
                <a:solidFill>
                  <a:srgbClr val="C00000"/>
                </a:solidFill>
              </a:rPr>
              <a:t/>
            </a:r>
            <a:br>
              <a:rPr lang="ru-RU" altLang="ru-RU" b="1" dirty="0" smtClean="0">
                <a:solidFill>
                  <a:srgbClr val="C00000"/>
                </a:solidFill>
              </a:rPr>
            </a:br>
            <a:r>
              <a:rPr lang="ru-RU" altLang="ru-RU" b="1" dirty="0" smtClean="0">
                <a:solidFill>
                  <a:srgbClr val="C00000"/>
                </a:solidFill>
              </a:rPr>
              <a:t>Управление с</a:t>
            </a:r>
            <a:r>
              <a:rPr lang="ru-RU" sz="7200" b="1" dirty="0" smtClean="0">
                <a:solidFill>
                  <a:srgbClr val="C00000"/>
                </a:solidFill>
              </a:rPr>
              <a:t>ессиями</a:t>
            </a:r>
            <a:endParaRPr lang="ru-RU" sz="7200" b="1" dirty="0">
              <a:solidFill>
                <a:srgbClr val="C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Serg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441325"/>
            <a:r>
              <a:rPr lang="ru-RU" sz="2200" dirty="0"/>
              <a:t>К данным </a:t>
            </a:r>
            <a:r>
              <a:rPr lang="en-US" sz="2200" dirty="0"/>
              <a:t>cookie</a:t>
            </a:r>
            <a:r>
              <a:rPr lang="ru-RU" sz="2200" dirty="0"/>
              <a:t> можно обратиться с помощью массива </a:t>
            </a:r>
            <a:r>
              <a:rPr lang="ru-RU" sz="2200" i="1" dirty="0"/>
              <a:t>$_СООК</a:t>
            </a:r>
            <a:r>
              <a:rPr lang="en-US" sz="2200" i="1" dirty="0"/>
              <a:t>I</a:t>
            </a:r>
            <a:r>
              <a:rPr lang="ru-RU" sz="2200" i="1" dirty="0"/>
              <a:t>Е</a:t>
            </a:r>
            <a:r>
              <a:rPr lang="ru-RU" sz="2200" dirty="0"/>
              <a:t>. Например, можно вывести следующее выражение.</a:t>
            </a:r>
          </a:p>
          <a:p>
            <a:pPr indent="4413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echo "Your name is {$_COOKIE['name']}";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ru-RU" sz="2200" dirty="0"/>
              <a:t>В результате будут получены такие </a:t>
            </a:r>
            <a:r>
              <a:rPr lang="ru-RU" sz="2200" dirty="0" smtClean="0"/>
              <a:t>данные:</a:t>
            </a:r>
          </a:p>
          <a:p>
            <a:pPr indent="441325"/>
            <a:r>
              <a:rPr lang="en-US" sz="2200" i="1" dirty="0" smtClean="0"/>
              <a:t>Your </a:t>
            </a:r>
            <a:r>
              <a:rPr lang="en-US" sz="2200" i="1" dirty="0"/>
              <a:t>name is </a:t>
            </a:r>
            <a:r>
              <a:rPr lang="en-US" sz="2200" i="1" dirty="0" err="1"/>
              <a:t>Serg</a:t>
            </a:r>
            <a:endParaRPr lang="ru-RU" sz="2200" dirty="0"/>
          </a:p>
          <a:p>
            <a:pPr indent="441325"/>
            <a:r>
              <a:rPr lang="ru-RU" sz="2200" dirty="0"/>
              <a:t>Суперглобальный массив </a:t>
            </a:r>
            <a:r>
              <a:rPr lang="ru-RU" sz="2200" i="1" dirty="0"/>
              <a:t>$_</a:t>
            </a:r>
            <a:r>
              <a:rPr lang="en-US" sz="2200" i="1" dirty="0"/>
              <a:t>COOKIE</a:t>
            </a:r>
            <a:r>
              <a:rPr lang="ru-RU" sz="2200" dirty="0"/>
              <a:t> появился в РНР версии 4.1.0. В предыдущих версиях для аналогичных целей использовался массив </a:t>
            </a:r>
            <a:r>
              <a:rPr lang="ru-RU" sz="2200" i="1" cap="small" dirty="0"/>
              <a:t>$</a:t>
            </a:r>
            <a:r>
              <a:rPr lang="en-US" sz="2200" i="1" dirty="0"/>
              <a:t>HTTP</a:t>
            </a:r>
            <a:r>
              <a:rPr lang="ru-RU" sz="2200" i="1" cap="small" dirty="0"/>
              <a:t>_</a:t>
            </a:r>
            <a:r>
              <a:rPr lang="en-US" sz="2200" i="1" cap="small" dirty="0"/>
              <a:t>COOKIE</a:t>
            </a:r>
            <a:r>
              <a:rPr lang="ru-RU" sz="2200" i="1" cap="small" dirty="0"/>
              <a:t>_</a:t>
            </a:r>
            <a:r>
              <a:rPr lang="en-US" sz="2200" i="1" cap="small" dirty="0"/>
              <a:t>VARS</a:t>
            </a:r>
            <a:r>
              <a:rPr lang="ru-RU" sz="2200" i="1" cap="small" dirty="0" smtClean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/>
              <a:t>Аргумент </a:t>
            </a:r>
            <a:r>
              <a:rPr lang="ru-RU" sz="2400" i="1" dirty="0"/>
              <a:t>время-жизни </a:t>
            </a:r>
            <a:r>
              <a:rPr lang="ru-RU" sz="2400" dirty="0"/>
              <a:t>определяет время (в формате </a:t>
            </a:r>
            <a:r>
              <a:rPr lang="en-US" sz="2400" dirty="0"/>
              <a:t>Unix</a:t>
            </a:r>
            <a:r>
              <a:rPr lang="ru-RU" sz="2400" dirty="0"/>
              <a:t>), по истечении которого данные </a:t>
            </a:r>
            <a:r>
              <a:rPr lang="en-US" sz="2400" dirty="0"/>
              <a:t>cookie</a:t>
            </a:r>
            <a:r>
              <a:rPr lang="ru-RU" sz="2400" dirty="0"/>
              <a:t> будут удалены. Обычно это значение вычисляется с помощью функций </a:t>
            </a:r>
            <a:r>
              <a:rPr lang="en-US" sz="2400" b="1" dirty="0"/>
              <a:t>time</a:t>
            </a:r>
            <a:r>
              <a:rPr lang="ru-RU" sz="2400" b="1" dirty="0"/>
              <a:t>( )</a:t>
            </a:r>
            <a:r>
              <a:rPr lang="ru-RU" sz="2400" dirty="0"/>
              <a:t> или </a:t>
            </a:r>
            <a:r>
              <a:rPr lang="en-US" sz="2400" b="1" dirty="0" err="1"/>
              <a:t>mktime</a:t>
            </a:r>
            <a:r>
              <a:rPr lang="ru-RU" sz="2400" b="1" dirty="0"/>
              <a:t>( </a:t>
            </a:r>
            <a:r>
              <a:rPr lang="ru-RU" sz="2400" b="1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  <a:p>
            <a:pPr indent="365125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Serg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()+3600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51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будет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удален через 1 час</a:t>
            </a: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Kyiv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()+(3*86400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будет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удален через 3 дня</a:t>
            </a: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mktime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(3 , 0 , 0 ,12, 7, 2004) );</a:t>
            </a:r>
          </a:p>
          <a:p>
            <a:pPr indent="3651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будет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удален 7 декабря 2004 года в 03:00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vegetable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artichoke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()+3600, "/",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zink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demon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uk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0 );</a:t>
            </a:r>
          </a:p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&gt;Установка и вывод значения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&lt;/head&gt; &lt;body&gt;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 $vegetable ) 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"Hello again, your chosen vegetable is $vegetable";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 print "Hello you. This m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ау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be your first visit"; ?&gt;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>
              <a:spcAft>
                <a:spcPts val="600"/>
              </a:spcAft>
            </a:pPr>
            <a:r>
              <a:rPr lang="ru-RU" sz="2200" dirty="0"/>
              <a:t>Официально для того, чтобы уничтожить </a:t>
            </a:r>
            <a:r>
              <a:rPr lang="ru-RU" sz="2200" i="1" dirty="0" err="1"/>
              <a:t>cookie</a:t>
            </a:r>
            <a:r>
              <a:rPr lang="ru-RU" sz="2200" dirty="0"/>
              <a:t>, нужно вызвать функцию </a:t>
            </a:r>
            <a:r>
              <a:rPr lang="ru-RU" sz="2200" b="1" dirty="0" err="1"/>
              <a:t>setcookie</a:t>
            </a:r>
            <a:r>
              <a:rPr lang="ru-RU" sz="2200" b="1" dirty="0"/>
              <a:t>( )</a:t>
            </a:r>
            <a:r>
              <a:rPr lang="ru-RU" sz="2200" dirty="0"/>
              <a:t> только с аргументом имени:</a:t>
            </a:r>
          </a:p>
          <a:p>
            <a:pPr indent="365125">
              <a:spcAft>
                <a:spcPts val="600"/>
              </a:spcAft>
            </a:pP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( 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vegetable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);</a:t>
            </a:r>
          </a:p>
          <a:p>
            <a:pPr indent="365125">
              <a:spcAft>
                <a:spcPts val="600"/>
              </a:spcAft>
            </a:pP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( 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vegetable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", "" );</a:t>
            </a:r>
          </a:p>
          <a:p>
            <a:pPr indent="365125">
              <a:spcAft>
                <a:spcPts val="600"/>
              </a:spcAft>
            </a:pPr>
            <a:r>
              <a:rPr lang="ru-RU" sz="2200" dirty="0"/>
              <a:t>Однако безопаснее установить </a:t>
            </a:r>
            <a:r>
              <a:rPr lang="ru-RU" sz="2200" i="1" dirty="0" err="1"/>
              <a:t>cookie</a:t>
            </a:r>
            <a:r>
              <a:rPr lang="ru-RU" sz="2200" dirty="0"/>
              <a:t> с датой истечения срока, которая уже прошла. При этом нужно убедиться, что функции </a:t>
            </a:r>
            <a:r>
              <a:rPr lang="ru-RU" sz="2200" i="1" dirty="0" err="1"/>
              <a:t>setcookie</a:t>
            </a:r>
            <a:r>
              <a:rPr lang="ru-RU" sz="2200" i="1" dirty="0"/>
              <a:t>()</a:t>
            </a:r>
            <a:r>
              <a:rPr lang="ru-RU" sz="2200" dirty="0"/>
              <a:t> переданы те же аргументы, которые переданы данной функции, когда изначально </a:t>
            </a:r>
            <a:r>
              <a:rPr lang="ru-RU" sz="2000" dirty="0"/>
              <a:t>устанавливался </a:t>
            </a:r>
            <a:r>
              <a:rPr lang="ru-RU" sz="2000" i="1" dirty="0" err="1"/>
              <a:t>cookie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Уничтожение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cookie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200" dirty="0"/>
              <a:t>Для того чтобы создать </a:t>
            </a:r>
            <a:r>
              <a:rPr lang="ru-RU" sz="2200" i="1" dirty="0" err="1"/>
              <a:t>cookie</a:t>
            </a:r>
            <a:r>
              <a:rPr lang="ru-RU" sz="2200" dirty="0"/>
              <a:t>, который существует только пока браузер пользователя запушен, нужно передать функции </a:t>
            </a:r>
            <a:r>
              <a:rPr lang="ru-RU" sz="2200" b="1" dirty="0" err="1"/>
              <a:t>setcookie</a:t>
            </a:r>
            <a:r>
              <a:rPr lang="ru-RU" sz="2200" b="1" dirty="0"/>
              <a:t>( )</a:t>
            </a:r>
            <a:r>
              <a:rPr lang="ru-RU" sz="2200" dirty="0"/>
              <a:t> аргумент истечения срока, равный </a:t>
            </a:r>
            <a:r>
              <a:rPr lang="ru-RU" sz="2200" dirty="0" smtClean="0"/>
              <a:t>0.</a:t>
            </a:r>
            <a:endParaRPr lang="en-US" sz="2200" dirty="0" smtClean="0"/>
          </a:p>
          <a:p>
            <a:pPr indent="365125"/>
            <a:r>
              <a:rPr lang="ru-RU" sz="2200" dirty="0" smtClean="0"/>
              <a:t>Пока </a:t>
            </a:r>
            <a:r>
              <a:rPr lang="ru-RU" sz="2200" dirty="0"/>
              <a:t>браузер пользователя запущен, </a:t>
            </a:r>
            <a:r>
              <a:rPr lang="ru-RU" sz="2200" i="1" dirty="0" err="1"/>
              <a:t>cookie</a:t>
            </a:r>
            <a:r>
              <a:rPr lang="ru-RU" sz="2200" dirty="0"/>
              <a:t> будут возвращаться серверу. Но после перезагрузки или выхода браузер не будет "помнить" такие </a:t>
            </a:r>
            <a:r>
              <a:rPr lang="ru-RU" sz="2200" i="1" dirty="0" err="1"/>
              <a:t>cookie</a:t>
            </a:r>
            <a:r>
              <a:rPr lang="ru-RU" sz="2200" dirty="0"/>
              <a:t>.</a:t>
            </a:r>
          </a:p>
          <a:p>
            <a:pPr indent="365125"/>
            <a:r>
              <a:rPr lang="ru-RU" sz="2200" dirty="0"/>
              <a:t>Эта возможность может быть полезна для программ, которые подтверждают полномочия пользователя с помощью </a:t>
            </a:r>
            <a:r>
              <a:rPr lang="ru-RU" sz="2200" i="1" dirty="0" err="1"/>
              <a:t>cookie</a:t>
            </a:r>
            <a:r>
              <a:rPr lang="ru-RU" sz="2200" dirty="0"/>
              <a:t>, предоставляя доступ к персональной информации на нескольких страничках после ввода пароля.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сессионных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cookie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/>
            <a:r>
              <a:rPr lang="ru-RU" sz="2200" dirty="0"/>
              <a:t>Язык РНР предоставляет средства для создания сеансов и хранения связанной сними </a:t>
            </a:r>
            <a:r>
              <a:rPr lang="ru-RU" sz="2200" dirty="0" smtClean="0"/>
              <a:t>информации. После </a:t>
            </a:r>
            <a:r>
              <a:rPr lang="ru-RU" sz="2200" dirty="0"/>
              <a:t>создания сеанса значения установленных переменных становятся доступными на любой странице (или сценарии) </a:t>
            </a:r>
            <a:r>
              <a:rPr lang="en-US" sz="2200" dirty="0"/>
              <a:t>Web</a:t>
            </a:r>
            <a:r>
              <a:rPr lang="ru-RU" sz="2200" dirty="0"/>
              <a:t>-приложения</a:t>
            </a:r>
            <a:r>
              <a:rPr lang="ru-RU" sz="2200" dirty="0" smtClean="0"/>
              <a:t>.</a:t>
            </a:r>
            <a:endParaRPr lang="ru-RU" sz="2200" dirty="0"/>
          </a:p>
          <a:p>
            <a:pPr lvl="0" indent="441325">
              <a:buFont typeface="+mj-lt"/>
              <a:buAutoNum type="arabicPeriod"/>
            </a:pPr>
            <a:r>
              <a:rPr lang="ru-RU" sz="2200" dirty="0" smtClean="0"/>
              <a:t>Сессии присваивается </a:t>
            </a:r>
            <a:r>
              <a:rPr lang="ru-RU" sz="2200" dirty="0"/>
              <a:t>уникальный идентификатор (</a:t>
            </a:r>
            <a:r>
              <a:rPr lang="en-US" sz="2200" dirty="0"/>
              <a:t>session ID number</a:t>
            </a:r>
            <a:r>
              <a:rPr lang="ru-RU" sz="2200" dirty="0"/>
              <a:t>). Обычно идентификатор представляет собой </a:t>
            </a:r>
            <a:r>
              <a:rPr lang="ru-RU" sz="2200" dirty="0" smtClean="0"/>
              <a:t>длинную </a:t>
            </a:r>
            <a:r>
              <a:rPr lang="ru-RU" sz="2200" dirty="0"/>
              <a:t>строку, которая является уникальной для конкретного пользователя и не может повторяться. В окружении РНР это значение хранится в переменной </a:t>
            </a:r>
            <a:r>
              <a:rPr lang="ru-RU" sz="2200" cap="small" dirty="0"/>
              <a:t>$</a:t>
            </a:r>
            <a:r>
              <a:rPr lang="en-US" sz="2200" dirty="0"/>
              <a:t>PHPSESSID</a:t>
            </a:r>
            <a:r>
              <a:rPr lang="ru-RU" sz="2200" cap="small" dirty="0"/>
              <a:t>.</a:t>
            </a:r>
            <a:endParaRPr lang="ru-RU" sz="2200" dirty="0"/>
          </a:p>
          <a:p>
            <a:pPr lvl="0" indent="441325">
              <a:buFont typeface="+mj-lt"/>
              <a:buAutoNum type="arabicPeriod"/>
            </a:pPr>
            <a:r>
              <a:rPr lang="ru-RU" sz="2200" dirty="0"/>
              <a:t>Все необходимые переменные сеанса сохраняются в файле, который размещается на сервере. Причем имя файла совпадает с идентификатором сеанса. Каталог, в котором хранятся файлы сеансов, определяется директивой </a:t>
            </a:r>
            <a:r>
              <a:rPr lang="en-US" sz="2200" i="1" dirty="0"/>
              <a:t>session</a:t>
            </a:r>
            <a:r>
              <a:rPr lang="ru-RU" sz="2200" i="1" dirty="0"/>
              <a:t>.</a:t>
            </a:r>
            <a:r>
              <a:rPr lang="en-US" sz="2200" i="1" dirty="0"/>
              <a:t>save</a:t>
            </a:r>
            <a:r>
              <a:rPr lang="ru-RU" sz="2200" i="1" dirty="0"/>
              <a:t>_</a:t>
            </a:r>
            <a:r>
              <a:rPr lang="en-US" sz="2200" i="1" dirty="0"/>
              <a:t>path</a:t>
            </a:r>
            <a:r>
              <a:rPr lang="ru-RU" sz="2200" dirty="0"/>
              <a:t> файла </a:t>
            </a:r>
            <a:r>
              <a:rPr lang="en-US" sz="2200" dirty="0" err="1"/>
              <a:t>php</a:t>
            </a:r>
            <a:r>
              <a:rPr lang="ru-RU" sz="2200" dirty="0"/>
              <a:t>.</a:t>
            </a:r>
            <a:r>
              <a:rPr lang="en-US" sz="2200" dirty="0" err="1"/>
              <a:t>ini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533400">
              <a:buFont typeface="+mj-lt"/>
              <a:buAutoNum type="arabicPeriod" startAt="3"/>
            </a:pPr>
            <a:r>
              <a:rPr lang="ru-RU" sz="2200" dirty="0" smtClean="0"/>
              <a:t>Интерпретатор </a:t>
            </a:r>
            <a:r>
              <a:rPr lang="ru-RU" sz="2200" dirty="0"/>
              <a:t>РНР вместе с каждой передаваемой в браузер страницей передает идентификатор </a:t>
            </a:r>
            <a:r>
              <a:rPr lang="ru-RU" sz="2200" dirty="0" smtClean="0"/>
              <a:t>сессии. </a:t>
            </a:r>
            <a:r>
              <a:rPr lang="ru-RU" sz="2200" dirty="0"/>
              <a:t>Если у пользователя активизирован режим использования данных </a:t>
            </a:r>
            <a:r>
              <a:rPr lang="en-US" sz="2200" dirty="0"/>
              <a:t>cookie</a:t>
            </a:r>
            <a:r>
              <a:rPr lang="ru-RU" sz="2200" dirty="0"/>
              <a:t>, то передача требуемых данных между сервером и клиентским браузером осуществляется с использованием этого механизма. В противном случае работа модуля РНР определяется значением директивы </a:t>
            </a:r>
            <a:r>
              <a:rPr lang="en-US" sz="2200" i="1" dirty="0"/>
              <a:t>trans</a:t>
            </a:r>
            <a:r>
              <a:rPr lang="ru-RU" sz="2200" i="1" dirty="0"/>
              <a:t>-</a:t>
            </a:r>
            <a:r>
              <a:rPr lang="en-US" sz="2200" i="1" dirty="0" err="1"/>
              <a:t>sid</a:t>
            </a:r>
            <a:r>
              <a:rPr lang="en-US" sz="2200" i="1" dirty="0"/>
              <a:t> </a:t>
            </a:r>
            <a:r>
              <a:rPr lang="ru-RU" sz="2200" dirty="0"/>
              <a:t>конфигурационного файла </a:t>
            </a:r>
            <a:r>
              <a:rPr lang="en-US" sz="2200" dirty="0" err="1"/>
              <a:t>php</a:t>
            </a:r>
            <a:r>
              <a:rPr lang="ru-RU" sz="2200" dirty="0"/>
              <a:t>.</a:t>
            </a:r>
            <a:r>
              <a:rPr lang="en-US" sz="2200" dirty="0" err="1"/>
              <a:t>ini</a:t>
            </a:r>
            <a:r>
              <a:rPr lang="ru-RU" sz="2200" dirty="0"/>
              <a:t>.</a:t>
            </a:r>
          </a:p>
          <a:p>
            <a:pPr lvl="0" indent="533400">
              <a:buFont typeface="+mj-lt"/>
              <a:buAutoNum type="arabicPeriod" startAt="3"/>
            </a:pPr>
            <a:r>
              <a:rPr lang="ru-RU" sz="2200" dirty="0"/>
              <a:t>Файл с данными </a:t>
            </a:r>
            <a:r>
              <a:rPr lang="ru-RU" sz="2200" dirty="0" smtClean="0"/>
              <a:t>сессии доступен </a:t>
            </a:r>
            <a:r>
              <a:rPr lang="ru-RU" sz="2200" dirty="0"/>
              <a:t>для всех сценариев в рамках </a:t>
            </a:r>
            <a:r>
              <a:rPr lang="ru-RU" sz="2200" dirty="0" smtClean="0"/>
              <a:t>этой сессии. </a:t>
            </a:r>
            <a:r>
              <a:rPr lang="ru-RU" sz="2200" dirty="0"/>
              <a:t>При этом переменные хранятся также в массиве </a:t>
            </a:r>
            <a:r>
              <a:rPr lang="ru-RU" sz="2200" b="1" dirty="0"/>
              <a:t>$_</a:t>
            </a:r>
            <a:r>
              <a:rPr lang="en-US" sz="2200" b="1" dirty="0" smtClean="0"/>
              <a:t>SESSI</a:t>
            </a:r>
            <a:r>
              <a:rPr lang="en-US" sz="2200" b="1" dirty="0"/>
              <a:t>O</a:t>
            </a:r>
            <a:r>
              <a:rPr lang="en-US" sz="2200" b="1" dirty="0" smtClean="0"/>
              <a:t>N</a:t>
            </a:r>
            <a:r>
              <a:rPr lang="ru-RU" sz="2200" dirty="0"/>
              <a:t>.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/>
              <a:t>Интерпретатор </a:t>
            </a:r>
            <a:r>
              <a:rPr lang="en-US" sz="2400" dirty="0"/>
              <a:t>PHP</a:t>
            </a:r>
            <a:r>
              <a:rPr lang="ru-RU" sz="2400" dirty="0"/>
              <a:t> может автоматически добавлять функцию </a:t>
            </a:r>
            <a:r>
              <a:rPr lang="en-US" sz="2400" i="1" dirty="0"/>
              <a:t>session</a:t>
            </a:r>
            <a:r>
              <a:rPr lang="ru-RU" sz="2400" i="1" dirty="0"/>
              <a:t>_</a:t>
            </a:r>
            <a:r>
              <a:rPr lang="en-US" sz="2400" i="1" dirty="0"/>
              <a:t>start</a:t>
            </a:r>
            <a:r>
              <a:rPr lang="ru-RU" sz="2400" i="1" dirty="0"/>
              <a:t>( )</a:t>
            </a:r>
            <a:r>
              <a:rPr lang="ru-RU" sz="2400" dirty="0"/>
              <a:t> в начале каждой серверной страницы. Для этого необходимо внести соответствующие изменения в конфигурационный файл </a:t>
            </a:r>
            <a:r>
              <a:rPr lang="en-US" sz="2400" i="1" dirty="0" err="1"/>
              <a:t>php</a:t>
            </a:r>
            <a:r>
              <a:rPr lang="ru-RU" sz="2400" i="1" dirty="0"/>
              <a:t>.</a:t>
            </a:r>
            <a:r>
              <a:rPr lang="en-US" sz="2400" i="1" dirty="0" err="1"/>
              <a:t>ini</a:t>
            </a:r>
            <a:r>
              <a:rPr lang="ru-RU" sz="2400" dirty="0"/>
              <a:t> - для директив </a:t>
            </a:r>
            <a:r>
              <a:rPr lang="en-US" sz="2400" i="1" dirty="0"/>
              <a:t>session</a:t>
            </a:r>
            <a:r>
              <a:rPr lang="ru-RU" sz="2400" i="1" dirty="0"/>
              <a:t>.</a:t>
            </a:r>
            <a:r>
              <a:rPr lang="en-US" sz="2400" i="1" dirty="0"/>
              <a:t>auto</a:t>
            </a:r>
            <a:r>
              <a:rPr lang="ru-RU" sz="2400" i="1" dirty="0"/>
              <a:t>_</a:t>
            </a:r>
            <a:r>
              <a:rPr lang="en-US" sz="2400" i="1" dirty="0"/>
              <a:t>start</a:t>
            </a:r>
            <a:r>
              <a:rPr lang="ru-RU" sz="2400" dirty="0"/>
              <a:t> задать значение </a:t>
            </a:r>
            <a:r>
              <a:rPr lang="ru-RU" sz="2400" dirty="0" smtClean="0"/>
              <a:t>1.</a:t>
            </a:r>
          </a:p>
          <a:p>
            <a:pPr indent="365125"/>
            <a:r>
              <a:rPr lang="ru-RU" sz="2400" dirty="0" smtClean="0"/>
              <a:t>После </a:t>
            </a:r>
            <a:r>
              <a:rPr lang="ru-RU" sz="2400" dirty="0"/>
              <a:t>того как сессия была создана, доступ к идентификатору сессии пользователя можно получить автоматически с помощью функции </a:t>
            </a:r>
            <a:r>
              <a:rPr lang="ru-RU" sz="2400" b="1" dirty="0" err="1"/>
              <a:t>session_id</a:t>
            </a:r>
            <a:r>
              <a:rPr lang="ru-RU" sz="2400" b="1" dirty="0"/>
              <a:t>( )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365125"/>
            <a:r>
              <a:rPr lang="ru-RU" sz="2400" dirty="0" smtClean="0"/>
              <a:t>Функция </a:t>
            </a:r>
            <a:r>
              <a:rPr lang="ru-RU" sz="2400" i="1" dirty="0" err="1"/>
              <a:t>session_id</a:t>
            </a:r>
            <a:r>
              <a:rPr lang="ru-RU" sz="2400" i="1" dirty="0"/>
              <a:t>()</a:t>
            </a:r>
            <a:r>
              <a:rPr lang="ru-RU" sz="2400" dirty="0"/>
              <a:t> позволяет задавать и получать значение идентификатора сессии.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Инициализация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2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&lt;html&gt; &lt;head&gt;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Создание или открытие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ceccии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&lt;/head&gt; &lt;body&gt;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"&lt;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Ваш идентификатор сессии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".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()."&lt;/p&gt;\n\n";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Инициализация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/>
              <a:t>Для того чтобы в рамках одного сеанса обеспечить доступность переменной для</a:t>
            </a:r>
            <a:r>
              <a:rPr lang="ru-RU" sz="2400" i="1" dirty="0"/>
              <a:t> </a:t>
            </a:r>
            <a:r>
              <a:rPr lang="ru-RU" sz="2400" dirty="0"/>
              <a:t>других сценариев, нужно воспользоваться следующим выражением.</a:t>
            </a:r>
          </a:p>
          <a:p>
            <a:pPr indent="365125"/>
            <a:r>
              <a:rPr lang="ru-RU" sz="2400" b="1" i="1" dirty="0"/>
              <a:t>$_</a:t>
            </a:r>
            <a:r>
              <a:rPr lang="en-US" sz="2400" b="1" i="1" dirty="0"/>
              <a:t>SESSION</a:t>
            </a:r>
            <a:r>
              <a:rPr lang="ru-RU" sz="2400" b="1" i="1" dirty="0"/>
              <a:t>['имя-переменной'] =значение;</a:t>
            </a:r>
            <a:endParaRPr lang="ru-RU" sz="2400" dirty="0"/>
          </a:p>
          <a:p>
            <a:pPr indent="365125"/>
            <a:r>
              <a:rPr lang="ru-RU" sz="2400" dirty="0"/>
              <a:t>В зависимости от используемой версии РНР и значения, указанного для директив </a:t>
            </a:r>
            <a:r>
              <a:rPr lang="en-US" sz="2400" i="1" dirty="0"/>
              <a:t>register</a:t>
            </a:r>
            <a:r>
              <a:rPr lang="ru-RU" sz="2400" i="1" dirty="0"/>
              <a:t>_</a:t>
            </a:r>
            <a:r>
              <a:rPr lang="en-US" sz="2400" i="1" dirty="0" err="1"/>
              <a:t>globals</a:t>
            </a:r>
            <a:r>
              <a:rPr lang="ru-RU" sz="2400" dirty="0"/>
              <a:t>, можно по-разному осуществлять доступ к переменным сеанса. </a:t>
            </a:r>
          </a:p>
          <a:p>
            <a:pPr indent="365125"/>
            <a:r>
              <a:rPr lang="ru-RU" sz="2400" dirty="0"/>
              <a:t>Если </a:t>
            </a:r>
            <a:r>
              <a:rPr lang="en-US" sz="2400" i="1" dirty="0"/>
              <a:t>register</a:t>
            </a:r>
            <a:r>
              <a:rPr lang="ru-RU" sz="2400" i="1" dirty="0"/>
              <a:t>_</a:t>
            </a:r>
            <a:r>
              <a:rPr lang="en-US" sz="2400" i="1" dirty="0" err="1"/>
              <a:t>globals</a:t>
            </a:r>
            <a:r>
              <a:rPr lang="ru-RU" sz="2400" i="1" dirty="0"/>
              <a:t>=</a:t>
            </a:r>
            <a:r>
              <a:rPr lang="en-US" sz="2400" i="1" dirty="0"/>
              <a:t>On</a:t>
            </a:r>
            <a:r>
              <a:rPr lang="ru-RU" sz="2400" dirty="0"/>
              <a:t>, то для обеспечения доступа к глобальной переменной в рамках сеанса ее необходимо сначала зарегистрировать с помощью функции </a:t>
            </a:r>
            <a:r>
              <a:rPr lang="en-US" sz="2400" b="1" dirty="0"/>
              <a:t>session</a:t>
            </a:r>
            <a:r>
              <a:rPr lang="ru-RU" sz="2400" b="1" dirty="0"/>
              <a:t>_</a:t>
            </a:r>
            <a:r>
              <a:rPr lang="en-US" sz="2400" b="1" dirty="0"/>
              <a:t>register</a:t>
            </a:r>
            <a:r>
              <a:rPr lang="ru-RU" sz="2400" b="1" dirty="0"/>
              <a:t>( )</a:t>
            </a:r>
            <a:r>
              <a:rPr lang="ru-RU" sz="2400" dirty="0"/>
              <a:t>. </a:t>
            </a:r>
            <a:r>
              <a:rPr lang="ru-RU" sz="2400" dirty="0" smtClean="0"/>
              <a:t>Например:</a:t>
            </a:r>
            <a:endParaRPr lang="ru-RU" sz="2400" dirty="0"/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session_register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 //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без символа</a:t>
            </a: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var_name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"this is a test string";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3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Использование переменных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сессиях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73063">
              <a:buFont typeface="Arial" panose="020B0604020202020204" pitchFamily="34" charset="0"/>
              <a:buChar char="•"/>
            </a:pPr>
            <a:r>
              <a:rPr lang="ru-RU" sz="2400" b="1" i="1" dirty="0"/>
              <a:t>Добавление информации к </a:t>
            </a:r>
            <a:r>
              <a:rPr lang="en-US" sz="2400" b="1" i="1" dirty="0"/>
              <a:t>URL</a:t>
            </a:r>
            <a:r>
              <a:rPr lang="ru-RU" sz="2400" b="1" i="1" dirty="0"/>
              <a:t>-адресам</a:t>
            </a:r>
            <a:r>
              <a:rPr lang="ru-RU" sz="2400" b="1" dirty="0"/>
              <a:t>. </a:t>
            </a:r>
            <a:r>
              <a:rPr lang="ru-RU" sz="2400" dirty="0" smtClean="0"/>
              <a:t>Подход наиболее эффективный при </a:t>
            </a:r>
            <a:r>
              <a:rPr lang="ru-RU" sz="2400" dirty="0"/>
              <a:t>передаче небольшого количества данных.</a:t>
            </a:r>
          </a:p>
          <a:p>
            <a:pPr lvl="0" indent="373063">
              <a:buFont typeface="Arial" panose="020B0604020202020204" pitchFamily="34" charset="0"/>
              <a:buChar char="•"/>
            </a:pPr>
            <a:r>
              <a:rPr lang="ru-RU" sz="2400" b="1" i="1" dirty="0"/>
              <a:t>Использование скрытых полей </a:t>
            </a:r>
            <a:r>
              <a:rPr lang="en-US" sz="2400" b="1" i="1" dirty="0"/>
              <a:t>HTML</a:t>
            </a:r>
            <a:r>
              <a:rPr lang="ru-RU" sz="2400" b="1" i="1" dirty="0"/>
              <a:t>-форм</a:t>
            </a:r>
            <a:r>
              <a:rPr lang="ru-RU" sz="2400" b="1" dirty="0" smtClean="0"/>
              <a:t>.</a:t>
            </a:r>
            <a:endParaRPr lang="ru-RU" sz="2400" dirty="0"/>
          </a:p>
          <a:p>
            <a:pPr indent="373063">
              <a:buFont typeface="Arial" panose="020B0604020202020204" pitchFamily="34" charset="0"/>
              <a:buChar char="•"/>
            </a:pPr>
            <a:r>
              <a:rPr lang="ru-RU" sz="2400" b="1" i="1" dirty="0"/>
              <a:t>Хранение информации с помощью </a:t>
            </a:r>
            <a:r>
              <a:rPr lang="en-US" sz="2400" b="1" i="1" dirty="0"/>
              <a:t>cookie</a:t>
            </a:r>
            <a:r>
              <a:rPr lang="ru-RU" sz="2400" b="1" dirty="0"/>
              <a:t>. </a:t>
            </a:r>
            <a:r>
              <a:rPr lang="ru-RU" sz="2400" dirty="0"/>
              <a:t>Для передачи информации между сценариями можно воспользоваться данными </a:t>
            </a:r>
            <a:r>
              <a:rPr lang="en-US" sz="2400" i="1" dirty="0"/>
              <a:t>cookie</a:t>
            </a:r>
            <a:r>
              <a:rPr lang="ru-RU" sz="2400" i="1" dirty="0"/>
              <a:t>, </a:t>
            </a:r>
            <a:r>
              <a:rPr lang="ru-RU" sz="2400" dirty="0"/>
              <a:t>которые представляют собой множество пар "переменная-значение". </a:t>
            </a:r>
            <a:r>
              <a:rPr lang="ru-RU" sz="2400" dirty="0" smtClean="0"/>
              <a:t>Информация сохраняется </a:t>
            </a:r>
            <a:r>
              <a:rPr lang="ru-RU" sz="2400" dirty="0"/>
              <a:t>в клиентской части приложения, т.е. на локальном компьютере пользователя</a:t>
            </a:r>
            <a:r>
              <a:rPr lang="ru-RU" sz="2400" dirty="0" smtClean="0"/>
              <a:t>. </a:t>
            </a:r>
          </a:p>
          <a:p>
            <a:pPr indent="373063">
              <a:buFont typeface="Arial" panose="020B0604020202020204" pitchFamily="34" charset="0"/>
              <a:buChar char="•"/>
            </a:pPr>
            <a:r>
              <a:rPr lang="ru-RU" sz="2400" b="1" i="1" dirty="0"/>
              <a:t>Использование сеансов</a:t>
            </a:r>
            <a:r>
              <a:rPr lang="ru-RU" sz="2400" b="1" dirty="0"/>
              <a:t>. </a:t>
            </a:r>
            <a:r>
              <a:rPr lang="ru-RU" sz="2400" dirty="0" smtClean="0"/>
              <a:t>Информация будет </a:t>
            </a:r>
            <a:r>
              <a:rPr lang="ru-RU" sz="2400" dirty="0"/>
              <a:t>доступной в любом сценарии в течение всего сеанса работы пользователя с данным </a:t>
            </a:r>
            <a:r>
              <a:rPr lang="en-US" sz="2400" dirty="0"/>
              <a:t>Web</a:t>
            </a:r>
            <a:r>
              <a:rPr lang="ru-RU" sz="2400" dirty="0"/>
              <a:t>-приложением. 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Передача информации между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страницами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/>
              <a:t>Теперь в других сценариях в рамках одного сеанса можно получить доступ к переменной </a:t>
            </a:r>
            <a:r>
              <a:rPr lang="ru-RU" sz="2400" i="1" dirty="0"/>
              <a:t>$</a:t>
            </a:r>
            <a:r>
              <a:rPr lang="en-US" sz="2400" i="1" dirty="0" err="1"/>
              <a:t>var</a:t>
            </a:r>
            <a:r>
              <a:rPr lang="ru-RU" sz="2400" i="1" dirty="0"/>
              <a:t>_</a:t>
            </a:r>
            <a:r>
              <a:rPr lang="en-US" sz="2400" i="1" dirty="0"/>
              <a:t>name</a:t>
            </a:r>
            <a:r>
              <a:rPr lang="ru-RU" sz="2400" dirty="0" smtClean="0"/>
              <a:t>.</a:t>
            </a:r>
          </a:p>
          <a:p>
            <a:pPr indent="365125"/>
            <a:r>
              <a:rPr lang="ru-RU" sz="2400" dirty="0" smtClean="0"/>
              <a:t>Для </a:t>
            </a:r>
            <a:r>
              <a:rPr lang="ru-RU" sz="2400" dirty="0"/>
              <a:t>отмены регистрации переменной предназначена функция </a:t>
            </a:r>
            <a:r>
              <a:rPr lang="en-US" sz="2400" b="1" dirty="0"/>
              <a:t>session</a:t>
            </a:r>
            <a:r>
              <a:rPr lang="ru-RU" sz="2400" b="1" dirty="0"/>
              <a:t>_</a:t>
            </a:r>
            <a:r>
              <a:rPr lang="en-US" sz="2400" b="1" dirty="0"/>
              <a:t>unregister</a:t>
            </a:r>
            <a:r>
              <a:rPr lang="ru-RU" sz="2400" b="1" dirty="0"/>
              <a:t>( )</a:t>
            </a:r>
            <a:r>
              <a:rPr lang="ru-RU" sz="2400" dirty="0"/>
              <a:t>. </a:t>
            </a:r>
            <a:r>
              <a:rPr lang="ru-RU" sz="2400" dirty="0" smtClean="0"/>
              <a:t>Функция физически </a:t>
            </a:r>
            <a:r>
              <a:rPr lang="ru-RU" sz="2400" dirty="0"/>
              <a:t>не удаляет переменную, а только запрещает использование в рамках сеанса. Для физического удаления переменной следует воспользоваться функцией </a:t>
            </a:r>
            <a:r>
              <a:rPr lang="en-US" sz="2400" b="1" dirty="0"/>
              <a:t>unset</a:t>
            </a:r>
            <a:r>
              <a:rPr lang="ru-RU" sz="2400" b="1" dirty="0"/>
              <a:t>( </a:t>
            </a:r>
            <a:r>
              <a:rPr lang="ru-RU" sz="2400" b="1" dirty="0" smtClean="0"/>
              <a:t>).</a:t>
            </a:r>
            <a:endParaRPr lang="ru-RU" sz="2400" dirty="0"/>
          </a:p>
          <a:p>
            <a:pPr indent="365125"/>
            <a:r>
              <a:rPr lang="ru-RU" sz="2400" dirty="0"/>
              <a:t>Если же </a:t>
            </a:r>
            <a:r>
              <a:rPr lang="en-US" sz="2400" i="1" dirty="0"/>
              <a:t>register</a:t>
            </a:r>
            <a:r>
              <a:rPr lang="ru-RU" sz="2400" i="1" dirty="0"/>
              <a:t>_</a:t>
            </a:r>
            <a:r>
              <a:rPr lang="en-US" sz="2400" i="1" dirty="0" err="1"/>
              <a:t>globals</a:t>
            </a:r>
            <a:r>
              <a:rPr lang="ru-RU" sz="2400" i="1" dirty="0"/>
              <a:t>=</a:t>
            </a:r>
            <a:r>
              <a:rPr lang="en-US" sz="2400" i="1" dirty="0" smtClean="0"/>
              <a:t>Off</a:t>
            </a:r>
            <a:r>
              <a:rPr lang="ru-RU" sz="2400" dirty="0" smtClean="0"/>
              <a:t>, </a:t>
            </a:r>
            <a:r>
              <a:rPr lang="ru-RU" sz="2400" dirty="0"/>
              <a:t>то использование глобальных переменных невозможно.</a:t>
            </a:r>
          </a:p>
          <a:p>
            <a:pPr indent="365125"/>
            <a:r>
              <a:rPr lang="ru-RU" sz="2400" dirty="0"/>
              <a:t>В общем случае, для обеспечения большей безопасности </a:t>
            </a:r>
            <a:r>
              <a:rPr lang="en-US" sz="2400" dirty="0"/>
              <a:t>Web</a:t>
            </a:r>
            <a:r>
              <a:rPr lang="ru-RU" sz="2400" dirty="0"/>
              <a:t>-приложений лучше использовать суперглобальные </a:t>
            </a:r>
            <a:r>
              <a:rPr lang="ru-RU" sz="2400" dirty="0" smtClean="0"/>
              <a:t>переменные: </a:t>
            </a:r>
            <a:r>
              <a:rPr lang="ru-RU" sz="2400" i="1" dirty="0"/>
              <a:t>$_</a:t>
            </a:r>
            <a:r>
              <a:rPr lang="en-US" sz="2400" i="1" dirty="0"/>
              <a:t>SESSION</a:t>
            </a:r>
            <a:r>
              <a:rPr lang="ru-RU" sz="2400" i="1" dirty="0"/>
              <a:t>, $_</a:t>
            </a:r>
            <a:r>
              <a:rPr lang="en-US" sz="2400" i="1" dirty="0"/>
              <a:t>POST</a:t>
            </a:r>
            <a:r>
              <a:rPr lang="ru-RU" sz="2400" i="1" dirty="0"/>
              <a:t>, $_</a:t>
            </a:r>
            <a:r>
              <a:rPr lang="en-US" sz="2400" i="1" dirty="0"/>
              <a:t>COOKIE</a:t>
            </a:r>
            <a:r>
              <a:rPr lang="ru-RU" sz="2400" dirty="0"/>
              <a:t> и т.д.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3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Использование переменных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сессиях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Файл </a:t>
            </a:r>
            <a:r>
              <a:rPr lang="en-US" sz="2400" i="1" dirty="0"/>
              <a:t>session1.php</a:t>
            </a:r>
            <a:r>
              <a:rPr lang="en-US" sz="2400" dirty="0"/>
              <a:t> (</a:t>
            </a:r>
            <a:r>
              <a:rPr lang="ru-RU" sz="2400" dirty="0"/>
              <a:t>инициализация сеанса</a:t>
            </a:r>
            <a:r>
              <a:rPr lang="en-US" sz="2400" dirty="0"/>
              <a:t>).</a:t>
            </a:r>
            <a:endParaRPr lang="ru-RU" sz="2400" dirty="0"/>
          </a:p>
          <a:p>
            <a:pPr indent="3651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$_SESSION['name'] =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$_SESSION['age'] = "24";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echo "&lt;a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=' session2.php '&gt;go to the next page...&lt;/a&gt;";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/>
            <a:r>
              <a:rPr lang="ru-RU" sz="2400" dirty="0" smtClean="0"/>
              <a:t>В сценарии </a:t>
            </a:r>
            <a:r>
              <a:rPr lang="ru-RU" sz="2400" dirty="0"/>
              <a:t>инициализируется сеанс и создаются две переменные с именами </a:t>
            </a:r>
            <a:r>
              <a:rPr lang="en-US" sz="2400" i="1" dirty="0"/>
              <a:t>name</a:t>
            </a:r>
            <a:r>
              <a:rPr lang="ru-RU" sz="2400" dirty="0"/>
              <a:t> и </a:t>
            </a:r>
            <a:r>
              <a:rPr lang="en-US" sz="2400" i="1" dirty="0"/>
              <a:t>age</a:t>
            </a:r>
            <a:r>
              <a:rPr lang="ru-RU" sz="2400" dirty="0" smtClean="0"/>
              <a:t>. Файл </a:t>
            </a:r>
            <a:r>
              <a:rPr lang="en-US" sz="2400" i="1" dirty="0"/>
              <a:t>session2 .</a:t>
            </a:r>
            <a:r>
              <a:rPr lang="en-US" sz="2400" i="1" dirty="0" err="1"/>
              <a:t>php</a:t>
            </a:r>
            <a:r>
              <a:rPr lang="en-US" sz="2400" dirty="0"/>
              <a:t>.</a:t>
            </a:r>
            <a:endParaRPr lang="ru-RU" sz="2400" dirty="0"/>
          </a:p>
          <a:p>
            <a:pPr indent="4413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($_SESSION as $key =&gt; 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13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"$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&gt;"; }</a:t>
            </a:r>
          </a:p>
          <a:p>
            <a:pPr indent="4413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3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 smtClean="0"/>
              <a:t>Чтобы зарегистрировать </a:t>
            </a:r>
            <a:r>
              <a:rPr lang="ru-RU" sz="2400" dirty="0"/>
              <a:t>переменную в текущей сессии, используется функция </a:t>
            </a:r>
            <a:r>
              <a:rPr lang="ru-RU" sz="2400" b="1" dirty="0" err="1"/>
              <a:t>session_register</a:t>
            </a:r>
            <a:r>
              <a:rPr lang="ru-RU" sz="2400" b="1" dirty="0"/>
              <a:t>( )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365125"/>
            <a:r>
              <a:rPr lang="ru-RU" sz="2400" dirty="0"/>
              <a:t>Ф</a:t>
            </a:r>
            <a:r>
              <a:rPr lang="ru-RU" sz="2400" dirty="0" smtClean="0"/>
              <a:t>ункции </a:t>
            </a:r>
            <a:r>
              <a:rPr lang="ru-RU" sz="2400" i="1" dirty="0" err="1"/>
              <a:t>session_register</a:t>
            </a:r>
            <a:r>
              <a:rPr lang="ru-RU" sz="2400" i="1" dirty="0"/>
              <a:t>( )</a:t>
            </a:r>
            <a:r>
              <a:rPr lang="ru-RU" sz="2400" dirty="0"/>
              <a:t> передается строка, которая содержит одно или несколько имен переменных. Эта функция возвращает </a:t>
            </a:r>
            <a:r>
              <a:rPr lang="ru-RU" sz="2400" i="1" dirty="0" err="1"/>
              <a:t>true</a:t>
            </a:r>
            <a:r>
              <a:rPr lang="ru-RU" sz="2400" dirty="0"/>
              <a:t>, если регистрация прошла нормально. При вызове данной функции передается только имя переменной, а не сама переменная. </a:t>
            </a:r>
            <a:endParaRPr lang="ru-RU" sz="2400" dirty="0" smtClean="0"/>
          </a:p>
          <a:p>
            <a:pPr indent="365125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3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переменными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Регистрация переменных в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cecсии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&lt;/head&gt; &lt;body&gt;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session_register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session_register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("product2");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"Sonic Screwdriver";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$product2 = "HAL 2000";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session_encode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"Продукты были зарегистрированы";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3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переменными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&gt;Обращение к зарегистрированным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переменным</a:t>
            </a:r>
          </a:p>
          <a:p>
            <a:pPr indent="365125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"Вы выбрали такие наименования: \n\n";</a:t>
            </a:r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print "&lt;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&gt;&lt;li&gt;$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\n&lt;li&gt;$product2\n&lt;/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&gt;\n";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r>
              <a:rPr lang="ru-RU" sz="220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5125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3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переменными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сессии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200" dirty="0" smtClean="0"/>
              <a:t>Необходимо воспользоваться </a:t>
            </a:r>
            <a:r>
              <a:rPr lang="ru-RU" sz="2200" dirty="0"/>
              <a:t>следующим </a:t>
            </a:r>
            <a:r>
              <a:rPr lang="ru-RU" sz="2200" dirty="0" smtClean="0"/>
              <a:t>синтаксисом:</a:t>
            </a:r>
          </a:p>
          <a:p>
            <a:pPr indent="365125"/>
            <a:r>
              <a:rPr lang="ru-RU" sz="2200" i="1" dirty="0" err="1" smtClean="0"/>
              <a:t>имя_переменной</a:t>
            </a:r>
            <a:r>
              <a:rPr lang="ru-RU" sz="2200" i="1" dirty="0" smtClean="0"/>
              <a:t>=значение</a:t>
            </a:r>
          </a:p>
          <a:p>
            <a:pPr indent="365125"/>
            <a:r>
              <a:rPr lang="ru-RU" sz="2200" dirty="0" smtClean="0"/>
              <a:t>В </a:t>
            </a:r>
            <a:r>
              <a:rPr lang="ru-RU" sz="2200" dirty="0"/>
              <a:t>этом случае </a:t>
            </a:r>
            <a:r>
              <a:rPr lang="ru-RU" sz="2200" i="1" dirty="0"/>
              <a:t>переменная - </a:t>
            </a:r>
            <a:r>
              <a:rPr lang="ru-RU" sz="2200" dirty="0"/>
              <a:t>это имя переменной (без использования символа доллара $), а </a:t>
            </a:r>
            <a:r>
              <a:rPr lang="ru-RU" sz="2200" i="1" dirty="0"/>
              <a:t>значение - </a:t>
            </a:r>
            <a:r>
              <a:rPr lang="ru-RU" sz="2200" dirty="0"/>
              <a:t>ее </a:t>
            </a:r>
            <a:r>
              <a:rPr lang="ru-RU" sz="2200" dirty="0" smtClean="0"/>
              <a:t>значение</a:t>
            </a:r>
          </a:p>
          <a:p>
            <a:pPr indent="365125"/>
            <a:r>
              <a:rPr lang="ru-RU" sz="2200" dirty="0" smtClean="0"/>
              <a:t>Пару </a:t>
            </a:r>
            <a:r>
              <a:rPr lang="ru-RU" sz="2200" i="1" dirty="0"/>
              <a:t>имя-переменной=значение </a:t>
            </a:r>
            <a:r>
              <a:rPr lang="ru-RU" sz="2200" dirty="0"/>
              <a:t>можно добавить к адресу </a:t>
            </a:r>
            <a:r>
              <a:rPr lang="en-US" sz="2200" dirty="0"/>
              <a:t>URL</a:t>
            </a:r>
            <a:r>
              <a:rPr lang="ru-RU" sz="2200" dirty="0"/>
              <a:t> после символа </a:t>
            </a:r>
            <a:r>
              <a:rPr lang="ru-RU" sz="2200" dirty="0" smtClean="0"/>
              <a:t>?</a:t>
            </a:r>
          </a:p>
          <a:p>
            <a:pPr indent="365125"/>
            <a:r>
              <a:rPr lang="ru-RU" sz="2200" dirty="0" smtClean="0"/>
              <a:t>Например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indent="365125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nextpage.php?name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'&gt;go to next page...&lt;/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form action='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nextpage.php?name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 smtClean="0"/>
          </a:p>
          <a:p>
            <a:pPr indent="441325"/>
            <a:r>
              <a:rPr lang="ru-RU" sz="2200" dirty="0" smtClean="0"/>
              <a:t>При </a:t>
            </a:r>
            <a:r>
              <a:rPr lang="ru-RU" sz="2200" dirty="0"/>
              <a:t>передаче в адресе </a:t>
            </a:r>
            <a:r>
              <a:rPr lang="en-US" sz="2200" dirty="0"/>
              <a:t>URL</a:t>
            </a:r>
            <a:r>
              <a:rPr lang="ru-RU" sz="2200" dirty="0"/>
              <a:t> нескольких пар "переменная-значение" их следует разделить символом </a:t>
            </a:r>
            <a:r>
              <a:rPr lang="ru-RU" sz="2200" i="1" dirty="0" smtClean="0"/>
              <a:t>&amp;</a:t>
            </a:r>
            <a:r>
              <a:rPr lang="ru-RU" sz="2200" dirty="0" smtClean="0"/>
              <a:t>.</a:t>
            </a:r>
          </a:p>
          <a:p>
            <a:pPr indent="441325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nextpage.php?name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Serg&amp;city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=Kyiv'&gt;go to next page&lt;/a&gt;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Добавление информации к </a:t>
            </a:r>
            <a:r>
              <a:rPr lang="en-US" sz="2800" b="1" dirty="0"/>
              <a:t>URL</a:t>
            </a:r>
            <a:r>
              <a:rPr lang="ru-RU" sz="2800" b="1" dirty="0" smtClean="0"/>
              <a:t>-адресам</a:t>
            </a:r>
            <a:endParaRPr lang="ru-RU" sz="2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/>
              <a:t>Для доступа к переданным значениям можно использовать: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переменную </a:t>
            </a:r>
            <a:r>
              <a:rPr lang="ru-RU" sz="2400" i="1" dirty="0"/>
              <a:t>$переменная </a:t>
            </a:r>
            <a:r>
              <a:rPr lang="ru-RU" sz="2400" dirty="0"/>
              <a:t>непосредственно (если для директивы </a:t>
            </a:r>
            <a:r>
              <a:rPr lang="en-US" sz="2400" i="1" dirty="0"/>
              <a:t>register</a:t>
            </a:r>
            <a:r>
              <a:rPr lang="ru-RU" sz="2400" i="1" dirty="0"/>
              <a:t>_</a:t>
            </a:r>
            <a:r>
              <a:rPr lang="en-US" sz="2400" i="1" dirty="0" err="1"/>
              <a:t>globals</a:t>
            </a:r>
            <a:r>
              <a:rPr lang="ru-RU" sz="2400" dirty="0"/>
              <a:t> в файле </a:t>
            </a:r>
            <a:r>
              <a:rPr lang="en-US" sz="2400" i="1" dirty="0" err="1"/>
              <a:t>php</a:t>
            </a:r>
            <a:r>
              <a:rPr lang="ru-RU" sz="2400" i="1" dirty="0"/>
              <a:t>.</a:t>
            </a:r>
            <a:r>
              <a:rPr lang="en-US" sz="2400" i="1" dirty="0" err="1"/>
              <a:t>ini</a:t>
            </a:r>
            <a:r>
              <a:rPr lang="ru-RU" sz="2400" dirty="0"/>
              <a:t> установлено значение </a:t>
            </a:r>
            <a:r>
              <a:rPr lang="en-US" sz="2400" i="1" dirty="0"/>
              <a:t>On</a:t>
            </a:r>
            <a:r>
              <a:rPr lang="ru-RU" sz="2400" dirty="0"/>
              <a:t>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встроенный массив </a:t>
            </a:r>
            <a:r>
              <a:rPr lang="ru-RU" sz="2400" i="1" dirty="0"/>
              <a:t>$_</a:t>
            </a:r>
            <a:r>
              <a:rPr lang="en-US" sz="2400" i="1" dirty="0"/>
              <a:t>GET</a:t>
            </a:r>
            <a:r>
              <a:rPr lang="ru-RU" sz="2400" i="1" dirty="0"/>
              <a:t> [' переменная' ]</a:t>
            </a:r>
            <a:r>
              <a:rPr lang="ru-RU" sz="2400" dirty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встроенный массив </a:t>
            </a:r>
            <a:r>
              <a:rPr lang="ru-RU" sz="2400" i="1" dirty="0"/>
              <a:t>$_</a:t>
            </a:r>
            <a:r>
              <a:rPr lang="en-US" sz="2400" i="1" dirty="0"/>
              <a:t>REQUEST</a:t>
            </a:r>
            <a:r>
              <a:rPr lang="ru-RU" sz="2400" i="1" dirty="0"/>
              <a:t>[' переменная' ].</a:t>
            </a:r>
            <a:endParaRPr lang="ru-RU" sz="2400" dirty="0"/>
          </a:p>
          <a:p>
            <a:pPr indent="365125"/>
            <a:r>
              <a:rPr lang="ru-RU" sz="2400" dirty="0"/>
              <a:t>Несмотря на то, что механизм передачи данных через адреса </a:t>
            </a:r>
            <a:r>
              <a:rPr lang="en-US" sz="2400" dirty="0"/>
              <a:t>URL</a:t>
            </a:r>
            <a:r>
              <a:rPr lang="ru-RU" sz="2400" dirty="0"/>
              <a:t> достаточно прост и удобен в использовании, он все же обладает рядом существенных недостатков (связанных с обеспечением безопасности). Поэтому такой подход лучше не использовать при разработке </a:t>
            </a:r>
            <a:r>
              <a:rPr lang="en-US" sz="2400" dirty="0"/>
              <a:t>Web</a:t>
            </a:r>
            <a:r>
              <a:rPr lang="ru-RU" sz="2400" dirty="0"/>
              <a:t>-приложений, в которых к уровню защищенности предъявляются повышенные требования.</a:t>
            </a:r>
          </a:p>
          <a:p>
            <a:pPr indent="361950"/>
            <a:endParaRPr lang="ru-RU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Добавление информации к </a:t>
            </a:r>
            <a:r>
              <a:rPr lang="en-US" sz="2800" b="1" dirty="0"/>
              <a:t>URL</a:t>
            </a:r>
            <a:r>
              <a:rPr lang="ru-RU" sz="2800" b="1" dirty="0" smtClean="0"/>
              <a:t>-адресам</a:t>
            </a:r>
            <a:endParaRPr lang="ru-RU" sz="2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7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878" y="1286763"/>
            <a:ext cx="8313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400" dirty="0"/>
              <a:t>Для их создания </a:t>
            </a:r>
            <a:r>
              <a:rPr lang="ru-RU" sz="2400" dirty="0" err="1" smtClean="0"/>
              <a:t>создания</a:t>
            </a:r>
            <a:r>
              <a:rPr lang="ru-RU" sz="2400" dirty="0" smtClean="0"/>
              <a:t> скрытых полей используется синтаксис</a:t>
            </a:r>
            <a:r>
              <a:rPr lang="ru-RU" sz="2400" dirty="0"/>
              <a:t>.</a:t>
            </a:r>
          </a:p>
          <a:p>
            <a:pPr indent="365125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е=имя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=значение&gt;</a:t>
            </a:r>
          </a:p>
          <a:p>
            <a:pPr indent="365125"/>
            <a:r>
              <a:rPr lang="ru-RU" sz="2400" dirty="0"/>
              <a:t>Зачастую такие поля используются разработчиками </a:t>
            </a:r>
            <a:r>
              <a:rPr lang="en-US" sz="2400" dirty="0"/>
              <a:t>Web</a:t>
            </a:r>
            <a:r>
              <a:rPr lang="ru-RU" sz="2400" dirty="0"/>
              <a:t>-приложений для обмена информацией между клиентской и серверной частью </a:t>
            </a:r>
            <a:r>
              <a:rPr lang="en-US" sz="2400" dirty="0"/>
              <a:t>Web</a:t>
            </a:r>
            <a:r>
              <a:rPr lang="ru-RU" sz="2400" dirty="0"/>
              <a:t>-приложений. Главный недостаток скрытых полей заключается в возможности изменения их значений.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Использование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скрытых полей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000" dirty="0"/>
              <a:t>Информацию, которую необходимо передавать от страницы к странице, можно сохранить как данные </a:t>
            </a:r>
            <a:r>
              <a:rPr lang="en-US" sz="2000" b="1" i="1" dirty="0"/>
              <a:t>cookie</a:t>
            </a:r>
            <a:r>
              <a:rPr lang="ru-RU" sz="2000" i="1" dirty="0" smtClean="0"/>
              <a:t>.</a:t>
            </a:r>
          </a:p>
          <a:p>
            <a:pPr indent="365125"/>
            <a:r>
              <a:rPr lang="ru-RU" sz="2000" dirty="0" smtClean="0"/>
              <a:t>Эти </a:t>
            </a:r>
            <a:r>
              <a:rPr lang="ru-RU" sz="2000" dirty="0"/>
              <a:t>данные представляют собой набор пар </a:t>
            </a:r>
            <a:r>
              <a:rPr lang="ru-RU" sz="2000" i="1" dirty="0"/>
              <a:t>переменная=значение </a:t>
            </a:r>
            <a:r>
              <a:rPr lang="ru-RU" sz="2000" dirty="0"/>
              <a:t>и </a:t>
            </a:r>
            <a:r>
              <a:rPr lang="ru-RU" sz="2000" dirty="0" smtClean="0"/>
              <a:t>схожи </a:t>
            </a:r>
            <a:r>
              <a:rPr lang="ru-RU" sz="2000" dirty="0"/>
              <a:t>с данными, которые добавляются к </a:t>
            </a:r>
            <a:r>
              <a:rPr lang="en-US" sz="2000" dirty="0"/>
              <a:t>URL</a:t>
            </a:r>
            <a:r>
              <a:rPr lang="ru-RU" sz="2000" dirty="0"/>
              <a:t>-адресу после символа </a:t>
            </a:r>
            <a:r>
              <a:rPr lang="ru-RU" sz="2000" i="1" dirty="0" smtClean="0"/>
              <a:t>?</a:t>
            </a:r>
            <a:r>
              <a:rPr lang="ru-RU" sz="2000" dirty="0" smtClean="0"/>
              <a:t>.</a:t>
            </a:r>
          </a:p>
          <a:p>
            <a:pPr indent="365125"/>
            <a:r>
              <a:rPr lang="ru-RU" sz="2000" dirty="0" smtClean="0"/>
              <a:t>Особенность </a:t>
            </a:r>
            <a:r>
              <a:rPr lang="ru-RU" sz="2000" dirty="0"/>
              <a:t>данных </a:t>
            </a:r>
            <a:r>
              <a:rPr lang="en-US" sz="2000" i="1" dirty="0"/>
              <a:t>cookie</a:t>
            </a:r>
            <a:r>
              <a:rPr lang="ru-RU" sz="2000" dirty="0"/>
              <a:t> заключается в том, что они хранятся на клиентском компьютере, и сценарий РНР может их использовать</a:t>
            </a:r>
            <a:r>
              <a:rPr lang="ru-RU" sz="2000" dirty="0" smtClean="0"/>
              <a:t>.</a:t>
            </a:r>
          </a:p>
          <a:p>
            <a:pPr indent="365125"/>
            <a:r>
              <a:rPr lang="ru-RU" sz="2000" dirty="0"/>
              <a:t>Сервер может сохранить до 20 </a:t>
            </a:r>
            <a:r>
              <a:rPr lang="ru-RU" sz="2000" dirty="0" err="1"/>
              <a:t>cookie</a:t>
            </a:r>
            <a:r>
              <a:rPr lang="ru-RU" sz="2000" dirty="0"/>
              <a:t> на компьютере пользователя. Каждый </a:t>
            </a:r>
            <a:r>
              <a:rPr lang="ru-RU" sz="2000" dirty="0" err="1"/>
              <a:t>cookie</a:t>
            </a:r>
            <a:r>
              <a:rPr lang="ru-RU" sz="2000" dirty="0"/>
              <a:t> состоит из имени, значения и даты истечения срока действия, а также из информации о сервере. Размер </a:t>
            </a:r>
            <a:r>
              <a:rPr lang="ru-RU" sz="2000" dirty="0" err="1"/>
              <a:t>cookie</a:t>
            </a:r>
            <a:r>
              <a:rPr lang="ru-RU" sz="2000" dirty="0"/>
              <a:t> ограничен 4Кб</a:t>
            </a:r>
            <a:r>
              <a:rPr lang="ru-RU" sz="2000" dirty="0" smtClean="0"/>
              <a:t>.</a:t>
            </a:r>
          </a:p>
          <a:p>
            <a:pPr indent="365125"/>
            <a:r>
              <a:rPr lang="ru-RU" sz="2000" dirty="0"/>
              <a:t>Изначально </a:t>
            </a:r>
            <a:r>
              <a:rPr lang="en-US" sz="2000" dirty="0" smtClean="0"/>
              <a:t>cookie</a:t>
            </a:r>
            <a:r>
              <a:rPr lang="ru-RU" sz="2000" dirty="0" smtClean="0"/>
              <a:t> предназначены </a:t>
            </a:r>
            <a:r>
              <a:rPr lang="ru-RU" sz="2000" dirty="0"/>
              <a:t>для хранения небольшого количества данных в течение короткого промежутка </a:t>
            </a:r>
            <a:r>
              <a:rPr lang="ru-RU" sz="2000" dirty="0" smtClean="0"/>
              <a:t>времени.</a:t>
            </a:r>
          </a:p>
          <a:p>
            <a:pPr indent="365125"/>
            <a:r>
              <a:rPr lang="ru-RU" sz="2000" dirty="0" smtClean="0"/>
              <a:t>Если </a:t>
            </a:r>
            <a:r>
              <a:rPr lang="ru-RU" sz="2000" dirty="0"/>
              <a:t>для данных </a:t>
            </a:r>
            <a:r>
              <a:rPr lang="en-US" sz="2000" dirty="0"/>
              <a:t>cookie</a:t>
            </a:r>
            <a:r>
              <a:rPr lang="ru-RU" sz="2000" dirty="0"/>
              <a:t> не указать время их жизни, то они будут удалены сразу же после завершения работы с </a:t>
            </a:r>
            <a:r>
              <a:rPr lang="en-US" sz="2000" dirty="0"/>
              <a:t>Web</a:t>
            </a:r>
            <a:r>
              <a:rPr lang="ru-RU" sz="2000" dirty="0"/>
              <a:t>-приложением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Передача информации с помощью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cookie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НТТР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/1.1 200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ОК</a:t>
            </a:r>
          </a:p>
          <a:p>
            <a:pPr indent="3651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Date: Fri, 04 Feb 2009 21:03:38 GMT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Server: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Apaehe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/1.3.9 (UNIX)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PHP/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Set-Cookie: vegetable=artichoke; expires=Friday,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04-Feb-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22:03:38 GMT; path=/; domain=zink.demon.co.uk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Connection: close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512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/>
              <a:t>Заголовок содержит пару имя/значение, дату в формате GMT, путь и домен. Имя и значение будут </a:t>
            </a:r>
            <a:r>
              <a:rPr lang="ru-RU" sz="2000" dirty="0" smtClean="0"/>
              <a:t>URL-кодированы.</a:t>
            </a:r>
          </a:p>
          <a:p>
            <a:pPr indent="361950"/>
            <a:r>
              <a:rPr lang="ru-RU" sz="2000" dirty="0" smtClean="0"/>
              <a:t>Поле </a:t>
            </a:r>
            <a:r>
              <a:rPr lang="ru-RU" sz="2000" b="1" i="1" dirty="0" err="1"/>
              <a:t>expires</a:t>
            </a:r>
            <a:r>
              <a:rPr lang="ru-RU" sz="2000" dirty="0"/>
              <a:t> является инструкцией, говорящей браузеру, после какого времени необходимо "забыть" этот </a:t>
            </a:r>
            <a:r>
              <a:rPr lang="ru-RU" sz="2000" dirty="0" err="1" smtClean="0"/>
              <a:t>cookie</a:t>
            </a:r>
            <a:r>
              <a:rPr lang="ru-RU" sz="2000" dirty="0" smtClean="0"/>
              <a:t>.</a:t>
            </a:r>
          </a:p>
          <a:p>
            <a:pPr indent="361950"/>
            <a:r>
              <a:rPr lang="ru-RU" sz="2000" dirty="0" smtClean="0"/>
              <a:t>Поле </a:t>
            </a:r>
            <a:r>
              <a:rPr lang="ru-RU" sz="2000" b="1" i="1" dirty="0" err="1"/>
              <a:t>path</a:t>
            </a:r>
            <a:r>
              <a:rPr lang="ru-RU" sz="2000" dirty="0"/>
              <a:t> задает позицию на </a:t>
            </a:r>
            <a:r>
              <a:rPr lang="ru-RU" sz="2000" dirty="0" err="1"/>
              <a:t>Web</a:t>
            </a:r>
            <a:r>
              <a:rPr lang="ru-RU" sz="2000" dirty="0"/>
              <a:t>-узле, с которой </a:t>
            </a:r>
            <a:r>
              <a:rPr lang="ru-RU" sz="2000" i="1" dirty="0" err="1"/>
              <a:t>cookie</a:t>
            </a:r>
            <a:r>
              <a:rPr lang="ru-RU" sz="2000" dirty="0"/>
              <a:t> должен быть послам обратно </a:t>
            </a:r>
            <a:r>
              <a:rPr lang="ru-RU" sz="2000" dirty="0" smtClean="0"/>
              <a:t>серверу.</a:t>
            </a:r>
          </a:p>
          <a:p>
            <a:pPr indent="361950"/>
            <a:r>
              <a:rPr lang="ru-RU" sz="2000" dirty="0" smtClean="0"/>
              <a:t>Поле </a:t>
            </a:r>
            <a:r>
              <a:rPr lang="ru-RU" sz="2000" b="1" i="1" dirty="0" err="1"/>
              <a:t>domain</a:t>
            </a:r>
            <a:r>
              <a:rPr lang="ru-RU" sz="2000" dirty="0"/>
              <a:t> задает домен Интернет, и ему должен быть послан </a:t>
            </a:r>
            <a:r>
              <a:rPr lang="ru-RU" sz="2000" i="1" dirty="0" err="1"/>
              <a:t>cookie</a:t>
            </a:r>
            <a:r>
              <a:rPr lang="ru-RU" sz="2000" dirty="0"/>
              <a:t>.</a:t>
            </a:r>
          </a:p>
          <a:p>
            <a:pPr indent="361950"/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Анатомия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cookie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000" dirty="0"/>
              <a:t>Существует возможность установить </a:t>
            </a:r>
            <a:r>
              <a:rPr lang="ru-RU" sz="2000" i="1" dirty="0" err="1"/>
              <a:t>cookie</a:t>
            </a:r>
            <a:r>
              <a:rPr lang="ru-RU" sz="2000" dirty="0"/>
              <a:t> в РНР-программе двумя </a:t>
            </a:r>
            <a:r>
              <a:rPr lang="ru-RU" sz="2000" dirty="0" smtClean="0"/>
              <a:t>способами.</a:t>
            </a:r>
          </a:p>
          <a:p>
            <a:pPr indent="365125"/>
            <a:r>
              <a:rPr lang="ru-RU" sz="2000" dirty="0" smtClean="0"/>
              <a:t>Можно </a:t>
            </a:r>
            <a:r>
              <a:rPr lang="ru-RU" sz="2000" dirty="0"/>
              <a:t>использовать функцию </a:t>
            </a:r>
            <a:r>
              <a:rPr lang="ru-RU" sz="2000" b="1" dirty="0" err="1"/>
              <a:t>header</a:t>
            </a:r>
            <a:r>
              <a:rPr lang="ru-RU" sz="2000" b="1" dirty="0"/>
              <a:t>( )</a:t>
            </a:r>
            <a:r>
              <a:rPr lang="ru-RU" sz="2000" b="1" i="1" dirty="0"/>
              <a:t> </a:t>
            </a:r>
            <a:r>
              <a:rPr lang="ru-RU" sz="2000" dirty="0"/>
              <a:t>для установки заголовка </a:t>
            </a:r>
            <a:r>
              <a:rPr lang="ru-RU" sz="2000" b="1" i="1" dirty="0" err="1"/>
              <a:t>Set</a:t>
            </a:r>
            <a:r>
              <a:rPr lang="ru-RU" sz="2000" b="1" i="1" dirty="0"/>
              <a:t>-C</a:t>
            </a:r>
            <a:r>
              <a:rPr lang="en-US" sz="2000" b="1" i="1" dirty="0"/>
              <a:t>o</a:t>
            </a:r>
            <a:r>
              <a:rPr lang="ru-RU" sz="2000" b="1" i="1" dirty="0" err="1"/>
              <a:t>okier</a:t>
            </a:r>
            <a:r>
              <a:rPr lang="ru-RU" sz="2000" dirty="0"/>
              <a:t>. Функций </a:t>
            </a:r>
            <a:r>
              <a:rPr lang="ru-RU" sz="2000" i="1" dirty="0" err="1"/>
              <a:t>header</a:t>
            </a:r>
            <a:r>
              <a:rPr lang="ru-RU" sz="2000" i="1" dirty="0"/>
              <a:t>( )</a:t>
            </a:r>
            <a:r>
              <a:rPr lang="ru-RU" sz="2000" dirty="0"/>
              <a:t> передается строка, которая затем включается в раздел заголовков ответа сервера. Поскольку заголовки автоматически пересылаются, функция должна вызываться перед пересылкой какого-либо вывода браузеру. Данный метод установки </a:t>
            </a:r>
            <a:r>
              <a:rPr lang="ru-RU" sz="2000" i="1" dirty="0" err="1"/>
              <a:t>cookie</a:t>
            </a:r>
            <a:r>
              <a:rPr lang="ru-RU" sz="2000" dirty="0"/>
              <a:t> требует создания функции для конструирования строки </a:t>
            </a:r>
            <a:r>
              <a:rPr lang="ru-RU" sz="2000" dirty="0" smtClean="0"/>
              <a:t>заголовка.</a:t>
            </a:r>
          </a:p>
          <a:p>
            <a:pPr indent="365125"/>
            <a:r>
              <a:rPr lang="ru-RU" sz="2000" dirty="0" smtClean="0"/>
              <a:t>Для </a:t>
            </a:r>
            <a:r>
              <a:rPr lang="ru-RU" sz="2000" dirty="0"/>
              <a:t>того чтобы сохранить данные </a:t>
            </a:r>
            <a:r>
              <a:rPr lang="en-US" sz="2000" dirty="0"/>
              <a:t>cookie</a:t>
            </a:r>
            <a:r>
              <a:rPr lang="ru-RU" sz="2000" dirty="0"/>
              <a:t>, следует воспользоваться функцией </a:t>
            </a:r>
            <a:r>
              <a:rPr lang="en-US" sz="2000" b="1" dirty="0" err="1"/>
              <a:t>setcookie</a:t>
            </a:r>
            <a:r>
              <a:rPr lang="ru-RU" sz="2000" b="1" dirty="0"/>
              <a:t>( )</a:t>
            </a:r>
            <a:r>
              <a:rPr lang="ru-RU" sz="2000" dirty="0"/>
              <a:t>. Она имеет следующий </a:t>
            </a:r>
            <a:r>
              <a:rPr lang="ru-RU" sz="2000" dirty="0" smtClean="0"/>
              <a:t>синтаксис:</a:t>
            </a:r>
            <a:endParaRPr lang="ru-RU" sz="2000" dirty="0"/>
          </a:p>
          <a:p>
            <a:pPr indent="365125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(имя-переменной, [значение, дата истечения срока, путь, домен, уровень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безопасности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Манипулирование данными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cookie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/>
            <a:r>
              <a:rPr lang="ru-RU" sz="2200" dirty="0"/>
              <a:t>Функция </a:t>
            </a:r>
            <a:r>
              <a:rPr lang="ru-RU" sz="2200" i="1" dirty="0" err="1"/>
              <a:t>setcookie</a:t>
            </a:r>
            <a:r>
              <a:rPr lang="ru-RU" sz="2200" i="1" dirty="0"/>
              <a:t>( )</a:t>
            </a:r>
            <a:r>
              <a:rPr lang="ru-RU" sz="2200" dirty="0"/>
              <a:t> выводит заголовок </a:t>
            </a:r>
            <a:r>
              <a:rPr lang="ru-RU" sz="2200" dirty="0" err="1" smtClean="0"/>
              <a:t>Set-Cookie</a:t>
            </a:r>
            <a:r>
              <a:rPr lang="ru-RU" sz="2200" dirty="0" smtClean="0"/>
              <a:t>.</a:t>
            </a:r>
          </a:p>
          <a:p>
            <a:pPr indent="365125"/>
            <a:r>
              <a:rPr lang="ru-RU" sz="2200" dirty="0" smtClean="0"/>
              <a:t>Функция </a:t>
            </a:r>
            <a:r>
              <a:rPr lang="ru-RU" sz="2200" b="1" i="1" dirty="0" err="1"/>
              <a:t>setcookie</a:t>
            </a:r>
            <a:r>
              <a:rPr lang="ru-RU" sz="2200" i="1" dirty="0"/>
              <a:t>( )</a:t>
            </a:r>
            <a:r>
              <a:rPr lang="ru-RU" sz="2200" dirty="0"/>
              <a:t> должна вызываться перед тем, как браузеру будет послано что-либо другое. Данная функция принимает имя </a:t>
            </a:r>
            <a:r>
              <a:rPr lang="ru-RU" sz="2200" i="1" dirty="0" err="1"/>
              <a:t>cookie</a:t>
            </a:r>
            <a:r>
              <a:rPr lang="ru-RU" sz="2200" dirty="0"/>
              <a:t>, значение </a:t>
            </a:r>
            <a:r>
              <a:rPr lang="ru-RU" sz="2200" i="1" dirty="0" err="1"/>
              <a:t>cookie</a:t>
            </a:r>
            <a:r>
              <a:rPr lang="ru-RU" sz="2200" dirty="0"/>
              <a:t>, дату истечения срока в формате эпохи UNIX, путь, домен и целочисленное значение, которое должно равняться 1, если этот </a:t>
            </a:r>
            <a:r>
              <a:rPr lang="ru-RU" sz="2200" i="1" dirty="0" err="1"/>
              <a:t>cookie</a:t>
            </a:r>
            <a:r>
              <a:rPr lang="ru-RU" sz="2200" dirty="0"/>
              <a:t> должен пересылаться только при наличии безопасного </a:t>
            </a:r>
            <a:r>
              <a:rPr lang="ru-RU" sz="2200" dirty="0" smtClean="0"/>
              <a:t>соединения.</a:t>
            </a:r>
          </a:p>
          <a:p>
            <a:pPr indent="365125"/>
            <a:r>
              <a:rPr lang="ru-RU" sz="2200" dirty="0" smtClean="0"/>
              <a:t>Все </a:t>
            </a:r>
            <a:r>
              <a:rPr lang="ru-RU" sz="2200" dirty="0"/>
              <a:t>аргументы данной функции необязательны, за исключением первого параметра (имени </a:t>
            </a:r>
            <a:r>
              <a:rPr lang="ru-RU" sz="2200" dirty="0" err="1"/>
              <a:t>cookie</a:t>
            </a:r>
            <a:r>
              <a:rPr lang="ru-RU" sz="2200" dirty="0" smtClean="0"/>
              <a:t>).</a:t>
            </a:r>
          </a:p>
          <a:p>
            <a:pPr indent="365125"/>
            <a:r>
              <a:rPr lang="ru-RU" sz="2200" dirty="0" smtClean="0"/>
              <a:t>Однако </a:t>
            </a:r>
            <a:r>
              <a:rPr lang="ru-RU" sz="2200" dirty="0"/>
              <a:t>лучше включать все аргументы, кроме домена и уровня безопасности. Это нужно, поскольку аргумент, задающий путь, является обязательным для некоторых браузеров, для того чтобы </a:t>
            </a:r>
            <a:r>
              <a:rPr lang="ru-RU" sz="2200" i="1" dirty="0" err="1"/>
              <a:t>cookie</a:t>
            </a:r>
            <a:r>
              <a:rPr lang="ru-RU" sz="2200" dirty="0"/>
              <a:t> работали как надо. Кроме того, без аргумента пути </a:t>
            </a:r>
            <a:r>
              <a:rPr lang="ru-RU" sz="2200" i="1" dirty="0" err="1"/>
              <a:t>cookie</a:t>
            </a:r>
            <a:r>
              <a:rPr lang="ru-RU" sz="2200" dirty="0"/>
              <a:t> будет пересылаться только документам в текущей директории или ее поддиректориям.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Манипулирование данными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cookie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2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2042</Words>
  <Application>Microsoft Office PowerPoint</Application>
  <PresentationFormat>Экран (4:3)</PresentationFormat>
  <Paragraphs>199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 Управление сессиями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147</cp:revision>
  <dcterms:created xsi:type="dcterms:W3CDTF">2016-05-18T02:57:37Z</dcterms:created>
  <dcterms:modified xsi:type="dcterms:W3CDTF">2018-11-29T02:58:20Z</dcterms:modified>
</cp:coreProperties>
</file>