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82" r:id="rId4"/>
    <p:sldId id="275" r:id="rId5"/>
    <p:sldId id="274" r:id="rId6"/>
    <p:sldId id="268" r:id="rId7"/>
    <p:sldId id="270" r:id="rId8"/>
    <p:sldId id="281" r:id="rId9"/>
    <p:sldId id="280" r:id="rId10"/>
    <p:sldId id="277" r:id="rId11"/>
    <p:sldId id="278" r:id="rId12"/>
    <p:sldId id="279" r:id="rId13"/>
    <p:sldId id="286" r:id="rId14"/>
    <p:sldId id="283" r:id="rId15"/>
    <p:sldId id="285" r:id="rId16"/>
    <p:sldId id="284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7" y="8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50D32-7CE1-437F-A88A-A0962E8643FC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6CB5F-7C22-4016-ACB1-C88534B32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18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802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17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76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914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923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0801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36CB5F-7C22-4016-ACB1-C88534B32AC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805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5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19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37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6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74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7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04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6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8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85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4F0F2-56D8-4BAA-B10F-402EE43D8DD9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B665B-A531-43DD-AEA5-00DD52E7FA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72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-4231560" y="-6865747"/>
            <a:ext cx="11302827" cy="11302827"/>
          </a:xfrm>
          <a:prstGeom prst="ellipse">
            <a:avLst/>
          </a:prstGeom>
          <a:solidFill>
            <a:srgbClr val="E6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8620" y="1623661"/>
            <a:ext cx="62818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Arial Black" panose="020B0A04020102020204" pitchFamily="34" charset="0"/>
              </a:rPr>
              <a:t>Разработка статистически устойчивого метода исследования </a:t>
            </a:r>
            <a:r>
              <a:rPr lang="ru-RU" sz="2400" dirty="0" err="1" smtClean="0">
                <a:latin typeface="Arial Black" panose="020B0A04020102020204" pitchFamily="34" charset="0"/>
              </a:rPr>
              <a:t>координированности</a:t>
            </a:r>
            <a:r>
              <a:rPr lang="ru-RU" sz="2400" dirty="0" smtClean="0">
                <a:latin typeface="Arial Black" panose="020B0A04020102020204" pitchFamily="34" charset="0"/>
              </a:rPr>
              <a:t> экспрессии генов в доменных структурах геномов эукариот</a:t>
            </a:r>
            <a:endParaRPr lang="ru-RU" sz="2000" dirty="0" smtClean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5656" y="4534495"/>
            <a:ext cx="5276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Степовой Константин, М06-902</a:t>
            </a:r>
          </a:p>
          <a:p>
            <a:pPr algn="r"/>
            <a:r>
              <a:rPr lang="ru-RU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Руководитель:  Юрий Всеволодович </a:t>
            </a:r>
            <a:r>
              <a:rPr lang="ru-RU" sz="2000" i="1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Кравацкий</a:t>
            </a:r>
            <a:r>
              <a:rPr lang="ru-RU" sz="2000" i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, ИМБ</a:t>
            </a:r>
            <a:endParaRPr lang="ru-RU" i="1" dirty="0" smtClean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0247" y="6490203"/>
            <a:ext cx="241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Долгопрудный, 2025г.</a:t>
            </a:r>
            <a:endParaRPr lang="ru-R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6" y="5962198"/>
            <a:ext cx="2008966" cy="8973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9732" y="3558204"/>
            <a:ext cx="6030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Научно-исследовательская работа 1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семестр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9489" y="-64660"/>
            <a:ext cx="5443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ru-RU" sz="96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599" y="2249100"/>
            <a:ext cx="4882685" cy="239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965909" y="117055"/>
            <a:ext cx="9946140" cy="523220"/>
            <a:chOff x="3232579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Параметризация модели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28070"/>
              <a:ext cx="49946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</a:t>
            </a:r>
            <a:r>
              <a:rPr lang="ru-RU" sz="9600" dirty="0">
                <a:solidFill>
                  <a:srgbClr val="F2F2F2"/>
                </a:solidFill>
                <a:latin typeface="Arial Black" panose="020B0A04020102020204" pitchFamily="34" charset="0"/>
              </a:rP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5107" y="910730"/>
            <a:ext cx="46278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 smtClean="0"/>
              <a:t>Используемые ранее параметры модели</a:t>
            </a:r>
            <a:r>
              <a:rPr lang="en-US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Равномерно распределённая экспрессия в диапазоне </a:t>
            </a:r>
            <a:r>
              <a:rPr lang="en-US" dirty="0" smtClean="0"/>
              <a:t>[0, 50] </a:t>
            </a:r>
            <a:r>
              <a:rPr lang="en-US" dirty="0" err="1" smtClean="0"/>
              <a:t>tpm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Равные длины доменов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Отсутствие пропусков между доменами</a:t>
            </a:r>
          </a:p>
          <a:p>
            <a:r>
              <a:rPr lang="en-US" dirty="0" smtClean="0"/>
              <a:t>- </a:t>
            </a:r>
            <a:r>
              <a:rPr lang="ru-RU" dirty="0"/>
              <a:t> </a:t>
            </a:r>
            <a:r>
              <a:rPr lang="ru-RU" dirty="0" smtClean="0"/>
              <a:t>  Равномерно распределённые длины генов в диапазоне </a:t>
            </a:r>
            <a:endParaRPr lang="en-US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248" y="0"/>
            <a:ext cx="628661" cy="83652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337248" y="887342"/>
            <a:ext cx="4672074" cy="2054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15" y="3704306"/>
            <a:ext cx="3336739" cy="2748853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7946" y="3759965"/>
            <a:ext cx="3470450" cy="279591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334723" y="4126378"/>
            <a:ext cx="27096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Рис.6</a:t>
            </a:r>
            <a:r>
              <a:rPr lang="en-US" sz="1600" dirty="0" smtClean="0"/>
              <a:t>: </a:t>
            </a:r>
            <a:r>
              <a:rPr lang="ru-RU" sz="1600" dirty="0" smtClean="0"/>
              <a:t>Модельные распределения, используемые для симуляции</a:t>
            </a:r>
            <a:r>
              <a:rPr lang="en-US" sz="1600" dirty="0" smtClean="0"/>
              <a:t>:</a:t>
            </a:r>
          </a:p>
          <a:p>
            <a:pPr algn="ctr"/>
            <a:r>
              <a:rPr lang="ru-RU" sz="1600" dirty="0" smtClean="0"/>
              <a:t>(а) Профилей экспрессии,</a:t>
            </a:r>
          </a:p>
          <a:p>
            <a:pPr algn="ctr"/>
            <a:r>
              <a:rPr lang="ru-RU" sz="1600" dirty="0" smtClean="0"/>
              <a:t>(б) Распределения длин доменов в хромосоме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-371602" y="3672329"/>
            <a:ext cx="258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(а)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338163" y="3661020"/>
            <a:ext cx="2587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(б)</a:t>
            </a:r>
            <a:endParaRPr lang="ru-RU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261543" y="773264"/>
            <a:ext cx="5886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 smtClean="0"/>
              <a:t>Добавлены доступные к опциональному использованию</a:t>
            </a:r>
            <a:r>
              <a:rPr lang="en-US" b="1" u="sng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Профиль экспрессии, имитирующий распределение на 3ей хромосоме человека (настраиваемый для других)</a:t>
            </a:r>
            <a:endParaRPr lang="en-US" dirty="0" smtClean="0"/>
          </a:p>
          <a:p>
            <a:pPr marL="285750" indent="-285750">
              <a:buFontTx/>
              <a:buChar char="-"/>
            </a:pPr>
            <a:r>
              <a:rPr lang="ru-RU" dirty="0" smtClean="0"/>
              <a:t>Распределение длин доменов имитирующее реальное</a:t>
            </a:r>
          </a:p>
          <a:p>
            <a:pPr marL="285750" indent="-285750">
              <a:buFontTx/>
              <a:buChar char="-"/>
            </a:pPr>
            <a:r>
              <a:rPr lang="ru-RU" dirty="0" smtClean="0"/>
              <a:t>Настраиваемые пропуски между доменами</a:t>
            </a:r>
          </a:p>
          <a:p>
            <a:r>
              <a:rPr lang="en-US" dirty="0" smtClean="0"/>
              <a:t>- </a:t>
            </a:r>
            <a:r>
              <a:rPr lang="ru-RU" dirty="0"/>
              <a:t> </a:t>
            </a:r>
            <a:r>
              <a:rPr lang="ru-RU" dirty="0" smtClean="0"/>
              <a:t>  Равномерно распределённые длины генов в диапазоне </a:t>
            </a:r>
            <a:endParaRPr lang="en-US" dirty="0" smtClean="0"/>
          </a:p>
        </p:txBody>
      </p:sp>
      <p:sp>
        <p:nvSpPr>
          <p:cNvPr id="29" name="Прямоугольник 28"/>
          <p:cNvSpPr/>
          <p:nvPr/>
        </p:nvSpPr>
        <p:spPr>
          <a:xfrm>
            <a:off x="5261544" y="823266"/>
            <a:ext cx="6011907" cy="2290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2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032231" y="156460"/>
            <a:ext cx="9946140" cy="523220"/>
            <a:chOff x="3232579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Проблема оптимизации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28070"/>
              <a:ext cx="484448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</a:t>
            </a:r>
            <a:r>
              <a:rPr lang="en-US" sz="9600" dirty="0">
                <a:solidFill>
                  <a:srgbClr val="F2F2F2"/>
                </a:solidFill>
                <a:latin typeface="Arial Black" panose="020B0A04020102020204" pitchFamily="34" charset="0"/>
              </a:rPr>
              <a:t>9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3666" y="1443841"/>
            <a:ext cx="46278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u="sng" dirty="0"/>
              <a:t>Применены несколько путей повышения скорости анализа</a:t>
            </a:r>
            <a:r>
              <a:rPr lang="en-US" b="1" u="sng" dirty="0"/>
              <a:t>:</a:t>
            </a:r>
          </a:p>
          <a:p>
            <a:pPr marL="342900" indent="-342900">
              <a:buAutoNum type="arabicParenR"/>
            </a:pPr>
            <a:r>
              <a:rPr lang="ru-RU" dirty="0"/>
              <a:t>Дня некоторых частей задачи предпринималась попытка повышения асимптотической производительности </a:t>
            </a:r>
          </a:p>
          <a:p>
            <a:pPr marL="342900" indent="-342900">
              <a:buAutoNum type="arabicParenR"/>
            </a:pPr>
            <a:r>
              <a:rPr lang="ru-RU" dirty="0"/>
              <a:t>Для наиболее ресурсоёмких частей задачи подобраны оптимальные методы вычисления и форматы данных</a:t>
            </a:r>
          </a:p>
          <a:p>
            <a:pPr marL="342900" indent="-342900">
              <a:buAutoNum type="arabicParenR"/>
            </a:pPr>
            <a:r>
              <a:rPr lang="ru-RU" dirty="0"/>
              <a:t>Производится адаптация для выполнения конвейерных вычислений на больших объёмах измерений 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99417" y="1358027"/>
            <a:ext cx="4672074" cy="32251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057664"/>
            <a:ext cx="4882371" cy="40495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31791" y="5118014"/>
            <a:ext cx="42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Рис.8</a:t>
            </a:r>
            <a:r>
              <a:rPr lang="en-US" sz="1600" dirty="0" smtClean="0"/>
              <a:t>: </a:t>
            </a:r>
            <a:r>
              <a:rPr lang="ru-RU" sz="1600" dirty="0" smtClean="0"/>
              <a:t>Блок – схема полученной в результате оптимизации модульной структуры</a:t>
            </a:r>
            <a:endParaRPr lang="ru-RU" sz="16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70" y="0"/>
            <a:ext cx="870169" cy="83614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17" y="4828930"/>
            <a:ext cx="4672074" cy="6319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7692" y="5590454"/>
            <a:ext cx="42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Рис.7</a:t>
            </a:r>
            <a:r>
              <a:rPr lang="en-US" sz="1600" dirty="0" smtClean="0"/>
              <a:t>: </a:t>
            </a:r>
            <a:r>
              <a:rPr lang="ru-RU" sz="1600" dirty="0" smtClean="0"/>
              <a:t>Улучшенный интерфейс для конвейерных вычислений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09437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965909" y="174023"/>
            <a:ext cx="9946140" cy="523220"/>
            <a:chOff x="3232579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Результаты оптимизации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28070"/>
              <a:ext cx="50926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10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40880" y="1725898"/>
            <a:ext cx="4366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 smtClean="0"/>
              <a:t>Результат</a:t>
            </a:r>
            <a:r>
              <a:rPr lang="en-US" b="1" u="sng" dirty="0" smtClean="0"/>
              <a:t>:</a:t>
            </a:r>
            <a:endParaRPr lang="ru-RU" b="1" u="sng" dirty="0" smtClean="0"/>
          </a:p>
          <a:p>
            <a:endParaRPr lang="ru-RU" b="1" u="sng" dirty="0" smtClean="0"/>
          </a:p>
          <a:p>
            <a:pPr marL="342900" indent="-342900">
              <a:buAutoNum type="arabicParenR"/>
            </a:pPr>
            <a:r>
              <a:rPr lang="ru-RU" dirty="0" smtClean="0"/>
              <a:t>В 9 раз уменьшено соотношение </a:t>
            </a:r>
            <a:r>
              <a:rPr lang="en-US" dirty="0" smtClean="0"/>
              <a:t>“</a:t>
            </a:r>
            <a:r>
              <a:rPr lang="ru-RU" dirty="0" smtClean="0"/>
              <a:t>Время</a:t>
            </a:r>
            <a:r>
              <a:rPr lang="en-US" dirty="0" smtClean="0"/>
              <a:t>\</a:t>
            </a:r>
            <a:r>
              <a:rPr lang="ru-RU" dirty="0" smtClean="0"/>
              <a:t>точность</a:t>
            </a:r>
            <a:r>
              <a:rPr lang="en-US" dirty="0" smtClean="0"/>
              <a:t>” </a:t>
            </a:r>
            <a:r>
              <a:rPr lang="ru-RU" dirty="0" smtClean="0"/>
              <a:t>для главной </a:t>
            </a:r>
            <a:r>
              <a:rPr lang="ru-RU" dirty="0" err="1" smtClean="0"/>
              <a:t>ресурсозатратной</a:t>
            </a:r>
            <a:r>
              <a:rPr lang="ru-RU" dirty="0" smtClean="0"/>
              <a:t> функции в математическом модуле</a:t>
            </a:r>
          </a:p>
          <a:p>
            <a:pPr marL="342900" indent="-342900">
              <a:buAutoNum type="arabicParenR"/>
            </a:pPr>
            <a:r>
              <a:rPr lang="ru-RU" dirty="0" smtClean="0"/>
              <a:t>Изменения асимптотического поведения алгоритма добиться не удалось</a:t>
            </a:r>
          </a:p>
          <a:p>
            <a:pPr marL="342900" indent="-342900">
              <a:buAutoNum type="arabicParenR"/>
            </a:pPr>
            <a:r>
              <a:rPr lang="ru-RU" dirty="0" smtClean="0"/>
              <a:t>Повышена гибкость и </a:t>
            </a:r>
            <a:r>
              <a:rPr lang="ru-RU" dirty="0" err="1" smtClean="0"/>
              <a:t>настраиваемость</a:t>
            </a:r>
            <a:r>
              <a:rPr lang="ru-RU" dirty="0" smtClean="0"/>
              <a:t> анализа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537524" y="5705534"/>
            <a:ext cx="42203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Рис.9</a:t>
            </a:r>
            <a:r>
              <a:rPr lang="en-US" sz="1600" dirty="0" smtClean="0"/>
              <a:t>: </a:t>
            </a:r>
            <a:r>
              <a:rPr lang="ru-RU" sz="1600" dirty="0" smtClean="0"/>
              <a:t>Графики зависимости времени работы для предыдущей и оптимизированной версий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971969" y="1743683"/>
            <a:ext cx="4435171" cy="315977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7" y="1348136"/>
            <a:ext cx="5388949" cy="4223138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5" y="45401"/>
            <a:ext cx="780464" cy="78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7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46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Arial Black" panose="020B0A04020102020204" pitchFamily="34" charset="0"/>
              </a:rPr>
              <a:t>Этап 3</a:t>
            </a:r>
            <a:r>
              <a:rPr lang="en-US" sz="3200" dirty="0" smtClean="0">
                <a:latin typeface="Arial Black" panose="020B0A04020102020204" pitchFamily="34" charset="0"/>
              </a:rPr>
              <a:t>: </a:t>
            </a:r>
            <a:r>
              <a:rPr lang="ru-RU" sz="3200" dirty="0" smtClean="0">
                <a:latin typeface="Arial Black" panose="020B0A04020102020204" pitchFamily="34" charset="0"/>
              </a:rPr>
              <a:t>Проверка и применение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248" y="2919296"/>
            <a:ext cx="628661" cy="83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965909" y="174023"/>
            <a:ext cx="9946140" cy="523220"/>
            <a:chOff x="3232579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Положительный контроль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28070"/>
              <a:ext cx="50926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</a:t>
            </a:r>
            <a:r>
              <a:rPr lang="ru-RU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4408450"/>
            <a:ext cx="42611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Рис.10</a:t>
            </a:r>
            <a:r>
              <a:rPr lang="en-US" sz="1600" dirty="0" smtClean="0"/>
              <a:t>:</a:t>
            </a:r>
            <a:r>
              <a:rPr lang="ru-RU" sz="1600" dirty="0" smtClean="0"/>
              <a:t> а) Результат анализа модельных хромосом, созданных конкатенацией </a:t>
            </a:r>
            <a:r>
              <a:rPr lang="en-US" sz="1600" dirty="0" smtClean="0"/>
              <a:t>TAD</a:t>
            </a:r>
            <a:r>
              <a:rPr lang="ru-RU" sz="1600" dirty="0" smtClean="0"/>
              <a:t>.</a:t>
            </a:r>
          </a:p>
          <a:p>
            <a:pPr algn="ctr"/>
            <a:r>
              <a:rPr lang="ru-RU" sz="1600" dirty="0" smtClean="0"/>
              <a:t>б Результат анализа </a:t>
            </a:r>
            <a:r>
              <a:rPr lang="en-US" sz="1600" dirty="0" smtClean="0"/>
              <a:t>TAD c </a:t>
            </a:r>
            <a:r>
              <a:rPr lang="ru-RU" sz="1600" dirty="0" smtClean="0"/>
              <a:t>внесенными ошибками в измерениях профиля экспрессий </a:t>
            </a:r>
            <a:endParaRPr lang="ru-RU" sz="1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447" y="3570250"/>
            <a:ext cx="4188541" cy="2931979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063" y="50210"/>
            <a:ext cx="770846" cy="7708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787" y="731252"/>
            <a:ext cx="4115422" cy="2838998"/>
          </a:xfrm>
          <a:prstGeom prst="rect">
            <a:avLst/>
          </a:prstGeom>
        </p:spPr>
      </p:pic>
      <p:sp>
        <p:nvSpPr>
          <p:cNvPr id="19" name="Прямоугольник 18"/>
          <p:cNvSpPr/>
          <p:nvPr/>
        </p:nvSpPr>
        <p:spPr>
          <a:xfrm>
            <a:off x="6096000" y="1280638"/>
            <a:ext cx="4716007" cy="2544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04612" y="1344244"/>
            <a:ext cx="4548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/>
              <a:t>Результат проверки</a:t>
            </a:r>
            <a:r>
              <a:rPr lang="en-US" b="1" u="sng" dirty="0"/>
              <a:t>:</a:t>
            </a:r>
            <a:r>
              <a:rPr lang="ru-RU" dirty="0"/>
              <a:t> Принадлежащие к домену уровни </a:t>
            </a:r>
            <a:r>
              <a:rPr lang="ru-RU" dirty="0" err="1"/>
              <a:t>экспресии</a:t>
            </a:r>
            <a:r>
              <a:rPr lang="ru-RU" dirty="0"/>
              <a:t> при анализе показывают среднее значение </a:t>
            </a:r>
            <a:r>
              <a:rPr lang="en-US" dirty="0"/>
              <a:t>Z = 2.6 </a:t>
            </a:r>
            <a:r>
              <a:rPr lang="ru-RU" dirty="0"/>
              <a:t>и это</a:t>
            </a:r>
            <a:r>
              <a:rPr lang="en-US" dirty="0"/>
              <a:t>:</a:t>
            </a:r>
          </a:p>
          <a:p>
            <a:pPr marL="342900" indent="-342900">
              <a:buAutoNum type="arabicParenR"/>
            </a:pPr>
            <a:r>
              <a:rPr lang="ru-RU" dirty="0"/>
              <a:t>Существенно отличается от результатов случайных </a:t>
            </a:r>
            <a:r>
              <a:rPr lang="ru-RU" dirty="0" smtClean="0"/>
              <a:t>чисел.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/>
              <a:t>Внесение погрешности до 30% от максимального значения не влияет на результаты теста.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1263130" y="174023"/>
            <a:ext cx="9946140" cy="523220"/>
            <a:chOff x="3389600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389600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Диапазон результатов и устойчивость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505200" y="982734"/>
              <a:ext cx="77911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12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22497" y="5545514"/>
            <a:ext cx="4787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Рис.11</a:t>
            </a:r>
            <a:r>
              <a:rPr lang="en-US" sz="1600" dirty="0" smtClean="0"/>
              <a:t>: </a:t>
            </a:r>
            <a:r>
              <a:rPr lang="ru-RU" sz="1600" dirty="0" smtClean="0"/>
              <a:t>Сравнение результатов анализа для полностью </a:t>
            </a:r>
            <a:r>
              <a:rPr lang="ru-RU" sz="1600" dirty="0" err="1" smtClean="0"/>
              <a:t>некореллированных</a:t>
            </a:r>
            <a:r>
              <a:rPr lang="ru-RU" sz="1600" dirty="0" smtClean="0"/>
              <a:t> и полностью </a:t>
            </a:r>
            <a:r>
              <a:rPr lang="ru-RU" sz="1600" dirty="0" err="1" smtClean="0"/>
              <a:t>кореллированных</a:t>
            </a:r>
            <a:r>
              <a:rPr lang="ru-RU" sz="1600" dirty="0" smtClean="0"/>
              <a:t> уровней </a:t>
            </a:r>
            <a:r>
              <a:rPr lang="ru-RU" sz="1600" dirty="0" err="1" smtClean="0"/>
              <a:t>экспресии</a:t>
            </a:r>
            <a:r>
              <a:rPr lang="ru-RU" sz="1600" dirty="0" smtClean="0"/>
              <a:t>. Любая комбинация результатов находится между ними</a:t>
            </a: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081"/>
          <a:stretch/>
        </p:blipFill>
        <p:spPr>
          <a:xfrm>
            <a:off x="609220" y="1645765"/>
            <a:ext cx="4516341" cy="37929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20" y="155742"/>
            <a:ext cx="653910" cy="6539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573" y="1645765"/>
            <a:ext cx="6053853" cy="35664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42961" y="5545514"/>
            <a:ext cx="4787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Рис.12</a:t>
            </a:r>
            <a:r>
              <a:rPr lang="en-US" sz="1600" dirty="0" smtClean="0"/>
              <a:t>:</a:t>
            </a:r>
            <a:r>
              <a:rPr lang="ru-RU" sz="1600" dirty="0"/>
              <a:t> </a:t>
            </a:r>
            <a:r>
              <a:rPr lang="ru-RU" sz="1600" dirty="0" smtClean="0"/>
              <a:t>Зависимость количества ложных результатов от шума при измерении экспрессии генов  (в % от максимального значения). 5% ошибочных результатов достигается при 36.5</a:t>
            </a:r>
            <a:r>
              <a:rPr lang="en-US" sz="1600" dirty="0" smtClean="0"/>
              <a:t>% </a:t>
            </a:r>
            <a:r>
              <a:rPr lang="ru-RU" sz="1600" dirty="0" smtClean="0"/>
              <a:t>погрешности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7697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965909" y="174023"/>
            <a:ext cx="9946140" cy="523220"/>
            <a:chOff x="3232579" y="459514"/>
            <a:chExt cx="9946140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 smtClean="0">
                  <a:latin typeface="Arial Black" panose="020B0A04020102020204" pitchFamily="34" charset="0"/>
                </a:rPr>
                <a:t>Применение для поиска </a:t>
              </a:r>
              <a:r>
                <a:rPr lang="en-US" sz="2800" dirty="0" smtClean="0">
                  <a:latin typeface="Arial Black" panose="020B0A04020102020204" pitchFamily="34" charset="0"/>
                </a:rPr>
                <a:t>TAD </a:t>
              </a:r>
              <a:r>
                <a:rPr lang="ru-RU" sz="2800" dirty="0" smtClean="0">
                  <a:latin typeface="Arial Black" panose="020B0A04020102020204" pitchFamily="34" charset="0"/>
                </a:rPr>
                <a:t>на хромосоме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28070"/>
              <a:ext cx="87980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534912" y="-221524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13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53" y="851222"/>
            <a:ext cx="6691211" cy="396245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445" y="45401"/>
            <a:ext cx="780464" cy="78046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53" y="4839031"/>
            <a:ext cx="5194499" cy="2018969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7257672" y="825865"/>
            <a:ext cx="4716007" cy="38247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366284" y="889471"/>
            <a:ext cx="45485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u="sng" dirty="0"/>
              <a:t>Используем метод для поиска домена </a:t>
            </a:r>
            <a:r>
              <a:rPr lang="en-US" b="1" u="sng" dirty="0"/>
              <a:t>TAD </a:t>
            </a:r>
            <a:r>
              <a:rPr lang="ru-RU" b="1" u="sng" dirty="0"/>
              <a:t>на участке хромосомы</a:t>
            </a:r>
            <a:r>
              <a:rPr lang="en-US" b="1" u="sng" dirty="0" smtClean="0"/>
              <a:t>:</a:t>
            </a:r>
            <a:endParaRPr lang="en-US" b="1" u="sng" dirty="0"/>
          </a:p>
          <a:p>
            <a:pPr marL="285750" indent="-285750">
              <a:buFontTx/>
              <a:buChar char="-"/>
            </a:pPr>
            <a:r>
              <a:rPr lang="ru-RU" dirty="0"/>
              <a:t>Окно </a:t>
            </a:r>
            <a:r>
              <a:rPr lang="en-US" dirty="0"/>
              <a:t>(sliding window) </a:t>
            </a:r>
            <a:r>
              <a:rPr lang="ru-RU" dirty="0"/>
              <a:t>движется по хромосоме и на каждом шаге проводится попытка найти корреляцию между генами, попавшими в это окно</a:t>
            </a:r>
          </a:p>
          <a:p>
            <a:pPr marL="285750" indent="-285750">
              <a:buFontTx/>
              <a:buChar char="-"/>
            </a:pPr>
            <a:r>
              <a:rPr lang="ru-RU" dirty="0"/>
              <a:t>Чем больше степень перекрытия этого окна с доменом, тем больше будет </a:t>
            </a:r>
            <a:r>
              <a:rPr lang="en-US" dirty="0"/>
              <a:t>Z </a:t>
            </a:r>
            <a:r>
              <a:rPr lang="ru-RU" dirty="0"/>
              <a:t>– </a:t>
            </a:r>
            <a:r>
              <a:rPr lang="en-US" dirty="0"/>
              <a:t>score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 тому, как меняется </a:t>
            </a:r>
            <a:r>
              <a:rPr lang="en-US" dirty="0"/>
              <a:t>z-score </a:t>
            </a:r>
            <a:r>
              <a:rPr lang="ru-RU" dirty="0"/>
              <a:t>при продвижении по хромосоме, можно отследить, на каком участке наблюдается корреляция значений экспрессии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7257672" y="5386850"/>
            <a:ext cx="4716007" cy="1028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433038" y="5439535"/>
            <a:ext cx="45485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этом участке есть нечто, что приводит к этой корреляции, и нужно проверить этот отрезок другими методами</a:t>
            </a:r>
            <a:endParaRPr lang="en-US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 flipH="1">
            <a:off x="9707336" y="4681233"/>
            <a:ext cx="6863" cy="673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31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вал 14"/>
          <p:cNvSpPr/>
          <p:nvPr/>
        </p:nvSpPr>
        <p:spPr>
          <a:xfrm>
            <a:off x="4559906" y="2521570"/>
            <a:ext cx="8211377" cy="8211377"/>
          </a:xfrm>
          <a:prstGeom prst="ellipse">
            <a:avLst/>
          </a:prstGeom>
          <a:solidFill>
            <a:srgbClr val="ED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250511" y="-6524876"/>
            <a:ext cx="8211377" cy="8211377"/>
          </a:xfrm>
          <a:prstGeom prst="ellipse">
            <a:avLst/>
          </a:prstGeom>
          <a:solidFill>
            <a:srgbClr val="D9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7840325" y="306647"/>
            <a:ext cx="5701581" cy="747270"/>
            <a:chOff x="4784973" y="397219"/>
            <a:chExt cx="5701581" cy="747270"/>
          </a:xfrm>
        </p:grpSpPr>
        <p:sp>
          <p:nvSpPr>
            <p:cNvPr id="9" name="TextBox 8"/>
            <p:cNvSpPr txBox="1"/>
            <p:nvPr/>
          </p:nvSpPr>
          <p:spPr>
            <a:xfrm>
              <a:off x="5342965" y="397219"/>
              <a:ext cx="51435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latin typeface="Arial Black" panose="020B0A04020102020204" pitchFamily="34" charset="0"/>
                </a:rPr>
                <a:t>Выводы</a:t>
              </a: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4784973" y="1144489"/>
              <a:ext cx="270575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867" y="306647"/>
            <a:ext cx="711169" cy="71116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0" y="5381536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1</a:t>
            </a:r>
            <a:r>
              <a:rPr lang="ru-RU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4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2891" y="572493"/>
            <a:ext cx="152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794" y="952978"/>
            <a:ext cx="47898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u="sng" dirty="0" smtClean="0"/>
              <a:t>Проведена работа</a:t>
            </a:r>
            <a:r>
              <a:rPr lang="en-US" sz="2000" u="sng" dirty="0" smtClean="0"/>
              <a:t>:</a:t>
            </a:r>
          </a:p>
          <a:p>
            <a:pPr algn="ctr"/>
            <a:endParaRPr lang="ru-RU" sz="2000" u="sng" dirty="0"/>
          </a:p>
          <a:p>
            <a:pPr marL="285750" indent="-285750">
              <a:buFontTx/>
              <a:buChar char="-"/>
            </a:pPr>
            <a:r>
              <a:rPr lang="ru-RU" sz="2000" u="sng" dirty="0" smtClean="0"/>
              <a:t>Разработан</a:t>
            </a:r>
            <a:r>
              <a:rPr lang="ru-RU" sz="2000" dirty="0" smtClean="0"/>
              <a:t> метод, </a:t>
            </a:r>
            <a:r>
              <a:rPr lang="ru-RU" sz="2000" dirty="0"/>
              <a:t>который по данным об экспрессии генов на участке хромосомы определяет наличие </a:t>
            </a:r>
            <a:r>
              <a:rPr lang="ru-RU" sz="2000" dirty="0" err="1"/>
              <a:t>координированности</a:t>
            </a:r>
            <a:r>
              <a:rPr lang="ru-RU" sz="2000" dirty="0"/>
              <a:t> экспрессии (</a:t>
            </a:r>
            <a:r>
              <a:rPr lang="ru-RU" sz="2000" dirty="0" smtClean="0"/>
              <a:t>корреляции)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Проведена </a:t>
            </a:r>
            <a:r>
              <a:rPr lang="ru-RU" sz="2000" u="sng" dirty="0" err="1"/>
              <a:t>валидация</a:t>
            </a:r>
            <a:r>
              <a:rPr lang="ru-RU" sz="2000" dirty="0"/>
              <a:t> </a:t>
            </a:r>
            <a:r>
              <a:rPr lang="ru-RU" sz="2000" dirty="0" smtClean="0"/>
              <a:t>на </a:t>
            </a:r>
            <a:r>
              <a:rPr lang="ru-RU" sz="2000" dirty="0"/>
              <a:t>искусственных данных с положительным и отрицательным </a:t>
            </a:r>
            <a:r>
              <a:rPr lang="ru-RU" sz="2000" dirty="0" smtClean="0"/>
              <a:t>контролем</a:t>
            </a:r>
          </a:p>
          <a:p>
            <a:pPr marL="285750" indent="-285750">
              <a:buFontTx/>
              <a:buChar char="-"/>
            </a:pPr>
            <a:r>
              <a:rPr lang="ru-RU" sz="2000" dirty="0" smtClean="0"/>
              <a:t>Проведена </a:t>
            </a:r>
            <a:r>
              <a:rPr lang="ru-RU" sz="2000" dirty="0"/>
              <a:t>оптимизация алгоритма для повышения стабильности и удобства </a:t>
            </a:r>
            <a:r>
              <a:rPr lang="ru-RU" sz="2000" dirty="0" smtClean="0"/>
              <a:t>использования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543384" y="330177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2000" u="sng" dirty="0" smtClean="0"/>
              <a:t>Итоговый результат</a:t>
            </a:r>
            <a:r>
              <a:rPr lang="en-US" sz="2000" u="sng" dirty="0" smtClean="0"/>
              <a:t>:</a:t>
            </a:r>
          </a:p>
          <a:p>
            <a:pPr algn="just"/>
            <a:endParaRPr lang="ru-RU" sz="2000" dirty="0"/>
          </a:p>
          <a:p>
            <a:pPr algn="just"/>
            <a:r>
              <a:rPr lang="ru-RU" sz="2000" dirty="0" smtClean="0"/>
              <a:t>- На </a:t>
            </a:r>
            <a:r>
              <a:rPr lang="ru-RU" sz="2000" dirty="0"/>
              <a:t>основе алгоритма создан тест для анализа различных участков генома: выявление функциональных областей (например, TAD-доменов) и нефункциональных (например, </a:t>
            </a:r>
            <a:r>
              <a:rPr lang="ru-RU" sz="2000" dirty="0" err="1"/>
              <a:t>неэкспрессируемые</a:t>
            </a:r>
            <a:r>
              <a:rPr lang="ru-RU" sz="2000" dirty="0"/>
              <a:t> участки)</a:t>
            </a:r>
          </a:p>
          <a:p>
            <a:pPr algn="just"/>
            <a:r>
              <a:rPr lang="ru-RU" sz="2000" dirty="0" smtClean="0"/>
              <a:t>- Предложен </a:t>
            </a:r>
            <a:r>
              <a:rPr lang="ru-RU" sz="2000" dirty="0"/>
              <a:t>метод предсказания характерных длин и координат доменных структур (связанных с экспрессией) генома на основе только данных об экспрессии генов.</a:t>
            </a:r>
          </a:p>
        </p:txBody>
      </p:sp>
    </p:spTree>
    <p:extLst>
      <p:ext uri="{BB962C8B-B14F-4D97-AF65-F5344CB8AC3E}">
        <p14:creationId xmlns:p14="http://schemas.microsoft.com/office/powerpoint/2010/main" val="12142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67" y="219765"/>
            <a:ext cx="870169" cy="8361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38669" y="1365399"/>
            <a:ext cx="56533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Домены</a:t>
            </a:r>
            <a:r>
              <a:rPr lang="en-US" sz="24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Протяженные структурные объекты в геноме эукариот.</a:t>
            </a:r>
          </a:p>
          <a:p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Известно несколько типов доменов</a:t>
            </a: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Транскрипционные территории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TAD (</a:t>
            </a:r>
            <a:r>
              <a:rPr lang="ru-RU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топологически ассоциированные домены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форум‐домены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Pc‐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домены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LAD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(</a:t>
            </a:r>
            <a:r>
              <a:rPr lang="ru-RU" sz="2400" dirty="0" err="1" smtClean="0">
                <a:latin typeface="Calibri Light" panose="020F0302020204030204" pitchFamily="34" charset="0"/>
                <a:cs typeface="Calibri Light" panose="020F0302020204030204" pitchFamily="34" charset="0"/>
              </a:rPr>
              <a:t>ламино</a:t>
            </a:r>
            <a:r>
              <a:rPr lang="ru-RU" sz="24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 ассоциированные домены)</a:t>
            </a:r>
            <a:endParaRPr lang="ru-RU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89452" y="328082"/>
            <a:ext cx="6523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latin typeface="Arial Black" panose="020B0A04020102020204" pitchFamily="34" charset="0"/>
              </a:rPr>
              <a:t>Объект исследования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V="1">
            <a:off x="1111221" y="913630"/>
            <a:ext cx="567057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39883" y="5312491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6E6E6"/>
                </a:solidFill>
                <a:latin typeface="Arial Black" panose="020B0A04020102020204" pitchFamily="34" charset="0"/>
              </a:rPr>
              <a:t>0</a:t>
            </a:r>
            <a:r>
              <a:rPr lang="ru-RU" sz="9600" dirty="0" smtClean="0">
                <a:solidFill>
                  <a:srgbClr val="E6E6E6"/>
                </a:solidFill>
                <a:latin typeface="Arial Black" panose="020B0A04020102020204" pitchFamily="34" charset="0"/>
              </a:rPr>
              <a:t>2</a:t>
            </a:r>
            <a:endParaRPr lang="ru-RU" sz="9600" dirty="0">
              <a:solidFill>
                <a:srgbClr val="E6E6E6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28" y="1351892"/>
            <a:ext cx="5813123" cy="3559722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74320" y="1493520"/>
            <a:ext cx="5707380" cy="35294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1" y="5124677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Рис.1</a:t>
            </a:r>
            <a:r>
              <a:rPr lang="en-US" dirty="0" smtClean="0"/>
              <a:t>:</a:t>
            </a:r>
            <a:r>
              <a:rPr lang="ru-RU" dirty="0" smtClean="0"/>
              <a:t> Тепловая карта взаимодействий одного топологически ассоциированного домена, расположенного </a:t>
            </a:r>
            <a:r>
              <a:rPr lang="ru-RU" dirty="0"/>
              <a:t>рядом с локусом </a:t>
            </a:r>
            <a:r>
              <a:rPr lang="ru-RU" dirty="0" err="1"/>
              <a:t>HoxA</a:t>
            </a:r>
            <a:r>
              <a:rPr lang="ru-RU" dirty="0"/>
              <a:t> в </a:t>
            </a:r>
            <a:r>
              <a:rPr lang="ru-RU" dirty="0" err="1"/>
              <a:t>лимфобластоидных</a:t>
            </a:r>
            <a:r>
              <a:rPr lang="ru-RU" dirty="0"/>
              <a:t> клетках GM12878</a:t>
            </a:r>
          </a:p>
        </p:txBody>
      </p:sp>
    </p:spTree>
    <p:extLst>
      <p:ext uri="{BB962C8B-B14F-4D97-AF65-F5344CB8AC3E}">
        <p14:creationId xmlns:p14="http://schemas.microsoft.com/office/powerpoint/2010/main" val="124424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/>
          <p:cNvSpPr/>
          <p:nvPr/>
        </p:nvSpPr>
        <p:spPr>
          <a:xfrm>
            <a:off x="5034274" y="1376574"/>
            <a:ext cx="8211377" cy="8211377"/>
          </a:xfrm>
          <a:prstGeom prst="ellipse">
            <a:avLst/>
          </a:prstGeom>
          <a:solidFill>
            <a:srgbClr val="EDF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-1218950" y="-6834803"/>
            <a:ext cx="8211377" cy="8211377"/>
          </a:xfrm>
          <a:prstGeom prst="ellipse">
            <a:avLst/>
          </a:prstGeom>
          <a:solidFill>
            <a:srgbClr val="D9DB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96821" y="1336911"/>
            <a:ext cx="56533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Цель работы</a:t>
            </a: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: разработка, совершенствование и внедрение статистических алгоритмов исследования </a:t>
            </a:r>
            <a:r>
              <a:rPr lang="ru-RU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координированности</a:t>
            </a: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ru-RU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экспрессии</a:t>
            </a:r>
          </a:p>
          <a:p>
            <a:pPr algn="just"/>
            <a:r>
              <a:rPr lang="ru-RU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в </a:t>
            </a: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группах генов, </a:t>
            </a:r>
            <a:r>
              <a:rPr lang="ru-RU" sz="20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определяемых доменной </a:t>
            </a:r>
            <a:r>
              <a:rPr lang="ru-RU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структурой генома </a:t>
            </a:r>
            <a:endParaRPr lang="ru-R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7524" y="1813590"/>
            <a:ext cx="4664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Задачи, решаемые </a:t>
            </a:r>
          </a:p>
          <a:p>
            <a:pPr algn="ctr"/>
            <a:r>
              <a:rPr lang="ru-RU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для достижения цели</a:t>
            </a:r>
            <a:r>
              <a:rPr lang="en-US" sz="24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:</a:t>
            </a:r>
            <a:endParaRPr lang="ru-RU" sz="2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5" name="Группа 14"/>
          <p:cNvGrpSpPr/>
          <p:nvPr/>
        </p:nvGrpSpPr>
        <p:grpSpPr>
          <a:xfrm>
            <a:off x="52990" y="75753"/>
            <a:ext cx="5475939" cy="898660"/>
            <a:chOff x="488926" y="141376"/>
            <a:chExt cx="5475939" cy="898660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926" y="141376"/>
              <a:ext cx="767413" cy="767413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425388" y="393705"/>
              <a:ext cx="45394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latin typeface="Arial Black" panose="020B0A04020102020204" pitchFamily="34" charset="0"/>
                </a:rPr>
                <a:t>Аннотация</a:t>
              </a:r>
            </a:p>
          </p:txBody>
        </p:sp>
      </p:grpSp>
      <p:cxnSp>
        <p:nvCxnSpPr>
          <p:cNvPr id="17" name="Прямая соединительная линия 16"/>
          <p:cNvCxnSpPr/>
          <p:nvPr/>
        </p:nvCxnSpPr>
        <p:spPr>
          <a:xfrm flipV="1">
            <a:off x="1111221" y="843166"/>
            <a:ext cx="2729259" cy="1913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Группа 24"/>
          <p:cNvGrpSpPr/>
          <p:nvPr/>
        </p:nvGrpSpPr>
        <p:grpSpPr>
          <a:xfrm>
            <a:off x="6042413" y="2768661"/>
            <a:ext cx="5991678" cy="1015663"/>
            <a:chOff x="6210067" y="3414519"/>
            <a:chExt cx="5686474" cy="1015663"/>
          </a:xfrm>
        </p:grpSpPr>
        <p:sp>
          <p:nvSpPr>
            <p:cNvPr id="6" name="TextBox 5"/>
            <p:cNvSpPr txBox="1"/>
            <p:nvPr/>
          </p:nvSpPr>
          <p:spPr>
            <a:xfrm>
              <a:off x="6811312" y="3414519"/>
              <a:ext cx="50852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Разработка и реализация метода исследования </a:t>
              </a:r>
              <a:r>
                <a:rPr lang="ru-RU" sz="2000" dirty="0" err="1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координированности</a:t>
              </a:r>
              <a:r>
                <a:rPr lang="ru-RU" sz="2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 экспрессии </a:t>
              </a:r>
              <a:r>
                <a:rPr lang="ru-RU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генов в виде </a:t>
              </a:r>
              <a:r>
                <a:rPr lang="ru-RU" sz="2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приложения</a:t>
              </a:r>
              <a:r>
                <a:rPr lang="en-US" sz="2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ru-RU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6210067" y="3676167"/>
              <a:ext cx="464074" cy="4640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 smtClean="0">
                  <a:latin typeface="Arial Black" panose="020B0A04020102020204" pitchFamily="34" charset="0"/>
                </a:rPr>
                <a:t>1</a:t>
              </a:r>
              <a:endParaRPr lang="ru-RU" sz="1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Группа 25"/>
          <p:cNvGrpSpPr/>
          <p:nvPr/>
        </p:nvGrpSpPr>
        <p:grpSpPr>
          <a:xfrm>
            <a:off x="5386078" y="3702979"/>
            <a:ext cx="6388389" cy="1323439"/>
            <a:chOff x="5832050" y="4025376"/>
            <a:chExt cx="6388389" cy="1323439"/>
          </a:xfrm>
        </p:grpSpPr>
        <p:sp>
          <p:nvSpPr>
            <p:cNvPr id="7" name="TextBox 6"/>
            <p:cNvSpPr txBox="1"/>
            <p:nvPr/>
          </p:nvSpPr>
          <p:spPr>
            <a:xfrm>
              <a:off x="6365438" y="4025376"/>
              <a:ext cx="58550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Статистическое моделирование для проверки корректности и статистической устойчивости разработанного метода и его программной реализации на модельных данных.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5832050" y="4364383"/>
              <a:ext cx="464074" cy="4640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atin typeface="Arial Black" panose="020B0A04020102020204" pitchFamily="34" charset="0"/>
                </a:rPr>
                <a:t>2</a:t>
              </a:r>
              <a:endParaRPr lang="ru-RU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700104" y="5059180"/>
            <a:ext cx="6226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Применение алгоритма в генетических исследованиях для проверки ранее сформулированных </a:t>
            </a:r>
            <a:r>
              <a:rPr lang="ru-RU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гипотез</a:t>
            </a:r>
            <a:r>
              <a:rPr lang="en-US" sz="20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  <a:endParaRPr lang="ru-RU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447622" y="-211248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E6E6E6"/>
                </a:solidFill>
                <a:latin typeface="Arial Black" panose="020B0A04020102020204" pitchFamily="34" charset="0"/>
              </a:rPr>
              <a:t>0</a:t>
            </a:r>
            <a:r>
              <a:rPr lang="ru-RU" sz="9600" dirty="0" smtClean="0">
                <a:solidFill>
                  <a:srgbClr val="E6E6E6"/>
                </a:solidFill>
                <a:latin typeface="Arial Black" panose="020B0A04020102020204" pitchFamily="34" charset="0"/>
              </a:rPr>
              <a:t>3</a:t>
            </a:r>
            <a:endParaRPr lang="ru-RU" sz="9600" dirty="0">
              <a:solidFill>
                <a:srgbClr val="E6E6E6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5271376" y="5924096"/>
            <a:ext cx="5001317" cy="707886"/>
            <a:chOff x="5539556" y="4840694"/>
            <a:chExt cx="5001317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6070820" y="4840694"/>
              <a:ext cx="4470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000" dirty="0">
                  <a:latin typeface="Calibri Light" panose="020F0302020204030204" pitchFamily="34" charset="0"/>
                  <a:cs typeface="Calibri Light" panose="020F0302020204030204" pitchFamily="34" charset="0"/>
                </a:rPr>
                <a:t>Оптимизация метода для работы с большими объёмами </a:t>
              </a:r>
              <a:r>
                <a:rPr lang="ru-RU" sz="2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данных</a:t>
              </a:r>
              <a:r>
                <a:rPr lang="en-US" sz="2000" dirty="0" smtClean="0">
                  <a:latin typeface="Calibri Light" panose="020F0302020204030204" pitchFamily="34" charset="0"/>
                  <a:cs typeface="Calibri Light" panose="020F0302020204030204" pitchFamily="34" charset="0"/>
                </a:rPr>
                <a:t>.</a:t>
              </a:r>
              <a:endParaRPr lang="ru-RU" sz="2000" dirty="0"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32" name="Овал 31"/>
            <p:cNvSpPr/>
            <p:nvPr/>
          </p:nvSpPr>
          <p:spPr>
            <a:xfrm>
              <a:off x="5539556" y="4962600"/>
              <a:ext cx="464074" cy="4640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>
                  <a:latin typeface="Arial Black" panose="020B0A04020102020204" pitchFamily="34" charset="0"/>
                </a:rPr>
                <a:t>4</a:t>
              </a:r>
              <a:endParaRPr lang="ru-RU" sz="1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33" name="Овал 32"/>
          <p:cNvSpPr/>
          <p:nvPr/>
        </p:nvSpPr>
        <p:spPr>
          <a:xfrm>
            <a:off x="5154041" y="5211838"/>
            <a:ext cx="464074" cy="4640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latin typeface="Arial Black" panose="020B0A04020102020204" pitchFamily="34" charset="0"/>
              </a:rPr>
              <a:t>3</a:t>
            </a:r>
            <a:endParaRPr lang="ru-RU" sz="1400" dirty="0">
              <a:latin typeface="Arial Black" panose="020B0A040201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6457" y="5305401"/>
            <a:ext cx="4510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Рис.1</a:t>
            </a:r>
            <a:r>
              <a:rPr lang="en-US" dirty="0" smtClean="0"/>
              <a:t>.1 </a:t>
            </a:r>
            <a:r>
              <a:rPr lang="ru-RU" dirty="0" smtClean="0"/>
              <a:t>Иллюстрация связи </a:t>
            </a:r>
            <a:r>
              <a:rPr lang="ru-RU" dirty="0" err="1" smtClean="0"/>
              <a:t>топологически</a:t>
            </a:r>
            <a:r>
              <a:rPr lang="ru-RU" dirty="0" smtClean="0"/>
              <a:t> ассоциированных доменов с точками связывания </a:t>
            </a:r>
            <a:r>
              <a:rPr lang="en-US" dirty="0" smtClean="0"/>
              <a:t>CTCF</a:t>
            </a:r>
            <a:r>
              <a:rPr lang="ru-RU" dirty="0" smtClean="0"/>
              <a:t> белка</a:t>
            </a:r>
            <a:r>
              <a:rPr lang="en-US" dirty="0" smtClean="0"/>
              <a:t>*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47" y="3030309"/>
            <a:ext cx="4620270" cy="218152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6574374"/>
            <a:ext cx="4161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* https://pmc.ncbi.nlm.nih.gov/articles/PMC8678166/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00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684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Arial Black" panose="020B0A04020102020204" pitchFamily="34" charset="0"/>
              </a:rPr>
              <a:t>Этап 1</a:t>
            </a:r>
            <a:r>
              <a:rPr lang="en-US" sz="3200" dirty="0" smtClean="0">
                <a:latin typeface="Arial Black" panose="020B0A04020102020204" pitchFamily="34" charset="0"/>
              </a:rPr>
              <a:t>: </a:t>
            </a:r>
            <a:r>
              <a:rPr lang="ru-RU" sz="3200" dirty="0" smtClean="0">
                <a:latin typeface="Arial Black" panose="020B0A04020102020204" pitchFamily="34" charset="0"/>
              </a:rPr>
              <a:t>Основные положения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40" y="2766218"/>
            <a:ext cx="999918" cy="99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3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2515391" y="322475"/>
            <a:ext cx="8808564" cy="773922"/>
            <a:chOff x="2515391" y="391055"/>
            <a:chExt cx="8808564" cy="773922"/>
          </a:xfrm>
        </p:grpSpPr>
        <p:sp>
          <p:nvSpPr>
            <p:cNvPr id="13" name="TextBox 12"/>
            <p:cNvSpPr txBox="1"/>
            <p:nvPr/>
          </p:nvSpPr>
          <p:spPr>
            <a:xfrm>
              <a:off x="3232578" y="391055"/>
              <a:ext cx="809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latin typeface="Arial Black" panose="020B0A04020102020204" pitchFamily="34" charset="0"/>
                </a:rPr>
                <a:t>Разработка алгоритма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515391" y="1164977"/>
              <a:ext cx="801084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0" y="0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04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6" y="186048"/>
            <a:ext cx="736672" cy="73667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18" y="1355408"/>
            <a:ext cx="3954738" cy="37438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492" y="1355408"/>
            <a:ext cx="4192271" cy="3953728"/>
          </a:xfrm>
          <a:prstGeom prst="rect">
            <a:avLst/>
          </a:prstGeom>
        </p:spPr>
      </p:pic>
      <p:cxnSp>
        <p:nvCxnSpPr>
          <p:cNvPr id="5" name="Соединительная линия уступом 4"/>
          <p:cNvCxnSpPr>
            <a:stCxn id="7" idx="3"/>
            <a:endCxn id="3" idx="1"/>
          </p:cNvCxnSpPr>
          <p:nvPr/>
        </p:nvCxnSpPr>
        <p:spPr>
          <a:xfrm>
            <a:off x="5051656" y="3227352"/>
            <a:ext cx="1956836" cy="104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1154975" y="4572585"/>
            <a:ext cx="3904342" cy="805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r>
              <a:rPr lang="en-US" sz="1400" dirty="0" smtClean="0"/>
              <a:t>) </a:t>
            </a:r>
            <a:r>
              <a:rPr lang="ru-RU" sz="1400" dirty="0" smtClean="0"/>
              <a:t>Хромосома (или весь геном в случае </a:t>
            </a:r>
            <a:r>
              <a:rPr lang="ru-RU" sz="1400" dirty="0" err="1" smtClean="0"/>
              <a:t>полногеномного</a:t>
            </a:r>
            <a:r>
              <a:rPr lang="ru-RU" sz="1400" dirty="0" smtClean="0"/>
              <a:t> анализа) замыкается в кольцо</a:t>
            </a:r>
            <a:endParaRPr lang="ru-RU" sz="14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152456" y="4975356"/>
            <a:ext cx="3904342" cy="805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r>
              <a:rPr lang="en-US" sz="1400" dirty="0" smtClean="0"/>
              <a:t>)</a:t>
            </a:r>
            <a:r>
              <a:rPr lang="ru-RU" sz="1400" dirty="0" smtClean="0"/>
              <a:t> Уровни экспрессии генов, измеренные в виде </a:t>
            </a:r>
            <a:r>
              <a:rPr lang="en-US" sz="1400" dirty="0" smtClean="0"/>
              <a:t>TPM </a:t>
            </a:r>
            <a:r>
              <a:rPr lang="ru-RU" sz="1400" dirty="0" smtClean="0"/>
              <a:t>или </a:t>
            </a:r>
            <a:r>
              <a:rPr lang="en-US" sz="1400" dirty="0" smtClean="0"/>
              <a:t>RPKM</a:t>
            </a:r>
            <a:r>
              <a:rPr lang="ru-RU" sz="1400" dirty="0" smtClean="0"/>
              <a:t>, </a:t>
            </a:r>
            <a:r>
              <a:rPr lang="en-US" sz="1400" dirty="0" smtClean="0"/>
              <a:t>“</a:t>
            </a:r>
            <a:r>
              <a:rPr lang="ru-RU" sz="1400" dirty="0" smtClean="0"/>
              <a:t>проворачиваются</a:t>
            </a:r>
            <a:r>
              <a:rPr lang="en-US" sz="1400" dirty="0" smtClean="0"/>
              <a:t>” </a:t>
            </a:r>
            <a:r>
              <a:rPr lang="ru-RU" sz="1400" dirty="0" smtClean="0"/>
              <a:t>по кольцу в на случайное число позиций</a:t>
            </a:r>
            <a:endParaRPr lang="ru-RU" sz="14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122116" y="5476099"/>
            <a:ext cx="3904342" cy="8055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r>
              <a:rPr lang="en-US" sz="1400" dirty="0" smtClean="0"/>
              <a:t>)</a:t>
            </a:r>
            <a:r>
              <a:rPr lang="ru-RU" sz="1400" dirty="0" smtClean="0"/>
              <a:t> </a:t>
            </a:r>
            <a:r>
              <a:rPr lang="ru-RU" sz="1400" dirty="0" err="1" smtClean="0"/>
              <a:t>Матожидание</a:t>
            </a:r>
            <a:r>
              <a:rPr lang="ru-RU" sz="1400" dirty="0" smtClean="0"/>
              <a:t> и дисперсия вычисляется заново для нового расположения данных </a:t>
            </a:r>
            <a:endParaRPr lang="ru-RU" sz="1400" dirty="0"/>
          </a:p>
        </p:txBody>
      </p:sp>
      <p:cxnSp>
        <p:nvCxnSpPr>
          <p:cNvPr id="14" name="Соединительная линия уступом 13"/>
          <p:cNvCxnSpPr>
            <a:stCxn id="11" idx="1"/>
            <a:endCxn id="12" idx="3"/>
          </p:cNvCxnSpPr>
          <p:nvPr/>
        </p:nvCxnSpPr>
        <p:spPr>
          <a:xfrm rot="10800000" flipV="1">
            <a:off x="5026458" y="5378126"/>
            <a:ext cx="2125998" cy="5007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endCxn id="7" idx="1"/>
          </p:cNvCxnSpPr>
          <p:nvPr/>
        </p:nvCxnSpPr>
        <p:spPr>
          <a:xfrm rot="16200000" flipV="1">
            <a:off x="-92588" y="4416858"/>
            <a:ext cx="2553546" cy="174534"/>
          </a:xfrm>
          <a:prstGeom prst="bentConnector4">
            <a:avLst>
              <a:gd name="adj1" fmla="val 13346"/>
              <a:gd name="adj2" fmla="val 230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57" y="2545749"/>
            <a:ext cx="1983649" cy="52537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6456" y="2545748"/>
            <a:ext cx="1974375" cy="583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347120" y="6278724"/>
            <a:ext cx="9365907" cy="3483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5)</a:t>
            </a:r>
            <a:r>
              <a:rPr lang="ru-RU" sz="1400" dirty="0" smtClean="0"/>
              <a:t> В результате вычисляется МО и дисперсия вычисляется по всем перестановкам</a:t>
            </a:r>
            <a:endParaRPr lang="ru-RU" sz="1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483394" y="6278724"/>
            <a:ext cx="7075715" cy="3483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9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2515391" y="391055"/>
            <a:ext cx="8808564" cy="784830"/>
            <a:chOff x="2515391" y="391055"/>
            <a:chExt cx="8808564" cy="784830"/>
          </a:xfrm>
        </p:grpSpPr>
        <p:sp>
          <p:nvSpPr>
            <p:cNvPr id="13" name="TextBox 12"/>
            <p:cNvSpPr txBox="1"/>
            <p:nvPr/>
          </p:nvSpPr>
          <p:spPr>
            <a:xfrm>
              <a:off x="3232578" y="391055"/>
              <a:ext cx="8091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latin typeface="Arial Black" panose="020B0A04020102020204" pitchFamily="34" charset="0"/>
                </a:rPr>
                <a:t>Результат вычислений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2515391" y="1164977"/>
              <a:ext cx="6831809" cy="109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-258763" y="-393775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</a:t>
            </a:r>
            <a:r>
              <a:rPr lang="ru-RU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5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6" y="254628"/>
            <a:ext cx="736672" cy="736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01435" y="2631437"/>
            <a:ext cx="7661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Для вычисленных </a:t>
            </a:r>
            <a:r>
              <a:rPr lang="ru-RU" sz="2000" dirty="0" err="1" smtClean="0"/>
              <a:t>матожиданий</a:t>
            </a:r>
            <a:r>
              <a:rPr lang="ru-RU" sz="2000" dirty="0" smtClean="0"/>
              <a:t> и дисперсий проводится </a:t>
            </a:r>
            <a:r>
              <a:rPr lang="en-US" sz="2000" dirty="0" smtClean="0"/>
              <a:t>z – </a:t>
            </a:r>
            <a:r>
              <a:rPr lang="ru-RU" sz="2000" dirty="0" smtClean="0"/>
              <a:t>тест </a:t>
            </a:r>
            <a:r>
              <a:rPr lang="ru-RU" sz="2000" dirty="0"/>
              <a:t>с общепринятыми критериями статистической значимости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01435" y="2660464"/>
            <a:ext cx="7745955" cy="70788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216708" y="3898211"/>
            <a:ext cx="2837892" cy="4001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|</a:t>
            </a:r>
            <a:r>
              <a:rPr lang="en-US" sz="2000" i="1" dirty="0" smtClean="0"/>
              <a:t>z</a:t>
            </a:r>
            <a:r>
              <a:rPr lang="en-US" sz="2000" dirty="0" smtClean="0"/>
              <a:t>|≥ 1.96</a:t>
            </a:r>
            <a:r>
              <a:rPr lang="en-US" sz="2000" dirty="0"/>
              <a:t>, </a:t>
            </a:r>
            <a:r>
              <a:rPr lang="en-US" sz="2000" i="1" dirty="0"/>
              <a:t>p</a:t>
            </a:r>
            <a:r>
              <a:rPr lang="en-US" sz="2000" dirty="0"/>
              <a:t>-value </a:t>
            </a:r>
            <a:r>
              <a:rPr lang="en-US" sz="2000" dirty="0" smtClean="0"/>
              <a:t>≤ </a:t>
            </a:r>
            <a:r>
              <a:rPr lang="en-US" sz="2000" dirty="0"/>
              <a:t>0.05</a:t>
            </a:r>
            <a:endParaRPr lang="ru-RU" sz="20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6474413" y="4992638"/>
            <a:ext cx="4697954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2" name="Прямая со стрелкой 11"/>
          <p:cNvCxnSpPr>
            <a:stCxn id="9" idx="2"/>
            <a:endCxn id="21" idx="0"/>
          </p:cNvCxnSpPr>
          <p:nvPr/>
        </p:nvCxnSpPr>
        <p:spPr>
          <a:xfrm flipH="1">
            <a:off x="3635654" y="3368351"/>
            <a:ext cx="2838759" cy="5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2"/>
            <a:endCxn id="50" idx="0"/>
          </p:cNvCxnSpPr>
          <p:nvPr/>
        </p:nvCxnSpPr>
        <p:spPr>
          <a:xfrm>
            <a:off x="6474413" y="3368351"/>
            <a:ext cx="2227821" cy="529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296321" y="4970867"/>
            <a:ext cx="4644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err="1"/>
              <a:t>К</a:t>
            </a:r>
            <a:r>
              <a:rPr lang="ru-RU" sz="2000" dirty="0" err="1" smtClean="0"/>
              <a:t>оординированность</a:t>
            </a:r>
            <a:r>
              <a:rPr lang="ru-RU" sz="2000" dirty="0" smtClean="0"/>
              <a:t> </a:t>
            </a:r>
            <a:r>
              <a:rPr lang="ru-RU" sz="2000" dirty="0"/>
              <a:t>экспрессии </a:t>
            </a:r>
            <a:r>
              <a:rPr lang="ru-RU" sz="2000" dirty="0" smtClean="0"/>
              <a:t>для исследуемой </a:t>
            </a:r>
            <a:r>
              <a:rPr lang="ru-RU" sz="2000" dirty="0" smtClean="0"/>
              <a:t>доменной </a:t>
            </a:r>
            <a:r>
              <a:rPr lang="ru-RU" sz="2000" dirty="0"/>
              <a:t>структуры </a:t>
            </a:r>
            <a:r>
              <a:rPr lang="ru-RU" sz="2000" dirty="0" smtClean="0"/>
              <a:t>является статистически значимой</a:t>
            </a:r>
            <a:endParaRPr lang="ru-RU" sz="2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1325495" y="4992638"/>
            <a:ext cx="4697954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 стрелкой 48"/>
          <p:cNvCxnSpPr>
            <a:stCxn id="21" idx="2"/>
            <a:endCxn id="42" idx="0"/>
          </p:cNvCxnSpPr>
          <p:nvPr/>
        </p:nvCxnSpPr>
        <p:spPr>
          <a:xfrm>
            <a:off x="3635654" y="4298321"/>
            <a:ext cx="38818" cy="6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667654" y="1572628"/>
            <a:ext cx="6576815" cy="926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Соединительная линия уступом 9"/>
          <p:cNvCxnSpPr>
            <a:stCxn id="7" idx="3"/>
          </p:cNvCxnSpPr>
          <p:nvPr/>
        </p:nvCxnSpPr>
        <p:spPr>
          <a:xfrm>
            <a:off x="7244469" y="2035901"/>
            <a:ext cx="343854" cy="624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43687" y="1854547"/>
            <a:ext cx="2277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Если предположение</a:t>
            </a:r>
          </a:p>
          <a:p>
            <a:r>
              <a:rPr lang="ru-RU" dirty="0" smtClean="0"/>
              <a:t>верно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7244470" y="3898211"/>
            <a:ext cx="2915528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|</a:t>
            </a:r>
            <a:r>
              <a:rPr lang="en-US" sz="2000" i="1" dirty="0" smtClean="0"/>
              <a:t>z</a:t>
            </a:r>
            <a:r>
              <a:rPr lang="en-US" sz="2000" dirty="0" smtClean="0"/>
              <a:t>|&lt; 1.96</a:t>
            </a:r>
            <a:r>
              <a:rPr lang="en-US" sz="2000" dirty="0"/>
              <a:t>, </a:t>
            </a:r>
            <a:r>
              <a:rPr lang="en-US" sz="2000" i="1" dirty="0" smtClean="0"/>
              <a:t>p</a:t>
            </a:r>
            <a:r>
              <a:rPr lang="en-US" sz="2000" dirty="0" smtClean="0"/>
              <a:t>-value</a:t>
            </a:r>
            <a:r>
              <a:rPr lang="ru-RU" sz="2000" dirty="0" smtClean="0"/>
              <a:t> </a:t>
            </a:r>
            <a:r>
              <a:rPr lang="en-US" sz="2000" dirty="0"/>
              <a:t>&gt;</a:t>
            </a:r>
            <a:r>
              <a:rPr lang="ru-RU" sz="2000" dirty="0" smtClean="0"/>
              <a:t> </a:t>
            </a:r>
            <a:r>
              <a:rPr lang="en-US" sz="2000" dirty="0" smtClean="0"/>
              <a:t>0.05</a:t>
            </a:r>
            <a:endParaRPr lang="ru-RU" sz="2000" dirty="0"/>
          </a:p>
        </p:txBody>
      </p:sp>
      <p:cxnSp>
        <p:nvCxnSpPr>
          <p:cNvPr id="51" name="Прямая со стрелкой 50"/>
          <p:cNvCxnSpPr/>
          <p:nvPr/>
        </p:nvCxnSpPr>
        <p:spPr>
          <a:xfrm>
            <a:off x="8702234" y="4298321"/>
            <a:ext cx="0" cy="694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6580135" y="5146526"/>
            <a:ext cx="44865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err="1"/>
              <a:t>Координированность</a:t>
            </a:r>
            <a:r>
              <a:rPr lang="ru-RU" sz="2000" dirty="0"/>
              <a:t> экспрессии не является статистически значимой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93893" y="1536597"/>
            <a:ext cx="66451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u="sng" dirty="0"/>
              <a:t>Предположение</a:t>
            </a:r>
            <a:r>
              <a:rPr lang="en-US" u="sng" dirty="0"/>
              <a:t>:</a:t>
            </a:r>
            <a:r>
              <a:rPr lang="ru-RU" dirty="0"/>
              <a:t> В результате выполнения программы на случайных (сгенерированных) данных результаты соответствуют нормальному распределению</a:t>
            </a:r>
            <a:endParaRPr lang="ru-RU" u="sng" dirty="0"/>
          </a:p>
        </p:txBody>
      </p:sp>
    </p:spTree>
    <p:extLst>
      <p:ext uri="{BB962C8B-B14F-4D97-AF65-F5344CB8AC3E}">
        <p14:creationId xmlns:p14="http://schemas.microsoft.com/office/powerpoint/2010/main" val="65421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3232578" y="391055"/>
            <a:ext cx="6894401" cy="646331"/>
            <a:chOff x="3232579" y="391055"/>
            <a:chExt cx="6894401" cy="646331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391055"/>
              <a:ext cx="68944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3600" dirty="0" smtClean="0">
                  <a:latin typeface="Arial Black" panose="020B0A04020102020204" pitchFamily="34" charset="0"/>
                </a:rPr>
                <a:t>Тестирование метода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68040" y="982734"/>
              <a:ext cx="55702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-258763" y="-393775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06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06" y="254628"/>
            <a:ext cx="736672" cy="73667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57321" y="1119562"/>
            <a:ext cx="11280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u="sng" dirty="0" smtClean="0"/>
              <a:t>Центральная гипотеза</a:t>
            </a:r>
            <a:r>
              <a:rPr lang="en-US" sz="2000" dirty="0" smtClean="0"/>
              <a:t>: </a:t>
            </a:r>
            <a:r>
              <a:rPr lang="ru-RU" sz="2000" dirty="0" smtClean="0"/>
              <a:t>Если алгоритм верен, то для хромосомы</a:t>
            </a:r>
            <a:r>
              <a:rPr lang="en-US" sz="2000" dirty="0" smtClean="0"/>
              <a:t>/</a:t>
            </a:r>
            <a:r>
              <a:rPr lang="ru-RU" sz="2000" dirty="0" smtClean="0"/>
              <a:t>генома со случайно сгенерированными генами, доменами и уровнями экспрессии </a:t>
            </a:r>
            <a:r>
              <a:rPr lang="ru-RU" sz="2000" dirty="0"/>
              <a:t>мы должны получить </a:t>
            </a:r>
            <a:r>
              <a:rPr lang="ru-RU" sz="2000" dirty="0" smtClean="0"/>
              <a:t>нормальное распределение </a:t>
            </a:r>
            <a:r>
              <a:rPr lang="ru-RU" sz="2000" dirty="0"/>
              <a:t>для </a:t>
            </a:r>
            <a:r>
              <a:rPr lang="en-US" sz="2000" dirty="0" smtClean="0"/>
              <a:t>z</a:t>
            </a:r>
            <a:r>
              <a:rPr lang="ru-RU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>
                <a:sym typeface="Symbol"/>
              </a:rPr>
              <a:t>=0, =1</a:t>
            </a:r>
            <a:r>
              <a:rPr lang="en-US" sz="2000" dirty="0"/>
              <a:t>)</a:t>
            </a:r>
            <a:endParaRPr lang="ru-RU" sz="2000" u="sng" dirty="0"/>
          </a:p>
          <a:p>
            <a:pPr algn="ctr"/>
            <a:endParaRPr lang="ru-RU" sz="2000" u="sng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769256" y="1183227"/>
            <a:ext cx="10762343" cy="917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625251" y="2182609"/>
            <a:ext cx="71920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 smtClean="0"/>
              <a:t>Ложноположительным результатом</a:t>
            </a:r>
            <a:r>
              <a:rPr lang="en-US" dirty="0" smtClean="0"/>
              <a:t> (FDR)</a:t>
            </a:r>
            <a:r>
              <a:rPr lang="ru-RU" dirty="0" smtClean="0"/>
              <a:t> при этом считается </a:t>
            </a:r>
            <a:r>
              <a:rPr lang="en-US" dirty="0" smtClean="0"/>
              <a:t>|z|</a:t>
            </a:r>
            <a:r>
              <a:rPr lang="ru-RU" dirty="0" smtClean="0"/>
              <a:t> </a:t>
            </a:r>
            <a:r>
              <a:rPr lang="en-US" dirty="0" smtClean="0"/>
              <a:t>&gt; 1.9</a:t>
            </a:r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23" name="TextBox 22"/>
          <p:cNvSpPr txBox="1"/>
          <p:nvPr/>
        </p:nvSpPr>
        <p:spPr>
          <a:xfrm>
            <a:off x="1432560" y="5677083"/>
            <a:ext cx="932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Рис.2</a:t>
            </a:r>
            <a:r>
              <a:rPr lang="en-US" dirty="0" smtClean="0"/>
              <a:t>: </a:t>
            </a:r>
            <a:r>
              <a:rPr lang="ru-RU" dirty="0" smtClean="0"/>
              <a:t>Определение </a:t>
            </a:r>
            <a:r>
              <a:rPr lang="en-US" dirty="0" smtClean="0"/>
              <a:t>FDR, TNR</a:t>
            </a:r>
            <a:r>
              <a:rPr lang="ru-RU" dirty="0" smtClean="0"/>
              <a:t> на шкале результатов </a:t>
            </a:r>
            <a:r>
              <a:rPr lang="en-US" dirty="0" smtClean="0"/>
              <a:t>z - </a:t>
            </a:r>
            <a:r>
              <a:rPr lang="ru-RU" dirty="0" smtClean="0"/>
              <a:t>теста</a:t>
            </a:r>
            <a:endParaRPr lang="ru-RU" dirty="0"/>
          </a:p>
        </p:txBody>
      </p:sp>
      <p:pic>
        <p:nvPicPr>
          <p:cNvPr id="1026" name="Picture 2" descr="Что такое z-оценка? Что такое p-значение?—ArcMap | Документа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64" y="2720001"/>
            <a:ext cx="4256405" cy="295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8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346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 smtClean="0">
                <a:latin typeface="Arial Black" panose="020B0A04020102020204" pitchFamily="34" charset="0"/>
              </a:rPr>
              <a:t>Этап 2</a:t>
            </a:r>
            <a:r>
              <a:rPr lang="en-US" sz="3200" dirty="0" smtClean="0">
                <a:latin typeface="Arial Black" panose="020B0A04020102020204" pitchFamily="34" charset="0"/>
              </a:rPr>
              <a:t>: </a:t>
            </a:r>
            <a:r>
              <a:rPr lang="ru-RU" sz="3200" dirty="0" smtClean="0">
                <a:latin typeface="Arial Black" panose="020B0A04020102020204" pitchFamily="34" charset="0"/>
              </a:rPr>
              <a:t>Отладка и оптимизация</a:t>
            </a:r>
            <a:endParaRPr lang="ru-RU" sz="3200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033" y="2766218"/>
            <a:ext cx="915616" cy="9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/>
          <p:cNvGrpSpPr/>
          <p:nvPr/>
        </p:nvGrpSpPr>
        <p:grpSpPr>
          <a:xfrm>
            <a:off x="2171647" y="399856"/>
            <a:ext cx="9946140" cy="461665"/>
            <a:chOff x="3232579" y="459514"/>
            <a:chExt cx="9946140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3232579" y="459514"/>
              <a:ext cx="9946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dirty="0" smtClean="0">
                  <a:latin typeface="Arial Black" panose="020B0A04020102020204" pitchFamily="34" charset="0"/>
                </a:rPr>
                <a:t>Центральная гипотеза (отрицательный контроль)</a:t>
              </a:r>
            </a:p>
          </p:txBody>
        </p: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388777" y="859490"/>
              <a:ext cx="842947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-213043" y="-393775"/>
            <a:ext cx="1852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solidFill>
                  <a:srgbClr val="F2F2F2"/>
                </a:solidFill>
                <a:latin typeface="Arial Black" panose="020B0A04020102020204" pitchFamily="34" charset="0"/>
              </a:rPr>
              <a:t>07</a:t>
            </a:r>
            <a:endParaRPr lang="ru-RU" sz="9600" dirty="0">
              <a:solidFill>
                <a:srgbClr val="F2F2F2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75" y="194970"/>
            <a:ext cx="736672" cy="73667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052452" y="5720995"/>
            <a:ext cx="60653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smtClean="0"/>
              <a:t>Рис.</a:t>
            </a:r>
            <a:r>
              <a:rPr lang="en-US" sz="1600" dirty="0" smtClean="0"/>
              <a:t>5: </a:t>
            </a:r>
            <a:r>
              <a:rPr lang="ru-RU" sz="1600" dirty="0" smtClean="0"/>
              <a:t>Результаты тестов на нормальность распределения для различного количества оборотов</a:t>
            </a:r>
            <a:r>
              <a:rPr lang="en-US" sz="1600" dirty="0" smtClean="0"/>
              <a:t> </a:t>
            </a:r>
            <a:endParaRPr lang="ru-RU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16369" y="1235345"/>
            <a:ext cx="5589335" cy="93297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231609" y="1226411"/>
            <a:ext cx="5886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качестве проверки на соответствие результатов теста нормальному распределению был использован тест </a:t>
            </a:r>
            <a:endParaRPr lang="ru-RU" dirty="0"/>
          </a:p>
          <a:p>
            <a:r>
              <a:rPr lang="ru-RU" dirty="0" smtClean="0"/>
              <a:t>Андерсона - Дарлинга</a:t>
            </a:r>
            <a:endParaRPr lang="en-US" dirty="0" smtClean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60" y="2525793"/>
            <a:ext cx="3881173" cy="28636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2605" y="2525792"/>
            <a:ext cx="3885036" cy="286360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2150" y="2524138"/>
            <a:ext cx="3917213" cy="286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966</Words>
  <Application>Microsoft Office PowerPoint</Application>
  <PresentationFormat>Широкоэкранный</PresentationFormat>
  <Paragraphs>130</Paragraphs>
  <Slides>17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Этап 1: Основные положения</vt:lpstr>
      <vt:lpstr>Презентация PowerPoint</vt:lpstr>
      <vt:lpstr>Презентация PowerPoint</vt:lpstr>
      <vt:lpstr>Презентация PowerPoint</vt:lpstr>
      <vt:lpstr>Этап 2: Отладка и оптимизация</vt:lpstr>
      <vt:lpstr>Презентация PowerPoint</vt:lpstr>
      <vt:lpstr>Презентация PowerPoint</vt:lpstr>
      <vt:lpstr>Презентация PowerPoint</vt:lpstr>
      <vt:lpstr>Презентация PowerPoint</vt:lpstr>
      <vt:lpstr>Этап 3: Проверка и применение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Константин Степовой</dc:creator>
  <cp:lastModifiedBy>Константин Степовой</cp:lastModifiedBy>
  <cp:revision>96</cp:revision>
  <dcterms:created xsi:type="dcterms:W3CDTF">2024-05-18T19:08:03Z</dcterms:created>
  <dcterms:modified xsi:type="dcterms:W3CDTF">2025-04-29T09:45:36Z</dcterms:modified>
</cp:coreProperties>
</file>