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88" r:id="rId2"/>
    <p:sldId id="318" r:id="rId3"/>
    <p:sldId id="321" r:id="rId4"/>
    <p:sldId id="322" r:id="rId5"/>
    <p:sldId id="323" r:id="rId6"/>
    <p:sldId id="324" r:id="rId7"/>
    <p:sldId id="332" r:id="rId8"/>
    <p:sldId id="333" r:id="rId9"/>
    <p:sldId id="3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6575D"/>
    <a:srgbClr val="D9D9D9"/>
    <a:srgbClr val="02989E"/>
    <a:srgbClr val="00C4BB"/>
    <a:srgbClr val="DCDC14"/>
    <a:srgbClr val="165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728"/>
  </p:normalViewPr>
  <p:slideViewPr>
    <p:cSldViewPr snapToGrid="0">
      <p:cViewPr varScale="1">
        <p:scale>
          <a:sx n="77" d="100"/>
          <a:sy n="77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4E25-90D2-0A4D-BA9B-4823A06E21C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8F780-D663-2342-94B6-E56DA56630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>
          <a:xfrm>
            <a:off x="723884" y="5951220"/>
            <a:ext cx="3004066" cy="418852"/>
            <a:chOff x="1206379" y="9918700"/>
            <a:chExt cx="5006385" cy="698086"/>
          </a:xfrm>
        </p:grpSpPr>
        <p:sp>
          <p:nvSpPr>
            <p:cNvPr id="8" name="Shape 2"/>
            <p:cNvSpPr/>
            <p:nvPr/>
          </p:nvSpPr>
          <p:spPr>
            <a:xfrm>
              <a:off x="1206379" y="9918700"/>
              <a:ext cx="4927107" cy="698086"/>
            </a:xfrm>
            <a:prstGeom prst="rect">
              <a:avLst/>
            </a:prstGeom>
            <a:noFill/>
          </p:spPr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379" y="9918700"/>
              <a:ext cx="959033" cy="698085"/>
            </a:xfrm>
            <a:prstGeom prst="rect">
              <a:avLst/>
            </a:prstGeom>
          </p:spPr>
        </p:pic>
        <p:pic>
          <p:nvPicPr>
            <p:cNvPr id="10" name="Image 3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1849" y="10065494"/>
              <a:ext cx="304292" cy="446367"/>
            </a:xfrm>
            <a:prstGeom prst="rect">
              <a:avLst/>
            </a:prstGeom>
          </p:spPr>
        </p:pic>
        <p:pic>
          <p:nvPicPr>
            <p:cNvPr id="11" name="Image 4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5886" y="10020691"/>
              <a:ext cx="303182" cy="479679"/>
            </a:xfrm>
            <a:prstGeom prst="rect">
              <a:avLst/>
            </a:prstGeom>
          </p:spPr>
        </p:pic>
        <p:pic>
          <p:nvPicPr>
            <p:cNvPr id="12" name="Image 5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7354" y="10153588"/>
              <a:ext cx="208295" cy="181688"/>
            </a:xfrm>
            <a:prstGeom prst="rect">
              <a:avLst/>
            </a:prstGeom>
          </p:spPr>
        </p:pic>
        <p:pic>
          <p:nvPicPr>
            <p:cNvPr id="13" name="Image 6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6693" y="10153526"/>
              <a:ext cx="234920" cy="181694"/>
            </a:xfrm>
            <a:prstGeom prst="rect">
              <a:avLst/>
            </a:prstGeom>
          </p:spPr>
        </p:pic>
        <p:pic>
          <p:nvPicPr>
            <p:cNvPr id="14" name="Image 7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4511" y="10153526"/>
              <a:ext cx="224541" cy="181694"/>
            </a:xfrm>
            <a:prstGeom prst="rect">
              <a:avLst/>
            </a:prstGeom>
          </p:spPr>
        </p:pic>
        <p:pic>
          <p:nvPicPr>
            <p:cNvPr id="15" name="Image 8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85261" y="10153588"/>
              <a:ext cx="208295" cy="181688"/>
            </a:xfrm>
            <a:prstGeom prst="rect">
              <a:avLst/>
            </a:prstGeom>
          </p:spPr>
        </p:pic>
        <p:pic>
          <p:nvPicPr>
            <p:cNvPr id="16" name="Image 9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73543" y="10153526"/>
              <a:ext cx="197035" cy="181694"/>
            </a:xfrm>
            <a:prstGeom prst="rect">
              <a:avLst/>
            </a:prstGeom>
          </p:spPr>
        </p:pic>
        <p:pic>
          <p:nvPicPr>
            <p:cNvPr id="17" name="Image 10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46287" y="10153526"/>
              <a:ext cx="205778" cy="181694"/>
            </a:xfrm>
            <a:prstGeom prst="rect">
              <a:avLst/>
            </a:prstGeom>
          </p:spPr>
        </p:pic>
        <p:pic>
          <p:nvPicPr>
            <p:cNvPr id="18" name="Image 11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94519" y="10153526"/>
              <a:ext cx="219847" cy="181694"/>
            </a:xfrm>
            <a:prstGeom prst="rect">
              <a:avLst/>
            </a:prstGeom>
          </p:spPr>
        </p:pic>
        <p:pic>
          <p:nvPicPr>
            <p:cNvPr id="19" name="Image 12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41105" y="10414037"/>
              <a:ext cx="80049" cy="85390"/>
            </a:xfrm>
            <a:prstGeom prst="rect">
              <a:avLst/>
            </a:prstGeom>
          </p:spPr>
        </p:pic>
        <p:pic>
          <p:nvPicPr>
            <p:cNvPr id="20" name="Image 13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458091" y="10414037"/>
              <a:ext cx="11614" cy="85390"/>
            </a:xfrm>
            <a:prstGeom prst="rect">
              <a:avLst/>
            </a:prstGeom>
          </p:spPr>
        </p:pic>
        <p:pic>
          <p:nvPicPr>
            <p:cNvPr id="21" name="Image 14" descr="preencoded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14801" y="10414037"/>
              <a:ext cx="77116" cy="85390"/>
            </a:xfrm>
            <a:prstGeom prst="rect">
              <a:avLst/>
            </a:prstGeom>
          </p:spPr>
        </p:pic>
        <p:pic>
          <p:nvPicPr>
            <p:cNvPr id="22" name="Image 15" descr="preencoded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618654" y="10414037"/>
              <a:ext cx="69434" cy="85390"/>
            </a:xfrm>
            <a:prstGeom prst="rect">
              <a:avLst/>
            </a:prstGeom>
          </p:spPr>
        </p:pic>
        <p:pic>
          <p:nvPicPr>
            <p:cNvPr id="23" name="Image 16" descr="preencoded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724566" y="10414037"/>
              <a:ext cx="68907" cy="86860"/>
            </a:xfrm>
            <a:prstGeom prst="rect">
              <a:avLst/>
            </a:prstGeom>
          </p:spPr>
        </p:pic>
        <p:pic>
          <p:nvPicPr>
            <p:cNvPr id="24" name="Image 17" descr="preencoded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827656" y="10414037"/>
              <a:ext cx="81922" cy="85390"/>
            </a:xfrm>
            <a:prstGeom prst="rect">
              <a:avLst/>
            </a:prstGeom>
          </p:spPr>
        </p:pic>
        <p:pic>
          <p:nvPicPr>
            <p:cNvPr id="25" name="Image 18" descr="preencoded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42887" y="10414037"/>
              <a:ext cx="54714" cy="85390"/>
            </a:xfrm>
            <a:prstGeom prst="rect">
              <a:avLst/>
            </a:prstGeom>
          </p:spPr>
        </p:pic>
        <p:pic>
          <p:nvPicPr>
            <p:cNvPr id="26" name="Image 19" descr="preencoded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089785" y="10414037"/>
              <a:ext cx="66792" cy="85390"/>
            </a:xfrm>
            <a:prstGeom prst="rect">
              <a:avLst/>
            </a:prstGeom>
          </p:spPr>
        </p:pic>
        <p:pic>
          <p:nvPicPr>
            <p:cNvPr id="27" name="Image 20" descr="preencoded.png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196043" y="10414037"/>
              <a:ext cx="77116" cy="85390"/>
            </a:xfrm>
            <a:prstGeom prst="rect">
              <a:avLst/>
            </a:prstGeom>
          </p:spPr>
        </p:pic>
        <p:pic>
          <p:nvPicPr>
            <p:cNvPr id="28" name="Image 21" descr="preencoded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05179" y="10412456"/>
              <a:ext cx="83800" cy="88385"/>
            </a:xfrm>
            <a:prstGeom prst="rect">
              <a:avLst/>
            </a:prstGeom>
          </p:spPr>
        </p:pic>
        <p:pic>
          <p:nvPicPr>
            <p:cNvPr id="29" name="Image 22" descr="preencoded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421756" y="10414037"/>
              <a:ext cx="69434" cy="85390"/>
            </a:xfrm>
            <a:prstGeom prst="rect">
              <a:avLst/>
            </a:prstGeom>
          </p:spPr>
        </p:pic>
        <p:pic>
          <p:nvPicPr>
            <p:cNvPr id="30" name="Image 23" descr="preencoded.png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521802" y="10412456"/>
              <a:ext cx="83800" cy="88385"/>
            </a:xfrm>
            <a:prstGeom prst="rect">
              <a:avLst/>
            </a:prstGeom>
          </p:spPr>
        </p:pic>
        <p:pic>
          <p:nvPicPr>
            <p:cNvPr id="31" name="Image 24" descr="preencoded.png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638440" y="10414037"/>
              <a:ext cx="69434" cy="85390"/>
            </a:xfrm>
            <a:prstGeom prst="rect">
              <a:avLst/>
            </a:prstGeom>
          </p:spPr>
        </p:pic>
        <p:pic>
          <p:nvPicPr>
            <p:cNvPr id="32" name="Image 25" descr="preencoded.png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735082" y="10414037"/>
              <a:ext cx="80279" cy="85390"/>
            </a:xfrm>
            <a:prstGeom prst="rect">
              <a:avLst/>
            </a:prstGeom>
          </p:spPr>
        </p:pic>
        <p:pic>
          <p:nvPicPr>
            <p:cNvPr id="33" name="Image 26" descr="preencoded.png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850257" y="10414037"/>
              <a:ext cx="66792" cy="85390"/>
            </a:xfrm>
            <a:prstGeom prst="rect">
              <a:avLst/>
            </a:prstGeom>
          </p:spPr>
        </p:pic>
        <p:pic>
          <p:nvPicPr>
            <p:cNvPr id="34" name="Image 27" descr="preencoded.png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958333" y="10414037"/>
              <a:ext cx="11614" cy="85390"/>
            </a:xfrm>
            <a:prstGeom prst="rect">
              <a:avLst/>
            </a:prstGeom>
          </p:spPr>
        </p:pic>
        <p:pic>
          <p:nvPicPr>
            <p:cNvPr id="35" name="Image 28" descr="preencoded.png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014690" y="10414037"/>
              <a:ext cx="68963" cy="85390"/>
            </a:xfrm>
            <a:prstGeom prst="rect">
              <a:avLst/>
            </a:prstGeom>
          </p:spPr>
        </p:pic>
        <p:pic>
          <p:nvPicPr>
            <p:cNvPr id="36" name="Image 29" descr="preencoded.png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124700" y="10412512"/>
              <a:ext cx="81041" cy="88267"/>
            </a:xfrm>
            <a:prstGeom prst="rect">
              <a:avLst/>
            </a:prstGeom>
          </p:spPr>
        </p:pic>
        <p:pic>
          <p:nvPicPr>
            <p:cNvPr id="37" name="Image 30" descr="preencoded.png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408319" y="10088854"/>
              <a:ext cx="20418" cy="462812"/>
            </a:xfrm>
            <a:prstGeom prst="rect">
              <a:avLst/>
            </a:prstGeom>
          </p:spPr>
        </p:pic>
        <p:sp>
          <p:nvSpPr>
            <p:cNvPr id="38" name="Text 3"/>
            <p:cNvSpPr/>
            <p:nvPr/>
          </p:nvSpPr>
          <p:spPr>
            <a:xfrm>
              <a:off x="4595465" y="10209895"/>
              <a:ext cx="1617299" cy="32206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/>
              <a:r>
                <a:rPr lang="en-US" sz="960" kern="0" spc="193" dirty="0">
                  <a:solidFill>
                    <a:srgbClr val="010102">
                      <a:alpha val="100000"/>
                    </a:srgbClr>
                  </a:solidFill>
                  <a:latin typeface="Montserrat-Regular" pitchFamily="34" charset="0"/>
                  <a:ea typeface="Montserrat-Regular" pitchFamily="34" charset="-122"/>
                  <a:cs typeface="Montserrat-Regular" pitchFamily="34" charset="-120"/>
                </a:rPr>
                <a:t>АКАДЕМИЯ</a:t>
              </a:r>
              <a:endParaRPr lang="en-US" sz="965" dirty="0">
                <a:latin typeface="Montserrat-Regular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снимок экрана, Наушники, Человеческое лицо, защитные очки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0" y="688378"/>
            <a:ext cx="11416841" cy="5814623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29" y="562977"/>
            <a:ext cx="2145664" cy="30394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5618" y="2158398"/>
            <a:ext cx="5112813" cy="64669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defTabSz="511175"/>
            <a:r>
              <a:rPr lang="ru-RU" sz="2685" b="1" dirty="0">
                <a:solidFill>
                  <a:srgbClr val="FFFFFF">
                    <a:alpha val="100000"/>
                  </a:srgbClr>
                </a:solidFill>
                <a:latin typeface="Montserrat-Regular"/>
                <a:ea typeface="Montserrat-Bold" pitchFamily="34" charset="-122"/>
                <a:cs typeface="Montserrat-Bold" pitchFamily="34" charset="-120"/>
              </a:rPr>
              <a:t>Хакатон</a:t>
            </a:r>
            <a:endParaRPr lang="en-US" sz="2705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 1"/>
          <p:cNvSpPr/>
          <p:nvPr/>
        </p:nvSpPr>
        <p:spPr>
          <a:xfrm>
            <a:off x="767329" y="2696766"/>
            <a:ext cx="7534936" cy="15517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defTabSz="511175">
              <a:lnSpc>
                <a:spcPts val="5350"/>
              </a:lnSpc>
            </a:pPr>
            <a:r>
              <a:rPr lang="ru-RU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Цифровые миры</a:t>
            </a:r>
            <a: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:</a:t>
            </a:r>
            <a:r>
              <a:rPr lang="ru-RU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 </a:t>
            </a:r>
            <a: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/>
            </a:r>
            <a:b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</a:br>
            <a: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VR </a:t>
            </a:r>
            <a:r>
              <a:rPr lang="ru-RU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созидатели</a:t>
            </a:r>
            <a: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 </a:t>
            </a:r>
            <a:r>
              <a:rPr lang="en-US" sz="4470" b="1" kern="0" spc="134" dirty="0">
                <a:solidFill>
                  <a:srgbClr val="00B1B1"/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202</a:t>
            </a:r>
            <a:r>
              <a:rPr lang="ru-RU" altLang="en-US" sz="4470" b="1" kern="0" spc="134" dirty="0">
                <a:solidFill>
                  <a:srgbClr val="00B1B1"/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0"/>
                <a:lumOff val="100000"/>
              </a:schemeClr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/>
          <p:cNvSpPr/>
          <p:nvPr/>
        </p:nvSpPr>
        <p:spPr>
          <a:xfrm>
            <a:off x="846970" y="2335325"/>
            <a:ext cx="10538786" cy="12372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spcAft>
                <a:spcPts val="1260"/>
              </a:spcAft>
            </a:pPr>
            <a:r>
              <a:rPr lang="ru-RU" sz="3500" dirty="0">
                <a:solidFill>
                  <a:srgbClr val="385663">
                    <a:alpha val="100000"/>
                  </a:srgb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ru-RU" sz="3500" dirty="0">
                <a:solidFill>
                  <a:srgbClr val="385663">
                    <a:alpha val="100000"/>
                  </a:srgb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ru-RU" sz="3500" dirty="0" smtClean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Виртуальный музей</a:t>
            </a:r>
            <a:r>
              <a:rPr lang="ru-RU" sz="3500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500" dirty="0" smtClean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видеоигр</a:t>
            </a:r>
          </a:p>
        </p:txBody>
      </p:sp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846970" y="3768436"/>
            <a:ext cx="9294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1"/>
          <p:cNvSpPr/>
          <p:nvPr/>
        </p:nvSpPr>
        <p:spPr>
          <a:xfrm>
            <a:off x="846970" y="4951002"/>
            <a:ext cx="7314369" cy="1066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spcAft>
                <a:spcPts val="1260"/>
              </a:spcAft>
            </a:pPr>
            <a:r>
              <a:rPr lang="en-US" sz="3000" dirty="0" err="1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Sev</a:t>
            </a:r>
            <a:r>
              <a:rPr lang="en-US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-S.T.A.L.K.E.R.S</a:t>
            </a:r>
            <a:endParaRPr lang="ru-RU" sz="3000" dirty="0" smtClean="0">
              <a:latin typeface="Helvetica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algn="l">
              <a:spcAft>
                <a:spcPts val="1260"/>
              </a:spcAft>
            </a:pPr>
            <a:r>
              <a:rPr lang="ru-RU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Кузь Константин  Гуляев Валерий</a:t>
            </a:r>
            <a:endParaRPr lang="ru-RU" sz="3000" dirty="0">
              <a:latin typeface="Helvetica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7850173" y="1808897"/>
            <a:ext cx="70711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 </a:t>
            </a:r>
            <a:r>
              <a:rPr lang="en-US" sz="10500" dirty="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#</a:t>
            </a:r>
            <a:r>
              <a:rPr lang="ru-RU" sz="10500" dirty="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Гуляев</a:t>
            </a:r>
            <a:endParaRPr lang="en-US" sz="10500" dirty="0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/>
          <p:cNvSpPr/>
          <p:nvPr/>
        </p:nvSpPr>
        <p:spPr>
          <a:xfrm>
            <a:off x="826607" y="3086517"/>
            <a:ext cx="10538786" cy="6849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spcAft>
                <a:spcPts val="1260"/>
              </a:spcAft>
            </a:pPr>
            <a:r>
              <a:rPr lang="ru-RU" sz="3500" dirty="0">
                <a:latin typeface="Helvetica" panose="020B0604020202020204" pitchFamily="34" charset="0"/>
                <a:cs typeface="Helvetica" panose="020B0604020202020204" pitchFamily="34" charset="0"/>
              </a:rPr>
              <a:t>Программирование</a:t>
            </a:r>
            <a:endParaRPr lang="en-US" sz="3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7829810" y="1880319"/>
            <a:ext cx="70711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 </a:t>
            </a:r>
            <a:r>
              <a:rPr lang="en-US" sz="10500" dirty="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#</a:t>
            </a:r>
            <a:r>
              <a:rPr lang="ru-RU" sz="10500" dirty="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Гуляев</a:t>
            </a:r>
            <a:endParaRPr lang="en-US" sz="10500" dirty="0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9" name="TextBox 63"/>
          <p:cNvSpPr txBox="1"/>
          <p:nvPr/>
        </p:nvSpPr>
        <p:spPr>
          <a:xfrm>
            <a:off x="759047" y="1374596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Цель и задача проекта</a:t>
            </a:r>
          </a:p>
        </p:txBody>
      </p:sp>
      <p:sp>
        <p:nvSpPr>
          <p:cNvPr id="13" name="TextBox 44"/>
          <p:cNvSpPr txBox="1"/>
          <p:nvPr/>
        </p:nvSpPr>
        <p:spPr>
          <a:xfrm>
            <a:off x="759047" y="2165807"/>
            <a:ext cx="4536710" cy="319141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510">
              <a:spcBef>
                <a:spcPts val="1150"/>
              </a:spcBef>
              <a:defRPr sz="198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Цель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Разработать 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интерактивное приложение, которое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будет повествовать о истории видеоигр.</a:t>
            </a:r>
          </a:p>
          <a:p>
            <a:pPr defTabSz="905510">
              <a:spcBef>
                <a:spcPts val="1150"/>
              </a:spcBef>
              <a:defRPr sz="198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Задача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Реализовать 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функционал, который позволит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пользователю узнать больше об истории видеоигр и поиграть в них.</a:t>
            </a:r>
          </a:p>
          <a:p>
            <a:pPr defTabSz="905510">
              <a:spcBef>
                <a:spcPts val="1150"/>
              </a:spcBef>
              <a:defRPr sz="198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Тематика </a:t>
            </a:r>
            <a:r>
              <a:rPr lang="ru-RU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проекта: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история видеоигр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12" y="1241117"/>
            <a:ext cx="5488135" cy="41161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/>
          <p:cNvSpPr txBox="1"/>
          <p:nvPr/>
        </p:nvSpPr>
        <p:spPr>
          <a:xfrm>
            <a:off x="551569" y="1108036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400" dirty="0" smtClean="0">
                <a:latin typeface="Helvetica" pitchFamily="2" charset="0"/>
                <a:sym typeface="Helvetica"/>
              </a:rPr>
              <a:t>План проекта</a:t>
            </a:r>
            <a:endParaRPr lang="en-GB" sz="2400" dirty="0">
              <a:latin typeface="Helvetica" pitchFamily="2" charset="0"/>
              <a:sym typeface="Helvetica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51569" y="179569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Всего сцен: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2.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ru-RU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цены: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Зал истории видеоигр, зал славы видеоигр.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Объекты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3D-модели оборудования, Интерактивные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элементы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интерфейса.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Типы объектов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: А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нимированные, интерактивные.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Функционал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взаимодействие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объектами, переход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между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сценами.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Сценарий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Пользователь изучает историю видеоигр,</a:t>
            </a:r>
          </a:p>
          <a:p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играет в игры(представленные как экспонаты), знакомится с залом славы видеоигр.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42" y="263770"/>
            <a:ext cx="4659363" cy="63392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/>
          <p:cNvSpPr txBox="1"/>
          <p:nvPr/>
        </p:nvSpPr>
        <p:spPr>
          <a:xfrm>
            <a:off x="846970" y="1389390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Детали по треку "Программирование"</a:t>
            </a:r>
          </a:p>
        </p:txBody>
      </p:sp>
      <p:sp>
        <p:nvSpPr>
          <p:cNvPr id="2" name="TextBox 15"/>
          <p:cNvSpPr txBox="1"/>
          <p:nvPr/>
        </p:nvSpPr>
        <p:spPr>
          <a:xfrm>
            <a:off x="846970" y="2180601"/>
            <a:ext cx="4780382" cy="36223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Интерактивные элементы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кнопки, игровые автоматы,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знаки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подсказки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ru-RU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Логика взаимодействия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b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при нажатии на кнопку запускается анимация, при выборе объекта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подсказки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появляется подсказка.</a:t>
            </a:r>
          </a:p>
          <a:p>
            <a:endParaRPr lang="ru-RU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22"/>
          <p:cNvSpPr txBox="1"/>
          <p:nvPr/>
        </p:nvSpPr>
        <p:spPr>
          <a:xfrm>
            <a:off x="6210300" y="3685814"/>
            <a:ext cx="5487361" cy="228210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Обратная связь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визуальные 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и звуковые эффекты при успешном запуске игры.</a:t>
            </a:r>
          </a:p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Используемые технологии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VR Concept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для разработки,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для программирования, </a:t>
            </a:r>
            <a:r>
              <a:rPr lang="ru-RU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Blender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 для создания 3D-моделей.</a:t>
            </a:r>
          </a:p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Особенности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и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нтеграция 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с VR-шлемами.</a:t>
            </a:r>
          </a:p>
        </p:txBody>
      </p:sp>
      <p:pic>
        <p:nvPicPr>
          <p:cNvPr id="15" name="Рисунок 14" descr="Изображение выглядит как снимок экрана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111321" y="192762"/>
            <a:ext cx="2137347" cy="1974002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нимок экрана, Красочность, вода, Графика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022" y="5341705"/>
            <a:ext cx="2338511" cy="1252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/>
          <p:cNvSpPr txBox="1"/>
          <p:nvPr/>
        </p:nvSpPr>
        <p:spPr>
          <a:xfrm>
            <a:off x="817118" y="1389390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Детали по треку "Программирование"</a:t>
            </a:r>
          </a:p>
        </p:txBody>
      </p:sp>
      <p:sp>
        <p:nvSpPr>
          <p:cNvPr id="2" name="TextBox 15"/>
          <p:cNvSpPr txBox="1"/>
          <p:nvPr/>
        </p:nvSpPr>
        <p:spPr>
          <a:xfrm>
            <a:off x="817118" y="2180601"/>
            <a:ext cx="4780382" cy="36223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/>
              <a:t>Подробное описание каждой </a:t>
            </a:r>
            <a:r>
              <a:rPr lang="ru-RU" sz="2000" b="1" dirty="0" smtClean="0"/>
              <a:t>сцены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b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000" b="1" dirty="0" smtClean="0"/>
              <a:t>Сцена </a:t>
            </a:r>
            <a:r>
              <a:rPr lang="ru-RU" sz="2000" b="1" dirty="0"/>
              <a:t>1</a:t>
            </a:r>
            <a:r>
              <a:rPr lang="ru-RU" sz="2000" dirty="0"/>
              <a:t>: </a:t>
            </a:r>
            <a:r>
              <a:rPr lang="ru-RU" sz="2000" dirty="0" smtClean="0"/>
              <a:t>Главный </a:t>
            </a:r>
            <a:r>
              <a:rPr lang="ru-RU" sz="1800" dirty="0" smtClean="0"/>
              <a:t>зал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u-RU" sz="2000" b="1" dirty="0" smtClean="0"/>
              <a:t>Сцена 2</a:t>
            </a:r>
            <a:r>
              <a:rPr lang="ru-RU" sz="2000" dirty="0" smtClean="0"/>
              <a:t>: Зал славы</a:t>
            </a:r>
          </a:p>
          <a:p>
            <a:r>
              <a:rPr lang="ru-RU" sz="2000" b="1" dirty="0" smtClean="0"/>
              <a:t>Визуальное </a:t>
            </a:r>
            <a:r>
              <a:rPr lang="ru-RU" sz="2000" b="1" dirty="0"/>
              <a:t>оформление </a:t>
            </a:r>
            <a:r>
              <a:rPr lang="ru-RU" sz="2000" b="1" dirty="0" smtClean="0"/>
              <a:t>сцен</a:t>
            </a:r>
            <a:r>
              <a:rPr lang="en-US" sz="2000" b="1" dirty="0" smtClean="0"/>
              <a:t>:</a:t>
            </a:r>
            <a:br>
              <a:rPr lang="en-US" sz="2000" b="1" dirty="0" smtClean="0"/>
            </a:br>
            <a:r>
              <a:rPr lang="ru-RU" sz="2000" b="1" dirty="0"/>
              <a:t>Стиль</a:t>
            </a:r>
            <a:r>
              <a:rPr lang="ru-RU" sz="2000" dirty="0"/>
              <a:t>: </a:t>
            </a:r>
            <a:r>
              <a:rPr lang="ru-RU" sz="2000" dirty="0" smtClean="0"/>
              <a:t>Неон стиль</a:t>
            </a:r>
            <a:endParaRPr lang="ru-RU" sz="2000" dirty="0"/>
          </a:p>
          <a:p>
            <a:r>
              <a:rPr lang="ru-RU" sz="2000" b="1" dirty="0"/>
              <a:t>Элементы</a:t>
            </a:r>
            <a:r>
              <a:rPr lang="ru-RU" sz="2000" dirty="0"/>
              <a:t>: </a:t>
            </a:r>
            <a:r>
              <a:rPr lang="ru-RU" sz="2000" dirty="0" smtClean="0"/>
              <a:t>Игральные автоматы</a:t>
            </a:r>
            <a:endParaRPr lang="ru-RU" sz="2000" dirty="0"/>
          </a:p>
          <a:p>
            <a:endParaRPr lang="en-US" sz="2000" b="1" dirty="0" smtClean="0"/>
          </a:p>
          <a:p>
            <a:pPr marL="0" indent="0">
              <a:buNone/>
            </a:pPr>
            <a:endParaRPr lang="ru-RU" sz="2000" b="1" dirty="0"/>
          </a:p>
        </p:txBody>
      </p:sp>
      <p:sp>
        <p:nvSpPr>
          <p:cNvPr id="5" name="TextBox 22"/>
          <p:cNvSpPr txBox="1"/>
          <p:nvPr/>
        </p:nvSpPr>
        <p:spPr>
          <a:xfrm>
            <a:off x="6210300" y="3685814"/>
            <a:ext cx="5487361" cy="22821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Сценарии </a:t>
            </a:r>
            <a:r>
              <a:rPr lang="ru-RU" sz="2400" b="1" dirty="0" smtClean="0"/>
              <a:t>взаимодействия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ru-RU" sz="2000" b="1" dirty="0"/>
              <a:t>Пользовательские действия</a:t>
            </a:r>
            <a:r>
              <a:rPr lang="ru-RU" sz="2000" dirty="0" smtClean="0"/>
              <a:t>:</a:t>
            </a:r>
            <a:r>
              <a:rPr lang="en-US" sz="2000" dirty="0" smtClean="0"/>
              <a:t> </a:t>
            </a:r>
            <a:r>
              <a:rPr lang="ru-RU" sz="2000" dirty="0" smtClean="0"/>
              <a:t>кнопки, дверь, игровые автоматы.</a:t>
            </a:r>
          </a:p>
          <a:p>
            <a:pPr marL="0" indent="0">
              <a:buNone/>
            </a:pPr>
            <a:r>
              <a:rPr lang="ru-RU" sz="2000" b="1" dirty="0" smtClean="0"/>
              <a:t>Реакция системы</a:t>
            </a:r>
            <a:r>
              <a:rPr lang="ru-RU" sz="2000" dirty="0" smtClean="0"/>
              <a:t>: </a:t>
            </a:r>
            <a:br>
              <a:rPr lang="ru-RU" sz="2000" dirty="0" smtClean="0"/>
            </a:br>
            <a:r>
              <a:rPr lang="ru-RU" sz="2000" dirty="0" smtClean="0"/>
              <a:t>переход на другую сцену, интеракция с игрой в игре.</a:t>
            </a:r>
          </a:p>
          <a:p>
            <a:endParaRPr lang="ru-RU" sz="2400" b="1" dirty="0"/>
          </a:p>
          <a:p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Рисунок 14" descr="Изображение выглядит как снимок экрана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111321" y="192762"/>
            <a:ext cx="2137347" cy="1974002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нимок экрана, Красочность, вода, Графика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022" y="5341705"/>
            <a:ext cx="2338511" cy="12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8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/>
          <p:cNvSpPr txBox="1"/>
          <p:nvPr/>
        </p:nvSpPr>
        <p:spPr>
          <a:xfrm>
            <a:off x="846970" y="1207119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Детали по треку "Программирование"</a:t>
            </a:r>
          </a:p>
        </p:txBody>
      </p:sp>
      <p:sp>
        <p:nvSpPr>
          <p:cNvPr id="2" name="TextBox 15"/>
          <p:cNvSpPr txBox="1"/>
          <p:nvPr/>
        </p:nvSpPr>
        <p:spPr>
          <a:xfrm>
            <a:off x="846970" y="1813758"/>
            <a:ext cx="4780382" cy="36223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/>
              <a:t>Распределение задач и ролей в </a:t>
            </a:r>
            <a:r>
              <a:rPr lang="ru-RU" sz="2000" b="1" dirty="0" smtClean="0"/>
              <a:t>команде</a:t>
            </a:r>
            <a:r>
              <a:rPr lang="en-US" sz="2000" b="1" dirty="0" smtClean="0"/>
              <a:t>:</a:t>
            </a:r>
            <a:endParaRPr lang="ru-RU" sz="2000" b="1" dirty="0"/>
          </a:p>
          <a:p>
            <a:r>
              <a:rPr lang="ru-RU" sz="2000" b="1" dirty="0" smtClean="0"/>
              <a:t>Программист</a:t>
            </a:r>
            <a:r>
              <a:rPr lang="ru-RU" sz="2000" dirty="0" smtClean="0"/>
              <a:t>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разработка </a:t>
            </a:r>
            <a:r>
              <a:rPr lang="ru-RU" sz="2000" dirty="0"/>
              <a:t>интерактивного </a:t>
            </a:r>
            <a:r>
              <a:rPr lang="ru-RU" sz="2000" dirty="0" smtClean="0"/>
              <a:t>функционала.</a:t>
            </a:r>
            <a:endParaRPr lang="ru-RU" sz="2000" dirty="0"/>
          </a:p>
          <a:p>
            <a:r>
              <a:rPr lang="ru-RU" sz="2000" b="1" dirty="0"/>
              <a:t>Дизайнер</a:t>
            </a:r>
            <a:r>
              <a:rPr lang="ru-RU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создание </a:t>
            </a:r>
            <a:r>
              <a:rPr lang="ru-RU" sz="2000" dirty="0"/>
              <a:t>3D-моделей и </a:t>
            </a:r>
            <a:r>
              <a:rPr lang="ru-RU" sz="2000" dirty="0" smtClean="0"/>
              <a:t>текстур.</a:t>
            </a:r>
            <a:endParaRPr lang="ru-RU" sz="2000" dirty="0"/>
          </a:p>
          <a:p>
            <a:r>
              <a:rPr lang="ru-RU" sz="2000" b="1" dirty="0"/>
              <a:t>Сценарист</a:t>
            </a:r>
            <a:r>
              <a:rPr lang="ru-RU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написание сценария</a:t>
            </a:r>
            <a:r>
              <a:rPr lang="en-US" sz="2000" dirty="0" smtClean="0"/>
              <a:t>.</a:t>
            </a:r>
            <a:endParaRPr lang="ru-RU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22"/>
          <p:cNvSpPr txBox="1"/>
          <p:nvPr/>
        </p:nvSpPr>
        <p:spPr>
          <a:xfrm>
            <a:off x="6210300" y="3685814"/>
            <a:ext cx="5487361" cy="228210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Ожидаемые результаты </a:t>
            </a:r>
            <a:r>
              <a:rPr lang="ru-RU" sz="2400" b="1" dirty="0" smtClean="0"/>
              <a:t>проекта</a:t>
            </a:r>
            <a:r>
              <a:rPr lang="en-US" sz="2400" b="1" dirty="0" smtClean="0"/>
              <a:t>:</a:t>
            </a:r>
            <a:endParaRPr lang="ru-RU" sz="2400" b="1" dirty="0"/>
          </a:p>
          <a:p>
            <a:r>
              <a:rPr lang="ru-RU" sz="2400" b="1" dirty="0"/>
              <a:t>Для </a:t>
            </a:r>
            <a:r>
              <a:rPr lang="ru-RU" sz="2400" b="1" dirty="0" smtClean="0"/>
              <a:t>пользователя</a:t>
            </a:r>
            <a:r>
              <a:rPr lang="ru-RU" sz="2400" dirty="0" smtClean="0"/>
              <a:t>:</a:t>
            </a:r>
            <a:r>
              <a:rPr lang="en-US" sz="2400" dirty="0"/>
              <a:t> </a:t>
            </a:r>
            <a:r>
              <a:rPr lang="ru-RU" sz="2400" dirty="0" smtClean="0"/>
              <a:t>погрузится в историю видеоигр, получение </a:t>
            </a:r>
            <a:r>
              <a:rPr lang="ru-RU" sz="2400" dirty="0"/>
              <a:t>новых </a:t>
            </a:r>
            <a:r>
              <a:rPr lang="ru-RU" sz="2400" dirty="0" smtClean="0"/>
              <a:t>знаний, удовольствие </a:t>
            </a:r>
            <a:r>
              <a:rPr lang="ru-RU" sz="2400" dirty="0"/>
              <a:t>от игрового </a:t>
            </a:r>
            <a:r>
              <a:rPr lang="ru-RU" sz="2400" dirty="0" smtClean="0"/>
              <a:t>процесса.</a:t>
            </a:r>
            <a:endParaRPr lang="ru-RU" sz="2400" dirty="0"/>
          </a:p>
          <a:p>
            <a:r>
              <a:rPr lang="ru-RU" sz="2400" b="1" dirty="0"/>
              <a:t>Для команды</a:t>
            </a:r>
            <a:r>
              <a:rPr lang="ru-RU" sz="2400" dirty="0"/>
              <a:t>: </a:t>
            </a:r>
            <a:r>
              <a:rPr lang="ru-RU" sz="2400" dirty="0" smtClean="0"/>
              <a:t>опыт </a:t>
            </a:r>
            <a:r>
              <a:rPr lang="ru-RU" sz="2400" dirty="0"/>
              <a:t>работы в </a:t>
            </a:r>
            <a:r>
              <a:rPr lang="ru-RU" sz="2400" dirty="0" smtClean="0"/>
              <a:t>команде, реализация </a:t>
            </a:r>
            <a:r>
              <a:rPr lang="ru-RU" sz="2400" dirty="0"/>
              <a:t>сложного </a:t>
            </a:r>
            <a:r>
              <a:rPr lang="ru-RU" sz="2400" dirty="0" smtClean="0"/>
              <a:t>проекта</a:t>
            </a:r>
            <a:r>
              <a:rPr lang="en-US" sz="2400" dirty="0" smtClean="0"/>
              <a:t>, </a:t>
            </a:r>
            <a:r>
              <a:rPr lang="ru-RU" sz="2400" dirty="0" smtClean="0"/>
              <a:t>опыт работы в </a:t>
            </a:r>
            <a:r>
              <a:rPr lang="en-US" sz="2400" dirty="0" smtClean="0"/>
              <a:t>VR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15" name="Рисунок 14" descr="Изображение выглядит как снимок экрана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111321" y="192762"/>
            <a:ext cx="2137347" cy="1974002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нимок экрана, Красочность, вода, Графика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022" y="5341705"/>
            <a:ext cx="2338511" cy="12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04812" y="1880944"/>
            <a:ext cx="3015183" cy="624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r>
              <a:rPr lang="ru-RU" sz="2000" b="1" dirty="0" smtClean="0">
                <a:solidFill>
                  <a:srgbClr val="222222"/>
                </a:solidFill>
                <a:latin typeface="Helvetica" pitchFamily="2" charset="0"/>
              </a:rPr>
              <a:t>Кузь Константин</a:t>
            </a:r>
            <a:endParaRPr lang="en-US" sz="2000" b="1" dirty="0">
              <a:solidFill>
                <a:srgbClr val="222222"/>
              </a:solidFill>
              <a:latin typeface="Helvetica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09847" y="5494427"/>
            <a:ext cx="4388621" cy="640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75" y="1668703"/>
            <a:ext cx="1674161" cy="1674161"/>
          </a:xfrm>
          <a:custGeom>
            <a:avLst/>
            <a:gdLst>
              <a:gd name="connsiteX0" fmla="*/ 3901440 w 7802880"/>
              <a:gd name="connsiteY0" fmla="*/ 0 h 7802880"/>
              <a:gd name="connsiteX1" fmla="*/ 7802880 w 7802880"/>
              <a:gd name="connsiteY1" fmla="*/ 3901440 h 7802880"/>
              <a:gd name="connsiteX2" fmla="*/ 3901440 w 7802880"/>
              <a:gd name="connsiteY2" fmla="*/ 7802880 h 7802880"/>
              <a:gd name="connsiteX3" fmla="*/ 0 w 7802880"/>
              <a:gd name="connsiteY3" fmla="*/ 3901440 h 7802880"/>
              <a:gd name="connsiteX4" fmla="*/ 3901440 w 7802880"/>
              <a:gd name="connsiteY4" fmla="*/ 0 h 780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0" h="7802880">
                <a:moveTo>
                  <a:pt x="3901440" y="0"/>
                </a:moveTo>
                <a:cubicBezTo>
                  <a:pt x="6056146" y="0"/>
                  <a:pt x="7802880" y="1746734"/>
                  <a:pt x="7802880" y="3901440"/>
                </a:cubicBezTo>
                <a:cubicBezTo>
                  <a:pt x="7802880" y="6056146"/>
                  <a:pt x="6056146" y="7802880"/>
                  <a:pt x="3901440" y="7802880"/>
                </a:cubicBezTo>
                <a:cubicBezTo>
                  <a:pt x="1746734" y="7802880"/>
                  <a:pt x="0" y="6056146"/>
                  <a:pt x="0" y="3901440"/>
                </a:cubicBezTo>
                <a:cubicBezTo>
                  <a:pt x="0" y="1746734"/>
                  <a:pt x="1746734" y="0"/>
                  <a:pt x="3901440" y="0"/>
                </a:cubicBezTo>
                <a:close/>
              </a:path>
            </a:pathLst>
          </a:custGeom>
        </p:spPr>
      </p:pic>
      <p:sp>
        <p:nvSpPr>
          <p:cNvPr id="8" name="Text 1"/>
          <p:cNvSpPr/>
          <p:nvPr/>
        </p:nvSpPr>
        <p:spPr>
          <a:xfrm>
            <a:off x="3311476" y="2521401"/>
            <a:ext cx="2243688" cy="640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r>
              <a:rPr lang="ru-RU" dirty="0">
                <a:latin typeface="Helvetica" pitchFamily="2" charset="0"/>
                <a:ea typeface="Montserrat-Regular" pitchFamily="34" charset="-122"/>
              </a:rPr>
              <a:t>ФГАОУ </a:t>
            </a:r>
            <a:r>
              <a:rPr lang="ru-RU" dirty="0" err="1">
                <a:latin typeface="Helvetica" pitchFamily="2" charset="0"/>
                <a:ea typeface="Montserrat-Regular" pitchFamily="34" charset="-122"/>
              </a:rPr>
              <a:t>СевГУ</a:t>
            </a:r>
            <a:r>
              <a:rPr lang="ru-RU" dirty="0">
                <a:latin typeface="Helvetica" pitchFamily="2" charset="0"/>
                <a:ea typeface="Montserrat-Regular" pitchFamily="34" charset="-122"/>
              </a:rPr>
              <a:t/>
            </a:r>
            <a:br>
              <a:rPr lang="ru-RU" dirty="0">
                <a:latin typeface="Helvetica" pitchFamily="2" charset="0"/>
                <a:ea typeface="Montserrat-Regular" pitchFamily="34" charset="-122"/>
              </a:rPr>
            </a:br>
            <a:r>
              <a:rPr lang="ru-RU" dirty="0">
                <a:latin typeface="Helvetica" pitchFamily="2" charset="0"/>
                <a:ea typeface="Montserrat-Regular" pitchFamily="34" charset="-122"/>
              </a:rPr>
              <a:t>Морской колледж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304812" y="2371828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0"/>
          <p:cNvSpPr/>
          <p:nvPr/>
        </p:nvSpPr>
        <p:spPr>
          <a:xfrm>
            <a:off x="3246465" y="4344927"/>
            <a:ext cx="3015183" cy="624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r>
              <a:rPr lang="ru-RU" sz="2000" b="1" dirty="0" smtClean="0">
                <a:solidFill>
                  <a:srgbClr val="222222"/>
                </a:solidFill>
                <a:latin typeface="Helvetica" pitchFamily="2" charset="0"/>
              </a:rPr>
              <a:t>Гуляев Валерий</a:t>
            </a:r>
            <a:endParaRPr lang="en-US" sz="2000" b="1" dirty="0">
              <a:solidFill>
                <a:srgbClr val="222222"/>
              </a:solidFill>
              <a:latin typeface="Helvetica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" y="4246834"/>
            <a:ext cx="1674161" cy="1556089"/>
          </a:xfrm>
          <a:custGeom>
            <a:avLst/>
            <a:gdLst>
              <a:gd name="connsiteX0" fmla="*/ 3901440 w 7802880"/>
              <a:gd name="connsiteY0" fmla="*/ 0 h 7802880"/>
              <a:gd name="connsiteX1" fmla="*/ 7802880 w 7802880"/>
              <a:gd name="connsiteY1" fmla="*/ 3901440 h 7802880"/>
              <a:gd name="connsiteX2" fmla="*/ 3901440 w 7802880"/>
              <a:gd name="connsiteY2" fmla="*/ 7802880 h 7802880"/>
              <a:gd name="connsiteX3" fmla="*/ 0 w 7802880"/>
              <a:gd name="connsiteY3" fmla="*/ 3901440 h 7802880"/>
              <a:gd name="connsiteX4" fmla="*/ 3901440 w 7802880"/>
              <a:gd name="connsiteY4" fmla="*/ 0 h 780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0" h="7802880">
                <a:moveTo>
                  <a:pt x="3901440" y="0"/>
                </a:moveTo>
                <a:cubicBezTo>
                  <a:pt x="6056146" y="0"/>
                  <a:pt x="7802880" y="1746734"/>
                  <a:pt x="7802880" y="3901440"/>
                </a:cubicBezTo>
                <a:cubicBezTo>
                  <a:pt x="7802880" y="6056146"/>
                  <a:pt x="6056146" y="7802880"/>
                  <a:pt x="3901440" y="7802880"/>
                </a:cubicBezTo>
                <a:cubicBezTo>
                  <a:pt x="1746734" y="7802880"/>
                  <a:pt x="0" y="6056146"/>
                  <a:pt x="0" y="3901440"/>
                </a:cubicBezTo>
                <a:cubicBezTo>
                  <a:pt x="0" y="1746734"/>
                  <a:pt x="1746734" y="0"/>
                  <a:pt x="3901440" y="0"/>
                </a:cubicBezTo>
                <a:close/>
              </a:path>
            </a:pathLst>
          </a:custGeom>
        </p:spPr>
      </p:pic>
      <p:sp>
        <p:nvSpPr>
          <p:cNvPr id="19" name="Text 1"/>
          <p:cNvSpPr/>
          <p:nvPr/>
        </p:nvSpPr>
        <p:spPr>
          <a:xfrm>
            <a:off x="3253129" y="4985384"/>
            <a:ext cx="2243688" cy="640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r>
              <a:rPr lang="ru-RU" dirty="0" smtClean="0">
                <a:latin typeface="Helvetica" pitchFamily="2" charset="0"/>
                <a:ea typeface="Montserrat-Regular" pitchFamily="34" charset="-122"/>
              </a:rPr>
              <a:t>ФГАОУ </a:t>
            </a:r>
            <a:r>
              <a:rPr lang="ru-RU" dirty="0" err="1" smtClean="0">
                <a:latin typeface="Helvetica" pitchFamily="2" charset="0"/>
                <a:ea typeface="Montserrat-Regular" pitchFamily="34" charset="-122"/>
              </a:rPr>
              <a:t>СевГУ</a:t>
            </a:r>
            <a:r>
              <a:rPr lang="ru-RU" dirty="0" smtClean="0">
                <a:latin typeface="Helvetica" pitchFamily="2" charset="0"/>
                <a:ea typeface="Montserrat-Regular" pitchFamily="34" charset="-122"/>
              </a:rPr>
              <a:t/>
            </a:r>
            <a:br>
              <a:rPr lang="ru-RU" dirty="0" smtClean="0">
                <a:latin typeface="Helvetica" pitchFamily="2" charset="0"/>
                <a:ea typeface="Montserrat-Regular" pitchFamily="34" charset="-122"/>
              </a:rPr>
            </a:br>
            <a:r>
              <a:rPr lang="ru-RU" dirty="0" smtClean="0">
                <a:latin typeface="Helvetica" pitchFamily="2" charset="0"/>
                <a:ea typeface="Montserrat-Regular" pitchFamily="34" charset="-122"/>
              </a:rPr>
              <a:t>Морской колледж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46465" y="4835811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2" y="3766037"/>
            <a:ext cx="2036886" cy="203688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2" y="1305978"/>
            <a:ext cx="2036886" cy="20368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173</Words>
  <Application>Microsoft Office PowerPoint</Application>
  <PresentationFormat>Широкоэкранный</PresentationFormat>
  <Paragraphs>50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Helvetica</vt:lpstr>
      <vt:lpstr>Helvetica Neue</vt:lpstr>
      <vt:lpstr>Helvetica Neue Light</vt:lpstr>
      <vt:lpstr>Montserrat</vt:lpstr>
      <vt:lpstr>Montserrat-Bold</vt:lpstr>
      <vt:lpstr>Montserrat-Regular</vt:lpstr>
      <vt:lpstr>Okta Neue Thin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Kristina Nikolaenko</dc:creator>
  <cp:lastModifiedBy>Костя</cp:lastModifiedBy>
  <cp:revision>29</cp:revision>
  <dcterms:created xsi:type="dcterms:W3CDTF">2024-03-11T17:39:00Z</dcterms:created>
  <dcterms:modified xsi:type="dcterms:W3CDTF">2025-03-13T20:46:53Z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A8BB9E186FB948C9BECD4FCC437930C4_12</vt:lpwstr>
  </property>
  <property fmtid="{D5CDD505-2E9C-101B-9397-08002B2CF9AE}" pid="3" name="KSOProductBuildVer">
    <vt:lpwstr>1049-12.2.0.20323</vt:lpwstr>
  </property>
</Properties>
</file>