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88" r:id="rId2"/>
    <p:sldId id="318" r:id="rId3"/>
    <p:sldId id="321" r:id="rId4"/>
    <p:sldId id="322" r:id="rId5"/>
    <p:sldId id="323" r:id="rId6"/>
    <p:sldId id="324" r:id="rId7"/>
    <p:sldId id="325" r:id="rId8"/>
    <p:sldId id="334" r:id="rId9"/>
    <p:sldId id="335" r:id="rId10"/>
    <p:sldId id="326" r:id="rId11"/>
    <p:sldId id="332" r:id="rId12"/>
    <p:sldId id="333" r:id="rId13"/>
    <p:sldId id="331" r:id="rId14"/>
    <p:sldId id="327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16575D"/>
    <a:srgbClr val="D9D9D9"/>
    <a:srgbClr val="02989E"/>
    <a:srgbClr val="00C4BB"/>
    <a:srgbClr val="DCDC14"/>
    <a:srgbClr val="165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728"/>
  </p:normalViewPr>
  <p:slideViewPr>
    <p:cSldViewPr snapToGrid="0">
      <p:cViewPr varScale="1">
        <p:scale>
          <a:sx n="77" d="100"/>
          <a:sy n="77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ru-RU" sz="2400" b="0" i="0" u="none" strike="noStrike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pPr>
            <a:r>
              <a:rPr lang="ru-RU" sz="2400" b="0" i="0" u="none" strike="noStrike" dirty="0">
                <a:solidFill>
                  <a:schemeClr val="tx1"/>
                </a:solidFill>
                <a:latin typeface="Helvetica"/>
              </a:rPr>
              <a:t>Название графика (20</a:t>
            </a:r>
            <a:r>
              <a:rPr lang="en-GB" sz="2400" b="0" i="0" u="none" strike="noStrike" dirty="0" err="1">
                <a:solidFill>
                  <a:schemeClr val="tx1"/>
                </a:solidFill>
                <a:latin typeface="Helvetica"/>
              </a:rPr>
              <a:t>pt</a:t>
            </a:r>
            <a:r>
              <a:rPr lang="en-GB" sz="2400" b="0" i="0" u="none" strike="noStrike" dirty="0">
                <a:solidFill>
                  <a:schemeClr val="tx1"/>
                </a:solidFill>
                <a:latin typeface="Helvetica"/>
              </a:rPr>
              <a:t>)</a:t>
            </a:r>
          </a:p>
        </c:rich>
      </c:tx>
      <c:layout>
        <c:manualLayout>
          <c:xMode val="edge"/>
          <c:yMode val="edge"/>
          <c:x val="0.30869099999999999"/>
          <c:y val="0"/>
          <c:w val="0.38261800000000001"/>
          <c:h val="9.9865300000000004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5.2130799999999998E-2"/>
          <c:y val="9.9865300000000004E-2"/>
          <c:w val="0.94286899999999996"/>
          <c:h val="0.723249999999999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02989E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4.5</c:v>
                </c:pt>
                <c:pt idx="1">
                  <c:v>4.5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C8-4E46-9836-62C2FCDE43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16575E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C8-4E46-9836-62C2FCDE43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rgbClr val="BFBFBF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4.5</c:v>
                </c:pt>
                <c:pt idx="1">
                  <c:v>4.5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AC8-4E46-9836-62C2FCDE43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2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ru-RU" sz="2000" b="0" i="0" u="none" strike="noStrike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pPr>
            <a:endParaRPr lang="ru-RU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ru-RU" sz="2400" b="0" i="0" u="none" strike="noStrike" kern="1200" baseline="0">
                <a:solidFill>
                  <a:schemeClr val="tx1"/>
                </a:solidFill>
                <a:latin typeface="Helvetica"/>
                <a:ea typeface="+mn-ea"/>
                <a:cs typeface="+mn-cs"/>
              </a:defRPr>
            </a:pPr>
            <a:endParaRPr lang="ru-RU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6076300000000002"/>
          <c:y val="0.93980300000000006"/>
          <c:w val="0.53019700000000003"/>
          <c:h val="6.0196899999999998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2400" b="0" i="0" u="none" strike="noStrike" kern="1200" baseline="0">
              <a:solidFill>
                <a:srgbClr val="595959"/>
              </a:solidFill>
              <a:latin typeface="HSE Sans Regular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  <c:extLst>
      <c:ext uri="{0b15fc19-7d7d-44ad-8c2d-2c3a37ce22c3}">
        <chartProps xmlns="https://web.wps.cn/et/2018/main" chartId="{c5897592-ce2d-477d-a030-de6fec0b3012}"/>
      </c:ext>
    </c:extLst>
  </c:chart>
  <c:spPr>
    <a:noFill/>
    <a:ln>
      <a:noFill/>
    </a:ln>
    <a:effectLst/>
  </c:spPr>
  <c:txPr>
    <a:bodyPr/>
    <a:lstStyle/>
    <a:p>
      <a:pPr>
        <a:defRPr lang="ru-RU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ru-RU" sz="1600" b="1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ru-RU" sz="1600" dirty="0">
                <a:latin typeface="Helvetica" pitchFamily="2" charset="0"/>
              </a:rPr>
              <a:t>Название графика (16</a:t>
            </a:r>
            <a:r>
              <a:rPr lang="en-GB" sz="1600" dirty="0" err="1">
                <a:latin typeface="Helvetica" pitchFamily="2" charset="0"/>
              </a:rPr>
              <a:t>pt</a:t>
            </a:r>
            <a:r>
              <a:rPr lang="en-GB" sz="1600" dirty="0">
                <a:latin typeface="Helvetica" pitchFamily="2" charset="0"/>
              </a:rPr>
              <a:t>)</a:t>
            </a:r>
          </a:p>
        </c:rich>
      </c:tx>
      <c:layout>
        <c:manualLayout>
          <c:xMode val="edge"/>
          <c:yMode val="edge"/>
          <c:x val="0.31508700000000001"/>
          <c:y val="0"/>
          <c:w val="0.36982599999999999"/>
          <c:h val="0.10187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132827"/>
          <c:y val="0.10187"/>
          <c:w val="0.86013499999999998"/>
          <c:h val="0.722504999999999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rgbClr val="16575D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4.5</c:v>
                </c:pt>
                <c:pt idx="1">
                  <c:v>4.5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7-4B70-A56E-1A48679878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00C4BB"/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27-4B70-A56E-1A48679878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 w="12700" cap="flat">
              <a:noFill/>
              <a:miter lim="400000"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5</c:v>
                </c:pt>
                <c:pt idx="1">
                  <c:v>Category 4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4.5</c:v>
                </c:pt>
                <c:pt idx="1">
                  <c:v>4.5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27-4B70-A56E-1A4867987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2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endParaRPr lang="ru-RU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t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high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ru-RU"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297595"/>
          <c:y val="0.943407"/>
          <c:w val="0.51247100000000001"/>
          <c:h val="5.65932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1400" b="0" i="0" u="none" strike="noStrike" kern="1200" baseline="0">
              <a:solidFill>
                <a:schemeClr val="tx1"/>
              </a:solidFill>
              <a:latin typeface="Helvetica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  <c:extLst>
      <c:ext uri="{0b15fc19-7d7d-44ad-8c2d-2c3a37ce22c3}">
        <chartProps xmlns="https://web.wps.cn/et/2018/main" chartId="{61c84988-a22a-48ce-88c5-f31eab712cda}"/>
      </c:ext>
    </c:extLst>
  </c:chart>
  <c:spPr>
    <a:noFill/>
    <a:ln>
      <a:noFill/>
    </a:ln>
    <a:effectLst/>
  </c:spPr>
  <c:txPr>
    <a:bodyPr/>
    <a:lstStyle/>
    <a:p>
      <a:pPr>
        <a:defRPr lang="ru-RU" sz="1400"/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ru-RU" sz="1600" b="1" i="0" u="none" strike="noStrike" kern="1200" baseline="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pPr>
            <a:r>
              <a:rPr lang="ru-RU" sz="1600"/>
              <a:t>Название графика (16</a:t>
            </a:r>
            <a:r>
              <a:rPr lang="en-GB" sz="1600"/>
              <a:t>pt)</a:t>
            </a:r>
          </a:p>
        </c:rich>
      </c:tx>
      <c:layout>
        <c:manualLayout>
          <c:xMode val="edge"/>
          <c:yMode val="edge"/>
          <c:x val="0.16630900000000001"/>
          <c:y val="0"/>
          <c:w val="0.66738200000000003"/>
          <c:h val="7.4641299999999994E-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5.0000000000000001E-3"/>
          <c:y val="7.4641299999999994E-2"/>
          <c:w val="0.99"/>
          <c:h val="0.8307539999999999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102D69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16575D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1-9EDA-4AA4-918C-B2CDDFC758D5}"/>
              </c:ext>
            </c:extLst>
          </c:dPt>
          <c:dPt>
            <c:idx val="1"/>
            <c:bubble3D val="0"/>
            <c:spPr>
              <a:solidFill>
                <a:srgbClr val="00C4BB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9EDA-4AA4-918C-B2CDDFC758D5}"/>
              </c:ext>
            </c:extLst>
          </c:dPt>
          <c:dPt>
            <c:idx val="2"/>
            <c:bubble3D val="0"/>
            <c:spPr>
              <a:solidFill>
                <a:srgbClr val="02989E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9EDA-4AA4-918C-B2CDDFC758D5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ru-RU" sz="1600" b="0" i="0" u="none" strike="noStrike" kern="1200" baseline="0">
                    <a:solidFill>
                      <a:schemeClr val="bg1"/>
                    </a:solidFill>
                    <a:latin typeface="Helvetica" pitchFamily="2" charset="0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6350" cap="flat" cmpd="sng" algn="ctr">
                  <a:solidFill>
                    <a:srgbClr val="000000"/>
                  </a:solidFill>
                  <a:prstDash val="solid"/>
                  <a:miter lim="400000"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Sheet1!$B$1:$D$1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EDA-4AA4-918C-B2CDDFC75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3.9868899999999999E-2"/>
          <c:y val="0.94420800000000005"/>
          <c:w val="0.92026200000000002"/>
          <c:h val="5.5792000000000001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ru-RU" sz="1600" b="0" i="0" u="none" strike="noStrike" kern="1200" baseline="0">
              <a:solidFill>
                <a:schemeClr val="tx1"/>
              </a:solidFill>
              <a:latin typeface="Helvetica" pitchFamily="2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1"/>
    <c:extLst>
      <c:ext uri="{0b15fc19-7d7d-44ad-8c2d-2c3a37ce22c3}">
        <chartProps xmlns="https://web.wps.cn/et/2018/main" chartId="{85da848a-1dd3-4800-a894-2199573aacf3}"/>
      </c:ext>
    </c:extLst>
  </c:chart>
  <c:spPr>
    <a:noFill/>
    <a:ln>
      <a:noFill/>
    </a:ln>
    <a:effectLst/>
  </c:spPr>
  <c:txPr>
    <a:bodyPr/>
    <a:lstStyle/>
    <a:p>
      <a:pPr>
        <a:defRPr lang="ru-RU">
          <a:solidFill>
            <a:schemeClr val="tx1"/>
          </a:solidFill>
          <a:latin typeface="Helvetica" pitchFamily="2" charset="0"/>
        </a:defRPr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54E25-90D2-0A4D-BA9B-4823A06E21C2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8F780-D663-2342-94B6-E56DA5663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 userDrawn="1"/>
        </p:nvGrpSpPr>
        <p:grpSpPr>
          <a:xfrm>
            <a:off x="723884" y="5951220"/>
            <a:ext cx="3004066" cy="418852"/>
            <a:chOff x="1206379" y="9918700"/>
            <a:chExt cx="5006385" cy="698086"/>
          </a:xfrm>
        </p:grpSpPr>
        <p:sp>
          <p:nvSpPr>
            <p:cNvPr id="8" name="Shape 2"/>
            <p:cNvSpPr/>
            <p:nvPr/>
          </p:nvSpPr>
          <p:spPr>
            <a:xfrm>
              <a:off x="1206379" y="9918700"/>
              <a:ext cx="4927107" cy="698086"/>
            </a:xfrm>
            <a:prstGeom prst="rect">
              <a:avLst/>
            </a:prstGeom>
            <a:noFill/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6379" y="9918700"/>
              <a:ext cx="959033" cy="698085"/>
            </a:xfrm>
            <a:prstGeom prst="rect">
              <a:avLst/>
            </a:prstGeom>
          </p:spPr>
        </p:pic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849" y="10065494"/>
              <a:ext cx="304292" cy="446367"/>
            </a:xfrm>
            <a:prstGeom prst="rect">
              <a:avLst/>
            </a:prstGeom>
          </p:spPr>
        </p:pic>
        <p:pic>
          <p:nvPicPr>
            <p:cNvPr id="11" name="Image 4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886" y="10020691"/>
              <a:ext cx="303182" cy="479679"/>
            </a:xfrm>
            <a:prstGeom prst="rect">
              <a:avLst/>
            </a:prstGeom>
          </p:spPr>
        </p:pic>
        <p:pic>
          <p:nvPicPr>
            <p:cNvPr id="12" name="Image 5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7354" y="10153588"/>
              <a:ext cx="208295" cy="181688"/>
            </a:xfrm>
            <a:prstGeom prst="rect">
              <a:avLst/>
            </a:prstGeom>
          </p:spPr>
        </p:pic>
        <p:pic>
          <p:nvPicPr>
            <p:cNvPr id="13" name="Image 6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06693" y="10153526"/>
              <a:ext cx="234920" cy="181694"/>
            </a:xfrm>
            <a:prstGeom prst="rect">
              <a:avLst/>
            </a:prstGeom>
          </p:spPr>
        </p:pic>
        <p:pic>
          <p:nvPicPr>
            <p:cNvPr id="14" name="Image 7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94511" y="10153526"/>
              <a:ext cx="224541" cy="181694"/>
            </a:xfrm>
            <a:prstGeom prst="rect">
              <a:avLst/>
            </a:prstGeom>
          </p:spPr>
        </p:pic>
        <p:pic>
          <p:nvPicPr>
            <p:cNvPr id="15" name="Image 8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85261" y="10153588"/>
              <a:ext cx="208295" cy="181688"/>
            </a:xfrm>
            <a:prstGeom prst="rect">
              <a:avLst/>
            </a:prstGeom>
          </p:spPr>
        </p:pic>
        <p:pic>
          <p:nvPicPr>
            <p:cNvPr id="16" name="Image 9" descr="preencoded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3543" y="10153526"/>
              <a:ext cx="197035" cy="181694"/>
            </a:xfrm>
            <a:prstGeom prst="rect">
              <a:avLst/>
            </a:prstGeom>
          </p:spPr>
        </p:pic>
        <p:pic>
          <p:nvPicPr>
            <p:cNvPr id="17" name="Image 10" descr="preencoded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46287" y="10153526"/>
              <a:ext cx="205778" cy="181694"/>
            </a:xfrm>
            <a:prstGeom prst="rect">
              <a:avLst/>
            </a:prstGeom>
          </p:spPr>
        </p:pic>
        <p:pic>
          <p:nvPicPr>
            <p:cNvPr id="18" name="Image 11" descr="preencoded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94519" y="10153526"/>
              <a:ext cx="219847" cy="181694"/>
            </a:xfrm>
            <a:prstGeom prst="rect">
              <a:avLst/>
            </a:prstGeom>
          </p:spPr>
        </p:pic>
        <p:pic>
          <p:nvPicPr>
            <p:cNvPr id="19" name="Image 12" descr="preencoded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41105" y="10414037"/>
              <a:ext cx="80049" cy="85390"/>
            </a:xfrm>
            <a:prstGeom prst="rect">
              <a:avLst/>
            </a:prstGeom>
          </p:spPr>
        </p:pic>
        <p:pic>
          <p:nvPicPr>
            <p:cNvPr id="20" name="Image 13" descr="preencoded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458091" y="10414037"/>
              <a:ext cx="11614" cy="85390"/>
            </a:xfrm>
            <a:prstGeom prst="rect">
              <a:avLst/>
            </a:prstGeom>
          </p:spPr>
        </p:pic>
        <p:pic>
          <p:nvPicPr>
            <p:cNvPr id="21" name="Image 14" descr="preencoded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514801" y="10414037"/>
              <a:ext cx="77116" cy="85390"/>
            </a:xfrm>
            <a:prstGeom prst="rect">
              <a:avLst/>
            </a:prstGeom>
          </p:spPr>
        </p:pic>
        <p:pic>
          <p:nvPicPr>
            <p:cNvPr id="22" name="Image 15" descr="preencoded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618654" y="10414037"/>
              <a:ext cx="69434" cy="85390"/>
            </a:xfrm>
            <a:prstGeom prst="rect">
              <a:avLst/>
            </a:prstGeom>
          </p:spPr>
        </p:pic>
        <p:pic>
          <p:nvPicPr>
            <p:cNvPr id="23" name="Image 16" descr="preencode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724566" y="10414037"/>
              <a:ext cx="68907" cy="86860"/>
            </a:xfrm>
            <a:prstGeom prst="rect">
              <a:avLst/>
            </a:prstGeom>
          </p:spPr>
        </p:pic>
        <p:pic>
          <p:nvPicPr>
            <p:cNvPr id="24" name="Image 17" descr="preencode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827656" y="10414037"/>
              <a:ext cx="81922" cy="85390"/>
            </a:xfrm>
            <a:prstGeom prst="rect">
              <a:avLst/>
            </a:prstGeom>
          </p:spPr>
        </p:pic>
        <p:pic>
          <p:nvPicPr>
            <p:cNvPr id="25" name="Image 18" descr="preencoded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942887" y="10414037"/>
              <a:ext cx="54714" cy="85390"/>
            </a:xfrm>
            <a:prstGeom prst="rect">
              <a:avLst/>
            </a:prstGeom>
          </p:spPr>
        </p:pic>
        <p:pic>
          <p:nvPicPr>
            <p:cNvPr id="26" name="Image 19" descr="preencoded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89785" y="10414037"/>
              <a:ext cx="66792" cy="85390"/>
            </a:xfrm>
            <a:prstGeom prst="rect">
              <a:avLst/>
            </a:prstGeom>
          </p:spPr>
        </p:pic>
        <p:pic>
          <p:nvPicPr>
            <p:cNvPr id="27" name="Image 20" descr="preencoded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196043" y="10414037"/>
              <a:ext cx="77116" cy="85390"/>
            </a:xfrm>
            <a:prstGeom prst="rect">
              <a:avLst/>
            </a:prstGeom>
          </p:spPr>
        </p:pic>
        <p:pic>
          <p:nvPicPr>
            <p:cNvPr id="28" name="Image 21" descr="preencoded.png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05179" y="10412456"/>
              <a:ext cx="83800" cy="88385"/>
            </a:xfrm>
            <a:prstGeom prst="rect">
              <a:avLst/>
            </a:prstGeom>
          </p:spPr>
        </p:pic>
        <p:pic>
          <p:nvPicPr>
            <p:cNvPr id="29" name="Image 22" descr="preencoded.png"/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421756" y="10414037"/>
              <a:ext cx="69434" cy="85390"/>
            </a:xfrm>
            <a:prstGeom prst="rect">
              <a:avLst/>
            </a:prstGeom>
          </p:spPr>
        </p:pic>
        <p:pic>
          <p:nvPicPr>
            <p:cNvPr id="30" name="Image 23" descr="preencoded.pn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521802" y="10412456"/>
              <a:ext cx="83800" cy="88385"/>
            </a:xfrm>
            <a:prstGeom prst="rect">
              <a:avLst/>
            </a:prstGeom>
          </p:spPr>
        </p:pic>
        <p:pic>
          <p:nvPicPr>
            <p:cNvPr id="31" name="Image 24" descr="preencoded.pn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638440" y="10414037"/>
              <a:ext cx="69434" cy="85390"/>
            </a:xfrm>
            <a:prstGeom prst="rect">
              <a:avLst/>
            </a:prstGeom>
          </p:spPr>
        </p:pic>
        <p:pic>
          <p:nvPicPr>
            <p:cNvPr id="32" name="Image 25" descr="preencoded.png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735082" y="10414037"/>
              <a:ext cx="80279" cy="85390"/>
            </a:xfrm>
            <a:prstGeom prst="rect">
              <a:avLst/>
            </a:prstGeom>
          </p:spPr>
        </p:pic>
        <p:pic>
          <p:nvPicPr>
            <p:cNvPr id="33" name="Image 26" descr="preencoded.png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3850257" y="10414037"/>
              <a:ext cx="66792" cy="85390"/>
            </a:xfrm>
            <a:prstGeom prst="rect">
              <a:avLst/>
            </a:prstGeom>
          </p:spPr>
        </p:pic>
        <p:pic>
          <p:nvPicPr>
            <p:cNvPr id="34" name="Image 27" descr="preencoded.png"/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58333" y="10414037"/>
              <a:ext cx="11614" cy="85390"/>
            </a:xfrm>
            <a:prstGeom prst="rect">
              <a:avLst/>
            </a:prstGeom>
          </p:spPr>
        </p:pic>
        <p:pic>
          <p:nvPicPr>
            <p:cNvPr id="35" name="Image 28" descr="preencoded.png"/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014690" y="10414037"/>
              <a:ext cx="68963" cy="85390"/>
            </a:xfrm>
            <a:prstGeom prst="rect">
              <a:avLst/>
            </a:prstGeom>
          </p:spPr>
        </p:pic>
        <p:pic>
          <p:nvPicPr>
            <p:cNvPr id="36" name="Image 29" descr="preencoded.png"/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124700" y="10412512"/>
              <a:ext cx="81041" cy="88267"/>
            </a:xfrm>
            <a:prstGeom prst="rect">
              <a:avLst/>
            </a:prstGeom>
          </p:spPr>
        </p:pic>
        <p:pic>
          <p:nvPicPr>
            <p:cNvPr id="37" name="Image 30" descr="preencoded.png"/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4408319" y="10088854"/>
              <a:ext cx="20418" cy="462812"/>
            </a:xfrm>
            <a:prstGeom prst="rect">
              <a:avLst/>
            </a:prstGeom>
          </p:spPr>
        </p:pic>
        <p:sp>
          <p:nvSpPr>
            <p:cNvPr id="38" name="Text 3"/>
            <p:cNvSpPr/>
            <p:nvPr/>
          </p:nvSpPr>
          <p:spPr>
            <a:xfrm>
              <a:off x="4595465" y="10209895"/>
              <a:ext cx="1617299" cy="32206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/>
              <a:r>
                <a:rPr lang="en-US" sz="960" kern="0" spc="193" dirty="0">
                  <a:solidFill>
                    <a:srgbClr val="010102">
                      <a:alpha val="100000"/>
                    </a:srgbClr>
                  </a:solidFill>
                  <a:latin typeface="Montserrat-Regular" pitchFamily="34" charset="0"/>
                  <a:ea typeface="Montserrat-Regular" pitchFamily="34" charset="-122"/>
                  <a:cs typeface="Montserrat-Regular" pitchFamily="34" charset="-120"/>
                </a:rPr>
                <a:t>АКАДЕМИЯ</a:t>
              </a:r>
              <a:endParaRPr lang="en-US" sz="965" dirty="0">
                <a:latin typeface="Montserrat-Regular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DBF9A-8C3A-D840-BC15-017EA768CAF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95778-F1CD-B644-8669-03373FAFA8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снимок экрана, Наушники, Человеческое лицо, защитные очки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0" y="688378"/>
            <a:ext cx="11416841" cy="581462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9" y="562977"/>
            <a:ext cx="2145664" cy="30394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618" y="2158398"/>
            <a:ext cx="5112813" cy="64669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511175"/>
            <a:r>
              <a:rPr lang="ru-RU" sz="2685" b="1" dirty="0">
                <a:solidFill>
                  <a:srgbClr val="FFFFFF">
                    <a:alpha val="100000"/>
                  </a:srgbClr>
                </a:solidFill>
                <a:latin typeface="Montserrat-Regular"/>
                <a:ea typeface="Montserrat-Bold" pitchFamily="34" charset="-122"/>
                <a:cs typeface="Montserrat-Bold" pitchFamily="34" charset="-120"/>
              </a:rPr>
              <a:t>Хакатон</a:t>
            </a:r>
            <a:endParaRPr lang="en-US" sz="2705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 1"/>
          <p:cNvSpPr/>
          <p:nvPr/>
        </p:nvSpPr>
        <p:spPr>
          <a:xfrm>
            <a:off x="767329" y="2696766"/>
            <a:ext cx="7534936" cy="15517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defTabSz="511175">
              <a:lnSpc>
                <a:spcPts val="5350"/>
              </a:lnSpc>
            </a:pP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Цифровые миры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:</a:t>
            </a: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/>
            </a:r>
            <a:b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</a:b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VR </a:t>
            </a:r>
            <a:r>
              <a:rPr lang="ru-RU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созидатели</a:t>
            </a:r>
            <a:r>
              <a:rPr lang="en-US" sz="4470" b="1" kern="0" spc="134" dirty="0">
                <a:solidFill>
                  <a:srgbClr val="F2F2F2">
                    <a:alpha val="100000"/>
                  </a:srgbClr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 </a:t>
            </a:r>
            <a:r>
              <a:rPr lang="en-US" sz="4470" b="1" kern="0" spc="134" dirty="0">
                <a:solidFill>
                  <a:srgbClr val="00B1B1"/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202</a:t>
            </a:r>
            <a:r>
              <a:rPr lang="ru-RU" altLang="en-US" sz="4470" b="1" kern="0" spc="134" dirty="0">
                <a:solidFill>
                  <a:srgbClr val="00B1B1"/>
                </a:solidFill>
                <a:latin typeface="Montserrat"/>
                <a:ea typeface="Montserrat-Bold"/>
                <a:cs typeface="Okta Neue Thin" panose="00000200000000000000" pitchFamily="2" charset="0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16"/>
          <p:cNvSpPr txBox="1"/>
          <p:nvPr/>
        </p:nvSpPr>
        <p:spPr>
          <a:xfrm>
            <a:off x="846970" y="2883187"/>
            <a:ext cx="2823148" cy="155194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1901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2400" dirty="0">
                <a:latin typeface="Helvetica" pitchFamily="2" charset="0"/>
                <a:sym typeface="Helvetica"/>
              </a:rPr>
              <a:t>70</a:t>
            </a:r>
            <a:endParaRPr lang="ru-RU" sz="1585" dirty="0">
              <a:latin typeface="Helvetica" pitchFamily="2" charset="0"/>
              <a:sym typeface="Helvetica"/>
            </a:endParaRPr>
          </a:p>
        </p:txBody>
      </p:sp>
      <p:sp>
        <p:nvSpPr>
          <p:cNvPr id="5" name="TextBox 63"/>
          <p:cNvSpPr txBox="1"/>
          <p:nvPr/>
        </p:nvSpPr>
        <p:spPr>
          <a:xfrm>
            <a:off x="846970" y="1521933"/>
            <a:ext cx="10041550" cy="7912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4800" dirty="0">
                <a:latin typeface="Helvetica" pitchFamily="2" charset="0"/>
                <a:sym typeface="Helvetica"/>
              </a:rPr>
              <a:t>Заголовок может быть набран</a:t>
            </a:r>
            <a:br>
              <a:rPr lang="ru-RU" sz="4800" dirty="0">
                <a:latin typeface="Helvetica" pitchFamily="2" charset="0"/>
                <a:sym typeface="Helvetica"/>
              </a:rPr>
            </a:br>
            <a:r>
              <a:rPr lang="ru-RU" sz="4800" dirty="0">
                <a:latin typeface="Helvetica" pitchFamily="2" charset="0"/>
                <a:sym typeface="Helvetica"/>
              </a:rPr>
              <a:t>в две или три строки (24 </a:t>
            </a:r>
            <a:r>
              <a:rPr lang="en-GB" sz="4800" dirty="0" err="1">
                <a:latin typeface="Helvetica" pitchFamily="2" charset="0"/>
                <a:sym typeface="Helvetica"/>
              </a:rPr>
              <a:t>pt</a:t>
            </a:r>
            <a:r>
              <a:rPr lang="en-GB" sz="480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7" name="TextBox 18"/>
          <p:cNvSpPr txBox="1"/>
          <p:nvPr/>
        </p:nvSpPr>
        <p:spPr>
          <a:xfrm>
            <a:off x="846970" y="4595217"/>
            <a:ext cx="2717272" cy="15519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ru-RU" sz="1300" dirty="0">
                <a:latin typeface="Helvetica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 </a:t>
            </a:r>
            <a:br>
              <a:rPr lang="ru-RU" sz="1300" dirty="0">
                <a:latin typeface="Helvetica" pitchFamily="2" charset="0"/>
              </a:rPr>
            </a:br>
            <a:r>
              <a:rPr lang="ru-RU" sz="1300" dirty="0">
                <a:latin typeface="Helvetica" pitchFamily="2" charset="0"/>
              </a:rPr>
              <a:t>(13 </a:t>
            </a:r>
            <a:r>
              <a:rPr lang="en-GB" sz="1300" dirty="0" err="1">
                <a:latin typeface="Helvetica" pitchFamily="2" charset="0"/>
              </a:rPr>
              <a:t>pt</a:t>
            </a:r>
            <a:r>
              <a:rPr lang="en-GB" sz="1300" dirty="0">
                <a:latin typeface="Helvetica" pitchFamily="2" charset="0"/>
              </a:rPr>
              <a:t>)</a:t>
            </a:r>
          </a:p>
        </p:txBody>
      </p:sp>
      <p:sp>
        <p:nvSpPr>
          <p:cNvPr id="10" name="TextBox 23"/>
          <p:cNvSpPr txBox="1"/>
          <p:nvPr/>
        </p:nvSpPr>
        <p:spPr>
          <a:xfrm>
            <a:off x="7555061" y="4595217"/>
            <a:ext cx="2717271" cy="15519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>
                <a:latin typeface="Helvetica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 </a:t>
            </a:r>
            <a:br>
              <a:rPr lang="ru-RU" sz="1300" dirty="0">
                <a:latin typeface="Helvetica" pitchFamily="2" charset="0"/>
              </a:rPr>
            </a:br>
            <a:r>
              <a:rPr lang="ru-RU" sz="1300" dirty="0">
                <a:latin typeface="Helvetica" pitchFamily="2" charset="0"/>
              </a:rPr>
              <a:t>(13 </a:t>
            </a:r>
            <a:r>
              <a:rPr lang="en-GB" sz="1300" dirty="0" err="1">
                <a:latin typeface="Helvetica" pitchFamily="2" charset="0"/>
              </a:rPr>
              <a:t>pt</a:t>
            </a:r>
            <a:r>
              <a:rPr lang="en-GB" sz="1300" dirty="0">
                <a:latin typeface="Helvetica" pitchFamily="2" charset="0"/>
              </a:rPr>
              <a:t>)</a:t>
            </a:r>
          </a:p>
        </p:txBody>
      </p:sp>
      <p:sp>
        <p:nvSpPr>
          <p:cNvPr id="12" name="TextBox 20"/>
          <p:cNvSpPr txBox="1"/>
          <p:nvPr/>
        </p:nvSpPr>
        <p:spPr>
          <a:xfrm>
            <a:off x="4067790" y="4595217"/>
            <a:ext cx="2717271" cy="15519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>
                <a:latin typeface="Helvetica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 </a:t>
            </a:r>
            <a:br>
              <a:rPr lang="ru-RU" sz="1300" dirty="0">
                <a:latin typeface="Helvetica" pitchFamily="2" charset="0"/>
              </a:rPr>
            </a:br>
            <a:r>
              <a:rPr lang="ru-RU" sz="1300" dirty="0">
                <a:latin typeface="Helvetica" pitchFamily="2" charset="0"/>
              </a:rPr>
              <a:t>(13 </a:t>
            </a:r>
            <a:r>
              <a:rPr lang="en-GB" sz="1300" dirty="0" err="1">
                <a:latin typeface="Helvetica" pitchFamily="2" charset="0"/>
              </a:rPr>
              <a:t>pt</a:t>
            </a:r>
            <a:r>
              <a:rPr lang="en-GB" sz="1300" dirty="0">
                <a:latin typeface="Helvetica" pitchFamily="2" charset="0"/>
              </a:rPr>
              <a:t>)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4176725" y="2883187"/>
            <a:ext cx="2823148" cy="155194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1901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2400" dirty="0">
                <a:latin typeface="Helvetica" pitchFamily="2" charset="0"/>
                <a:sym typeface="Helvetica"/>
              </a:rPr>
              <a:t>70</a:t>
            </a:r>
            <a:endParaRPr lang="ru-RU" sz="1585" dirty="0">
              <a:latin typeface="Helvetica" pitchFamily="2" charset="0"/>
              <a:sym typeface="Helvetica"/>
            </a:endParaRPr>
          </a:p>
        </p:txBody>
      </p:sp>
      <p:sp>
        <p:nvSpPr>
          <p:cNvPr id="15" name="TextBox 16"/>
          <p:cNvSpPr txBox="1"/>
          <p:nvPr/>
        </p:nvSpPr>
        <p:spPr>
          <a:xfrm>
            <a:off x="7555061" y="2883187"/>
            <a:ext cx="2823148" cy="155194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None/>
              <a:defRPr sz="1901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2400" dirty="0">
                <a:latin typeface="Helvetica" pitchFamily="2" charset="0"/>
                <a:sym typeface="Helvetica"/>
              </a:rPr>
              <a:t>70</a:t>
            </a:r>
            <a:endParaRPr lang="ru-RU" sz="1585" dirty="0">
              <a:latin typeface="Helvetica" pitchFamily="2" charset="0"/>
              <a:sym typeface="Helvetic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3" name="TextBox 28"/>
          <p:cNvSpPr txBox="1"/>
          <p:nvPr/>
        </p:nvSpPr>
        <p:spPr>
          <a:xfrm>
            <a:off x="726712" y="1344694"/>
            <a:ext cx="7763686" cy="5740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7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70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"/>
              </a:rPr>
              <a:t>Название таблицы. Обратите внимание, что название графика 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7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70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"/>
              </a:rPr>
              <a:t>набирается меньшим кеглем, чем заголовок (16</a:t>
            </a:r>
            <a:r>
              <a:rPr lang="en-GB" sz="3170" dirty="0" err="1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"/>
              </a:rPr>
              <a:t>pt</a:t>
            </a:r>
            <a:r>
              <a:rPr lang="en-GB" sz="3170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"/>
              </a:rPr>
              <a:t>)</a:t>
            </a:r>
          </a:p>
        </p:txBody>
      </p:sp>
      <p:sp>
        <p:nvSpPr>
          <p:cNvPr id="4" name="TextBox 14"/>
          <p:cNvSpPr txBox="1"/>
          <p:nvPr/>
        </p:nvSpPr>
        <p:spPr>
          <a:xfrm>
            <a:off x="726710" y="5724671"/>
            <a:ext cx="7763688" cy="54864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раз тот самый обычный текст о котором говорится справа, набирайте меня везде одинаковым кеглем </a:t>
            </a:r>
            <a:br>
              <a:rPr lang="ru-RU" dirty="0"/>
            </a:br>
            <a:r>
              <a:rPr lang="ru-RU" dirty="0"/>
              <a:t>(12 </a:t>
            </a:r>
            <a:r>
              <a:rPr lang="en-GB" dirty="0" err="1"/>
              <a:t>pt</a:t>
            </a:r>
            <a:r>
              <a:rPr lang="en-GB" dirty="0"/>
              <a:t>), </a:t>
            </a:r>
            <a:r>
              <a:rPr lang="ru-RU" dirty="0"/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  <a:p>
            <a:endParaRPr lang="ru-RU" dirty="0"/>
          </a:p>
        </p:txBody>
      </p:sp>
      <p:graphicFrame>
        <p:nvGraphicFramePr>
          <p:cNvPr id="6" name="Table 2"/>
          <p:cNvGraphicFramePr/>
          <p:nvPr/>
        </p:nvGraphicFramePr>
        <p:xfrm>
          <a:off x="846970" y="2155873"/>
          <a:ext cx="7523170" cy="2988590"/>
        </p:xfrm>
        <a:graphic>
          <a:graphicData uri="http://schemas.openxmlformats.org/drawingml/2006/table">
            <a:tbl>
              <a:tblPr firstRow="1"/>
              <a:tblGrid>
                <a:gridCol w="300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46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Название столбца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Название 1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Название 2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Название 3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Данные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34 353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456 578 678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23 424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Данные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67 868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909 837 459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900 077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Данные</a:t>
                      </a:r>
                      <a:endParaRPr sz="1300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23 324 213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12 334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34 567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ru-RU" sz="1300" b="1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Результаты</a:t>
                      </a:r>
                      <a:endParaRPr sz="1300" b="1" dirty="0">
                        <a:solidFill>
                          <a:srgbClr val="222222"/>
                        </a:solidFill>
                        <a:latin typeface="Helvetica" pitchFamily="2" charset="0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75 984 375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3 984 759 835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rgbClr val="222222"/>
                          </a:solidFill>
                          <a:latin typeface="Helvetica" pitchFamily="2" charset="0"/>
                          <a:ea typeface="+mn-ea"/>
                          <a:cs typeface="+mn-cs"/>
                          <a:sym typeface="Helvetica"/>
                        </a:rPr>
                        <a:t>34 785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4"/>
          <p:cNvSpPr txBox="1"/>
          <p:nvPr/>
        </p:nvSpPr>
        <p:spPr>
          <a:xfrm>
            <a:off x="8707340" y="2325690"/>
            <a:ext cx="2957792" cy="270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Как раз тот самый обычный текст о котором говорится справа, набирайте меня везде одинаковым кеглем (14 </a:t>
            </a:r>
            <a:r>
              <a:rPr lang="en-GB" sz="1400" dirty="0" err="1">
                <a:latin typeface="Helvetica" pitchFamily="2" charset="0"/>
                <a:sym typeface="Helvetica"/>
              </a:rPr>
              <a:t>pt</a:t>
            </a:r>
            <a:r>
              <a:rPr lang="en-GB" sz="1400" dirty="0">
                <a:latin typeface="Helvetica" pitchFamily="2" charset="0"/>
                <a:sym typeface="Helvetica"/>
              </a:rPr>
              <a:t>), </a:t>
            </a:r>
            <a:r>
              <a:rPr lang="ru-RU" sz="14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28"/>
          <p:cNvSpPr txBox="1"/>
          <p:nvPr/>
        </p:nvSpPr>
        <p:spPr>
          <a:xfrm>
            <a:off x="405068" y="1346721"/>
            <a:ext cx="7763686" cy="5740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7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70" dirty="0">
                <a:latin typeface="Helvetica" pitchFamily="2" charset="0"/>
                <a:sym typeface="Helvetica"/>
              </a:rPr>
              <a:t>Название таблицы. Обратите внимание, что название графика 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7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70" dirty="0">
                <a:latin typeface="Helvetica" pitchFamily="2" charset="0"/>
                <a:sym typeface="Helvetica"/>
              </a:rPr>
              <a:t>набирается меньшим кеглем, чем заголовок (16</a:t>
            </a:r>
            <a:r>
              <a:rPr lang="en-GB" sz="3170" dirty="0" err="1">
                <a:latin typeface="Helvetica" pitchFamily="2" charset="0"/>
                <a:sym typeface="Helvetica"/>
              </a:rPr>
              <a:t>pt</a:t>
            </a:r>
            <a:r>
              <a:rPr lang="en-GB" sz="317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5" name="TextBox 29"/>
          <p:cNvSpPr txBox="1"/>
          <p:nvPr/>
        </p:nvSpPr>
        <p:spPr>
          <a:xfrm>
            <a:off x="405066" y="5603233"/>
            <a:ext cx="7763688" cy="54864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Helvetica" pitchFamily="2" charset="0"/>
              </a:rPr>
              <a:t>Мы рекомендуем очень аккуратно использовать жирное начертание, старайтесь выделять жирным самое важное. 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</a:p>
        </p:txBody>
      </p:sp>
      <p:graphicFrame>
        <p:nvGraphicFramePr>
          <p:cNvPr id="7" name="Table 2"/>
          <p:cNvGraphicFramePr/>
          <p:nvPr/>
        </p:nvGraphicFramePr>
        <p:xfrm>
          <a:off x="517199" y="2274857"/>
          <a:ext cx="11120319" cy="2988590"/>
        </p:xfrm>
        <a:graphic>
          <a:graphicData uri="http://schemas.openxmlformats.org/drawingml/2006/table">
            <a:tbl>
              <a:tblPr firstRow="1"/>
              <a:tblGrid>
                <a:gridCol w="317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8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Название столбца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Кооперация</a:t>
                      </a:r>
                      <a:endParaRPr sz="13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Helvetica"/>
                      </a:endParaRP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Минимизация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Актуализация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Верификация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Буферизация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Показатели эффективности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12 343 567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3 287 498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34 353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456 578 678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23 424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Еще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показатели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,  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но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эффективности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 </a:t>
                      </a:r>
                      <a:r>
                        <a:rPr sz="13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ли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?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345 353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28 764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67 868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909 837 459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900 077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И еще немного показателей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67 868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1 293 090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23 324 213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12 334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34 567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718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ИТОГО</a:t>
                      </a:r>
                    </a:p>
                  </a:txBody>
                  <a:tcPr marL="22860" marR="22860" marT="22860" marB="22860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63 836 746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35 216 735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75 984 375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3 984 759 835</a:t>
                      </a:r>
                    </a:p>
                  </a:txBody>
                  <a:tcPr marL="22860" marR="22860" marT="22860" marB="22860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3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Helvetica"/>
                        </a:rPr>
                        <a:t>34 785</a:t>
                      </a:r>
                    </a:p>
                  </a:txBody>
                  <a:tcPr marL="22860" marR="22860" marT="22860" marB="22860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04812" y="1880944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sz="2000" b="1" dirty="0" smtClean="0">
                <a:solidFill>
                  <a:srgbClr val="222222"/>
                </a:solidFill>
                <a:latin typeface="Helvetica" pitchFamily="2" charset="0"/>
              </a:rPr>
              <a:t>Кузь Константин</a:t>
            </a:r>
            <a:endParaRPr lang="en-US" sz="2000" b="1" dirty="0">
              <a:solidFill>
                <a:srgbClr val="222222"/>
              </a:solidFill>
              <a:latin typeface="Helvetica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09847" y="5494427"/>
            <a:ext cx="4388621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75" y="1668703"/>
            <a:ext cx="1674161" cy="1674161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8" name="Text 1"/>
          <p:cNvSpPr/>
          <p:nvPr/>
        </p:nvSpPr>
        <p:spPr>
          <a:xfrm>
            <a:off x="3311476" y="2521401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dirty="0">
                <a:latin typeface="Helvetica" pitchFamily="2" charset="0"/>
                <a:ea typeface="Montserrat-Regular" pitchFamily="34" charset="-122"/>
              </a:rPr>
              <a:t>ФГАОУ </a:t>
            </a:r>
            <a:r>
              <a:rPr lang="ru-RU" dirty="0" err="1">
                <a:latin typeface="Helvetica" pitchFamily="2" charset="0"/>
                <a:ea typeface="Montserrat-Regular" pitchFamily="34" charset="-122"/>
              </a:rPr>
              <a:t>СевГУ</a:t>
            </a:r>
            <a:r>
              <a:rPr lang="ru-RU" dirty="0">
                <a:latin typeface="Helvetica" pitchFamily="2" charset="0"/>
                <a:ea typeface="Montserrat-Regular" pitchFamily="34" charset="-122"/>
              </a:rPr>
              <a:t/>
            </a:r>
            <a:br>
              <a:rPr lang="ru-RU" dirty="0">
                <a:latin typeface="Helvetica" pitchFamily="2" charset="0"/>
                <a:ea typeface="Montserrat-Regular" pitchFamily="34" charset="-122"/>
              </a:rPr>
            </a:br>
            <a:r>
              <a:rPr lang="ru-RU" dirty="0">
                <a:latin typeface="Helvetica" pitchFamily="2" charset="0"/>
                <a:ea typeface="Montserrat-Regular" pitchFamily="34" charset="-122"/>
              </a:rPr>
              <a:t>Морской колледж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304812" y="2371828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0"/>
          <p:cNvSpPr/>
          <p:nvPr/>
        </p:nvSpPr>
        <p:spPr>
          <a:xfrm>
            <a:off x="3246465" y="4344927"/>
            <a:ext cx="3015183" cy="6248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sz="2000" b="1" dirty="0" smtClean="0">
                <a:solidFill>
                  <a:srgbClr val="222222"/>
                </a:solidFill>
                <a:latin typeface="Helvetica" pitchFamily="2" charset="0"/>
              </a:rPr>
              <a:t>Гуляев Валерий</a:t>
            </a:r>
            <a:endParaRPr lang="en-US" sz="2000" b="1" dirty="0">
              <a:solidFill>
                <a:srgbClr val="222222"/>
              </a:solidFill>
              <a:latin typeface="Helvetica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8" y="4246834"/>
            <a:ext cx="1674161" cy="1556089"/>
          </a:xfrm>
          <a:custGeom>
            <a:avLst/>
            <a:gdLst>
              <a:gd name="connsiteX0" fmla="*/ 3901440 w 7802880"/>
              <a:gd name="connsiteY0" fmla="*/ 0 h 7802880"/>
              <a:gd name="connsiteX1" fmla="*/ 7802880 w 7802880"/>
              <a:gd name="connsiteY1" fmla="*/ 3901440 h 7802880"/>
              <a:gd name="connsiteX2" fmla="*/ 3901440 w 7802880"/>
              <a:gd name="connsiteY2" fmla="*/ 7802880 h 7802880"/>
              <a:gd name="connsiteX3" fmla="*/ 0 w 7802880"/>
              <a:gd name="connsiteY3" fmla="*/ 3901440 h 7802880"/>
              <a:gd name="connsiteX4" fmla="*/ 3901440 w 7802880"/>
              <a:gd name="connsiteY4" fmla="*/ 0 h 780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02880" h="7802880">
                <a:moveTo>
                  <a:pt x="3901440" y="0"/>
                </a:moveTo>
                <a:cubicBezTo>
                  <a:pt x="6056146" y="0"/>
                  <a:pt x="7802880" y="1746734"/>
                  <a:pt x="7802880" y="3901440"/>
                </a:cubicBezTo>
                <a:cubicBezTo>
                  <a:pt x="7802880" y="6056146"/>
                  <a:pt x="6056146" y="7802880"/>
                  <a:pt x="3901440" y="7802880"/>
                </a:cubicBezTo>
                <a:cubicBezTo>
                  <a:pt x="1746734" y="7802880"/>
                  <a:pt x="0" y="6056146"/>
                  <a:pt x="0" y="3901440"/>
                </a:cubicBezTo>
                <a:cubicBezTo>
                  <a:pt x="0" y="1746734"/>
                  <a:pt x="1746734" y="0"/>
                  <a:pt x="3901440" y="0"/>
                </a:cubicBezTo>
                <a:close/>
              </a:path>
            </a:pathLst>
          </a:custGeom>
        </p:spPr>
      </p:pic>
      <p:sp>
        <p:nvSpPr>
          <p:cNvPr id="19" name="Text 1"/>
          <p:cNvSpPr/>
          <p:nvPr/>
        </p:nvSpPr>
        <p:spPr>
          <a:xfrm>
            <a:off x="3253129" y="4985384"/>
            <a:ext cx="2243688" cy="6400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>
              <a:spcAft>
                <a:spcPts val="755"/>
              </a:spcAft>
            </a:pP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>ФГАОУ </a:t>
            </a:r>
            <a:r>
              <a:rPr lang="ru-RU" dirty="0" err="1" smtClean="0">
                <a:latin typeface="Helvetica" pitchFamily="2" charset="0"/>
                <a:ea typeface="Montserrat-Regular" pitchFamily="34" charset="-122"/>
              </a:rPr>
              <a:t>СевГУ</a:t>
            </a: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/>
            </a:r>
            <a:br>
              <a:rPr lang="ru-RU" dirty="0" smtClean="0">
                <a:latin typeface="Helvetica" pitchFamily="2" charset="0"/>
                <a:ea typeface="Montserrat-Regular" pitchFamily="34" charset="-122"/>
              </a:rPr>
            </a:br>
            <a:r>
              <a:rPr lang="ru-RU" dirty="0" smtClean="0">
                <a:latin typeface="Helvetica" pitchFamily="2" charset="0"/>
                <a:ea typeface="Montserrat-Regular" pitchFamily="34" charset="-122"/>
              </a:rPr>
              <a:t>Морской колледж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46465" y="4835811"/>
            <a:ext cx="259789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2" y="3766037"/>
            <a:ext cx="2036886" cy="203688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122" y="1305978"/>
            <a:ext cx="2036886" cy="20368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752841" y="1268572"/>
            <a:ext cx="10045788" cy="3841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dirty="0">
                <a:latin typeface="Helvetica" pitchFamily="2" charset="0"/>
                <a:sym typeface="Helvetica"/>
              </a:rPr>
              <a:t>Если вы хотите вставить фото, можете воспользоваться этими фигурами</a:t>
            </a:r>
            <a:endParaRPr lang="en-GB" sz="2000" dirty="0">
              <a:latin typeface="Helvetica" pitchFamily="2" charset="0"/>
              <a:sym typeface="Helvetica"/>
            </a:endParaRPr>
          </a:p>
        </p:txBody>
      </p:sp>
      <p:sp>
        <p:nvSpPr>
          <p:cNvPr id="56" name="Полилиния 55"/>
          <p:cNvSpPr/>
          <p:nvPr/>
        </p:nvSpPr>
        <p:spPr>
          <a:xfrm>
            <a:off x="1620486" y="2521799"/>
            <a:ext cx="851061" cy="1124160"/>
          </a:xfrm>
          <a:custGeom>
            <a:avLst/>
            <a:gdLst>
              <a:gd name="connsiteX0" fmla="*/ 153503 w 851061"/>
              <a:gd name="connsiteY0" fmla="*/ 0 h 1124160"/>
              <a:gd name="connsiteX1" fmla="*/ 202613 w 851061"/>
              <a:gd name="connsiteY1" fmla="*/ 18449 h 1124160"/>
              <a:gd name="connsiteX2" fmla="*/ 851061 w 851061"/>
              <a:gd name="connsiteY2" fmla="*/ 1022565 h 1124160"/>
              <a:gd name="connsiteX3" fmla="*/ 846565 w 851061"/>
              <a:gd name="connsiteY3" fmla="*/ 1113939 h 1124160"/>
              <a:gd name="connsiteX4" fmla="*/ 739595 w 851061"/>
              <a:gd name="connsiteY4" fmla="*/ 1124160 h 1124160"/>
              <a:gd name="connsiteX5" fmla="*/ 0 w 851061"/>
              <a:gd name="connsiteY5" fmla="*/ 423168 h 1124160"/>
              <a:gd name="connsiteX6" fmla="*/ 126311 w 851061"/>
              <a:gd name="connsiteY6" fmla="*/ 31237 h 1124160"/>
              <a:gd name="connsiteX7" fmla="*/ 153503 w 851061"/>
              <a:gd name="connsiteY7" fmla="*/ 0 h 112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1061" h="1124160">
                <a:moveTo>
                  <a:pt x="153503" y="0"/>
                </a:moveTo>
                <a:lnTo>
                  <a:pt x="202613" y="18449"/>
                </a:lnTo>
                <a:cubicBezTo>
                  <a:pt x="583679" y="183883"/>
                  <a:pt x="851061" y="571174"/>
                  <a:pt x="851061" y="1022565"/>
                </a:cubicBezTo>
                <a:lnTo>
                  <a:pt x="846565" y="1113939"/>
                </a:lnTo>
                <a:lnTo>
                  <a:pt x="739595" y="1124160"/>
                </a:lnTo>
                <a:cubicBezTo>
                  <a:pt x="331128" y="1124160"/>
                  <a:pt x="0" y="810315"/>
                  <a:pt x="0" y="423168"/>
                </a:cubicBezTo>
                <a:cubicBezTo>
                  <a:pt x="0" y="277988"/>
                  <a:pt x="46565" y="143116"/>
                  <a:pt x="126311" y="31237"/>
                </a:cubicBezTo>
                <a:lnTo>
                  <a:pt x="153503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5" name="Полилиния 54"/>
          <p:cNvSpPr/>
          <p:nvPr/>
        </p:nvSpPr>
        <p:spPr>
          <a:xfrm>
            <a:off x="1794189" y="2234233"/>
            <a:ext cx="1325687" cy="1391763"/>
          </a:xfrm>
          <a:custGeom>
            <a:avLst/>
            <a:gdLst>
              <a:gd name="connsiteX0" fmla="*/ 586092 w 1325687"/>
              <a:gd name="connsiteY0" fmla="*/ 0 h 1391763"/>
              <a:gd name="connsiteX1" fmla="*/ 1325687 w 1325687"/>
              <a:gd name="connsiteY1" fmla="*/ 700992 h 1391763"/>
              <a:gd name="connsiteX2" fmla="*/ 735146 w 1325687"/>
              <a:gd name="connsiteY2" fmla="*/ 1387742 h 1391763"/>
              <a:gd name="connsiteX3" fmla="*/ 693062 w 1325687"/>
              <a:gd name="connsiteY3" fmla="*/ 1391763 h 1391763"/>
              <a:gd name="connsiteX4" fmla="*/ 697558 w 1325687"/>
              <a:gd name="connsiteY4" fmla="*/ 1300389 h 1391763"/>
              <a:gd name="connsiteX5" fmla="*/ 49110 w 1325687"/>
              <a:gd name="connsiteY5" fmla="*/ 296273 h 1391763"/>
              <a:gd name="connsiteX6" fmla="*/ 0 w 1325687"/>
              <a:gd name="connsiteY6" fmla="*/ 277824 h 1391763"/>
              <a:gd name="connsiteX7" fmla="*/ 63119 w 1325687"/>
              <a:gd name="connsiteY7" fmla="*/ 205316 h 1391763"/>
              <a:gd name="connsiteX8" fmla="*/ 586092 w 1325687"/>
              <a:gd name="connsiteY8" fmla="*/ 0 h 13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5687" h="1391763">
                <a:moveTo>
                  <a:pt x="586092" y="0"/>
                </a:moveTo>
                <a:cubicBezTo>
                  <a:pt x="994559" y="0"/>
                  <a:pt x="1325687" y="313845"/>
                  <a:pt x="1325687" y="700992"/>
                </a:cubicBezTo>
                <a:cubicBezTo>
                  <a:pt x="1325687" y="1039746"/>
                  <a:pt x="1072167" y="1322378"/>
                  <a:pt x="735146" y="1387742"/>
                </a:cubicBezTo>
                <a:lnTo>
                  <a:pt x="693062" y="1391763"/>
                </a:lnTo>
                <a:lnTo>
                  <a:pt x="697558" y="1300389"/>
                </a:lnTo>
                <a:cubicBezTo>
                  <a:pt x="697558" y="848998"/>
                  <a:pt x="430176" y="461707"/>
                  <a:pt x="49110" y="296273"/>
                </a:cubicBezTo>
                <a:lnTo>
                  <a:pt x="0" y="277824"/>
                </a:lnTo>
                <a:lnTo>
                  <a:pt x="63119" y="205316"/>
                </a:lnTo>
                <a:cubicBezTo>
                  <a:pt x="196960" y="78461"/>
                  <a:pt x="381859" y="0"/>
                  <a:pt x="58609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Полилиния 53"/>
          <p:cNvSpPr/>
          <p:nvPr/>
        </p:nvSpPr>
        <p:spPr>
          <a:xfrm>
            <a:off x="261030" y="2526761"/>
            <a:ext cx="2118936" cy="2179508"/>
          </a:xfrm>
          <a:custGeom>
            <a:avLst/>
            <a:gdLst>
              <a:gd name="connsiteX0" fmla="*/ 1061716 w 2118936"/>
              <a:gd name="connsiteY0" fmla="*/ 0 h 2179508"/>
              <a:gd name="connsiteX1" fmla="*/ 1377438 w 2118936"/>
              <a:gd name="connsiteY1" fmla="*/ 48993 h 2179508"/>
              <a:gd name="connsiteX2" fmla="*/ 1425874 w 2118936"/>
              <a:gd name="connsiteY2" fmla="*/ 67189 h 2179508"/>
              <a:gd name="connsiteX3" fmla="*/ 1398682 w 2118936"/>
              <a:gd name="connsiteY3" fmla="*/ 98426 h 2179508"/>
              <a:gd name="connsiteX4" fmla="*/ 1272371 w 2118936"/>
              <a:gd name="connsiteY4" fmla="*/ 490357 h 2179508"/>
              <a:gd name="connsiteX5" fmla="*/ 2011966 w 2118936"/>
              <a:gd name="connsiteY5" fmla="*/ 1191349 h 2179508"/>
              <a:gd name="connsiteX6" fmla="*/ 2118936 w 2118936"/>
              <a:gd name="connsiteY6" fmla="*/ 1181128 h 2179508"/>
              <a:gd name="connsiteX7" fmla="*/ 2117950 w 2118936"/>
              <a:gd name="connsiteY7" fmla="*/ 1201175 h 2179508"/>
              <a:gd name="connsiteX8" fmla="*/ 1061716 w 2118936"/>
              <a:gd name="connsiteY8" fmla="*/ 2179508 h 2179508"/>
              <a:gd name="connsiteX9" fmla="*/ 0 w 2118936"/>
              <a:gd name="connsiteY9" fmla="*/ 1089754 h 2179508"/>
              <a:gd name="connsiteX10" fmla="*/ 1061716 w 2118936"/>
              <a:gd name="connsiteY10" fmla="*/ 0 h 217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8936" h="2179508">
                <a:moveTo>
                  <a:pt x="1061716" y="0"/>
                </a:moveTo>
                <a:cubicBezTo>
                  <a:pt x="1171660" y="0"/>
                  <a:pt x="1277702" y="17153"/>
                  <a:pt x="1377438" y="48993"/>
                </a:cubicBezTo>
                <a:lnTo>
                  <a:pt x="1425874" y="67189"/>
                </a:lnTo>
                <a:lnTo>
                  <a:pt x="1398682" y="98426"/>
                </a:lnTo>
                <a:cubicBezTo>
                  <a:pt x="1318936" y="210305"/>
                  <a:pt x="1272371" y="345177"/>
                  <a:pt x="1272371" y="490357"/>
                </a:cubicBezTo>
                <a:cubicBezTo>
                  <a:pt x="1272371" y="877504"/>
                  <a:pt x="1603499" y="1191349"/>
                  <a:pt x="2011966" y="1191349"/>
                </a:cubicBezTo>
                <a:lnTo>
                  <a:pt x="2118936" y="1181128"/>
                </a:lnTo>
                <a:lnTo>
                  <a:pt x="2117950" y="1201175"/>
                </a:lnTo>
                <a:cubicBezTo>
                  <a:pt x="2063580" y="1750691"/>
                  <a:pt x="1611438" y="2179508"/>
                  <a:pt x="1061716" y="2179508"/>
                </a:cubicBezTo>
                <a:cubicBezTo>
                  <a:pt x="475346" y="2179508"/>
                  <a:pt x="0" y="1691609"/>
                  <a:pt x="0" y="1089754"/>
                </a:cubicBezTo>
                <a:cubicBezTo>
                  <a:pt x="0" y="487899"/>
                  <a:pt x="475346" y="0"/>
                  <a:pt x="106171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TextBox 63"/>
          <p:cNvSpPr txBox="1"/>
          <p:nvPr/>
        </p:nvSpPr>
        <p:spPr>
          <a:xfrm>
            <a:off x="5376592" y="5951548"/>
            <a:ext cx="5125945" cy="4196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500" dirty="0">
                <a:solidFill>
                  <a:srgbClr val="C00000"/>
                </a:solidFill>
                <a:latin typeface="Helvetica" pitchFamily="2" charset="0"/>
                <a:sym typeface="Helvetica"/>
              </a:rPr>
              <a:t>Дополнительные элементы, </a:t>
            </a:r>
            <a:br>
              <a:rPr lang="ru-RU" sz="1500" dirty="0">
                <a:solidFill>
                  <a:srgbClr val="C00000"/>
                </a:solidFill>
                <a:latin typeface="Helvetica" pitchFamily="2" charset="0"/>
                <a:sym typeface="Helvetica"/>
              </a:rPr>
            </a:br>
            <a:r>
              <a:rPr lang="ru-RU" sz="1500" dirty="0">
                <a:solidFill>
                  <a:srgbClr val="C00000"/>
                </a:solidFill>
                <a:latin typeface="Helvetica" pitchFamily="2" charset="0"/>
                <a:sym typeface="Helvetica"/>
              </a:rPr>
              <a:t>которые можно использовать для дизайна</a:t>
            </a:r>
            <a:r>
              <a:rPr lang="en-US" sz="1500" dirty="0">
                <a:solidFill>
                  <a:srgbClr val="C00000"/>
                </a:solidFill>
                <a:latin typeface="Helvetica" pitchFamily="2" charset="0"/>
                <a:sym typeface="Helvetica"/>
              </a:rPr>
              <a:t> </a:t>
            </a:r>
            <a:r>
              <a:rPr lang="en-US" sz="1500" dirty="0" err="1">
                <a:solidFill>
                  <a:srgbClr val="C00000"/>
                </a:solidFill>
                <a:latin typeface="Helvetica" pitchFamily="2" charset="0"/>
                <a:sym typeface="Helvetica"/>
              </a:rPr>
              <a:t>пр</a:t>
            </a:r>
            <a:r>
              <a:rPr lang="ru-RU" sz="1500" dirty="0" err="1">
                <a:solidFill>
                  <a:srgbClr val="C00000"/>
                </a:solidFill>
                <a:latin typeface="Helvetica" pitchFamily="2" charset="0"/>
                <a:sym typeface="Helvetica"/>
              </a:rPr>
              <a:t>езентации</a:t>
            </a:r>
            <a:endParaRPr lang="en-GB" sz="1500" dirty="0">
              <a:solidFill>
                <a:srgbClr val="C00000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7524354" y="2072569"/>
            <a:ext cx="1325687" cy="3426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8904940" y="2072569"/>
            <a:ext cx="1325687" cy="3426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Прямоугольник 67"/>
          <p:cNvSpPr/>
          <p:nvPr/>
        </p:nvSpPr>
        <p:spPr>
          <a:xfrm>
            <a:off x="10285526" y="2072569"/>
            <a:ext cx="1325687" cy="3426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Прямоугольник 68"/>
          <p:cNvSpPr/>
          <p:nvPr/>
        </p:nvSpPr>
        <p:spPr>
          <a:xfrm>
            <a:off x="3332779" y="2267805"/>
            <a:ext cx="1767084" cy="1835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Овал 69"/>
          <p:cNvSpPr/>
          <p:nvPr/>
        </p:nvSpPr>
        <p:spPr>
          <a:xfrm>
            <a:off x="5506090" y="2277185"/>
            <a:ext cx="1612036" cy="165811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63"/>
          <p:cNvSpPr txBox="1"/>
          <p:nvPr/>
        </p:nvSpPr>
        <p:spPr>
          <a:xfrm>
            <a:off x="3860725" y="3022259"/>
            <a:ext cx="731363" cy="334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500" dirty="0">
                <a:latin typeface="Helvetica" pitchFamily="2" charset="0"/>
                <a:sym typeface="Helvetica"/>
              </a:rPr>
              <a:t>Фото</a:t>
            </a:r>
            <a:endParaRPr lang="en-GB" sz="1500" dirty="0">
              <a:latin typeface="Helvetica" pitchFamily="2" charset="0"/>
              <a:sym typeface="Helvetica"/>
            </a:endParaRPr>
          </a:p>
        </p:txBody>
      </p:sp>
      <p:sp>
        <p:nvSpPr>
          <p:cNvPr id="72" name="TextBox 63"/>
          <p:cNvSpPr txBox="1"/>
          <p:nvPr/>
        </p:nvSpPr>
        <p:spPr>
          <a:xfrm rot="16200000">
            <a:off x="7873604" y="3533203"/>
            <a:ext cx="731363" cy="334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500" dirty="0">
                <a:latin typeface="Helvetica" pitchFamily="2" charset="0"/>
                <a:sym typeface="Helvetica"/>
              </a:rPr>
              <a:t>Фото</a:t>
            </a:r>
            <a:endParaRPr lang="en-GB" sz="1500" dirty="0">
              <a:latin typeface="Helvetica" pitchFamily="2" charset="0"/>
              <a:sym typeface="Helvetica"/>
            </a:endParaRPr>
          </a:p>
        </p:txBody>
      </p:sp>
      <p:sp>
        <p:nvSpPr>
          <p:cNvPr id="73" name="TextBox 63"/>
          <p:cNvSpPr txBox="1"/>
          <p:nvPr/>
        </p:nvSpPr>
        <p:spPr>
          <a:xfrm rot="16200000">
            <a:off x="9202102" y="3555124"/>
            <a:ext cx="731363" cy="334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500" dirty="0">
                <a:latin typeface="Helvetica" pitchFamily="2" charset="0"/>
                <a:sym typeface="Helvetica"/>
              </a:rPr>
              <a:t>Фото</a:t>
            </a:r>
            <a:endParaRPr lang="en-GB" sz="1500" dirty="0">
              <a:latin typeface="Helvetica" pitchFamily="2" charset="0"/>
              <a:sym typeface="Helvetica"/>
            </a:endParaRPr>
          </a:p>
        </p:txBody>
      </p:sp>
      <p:sp>
        <p:nvSpPr>
          <p:cNvPr id="74" name="TextBox 63"/>
          <p:cNvSpPr txBox="1"/>
          <p:nvPr/>
        </p:nvSpPr>
        <p:spPr>
          <a:xfrm rot="16200000">
            <a:off x="10600131" y="3555124"/>
            <a:ext cx="731363" cy="334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500" dirty="0">
                <a:latin typeface="Helvetica" pitchFamily="2" charset="0"/>
                <a:sym typeface="Helvetica"/>
              </a:rPr>
              <a:t>Фото</a:t>
            </a:r>
            <a:endParaRPr lang="en-GB" sz="1500" dirty="0">
              <a:latin typeface="Helvetica" pitchFamily="2" charset="0"/>
              <a:sym typeface="Helvetica"/>
            </a:endParaRPr>
          </a:p>
        </p:txBody>
      </p:sp>
      <p:sp>
        <p:nvSpPr>
          <p:cNvPr id="75" name="TextBox 63"/>
          <p:cNvSpPr txBox="1"/>
          <p:nvPr/>
        </p:nvSpPr>
        <p:spPr>
          <a:xfrm>
            <a:off x="5961095" y="2939061"/>
            <a:ext cx="731363" cy="334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500" dirty="0">
                <a:latin typeface="Helvetica" pitchFamily="2" charset="0"/>
                <a:sym typeface="Helvetica"/>
              </a:rPr>
              <a:t>Фото</a:t>
            </a:r>
            <a:endParaRPr lang="en-GB" sz="1500" dirty="0">
              <a:latin typeface="Helvetica" pitchFamily="2" charset="0"/>
              <a:sym typeface="Helvetica"/>
            </a:endParaRPr>
          </a:p>
        </p:txBody>
      </p:sp>
      <p:sp>
        <p:nvSpPr>
          <p:cNvPr id="76" name="TextBox 63"/>
          <p:cNvSpPr txBox="1"/>
          <p:nvPr/>
        </p:nvSpPr>
        <p:spPr>
          <a:xfrm>
            <a:off x="899306" y="3566502"/>
            <a:ext cx="731363" cy="3343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500" dirty="0">
                <a:latin typeface="Helvetica" pitchFamily="2" charset="0"/>
                <a:sym typeface="Helvetica"/>
              </a:rPr>
              <a:t>Фото</a:t>
            </a:r>
            <a:endParaRPr lang="en-GB" sz="1500" dirty="0">
              <a:latin typeface="Helvetica" pitchFamily="2" charset="0"/>
              <a:sym typeface="Helvetica"/>
            </a:endParaRPr>
          </a:p>
        </p:txBody>
      </p:sp>
      <p:pic>
        <p:nvPicPr>
          <p:cNvPr id="77" name="Рисунок 76" descr="Изображение выглядит как снимок экрана, Красочность, вода, График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724" y="5325333"/>
            <a:ext cx="2118936" cy="1252429"/>
          </a:xfrm>
          <a:prstGeom prst="rect">
            <a:avLst/>
          </a:prstGeom>
        </p:spPr>
      </p:pic>
      <p:pic>
        <p:nvPicPr>
          <p:cNvPr id="78" name="Рисунок 77" descr="Изображение выглядит как снимок экрана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846" y="5194560"/>
            <a:ext cx="2146868" cy="1163965"/>
          </a:xfrm>
          <a:prstGeom prst="rect">
            <a:avLst/>
          </a:prstGeom>
        </p:spPr>
      </p:pic>
      <p:pic>
        <p:nvPicPr>
          <p:cNvPr id="79" name="Рисунок 78" descr="Изображение выглядит как снимок экрана, Красочность, Графика, дизайн&#10;&#10;Автоматически созданное описание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133879"/>
            <a:ext cx="1090836" cy="1237320"/>
          </a:xfrm>
          <a:prstGeom prst="rect">
            <a:avLst/>
          </a:prstGeom>
        </p:spPr>
      </p:pic>
      <p:sp>
        <p:nvSpPr>
          <p:cNvPr id="80" name="TextBox 63"/>
          <p:cNvSpPr txBox="1"/>
          <p:nvPr/>
        </p:nvSpPr>
        <p:spPr>
          <a:xfrm>
            <a:off x="752841" y="1585523"/>
            <a:ext cx="8942702" cy="4196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500" dirty="0">
                <a:solidFill>
                  <a:srgbClr val="C00000"/>
                </a:solidFill>
                <a:latin typeface="Helvetica" pitchFamily="2" charset="0"/>
                <a:sym typeface="Helvetica"/>
              </a:rPr>
              <a:t>вы можете увеличивать и уменьшать фигуры, в зависимости от необходимого размера</a:t>
            </a:r>
            <a:endParaRPr lang="en-GB" sz="1500" dirty="0">
              <a:solidFill>
                <a:srgbClr val="C00000"/>
              </a:solidFill>
              <a:latin typeface="Helvetica" pitchFamily="2" charset="0"/>
              <a:sym typeface="Helvetic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729585" y="546829"/>
            <a:ext cx="388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1060"/>
              </a:spcAft>
            </a:pPr>
            <a:r>
              <a:rPr lang="ru-RU" dirty="0">
                <a:solidFill>
                  <a:srgbClr val="FF0000"/>
                </a:solidFill>
                <a:latin typeface="Helvetica" pitchFamily="2" charset="0"/>
                <a:ea typeface="Montserrat-Bold" pitchFamily="34" charset="-122"/>
              </a:rPr>
              <a:t>После ознакомления удалить</a:t>
            </a:r>
            <a:endParaRPr lang="en-US" dirty="0">
              <a:solidFill>
                <a:srgbClr val="FF0000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846969" y="1402838"/>
            <a:ext cx="10041550" cy="62190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4800" dirty="0">
                <a:latin typeface="Helvetica" pitchFamily="2" charset="0"/>
                <a:sym typeface="Helvetica"/>
              </a:rPr>
              <a:t>Цветовая палитра</a:t>
            </a:r>
            <a:endParaRPr lang="en-GB" sz="4800" dirty="0">
              <a:latin typeface="Helvetica" pitchFamily="2" charset="0"/>
              <a:sym typeface="Helvetica"/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990661" y="2724022"/>
            <a:ext cx="1177773" cy="1159170"/>
          </a:xfrm>
          <a:prstGeom prst="ellipse">
            <a:avLst/>
          </a:prstGeom>
          <a:solidFill>
            <a:srgbClr val="1657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Helvetica" pitchFamily="2" charset="0"/>
              </a:rPr>
              <a:t>#</a:t>
            </a:r>
            <a:r>
              <a:rPr lang="en-GB" sz="1100" dirty="0">
                <a:latin typeface="Helvetica" pitchFamily="2" charset="0"/>
              </a:rPr>
              <a:t>16575D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410158" y="2724022"/>
            <a:ext cx="1196703" cy="1159170"/>
          </a:xfrm>
          <a:prstGeom prst="ellipse">
            <a:avLst/>
          </a:prstGeom>
          <a:solidFill>
            <a:srgbClr val="029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Helvetica" pitchFamily="2" charset="0"/>
              </a:rPr>
              <a:t>#02989E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829655" y="2724022"/>
            <a:ext cx="1196703" cy="1159170"/>
          </a:xfrm>
          <a:prstGeom prst="ellipse">
            <a:avLst/>
          </a:prstGeom>
          <a:solidFill>
            <a:srgbClr val="00C4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Helvetica" pitchFamily="2" charset="0"/>
              </a:rPr>
              <a:t>#00C4BB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249152" y="2724022"/>
            <a:ext cx="1196703" cy="1159169"/>
          </a:xfrm>
          <a:prstGeom prst="ellipse">
            <a:avLst/>
          </a:prstGeom>
          <a:solidFill>
            <a:srgbClr val="DCDC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Helvetica" pitchFamily="2" charset="0"/>
              </a:rPr>
              <a:t>#dcdc14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6667591" y="2724022"/>
            <a:ext cx="1196703" cy="1188636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Helvetica" pitchFamily="2" charset="0"/>
              </a:rPr>
              <a:t>#222222</a:t>
            </a:r>
            <a:endParaRPr lang="en-US" sz="1100" dirty="0">
              <a:latin typeface="Helvetica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22812" y="609659"/>
            <a:ext cx="3881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1060"/>
              </a:spcAft>
            </a:pPr>
            <a:r>
              <a:rPr lang="ru-RU" dirty="0">
                <a:solidFill>
                  <a:srgbClr val="FF0000"/>
                </a:solidFill>
                <a:latin typeface="Helvetica" pitchFamily="2" charset="0"/>
                <a:ea typeface="Montserrat-Bold" pitchFamily="34" charset="-122"/>
              </a:rPr>
              <a:t>После ознакомления удалить</a:t>
            </a:r>
            <a:endParaRPr lang="en-US" dirty="0">
              <a:solidFill>
                <a:srgbClr val="FF0000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0"/>
                <a:lumOff val="100000"/>
              </a:schemeClr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846970" y="2335325"/>
            <a:ext cx="10538786" cy="123723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spcAft>
                <a:spcPts val="1260"/>
              </a:spcAft>
            </a:pPr>
            <a:r>
              <a:rPr lang="ru-RU" sz="3500" dirty="0">
                <a:solidFill>
                  <a:srgbClr val="385663">
                    <a:alpha val="100000"/>
                  </a:srgb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/>
            </a:r>
            <a:br>
              <a:rPr lang="ru-RU" sz="3500" dirty="0">
                <a:solidFill>
                  <a:srgbClr val="385663">
                    <a:alpha val="100000"/>
                  </a:srgbClr>
                </a:solidFill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ru-RU" sz="3500" dirty="0" smtClean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Виртуальный музей</a:t>
            </a:r>
            <a:r>
              <a:rPr lang="ru-RU" sz="3500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ru-RU" sz="3500" dirty="0" smtClean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видеоигр</a:t>
            </a: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>
            <a:off x="846970" y="3768436"/>
            <a:ext cx="92945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1"/>
          <p:cNvSpPr/>
          <p:nvPr/>
        </p:nvSpPr>
        <p:spPr>
          <a:xfrm>
            <a:off x="846970" y="4951002"/>
            <a:ext cx="7314369" cy="10668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spcAft>
                <a:spcPts val="1260"/>
              </a:spcAft>
            </a:pPr>
            <a:r>
              <a:rPr lang="en-US" sz="3000" dirty="0" err="1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Sev</a:t>
            </a:r>
            <a:r>
              <a:rPr lang="en-US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-S.T.A.L.K.E.R.S</a:t>
            </a:r>
            <a:endParaRPr lang="ru-RU" sz="3000" dirty="0" smtClean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algn="l">
              <a:spcAft>
                <a:spcPts val="1260"/>
              </a:spcAft>
            </a:pPr>
            <a:r>
              <a:rPr lang="ru-RU" sz="3000" dirty="0" smtClean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Кузь Константин  Гуляев Валерий</a:t>
            </a:r>
            <a:endParaRPr lang="ru-RU" sz="3000" dirty="0">
              <a:latin typeface="Helvetica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7850173" y="1019757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RU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Кузь</a:t>
            </a:r>
            <a:endParaRPr lang="en-US" sz="105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74000">
              <a:srgbClr val="02989E"/>
            </a:gs>
            <a:gs pos="83000">
              <a:srgbClr val="02989E"/>
            </a:gs>
            <a:gs pos="100000">
              <a:srgbClr val="16575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826607" y="3086517"/>
            <a:ext cx="10538786" cy="68496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spcAft>
                <a:spcPts val="1260"/>
              </a:spcAft>
            </a:pPr>
            <a:r>
              <a:rPr lang="ru-RU" sz="3500" dirty="0">
                <a:latin typeface="Helvetica" panose="020B0604020202020204" pitchFamily="34" charset="0"/>
                <a:cs typeface="Helvetica" panose="020B0604020202020204" pitchFamily="34" charset="0"/>
              </a:rPr>
              <a:t>Программирование</a:t>
            </a:r>
            <a:endParaRPr lang="en-US" sz="3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rot="16200000">
            <a:off x="7802337" y="1028549"/>
            <a:ext cx="707116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0" dirty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 </a:t>
            </a:r>
            <a:r>
              <a:rPr lang="en-US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#</a:t>
            </a:r>
            <a:r>
              <a:rPr lang="ru-RU" sz="10500" dirty="0" smtClean="0">
                <a:solidFill>
                  <a:schemeClr val="bg1">
                    <a:lumMod val="85000"/>
                  </a:schemeClr>
                </a:solidFill>
                <a:latin typeface="Helvetica" pitchFamily="2" charset="0"/>
              </a:rPr>
              <a:t>Кузь</a:t>
            </a:r>
            <a:endParaRPr lang="en-US" sz="10500" dirty="0">
              <a:solidFill>
                <a:schemeClr val="bg1">
                  <a:lumMod val="85000"/>
                </a:schemeClr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9" name="TextBox 63"/>
          <p:cNvSpPr txBox="1"/>
          <p:nvPr/>
        </p:nvSpPr>
        <p:spPr>
          <a:xfrm>
            <a:off x="759047" y="1374596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Цель и задача проекта</a:t>
            </a:r>
          </a:p>
        </p:txBody>
      </p:sp>
      <p:sp>
        <p:nvSpPr>
          <p:cNvPr id="13" name="TextBox 44"/>
          <p:cNvSpPr txBox="1"/>
          <p:nvPr/>
        </p:nvSpPr>
        <p:spPr>
          <a:xfrm>
            <a:off x="759047" y="2165807"/>
            <a:ext cx="4536710" cy="31914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/>
              <a:t>Цель</a:t>
            </a:r>
            <a:r>
              <a:rPr lang="ru-RU" sz="2000" dirty="0"/>
              <a:t>: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Разработать </a:t>
            </a:r>
            <a:r>
              <a:rPr lang="ru-RU" sz="2000" dirty="0"/>
              <a:t>интерактивное приложение, которое </a:t>
            </a:r>
            <a:r>
              <a:rPr lang="ru-RU" sz="2000" dirty="0" smtClean="0"/>
              <a:t>будет повествовать о истории видеоигр.</a:t>
            </a:r>
          </a:p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/>
              <a:t>Задача</a:t>
            </a:r>
            <a:r>
              <a:rPr lang="ru-RU" sz="2000" dirty="0"/>
              <a:t>: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Реализовать </a:t>
            </a:r>
            <a:r>
              <a:rPr lang="ru-RU" sz="2000" dirty="0"/>
              <a:t>функционал, который позволит </a:t>
            </a:r>
            <a:r>
              <a:rPr lang="ru-RU" sz="2000" dirty="0" smtClean="0"/>
              <a:t>пользователю узнать больше об истории видеоигр и поиграть в них.</a:t>
            </a:r>
          </a:p>
          <a:p>
            <a:pPr defTabSz="905510">
              <a:spcBef>
                <a:spcPts val="1150"/>
              </a:spcBef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000" b="1" dirty="0"/>
              <a:t>Тематика </a:t>
            </a:r>
            <a:r>
              <a:rPr lang="ru-RU" sz="2000" b="1" dirty="0" smtClean="0"/>
              <a:t>проекта:</a:t>
            </a:r>
            <a:r>
              <a:rPr lang="ru-RU" sz="2000" dirty="0"/>
              <a:t>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история видеоигр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12" y="1241117"/>
            <a:ext cx="5488135" cy="41161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551569" y="1108036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400" dirty="0" smtClean="0">
                <a:latin typeface="Helvetica" pitchFamily="2" charset="0"/>
                <a:sym typeface="Helvetica"/>
              </a:rPr>
              <a:t>План проекта</a:t>
            </a:r>
            <a:endParaRPr lang="en-GB" sz="2400" dirty="0">
              <a:latin typeface="Helvetica" pitchFamily="2" charset="0"/>
              <a:sym typeface="Helvetica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1569" y="179569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Всего сцен: </a:t>
            </a:r>
            <a:r>
              <a:rPr lang="ru-RU" dirty="0" smtClean="0"/>
              <a:t>2.</a:t>
            </a:r>
            <a:endParaRPr lang="en-US" dirty="0" smtClean="0"/>
          </a:p>
          <a:p>
            <a:endParaRPr lang="ru-RU" dirty="0" smtClean="0"/>
          </a:p>
          <a:p>
            <a:r>
              <a:rPr lang="en-US" b="1" dirty="0" smtClean="0"/>
              <a:t>C</a:t>
            </a:r>
            <a:r>
              <a:rPr lang="ru-RU" b="1" dirty="0" smtClean="0"/>
              <a:t>цены: </a:t>
            </a:r>
            <a:r>
              <a:rPr lang="ru-RU" dirty="0" smtClean="0"/>
              <a:t>Зал истории видеоигр, зал славы видеоигр.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/>
              <a:t>Объекты</a:t>
            </a:r>
            <a:r>
              <a:rPr lang="ru-RU" dirty="0"/>
              <a:t>: </a:t>
            </a:r>
            <a:r>
              <a:rPr lang="ru-RU" dirty="0" smtClean="0"/>
              <a:t>3D-модели оборудования, Интерактивные </a:t>
            </a:r>
            <a:r>
              <a:rPr lang="ru-RU" dirty="0"/>
              <a:t>элементы </a:t>
            </a:r>
            <a:r>
              <a:rPr lang="ru-RU" dirty="0" smtClean="0"/>
              <a:t>интерфейса.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Типы объектов</a:t>
            </a:r>
            <a:r>
              <a:rPr lang="ru-RU" dirty="0"/>
              <a:t>: А</a:t>
            </a:r>
            <a:r>
              <a:rPr lang="ru-RU" dirty="0" smtClean="0"/>
              <a:t>нимированные, интерактивные.</a:t>
            </a:r>
            <a:endParaRPr lang="en-US" dirty="0" smtClean="0"/>
          </a:p>
          <a:p>
            <a:endParaRPr lang="ru-RU" dirty="0" smtClean="0"/>
          </a:p>
          <a:p>
            <a:r>
              <a:rPr lang="ru-RU" b="1" dirty="0"/>
              <a:t>Функционал</a:t>
            </a:r>
            <a:r>
              <a:rPr lang="ru-RU" dirty="0"/>
              <a:t>: </a:t>
            </a:r>
            <a:r>
              <a:rPr lang="ru-RU" dirty="0" smtClean="0"/>
              <a:t>взаимодействие </a:t>
            </a:r>
            <a:r>
              <a:rPr lang="ru-RU" dirty="0"/>
              <a:t>с </a:t>
            </a:r>
            <a:r>
              <a:rPr lang="ru-RU" dirty="0" smtClean="0"/>
              <a:t>объектами, переход </a:t>
            </a:r>
            <a:r>
              <a:rPr lang="ru-RU" dirty="0"/>
              <a:t>между </a:t>
            </a:r>
            <a:r>
              <a:rPr lang="ru-RU" dirty="0" smtClean="0"/>
              <a:t>сценами.</a:t>
            </a:r>
            <a:endParaRPr lang="en-US" dirty="0" smtClean="0"/>
          </a:p>
          <a:p>
            <a:endParaRPr lang="ru-RU" dirty="0"/>
          </a:p>
          <a:p>
            <a:r>
              <a:rPr lang="ru-RU" b="1" dirty="0"/>
              <a:t>Сценарий</a:t>
            </a:r>
            <a:r>
              <a:rPr lang="ru-RU" dirty="0" smtClean="0"/>
              <a:t>: Пользователь изучает историю видеоигр,</a:t>
            </a:r>
          </a:p>
          <a:p>
            <a:r>
              <a:rPr lang="ru-RU" dirty="0" smtClean="0"/>
              <a:t>играет в игры(представленные как экспонаты), знакомится с залом славы видеоигр.</a:t>
            </a:r>
            <a:endParaRPr lang="ru-RU" dirty="0"/>
          </a:p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342" y="263770"/>
            <a:ext cx="4659363" cy="63392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4" name="TextBox 63"/>
          <p:cNvSpPr txBox="1"/>
          <p:nvPr/>
        </p:nvSpPr>
        <p:spPr>
          <a:xfrm>
            <a:off x="846970" y="1389390"/>
            <a:ext cx="10041550" cy="79121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Детали по треку "Программирование"</a:t>
            </a:r>
          </a:p>
        </p:txBody>
      </p:sp>
      <p:sp>
        <p:nvSpPr>
          <p:cNvPr id="2" name="TextBox 15"/>
          <p:cNvSpPr txBox="1"/>
          <p:nvPr/>
        </p:nvSpPr>
        <p:spPr>
          <a:xfrm>
            <a:off x="846970" y="2180601"/>
            <a:ext cx="4780382" cy="362232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/>
              <a:t>Интерактивные элементы</a:t>
            </a:r>
            <a:r>
              <a:rPr lang="ru-RU" sz="2000" dirty="0"/>
              <a:t>: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кнопки, игровые автоматы,</a:t>
            </a:r>
            <a:r>
              <a:rPr lang="en-US" sz="2000" dirty="0" smtClean="0"/>
              <a:t> </a:t>
            </a:r>
            <a:r>
              <a:rPr lang="ru-RU" sz="2000" dirty="0" smtClean="0"/>
              <a:t>знаки </a:t>
            </a:r>
            <a:r>
              <a:rPr lang="en-US" sz="2000" dirty="0" smtClean="0"/>
              <a:t>“</a:t>
            </a:r>
            <a:r>
              <a:rPr lang="ru-RU" sz="2000" dirty="0" smtClean="0"/>
              <a:t>подсказки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</a:p>
          <a:p>
            <a:r>
              <a:rPr lang="ru-RU" sz="2000" b="1" dirty="0" smtClean="0"/>
              <a:t>Логика взаимодействия</a:t>
            </a:r>
            <a:r>
              <a:rPr lang="ru-RU" sz="2000" dirty="0" smtClean="0"/>
              <a:t>: </a:t>
            </a:r>
            <a:br>
              <a:rPr lang="ru-RU" sz="2000" dirty="0" smtClean="0"/>
            </a:br>
            <a:r>
              <a:rPr lang="ru-RU" sz="2000" dirty="0" smtClean="0"/>
              <a:t>при нажатии на кнопку запускается анимация, при выборе объекта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“</a:t>
            </a:r>
            <a:r>
              <a:rPr lang="ru-RU" sz="2000" dirty="0" smtClean="0"/>
              <a:t>подсказки</a:t>
            </a:r>
            <a:r>
              <a:rPr lang="en-US" sz="2000" dirty="0" smtClean="0"/>
              <a:t>”</a:t>
            </a:r>
            <a:r>
              <a:rPr lang="ru-RU" sz="2000" dirty="0" smtClean="0"/>
              <a:t> появляется подсказка.</a:t>
            </a:r>
          </a:p>
          <a:p>
            <a:endParaRPr lang="ru-RU" sz="2000" dirty="0" smtClean="0"/>
          </a:p>
        </p:txBody>
      </p:sp>
      <p:sp>
        <p:nvSpPr>
          <p:cNvPr id="5" name="TextBox 22"/>
          <p:cNvSpPr txBox="1"/>
          <p:nvPr/>
        </p:nvSpPr>
        <p:spPr>
          <a:xfrm>
            <a:off x="6210300" y="3685814"/>
            <a:ext cx="5487361" cy="228210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/>
              <a:t>Обратная связь</a:t>
            </a:r>
            <a:r>
              <a:rPr lang="ru-RU" sz="2400" dirty="0"/>
              <a:t>: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визуальные </a:t>
            </a:r>
            <a:r>
              <a:rPr lang="ru-RU" sz="2400" dirty="0"/>
              <a:t>и звуковые эффекты при успешном запуске игры.</a:t>
            </a:r>
          </a:p>
          <a:p>
            <a:r>
              <a:rPr lang="ru-RU" sz="2400" b="1" dirty="0"/>
              <a:t>Используемые технологии</a:t>
            </a:r>
            <a:r>
              <a:rPr lang="ru-RU" sz="2400" dirty="0"/>
              <a:t>: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err="1" smtClean="0"/>
              <a:t>Unity</a:t>
            </a:r>
            <a:r>
              <a:rPr lang="ru-RU" sz="2400" dirty="0" smtClean="0"/>
              <a:t> </a:t>
            </a:r>
            <a:r>
              <a:rPr lang="ru-RU" sz="2400" dirty="0"/>
              <a:t>для разработки, C# для программирования, </a:t>
            </a:r>
            <a:r>
              <a:rPr lang="ru-RU" sz="2400" dirty="0" err="1"/>
              <a:t>Blender</a:t>
            </a:r>
            <a:r>
              <a:rPr lang="ru-RU" sz="2400" dirty="0"/>
              <a:t> для создания 3D-моделей.</a:t>
            </a:r>
          </a:p>
          <a:p>
            <a:r>
              <a:rPr lang="ru-RU" sz="2400" b="1" dirty="0"/>
              <a:t>Особенности</a:t>
            </a:r>
            <a:r>
              <a:rPr lang="ru-RU" sz="2400" dirty="0"/>
              <a:t>: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err="1" smtClean="0"/>
              <a:t>нтеграция</a:t>
            </a:r>
            <a:r>
              <a:rPr lang="ru-RU" sz="2400" dirty="0" smtClean="0"/>
              <a:t> </a:t>
            </a:r>
            <a:r>
              <a:rPr lang="ru-RU" sz="2400" dirty="0"/>
              <a:t>с VR-шлемами.</a:t>
            </a:r>
          </a:p>
        </p:txBody>
      </p:sp>
      <p:pic>
        <p:nvPicPr>
          <p:cNvPr id="15" name="Рисунок 14" descr="Изображение выглядит как снимок экрана&#10;&#10;Автоматически созданное описа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111321" y="192762"/>
            <a:ext cx="2137347" cy="1974002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Красочность, вода, Графика&#10;&#10;Автоматически созданное описа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022" y="5341705"/>
            <a:ext cx="2338511" cy="1252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6" name="TextBox 17"/>
          <p:cNvSpPr txBox="1"/>
          <p:nvPr/>
        </p:nvSpPr>
        <p:spPr>
          <a:xfrm>
            <a:off x="846970" y="1710048"/>
            <a:ext cx="3560279" cy="10566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17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3170" dirty="0">
                <a:latin typeface="Helvetica" pitchFamily="2" charset="0"/>
                <a:sym typeface="Helvetica"/>
              </a:rPr>
              <a:t>Название графика. Обратите</a:t>
            </a:r>
            <a:br>
              <a:rPr lang="ru-RU" sz="3170" dirty="0">
                <a:latin typeface="Helvetica" pitchFamily="2" charset="0"/>
                <a:sym typeface="Helvetica"/>
              </a:rPr>
            </a:br>
            <a:r>
              <a:rPr lang="ru-RU" sz="3170" dirty="0">
                <a:latin typeface="Helvetica" pitchFamily="2" charset="0"/>
                <a:sym typeface="Helvetica"/>
              </a:rPr>
              <a:t>внимание, что название графика набирается меньшим кеглем, </a:t>
            </a:r>
            <a:br>
              <a:rPr lang="ru-RU" sz="3170" dirty="0">
                <a:latin typeface="Helvetica" pitchFamily="2" charset="0"/>
                <a:sym typeface="Helvetica"/>
              </a:rPr>
            </a:br>
            <a:r>
              <a:rPr lang="ru-RU" sz="3170" dirty="0">
                <a:latin typeface="Helvetica" pitchFamily="2" charset="0"/>
                <a:sym typeface="Helvetica"/>
              </a:rPr>
              <a:t>чем заголовок (16</a:t>
            </a:r>
            <a:r>
              <a:rPr lang="en-GB" sz="3170" dirty="0" err="1">
                <a:latin typeface="Helvetica" pitchFamily="2" charset="0"/>
                <a:sym typeface="Helvetica"/>
              </a:rPr>
              <a:t>pt</a:t>
            </a:r>
            <a:r>
              <a:rPr lang="en-GB" sz="317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8" name="TextBox 23"/>
          <p:cNvSpPr txBox="1"/>
          <p:nvPr/>
        </p:nvSpPr>
        <p:spPr>
          <a:xfrm>
            <a:off x="846969" y="5421647"/>
            <a:ext cx="3269328" cy="5486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Helvetica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>
                <a:latin typeface="Helvetica" pitchFamily="2" charset="0"/>
              </a:rPr>
              <a:t>pt</a:t>
            </a:r>
          </a:p>
        </p:txBody>
      </p:sp>
      <p:graphicFrame>
        <p:nvGraphicFramePr>
          <p:cNvPr id="9" name="Chart 1"/>
          <p:cNvGraphicFramePr/>
          <p:nvPr/>
        </p:nvGraphicFramePr>
        <p:xfrm>
          <a:off x="5282284" y="1710048"/>
          <a:ext cx="6604916" cy="3897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5"/>
          <p:cNvSpPr txBox="1"/>
          <p:nvPr/>
        </p:nvSpPr>
        <p:spPr>
          <a:xfrm>
            <a:off x="846969" y="2920865"/>
            <a:ext cx="4007419" cy="18993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1400" dirty="0">
                <a:latin typeface="Helvetica" pitchFamily="2" charset="0"/>
                <a:sym typeface="Helvetica"/>
              </a:rPr>
              <a:t>Как раз тот самый обычный текст о котором говорится справа, набирайте меня везде одинаковым кеглем (14 </a:t>
            </a:r>
            <a:r>
              <a:rPr lang="en-GB" sz="1400" dirty="0" err="1">
                <a:latin typeface="Helvetica" pitchFamily="2" charset="0"/>
                <a:sym typeface="Helvetica"/>
              </a:rPr>
              <a:t>pt</a:t>
            </a:r>
            <a:r>
              <a:rPr lang="en-GB" sz="1400" dirty="0">
                <a:latin typeface="Helvetica" pitchFamily="2" charset="0"/>
                <a:sym typeface="Helvetica"/>
              </a:rPr>
              <a:t>), </a:t>
            </a:r>
            <a:r>
              <a:rPr lang="ru-RU" sz="14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63"/>
          <p:cNvSpPr txBox="1"/>
          <p:nvPr/>
        </p:nvSpPr>
        <p:spPr>
          <a:xfrm>
            <a:off x="535696" y="1396903"/>
            <a:ext cx="10041550" cy="7912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4800" dirty="0">
                <a:latin typeface="Helvetica" pitchFamily="2" charset="0"/>
                <a:sym typeface="Helvetica"/>
              </a:rPr>
              <a:t>Заголовок может быть набран</a:t>
            </a:r>
            <a:br>
              <a:rPr lang="ru-RU" sz="4800" dirty="0">
                <a:latin typeface="Helvetica" pitchFamily="2" charset="0"/>
                <a:sym typeface="Helvetica"/>
              </a:rPr>
            </a:br>
            <a:r>
              <a:rPr lang="ru-RU" sz="4800" dirty="0">
                <a:latin typeface="Helvetica" pitchFamily="2" charset="0"/>
                <a:sym typeface="Helvetica"/>
              </a:rPr>
              <a:t>в две или три строки (24 </a:t>
            </a:r>
            <a:r>
              <a:rPr lang="en-GB" sz="4800" dirty="0" err="1">
                <a:latin typeface="Helvetica" pitchFamily="2" charset="0"/>
                <a:sym typeface="Helvetica"/>
              </a:rPr>
              <a:t>pt</a:t>
            </a:r>
            <a:r>
              <a:rPr lang="en-GB" sz="480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3" name="TextBox 18"/>
          <p:cNvSpPr txBox="1"/>
          <p:nvPr/>
        </p:nvSpPr>
        <p:spPr>
          <a:xfrm>
            <a:off x="535695" y="2628135"/>
            <a:ext cx="3480445" cy="23139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800" dirty="0">
                <a:latin typeface="Helvetica" pitchFamily="2" charset="0"/>
                <a:sym typeface="Helvetica"/>
              </a:rPr>
              <a:t>Как раз тот самый обычный текст о котором говорится справа, набирайте меня везде одинаковым кеглем (14 </a:t>
            </a:r>
            <a:r>
              <a:rPr lang="en-GB" sz="2800" dirty="0" err="1">
                <a:latin typeface="Helvetica" pitchFamily="2" charset="0"/>
                <a:sym typeface="Helvetica"/>
              </a:rPr>
              <a:t>pt</a:t>
            </a:r>
            <a:r>
              <a:rPr lang="en-GB" sz="2800" dirty="0">
                <a:latin typeface="Helvetica" pitchFamily="2" charset="0"/>
                <a:sym typeface="Helvetica"/>
              </a:rPr>
              <a:t>), </a:t>
            </a:r>
            <a:r>
              <a:rPr lang="ru-RU" sz="28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535695" y="5764044"/>
            <a:ext cx="3269328" cy="5486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>
                <a:latin typeface="Helvetica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>
                <a:latin typeface="Helvetica" pitchFamily="2" charset="0"/>
              </a:rPr>
              <a:t>pt</a:t>
            </a:r>
          </a:p>
        </p:txBody>
      </p:sp>
      <p:graphicFrame>
        <p:nvGraphicFramePr>
          <p:cNvPr id="5" name="Chart 1"/>
          <p:cNvGraphicFramePr/>
          <p:nvPr/>
        </p:nvGraphicFramePr>
        <p:xfrm>
          <a:off x="5211719" y="1581891"/>
          <a:ext cx="6472917" cy="417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Графика, символ, логотип, графический дизайн&#10;&#10;Автоматически созданное описани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70" y="584688"/>
            <a:ext cx="2616200" cy="372194"/>
          </a:xfrm>
          <a:prstGeom prst="rect">
            <a:avLst/>
          </a:prstGeom>
        </p:spPr>
      </p:pic>
      <p:sp>
        <p:nvSpPr>
          <p:cNvPr id="2" name="TextBox 63"/>
          <p:cNvSpPr txBox="1"/>
          <p:nvPr/>
        </p:nvSpPr>
        <p:spPr>
          <a:xfrm>
            <a:off x="755530" y="1369955"/>
            <a:ext cx="10041550" cy="79121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spcBef>
                <a:spcPts val="1200"/>
              </a:spcBef>
              <a:buFont typeface="Arial" panose="020B0604020202020204" pitchFamily="34" charset="0"/>
              <a:buNone/>
              <a:defRPr sz="480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4800" dirty="0">
                <a:latin typeface="Helvetica" pitchFamily="2" charset="0"/>
                <a:sym typeface="Helvetica"/>
              </a:rPr>
              <a:t>Заголовок может быть набран</a:t>
            </a:r>
            <a:br>
              <a:rPr lang="ru-RU" sz="4800" dirty="0">
                <a:latin typeface="Helvetica" pitchFamily="2" charset="0"/>
                <a:sym typeface="Helvetica"/>
              </a:rPr>
            </a:br>
            <a:r>
              <a:rPr lang="ru-RU" sz="4800" dirty="0">
                <a:latin typeface="Helvetica" pitchFamily="2" charset="0"/>
                <a:sym typeface="Helvetica"/>
              </a:rPr>
              <a:t>в две или три строки (24 </a:t>
            </a:r>
            <a:r>
              <a:rPr lang="en-GB" sz="4800" dirty="0" err="1">
                <a:latin typeface="Helvetica" pitchFamily="2" charset="0"/>
                <a:sym typeface="Helvetica"/>
              </a:rPr>
              <a:t>pt</a:t>
            </a:r>
            <a:r>
              <a:rPr lang="en-GB" sz="4800" dirty="0">
                <a:latin typeface="Helvetica" pitchFamily="2" charset="0"/>
                <a:sym typeface="Helvetica"/>
              </a:rPr>
              <a:t>)</a:t>
            </a:r>
          </a:p>
        </p:txBody>
      </p:sp>
      <p:sp>
        <p:nvSpPr>
          <p:cNvPr id="3" name="TextBox 18"/>
          <p:cNvSpPr txBox="1"/>
          <p:nvPr/>
        </p:nvSpPr>
        <p:spPr>
          <a:xfrm>
            <a:off x="755530" y="2628133"/>
            <a:ext cx="3480445" cy="23139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70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None/>
              <a:defRPr sz="1980">
                <a:latin typeface="+mn-lt"/>
                <a:ea typeface="+mn-ea"/>
                <a:cs typeface="+mn-cs"/>
                <a:sym typeface="Helvetica"/>
              </a:defRPr>
            </a:pPr>
            <a:r>
              <a:rPr lang="ru-RU" sz="2800" dirty="0">
                <a:latin typeface="Helvetica" pitchFamily="2" charset="0"/>
                <a:sym typeface="Helvetica"/>
              </a:rPr>
              <a:t>Как раз тот самый обычный текст о котором говорится справа, набирайте меня везде одинаковым кеглем (14 </a:t>
            </a:r>
            <a:r>
              <a:rPr lang="en-GB" sz="2800" dirty="0" err="1">
                <a:latin typeface="Helvetica" pitchFamily="2" charset="0"/>
                <a:sym typeface="Helvetica"/>
              </a:rPr>
              <a:t>pt</a:t>
            </a:r>
            <a:r>
              <a:rPr lang="en-GB" sz="2800" dirty="0">
                <a:latin typeface="Helvetica" pitchFamily="2" charset="0"/>
                <a:sym typeface="Helvetica"/>
              </a:rPr>
              <a:t>), </a:t>
            </a:r>
            <a:r>
              <a:rPr lang="ru-RU" sz="2800" dirty="0">
                <a:latin typeface="Helvetica" pitchFamily="2" charset="0"/>
                <a:sym typeface="Helvetica"/>
              </a:rPr>
              <a:t>в таком размере я хорошо читаюсь на экране и на распечатанных слайдах. Не нужно меня увеличивать без надобности, ведь всегда под рукой есть кнопка полноэкранного режима.</a:t>
            </a:r>
          </a:p>
        </p:txBody>
      </p:sp>
      <p:sp>
        <p:nvSpPr>
          <p:cNvPr id="4" name="TextBox 23"/>
          <p:cNvSpPr txBox="1"/>
          <p:nvPr/>
        </p:nvSpPr>
        <p:spPr>
          <a:xfrm>
            <a:off x="743205" y="5724671"/>
            <a:ext cx="3269328" cy="548641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0" indent="0" algn="l" defTabSz="24765" rtl="0" eaLnBrk="1" latinLnBrk="0" hangingPunct="1">
              <a:lnSpc>
                <a:spcPct val="100000"/>
              </a:lnSpc>
              <a:spcBef>
                <a:spcPts val="2300"/>
              </a:spcBef>
              <a:buSzTx/>
              <a:buFontTx/>
              <a:buNone/>
              <a:defRPr sz="194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Helvetica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dirty="0" err="1">
                <a:latin typeface="Helvetica" pitchFamily="2" charset="0"/>
              </a:rPr>
              <a:t>pt</a:t>
            </a:r>
            <a:endParaRPr lang="en-GB" dirty="0">
              <a:latin typeface="Helvetica" pitchFamily="2" charset="0"/>
            </a:endParaRPr>
          </a:p>
        </p:txBody>
      </p:sp>
      <p:graphicFrame>
        <p:nvGraphicFramePr>
          <p:cNvPr id="6" name="Chart 2"/>
          <p:cNvGraphicFramePr/>
          <p:nvPr/>
        </p:nvGraphicFramePr>
        <p:xfrm>
          <a:off x="7439969" y="1658266"/>
          <a:ext cx="3586930" cy="42536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711</Words>
  <Application>Microsoft Office PowerPoint</Application>
  <PresentationFormat>Широкоэкранный</PresentationFormat>
  <Paragraphs>129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Helvetica</vt:lpstr>
      <vt:lpstr>Helvetica Neue</vt:lpstr>
      <vt:lpstr>Helvetica Neue Light</vt:lpstr>
      <vt:lpstr>Montserrat</vt:lpstr>
      <vt:lpstr>Montserrat-Bold</vt:lpstr>
      <vt:lpstr>Montserrat-Regular</vt:lpstr>
      <vt:lpstr>Okta Neue Thin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Kristina Nikolaenko</dc:creator>
  <cp:lastModifiedBy>Костя</cp:lastModifiedBy>
  <cp:revision>22</cp:revision>
  <dcterms:created xsi:type="dcterms:W3CDTF">2024-03-11T17:39:00Z</dcterms:created>
  <dcterms:modified xsi:type="dcterms:W3CDTF">2025-03-12T17:52:48Z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A8BB9E186FB948C9BECD4FCC437930C4_12</vt:lpwstr>
  </property>
  <property fmtid="{D5CDD505-2E9C-101B-9397-08002B2CF9AE}" pid="3" name="KSOProductBuildVer">
    <vt:lpwstr>1049-12.2.0.20323</vt:lpwstr>
  </property>
</Properties>
</file>