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8" r:id="rId2"/>
    <p:sldId id="346" r:id="rId3"/>
    <p:sldId id="356" r:id="rId4"/>
    <p:sldId id="360" r:id="rId5"/>
    <p:sldId id="357" r:id="rId6"/>
    <p:sldId id="358" r:id="rId7"/>
    <p:sldId id="361" r:id="rId8"/>
    <p:sldId id="362" r:id="rId9"/>
    <p:sldId id="363" r:id="rId10"/>
    <p:sldId id="364" r:id="rId11"/>
    <p:sldId id="34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638DEB"/>
    <a:srgbClr val="00458B"/>
    <a:srgbClr val="6600CC"/>
    <a:srgbClr val="0033CC"/>
    <a:srgbClr val="3366FF"/>
    <a:srgbClr val="FF6600"/>
    <a:srgbClr val="FF33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7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08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A5172-4A66-4199-8C96-CE7D6B1695B9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7D33E-CF9F-404E-8543-65C1CC0746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38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7D33E-CF9F-404E-8543-65C1CC0746E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603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89499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1:notes"/>
          <p:cNvSpPr txBox="1">
            <a:spLocks noGrp="1"/>
          </p:cNvSpPr>
          <p:nvPr>
            <p:ph type="body" idx="1"/>
          </p:nvPr>
        </p:nvSpPr>
        <p:spPr>
          <a:xfrm>
            <a:off x="685800" y="4787126"/>
            <a:ext cx="5486400" cy="391674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6064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35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377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9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59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429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43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41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85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08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354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E7515-FB0F-49DE-AB36-09C42F7E7489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03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E7515-FB0F-49DE-AB36-09C42F7E7489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D9A40-0DA0-4CFA-8685-C506D2D01B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72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0" y="7434"/>
            <a:ext cx="12191999" cy="6850566"/>
          </a:xfrm>
          <a:prstGeom prst="rect">
            <a:avLst/>
          </a:prstGeom>
          <a:solidFill>
            <a:srgbClr val="004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1205333" y="4381501"/>
            <a:ext cx="3321620" cy="173719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CBAB5B58-D96C-46D6-80D2-344F99BBC81D}"/>
              </a:ext>
            </a:extLst>
          </p:cNvPr>
          <p:cNvSpPr/>
          <p:nvPr/>
        </p:nvSpPr>
        <p:spPr>
          <a:xfrm>
            <a:off x="1682456" y="3904456"/>
            <a:ext cx="100013" cy="2595563"/>
          </a:xfrm>
          <a:prstGeom prst="rect">
            <a:avLst/>
          </a:prstGeom>
          <a:solidFill>
            <a:srgbClr val="6600C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8585396" y="4381501"/>
            <a:ext cx="3613660" cy="1737198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0C8FDE2-8D69-4B57-93C8-9DBBB978A578}"/>
              </a:ext>
            </a:extLst>
          </p:cNvPr>
          <p:cNvSpPr/>
          <p:nvPr/>
        </p:nvSpPr>
        <p:spPr>
          <a:xfrm>
            <a:off x="0" y="4381501"/>
            <a:ext cx="993776" cy="1737198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2154651" y="3261247"/>
            <a:ext cx="1337447" cy="1336619"/>
          </a:xfrm>
          <a:prstGeom prst="rect">
            <a:avLst/>
          </a:prstGeom>
          <a:solidFill>
            <a:srgbClr val="92D05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3928193" y="5151730"/>
            <a:ext cx="1337447" cy="1336619"/>
          </a:xfrm>
          <a:prstGeom prst="rect">
            <a:avLst/>
          </a:prstGeom>
          <a:solidFill>
            <a:srgbClr val="6600CC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2787954" y="4850382"/>
            <a:ext cx="704144" cy="703708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51E69583-403F-497E-AB2A-6F37CC15ABB0}"/>
              </a:ext>
            </a:extLst>
          </p:cNvPr>
          <p:cNvSpPr/>
          <p:nvPr/>
        </p:nvSpPr>
        <p:spPr>
          <a:xfrm>
            <a:off x="2787954" y="1555265"/>
            <a:ext cx="704144" cy="703708"/>
          </a:xfrm>
          <a:prstGeom prst="rect">
            <a:avLst/>
          </a:prstGeom>
          <a:solidFill>
            <a:srgbClr val="6600CC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ru-RU" dirty="0"/>
          </a:p>
        </p:txBody>
      </p:sp>
      <p:pic>
        <p:nvPicPr>
          <p:cNvPr id="34" name="Рисунок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321" y="2389556"/>
            <a:ext cx="3845685" cy="180266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14A3571-C3D2-44B4-AFBE-553F709271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88" y="498876"/>
            <a:ext cx="1920407" cy="57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66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48546-4FA3-7B8E-AB2B-3C756E13D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B4DEB96-992F-C2E2-8398-9DD095CB34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1B061B9-8CA3-BD1D-28EF-0BB40D5AF190}"/>
              </a:ext>
            </a:extLst>
          </p:cNvPr>
          <p:cNvSpPr txBox="1">
            <a:spLocks/>
          </p:cNvSpPr>
          <p:nvPr/>
        </p:nvSpPr>
        <p:spPr>
          <a:xfrm>
            <a:off x="3398432" y="385590"/>
            <a:ext cx="5262092" cy="4762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62296FF-5D2B-C896-E015-E5C1D3D521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9" y="322743"/>
            <a:ext cx="2050659" cy="614359"/>
          </a:xfrm>
          <a:prstGeom prst="rect">
            <a:avLst/>
          </a:prstGeom>
        </p:spPr>
      </p:pic>
      <p:pic>
        <p:nvPicPr>
          <p:cNvPr id="7" name="Объект 6">
            <a:extLst>
              <a:ext uri="{FF2B5EF4-FFF2-40B4-BE49-F238E27FC236}">
                <a16:creationId xmlns:a16="http://schemas.microsoft.com/office/drawing/2014/main" id="{D2435A9E-71E6-787C-B94C-7BB68B26C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81" y="1110756"/>
            <a:ext cx="10876460" cy="5518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1078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8;p1"/>
          <p:cNvSpPr/>
          <p:nvPr/>
        </p:nvSpPr>
        <p:spPr>
          <a:xfrm>
            <a:off x="0" y="77773"/>
            <a:ext cx="12191999" cy="6850566"/>
          </a:xfrm>
          <a:prstGeom prst="rect">
            <a:avLst/>
          </a:prstGeom>
          <a:solidFill>
            <a:srgbClr val="083AA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31"/>
          <p:cNvSpPr/>
          <p:nvPr/>
        </p:nvSpPr>
        <p:spPr>
          <a:xfrm>
            <a:off x="11012488" y="4877823"/>
            <a:ext cx="1179512" cy="3190584"/>
          </a:xfrm>
          <a:prstGeom prst="rect">
            <a:avLst/>
          </a:prstGeom>
          <a:solidFill>
            <a:srgbClr val="6600CC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31"/>
          <p:cNvSpPr/>
          <p:nvPr/>
        </p:nvSpPr>
        <p:spPr>
          <a:xfrm>
            <a:off x="0" y="4877823"/>
            <a:ext cx="3194538" cy="3190584"/>
          </a:xfrm>
          <a:prstGeom prst="rect">
            <a:avLst/>
          </a:prstGeom>
          <a:solidFill>
            <a:srgbClr val="6600CC">
              <a:alpha val="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31"/>
          <p:cNvSpPr/>
          <p:nvPr/>
        </p:nvSpPr>
        <p:spPr>
          <a:xfrm>
            <a:off x="11185525" y="5202792"/>
            <a:ext cx="1006475" cy="2048353"/>
          </a:xfrm>
          <a:prstGeom prst="rect">
            <a:avLst/>
          </a:prstGeom>
          <a:solidFill>
            <a:schemeClr val="lt1">
              <a:alpha val="17647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31"/>
          <p:cNvSpPr/>
          <p:nvPr/>
        </p:nvSpPr>
        <p:spPr>
          <a:xfrm>
            <a:off x="358356" y="5365352"/>
            <a:ext cx="100012" cy="2855119"/>
          </a:xfrm>
          <a:prstGeom prst="rect">
            <a:avLst/>
          </a:prstGeom>
          <a:solidFill>
            <a:srgbClr val="6600CC">
              <a:alpha val="3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31"/>
          <p:cNvSpPr/>
          <p:nvPr/>
        </p:nvSpPr>
        <p:spPr>
          <a:xfrm>
            <a:off x="11428786" y="5365353"/>
            <a:ext cx="100013" cy="2855119"/>
          </a:xfrm>
          <a:prstGeom prst="rect">
            <a:avLst/>
          </a:prstGeom>
          <a:solidFill>
            <a:srgbClr val="6600CC">
              <a:alpha val="3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31"/>
          <p:cNvSpPr/>
          <p:nvPr/>
        </p:nvSpPr>
        <p:spPr>
          <a:xfrm>
            <a:off x="8801100" y="4877823"/>
            <a:ext cx="2054225" cy="3190584"/>
          </a:xfrm>
          <a:prstGeom prst="rect">
            <a:avLst/>
          </a:prstGeom>
          <a:solidFill>
            <a:srgbClr val="6600CC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31"/>
          <p:cNvSpPr/>
          <p:nvPr/>
        </p:nvSpPr>
        <p:spPr>
          <a:xfrm>
            <a:off x="8244358" y="5202792"/>
            <a:ext cx="2469038" cy="2048353"/>
          </a:xfrm>
          <a:prstGeom prst="rect">
            <a:avLst/>
          </a:prstGeom>
          <a:solidFill>
            <a:schemeClr val="lt1">
              <a:alpha val="17647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31"/>
          <p:cNvSpPr/>
          <p:nvPr/>
        </p:nvSpPr>
        <p:spPr>
          <a:xfrm>
            <a:off x="0" y="5202792"/>
            <a:ext cx="993776" cy="2048353"/>
          </a:xfrm>
          <a:prstGeom prst="rect">
            <a:avLst/>
          </a:prstGeom>
          <a:solidFill>
            <a:schemeClr val="lt1">
              <a:alpha val="17647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31"/>
          <p:cNvSpPr/>
          <p:nvPr/>
        </p:nvSpPr>
        <p:spPr>
          <a:xfrm>
            <a:off x="1597269" y="3134282"/>
            <a:ext cx="7615455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lang="ru-RU" sz="160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lvl="0" algn="ctr">
              <a:lnSpc>
                <a:spcPct val="90000"/>
              </a:lnSpc>
              <a:buClr>
                <a:schemeClr val="lt1"/>
              </a:buClr>
              <a:buSzPts val="1600"/>
            </a:pPr>
            <a:r>
              <a:rPr lang="ru-RU" sz="2800" b="1" dirty="0">
                <a:solidFill>
                  <a:schemeClr val="lt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Спасибо за внимание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endParaRPr lang="ru-RU" sz="1600" dirty="0">
              <a:solidFill>
                <a:schemeClr val="lt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695" name="Google Shape;695;p31"/>
          <p:cNvSpPr/>
          <p:nvPr/>
        </p:nvSpPr>
        <p:spPr>
          <a:xfrm>
            <a:off x="7975213" y="4220512"/>
            <a:ext cx="1337447" cy="1336619"/>
          </a:xfrm>
          <a:prstGeom prst="rect">
            <a:avLst/>
          </a:prstGeom>
          <a:solidFill>
            <a:srgbClr val="00B0F0">
              <a:alpha val="3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31"/>
          <p:cNvSpPr/>
          <p:nvPr/>
        </p:nvSpPr>
        <p:spPr>
          <a:xfrm>
            <a:off x="9312660" y="3196426"/>
            <a:ext cx="704144" cy="703708"/>
          </a:xfrm>
          <a:prstGeom prst="rect">
            <a:avLst/>
          </a:prstGeom>
          <a:solidFill>
            <a:srgbClr val="2E75B5">
              <a:alpha val="3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474" y="980227"/>
            <a:ext cx="2845448" cy="133380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7607024-46D9-4A2E-AEB4-9300DC1FF7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212" y="508733"/>
            <a:ext cx="1920407" cy="57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81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788276" y="340982"/>
            <a:ext cx="10678510" cy="15395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Aft>
                <a:spcPts val="600"/>
              </a:spcAft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Сибирский государственный университет телекоммуникаций и информатики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прикладной математики и кибернетики института информатики и вычислительной техники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835454" y="1913446"/>
            <a:ext cx="8000715" cy="12017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</a:t>
            </a:r>
            <a:b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БАКАЛАВРА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41737" y="3101533"/>
            <a:ext cx="11834649" cy="1081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универсального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перепродажи товаров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69513" y="4303272"/>
            <a:ext cx="4860032" cy="18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ИП-113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Ефремов Константин Владимирович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Старший преподаватель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каф.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ПМиК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Дементьева Кристина Игоревна</a:t>
            </a: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587061" y="6355803"/>
            <a:ext cx="9144000" cy="28575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ru-RU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Новосибирск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20</a:t>
            </a:r>
            <a:r>
              <a:rPr lang="en-US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</a:t>
            </a:r>
            <a:r>
              <a:rPr lang="ru-RU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5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A303C16-3B60-43CC-93D7-57BF3CB95D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9" y="322743"/>
            <a:ext cx="2050659" cy="61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51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75137" y="1237046"/>
            <a:ext cx="10597055" cy="5352940"/>
          </a:xfrm>
        </p:spPr>
        <p:txBody>
          <a:bodyPr>
            <a:normAutofit fontScale="47500" lnSpcReduction="20000"/>
          </a:bodyPr>
          <a:lstStyle/>
          <a:p>
            <a:pPr algn="l">
              <a:lnSpc>
                <a:spcPct val="160000"/>
              </a:lnSpc>
              <a:spcAft>
                <a:spcPts val="900"/>
              </a:spcAft>
              <a:buNone/>
            </a:pPr>
            <a:r>
              <a:rPr lang="ru-RU" sz="4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современном мире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4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ынок электронной коммерции активно развивается, и компаниям нужны гибкие инструменты для автоматизации перепродажи товаров. Существующие решения часто не справляются с растущими требованиями, что делает востребованными универсальные API. Такой API обеспечит централизованный доступ к данным, синхронизацию товаров и снизит ручной труд. Он также позволит масштабировать бизнес, упростит интеграцию с разными платформами и поддержит многоканальные продажи. Благодаря единой системе данных, изменения на сайте, в приложении или боте будут отображаться мгновенно, минимизируя ошибки. Автоматизация товарных потоков через API повысит эффективность бизнеса и даст конкурентное преимущество. Внедрение такого решения – важный шаг для компаний, стремящихся оптимизировать продажи и адаптироваться к цифровому рынку.</a:t>
            </a:r>
          </a:p>
          <a:p>
            <a:pPr>
              <a:buNone/>
            </a:pPr>
            <a:b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372553" y="385590"/>
            <a:ext cx="4705044" cy="4762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F7C6485-8EDC-46A6-B8FA-A534F58DF0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9" y="322743"/>
            <a:ext cx="2050659" cy="61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35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DBBA2-12C2-BF6A-3B21-2B28E2BF1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490F621-167A-1395-FD96-E47C9B2A3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137" y="1237046"/>
            <a:ext cx="10597055" cy="535294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3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решений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3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структуры базы данны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endParaRPr lang="ru-RU" sz="3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3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архитектуры API</a:t>
            </a:r>
            <a:endParaRPr lang="en-US" sz="3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3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основных функций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3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платежной системой Ю</a:t>
            </a:r>
            <a:r>
              <a:rPr lang="en-US" sz="3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money</a:t>
            </a:r>
            <a:endParaRPr lang="ru-RU" sz="3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3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Telegram-бота для демонстрации возможностей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системы мониторинга</a:t>
            </a:r>
            <a:endParaRPr lang="ru-RU" sz="32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8901DDE-A445-792D-EE56-9B149DF37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707D332-1242-2A56-6DC3-697DBD422DB3}"/>
              </a:ext>
            </a:extLst>
          </p:cNvPr>
          <p:cNvSpPr txBox="1">
            <a:spLocks/>
          </p:cNvSpPr>
          <p:nvPr/>
        </p:nvSpPr>
        <p:spPr>
          <a:xfrm>
            <a:off x="3398432" y="385590"/>
            <a:ext cx="4705044" cy="4762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2FF9796-B859-AAD1-A11A-5E8922B6DB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9" y="322743"/>
            <a:ext cx="2050659" cy="61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99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6D2E59-68E2-71E1-F786-75FE90458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5451305" cy="454066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ru-RU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программирования: 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>
              <a:lnSpc>
                <a:spcPct val="150000"/>
              </a:lnSpc>
              <a:buNone/>
            </a:pPr>
            <a:r>
              <a:rPr lang="ru-RU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Фреймворк: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ru-RU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данных: 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</a:p>
          <a:p>
            <a:pPr>
              <a:lnSpc>
                <a:spcPct val="150000"/>
              </a:lnSpc>
              <a:buNone/>
            </a:pP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ORM: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lang="ru-RU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онтейнеризация: 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Платежная система: Ю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money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Мониторинг: 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Prometheus + Grafana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398432" y="385590"/>
            <a:ext cx="4925761" cy="4762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РАЗРАБОТКИ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05DB7F-88A3-4318-A799-77BA429ABF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9" y="322743"/>
            <a:ext cx="2050659" cy="614359"/>
          </a:xfrm>
          <a:prstGeom prst="rect">
            <a:avLst/>
          </a:prstGeom>
        </p:spPr>
      </p:pic>
      <p:pic>
        <p:nvPicPr>
          <p:cNvPr id="29" name="Объект 28">
            <a:extLst>
              <a:ext uri="{FF2B5EF4-FFF2-40B4-BE49-F238E27FC236}">
                <a16:creationId xmlns:a16="http://schemas.microsoft.com/office/drawing/2014/main" id="{CFBE25D1-DA6B-1FF3-1D15-2DD14547BB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685" y="2055654"/>
            <a:ext cx="1876245" cy="348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9793AB64-ED1F-B41F-7CE1-9640AA43B6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926" y="2997754"/>
            <a:ext cx="1805498" cy="902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978FD5E-DEC1-FE2B-9D50-449A3D81267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452" y="5483381"/>
            <a:ext cx="2099699" cy="10497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6C4BA68A-282A-DAE3-CC82-6F2FD5979E9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377" y="4161852"/>
            <a:ext cx="1145537" cy="1145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38B049E5-5D7A-7526-A68A-6E4A1C445D6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0" r="18873"/>
          <a:stretch/>
        </p:blipFill>
        <p:spPr>
          <a:xfrm>
            <a:off x="7854470" y="1733070"/>
            <a:ext cx="1190446" cy="10278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8BBC79F7-5DB7-EF5D-D1F7-2D03598BB44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803" y="4197515"/>
            <a:ext cx="1145113" cy="1145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E93ECE15-0B85-AF6C-3D39-3FF4539BB64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966" y="2979350"/>
            <a:ext cx="1867453" cy="778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7217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398432" y="385590"/>
            <a:ext cx="5262092" cy="4762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660985-2354-43D3-ACE3-AF5CEE0B89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9" y="322743"/>
            <a:ext cx="2050659" cy="614359"/>
          </a:xfrm>
          <a:prstGeom prst="rect">
            <a:avLst/>
          </a:prstGeom>
        </p:spPr>
      </p:pic>
      <p:pic>
        <p:nvPicPr>
          <p:cNvPr id="2" name="Объект 1">
            <a:extLst>
              <a:ext uri="{FF2B5EF4-FFF2-40B4-BE49-F238E27FC236}">
                <a16:creationId xmlns:a16="http://schemas.microsoft.com/office/drawing/2014/main" id="{F9DC2C83-165A-AB3C-6B84-EBA9570D5E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508367" y="1236663"/>
            <a:ext cx="713081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10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049EB-3B08-EFF6-D520-55DB52850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CE36A6D-4E8E-640F-300B-027958AEE3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56118FF-F57F-6B63-0F23-35372F4A5115}"/>
              </a:ext>
            </a:extLst>
          </p:cNvPr>
          <p:cNvSpPr txBox="1">
            <a:spLocks/>
          </p:cNvSpPr>
          <p:nvPr/>
        </p:nvSpPr>
        <p:spPr>
          <a:xfrm>
            <a:off x="3398432" y="385590"/>
            <a:ext cx="5262092" cy="4762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45C04E-C25F-657A-C1C1-6B245D9F38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9" y="322743"/>
            <a:ext cx="2050659" cy="614359"/>
          </a:xfrm>
          <a:prstGeom prst="rect">
            <a:avLst/>
          </a:prstGeom>
        </p:spPr>
      </p:pic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D1880860-30D7-6DCD-4F22-0B825BF05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158" y="365125"/>
            <a:ext cx="10387642" cy="84257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064A5734-6538-F604-7D70-59BCEF0D71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00996"/>
            <a:ext cx="5181600" cy="50342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предоставляет комплексный набор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эндпоинтов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управления платформой перепродажи товаров, включающий следующие основные модули: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товарами (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пользователями (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категориями (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Платежная система (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Payments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медиафайлами (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Мониторинг (Health Check)</a:t>
            </a:r>
          </a:p>
          <a:p>
            <a:pPr mar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Технические особенности: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Асинхронная архитектура на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Стиль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API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Подробная документация для каждого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эндпоинта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SWAGGER UI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Валидация входных данных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ошибок с детальными сообщениями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737053EC-AB91-545B-2111-C449AD7975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 l="2231" r="11442"/>
          <a:stretch/>
        </p:blipFill>
        <p:spPr>
          <a:xfrm>
            <a:off x="5658929" y="1706442"/>
            <a:ext cx="6400800" cy="4608094"/>
          </a:xfrm>
        </p:spPr>
      </p:pic>
    </p:spTree>
    <p:extLst>
      <p:ext uri="{BB962C8B-B14F-4D97-AF65-F5344CB8AC3E}">
        <p14:creationId xmlns:p14="http://schemas.microsoft.com/office/powerpoint/2010/main" val="3137085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8F73C-EE39-3844-91C7-FCD386B84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454E29-B363-6069-4022-B28EDFFBDA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C5D4594-AFD3-098F-240D-39A5B51DAA9A}"/>
              </a:ext>
            </a:extLst>
          </p:cNvPr>
          <p:cNvSpPr txBox="1">
            <a:spLocks/>
          </p:cNvSpPr>
          <p:nvPr/>
        </p:nvSpPr>
        <p:spPr>
          <a:xfrm>
            <a:off x="3398432" y="385590"/>
            <a:ext cx="5262092" cy="4762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7C60672-EE7C-B9F3-281E-00FA19252E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9" y="322743"/>
            <a:ext cx="2050659" cy="614359"/>
          </a:xfrm>
          <a:prstGeom prst="rect">
            <a:avLst/>
          </a:prstGeo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88195B1D-31F5-C359-3A60-793C0CD26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0" y="1110756"/>
            <a:ext cx="6145619" cy="398883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E5CE6E7-E0DF-7542-E55C-BF67EE98F89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8244"/>
          <a:stretch/>
        </p:blipFill>
        <p:spPr bwMode="auto">
          <a:xfrm>
            <a:off x="6096000" y="2009955"/>
            <a:ext cx="5987978" cy="42945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24843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06DE3E-8038-2174-4F4C-8BC29BADA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A7E71B-1FDD-271A-CEF0-EF1295181E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362" y="149090"/>
            <a:ext cx="777104" cy="961666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CA93A04-645B-58A5-8B93-72D9D7C38385}"/>
              </a:ext>
            </a:extLst>
          </p:cNvPr>
          <p:cNvSpPr txBox="1">
            <a:spLocks/>
          </p:cNvSpPr>
          <p:nvPr/>
        </p:nvSpPr>
        <p:spPr>
          <a:xfrm>
            <a:off x="3398432" y="385590"/>
            <a:ext cx="5262092" cy="47625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TG BOT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4FD35B8-8B89-2703-9CCA-445C3A755C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9" y="322743"/>
            <a:ext cx="2050659" cy="614359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7361A5E9-D9FD-32B3-2750-E436D2648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82215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2485</TotalTime>
  <Words>326</Words>
  <Application>Microsoft Office PowerPoint</Application>
  <PresentationFormat>Широкоэкранный</PresentationFormat>
  <Paragraphs>49</Paragraphs>
  <Slides>11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r r</cp:lastModifiedBy>
  <cp:revision>159</cp:revision>
  <dcterms:created xsi:type="dcterms:W3CDTF">2019-02-20T18:18:01Z</dcterms:created>
  <dcterms:modified xsi:type="dcterms:W3CDTF">2025-06-02T10:53:20Z</dcterms:modified>
</cp:coreProperties>
</file>