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4"/>
  </p:notesMasterIdLst>
  <p:sldIdLst>
    <p:sldId id="256" r:id="rId2"/>
    <p:sldId id="430" r:id="rId3"/>
    <p:sldId id="441" r:id="rId4"/>
    <p:sldId id="426" r:id="rId5"/>
    <p:sldId id="427" r:id="rId6"/>
    <p:sldId id="440" r:id="rId7"/>
    <p:sldId id="442" r:id="rId8"/>
    <p:sldId id="428" r:id="rId9"/>
    <p:sldId id="476" r:id="rId10"/>
    <p:sldId id="432" r:id="rId11"/>
    <p:sldId id="434" r:id="rId12"/>
    <p:sldId id="433" r:id="rId13"/>
    <p:sldId id="452" r:id="rId14"/>
    <p:sldId id="453" r:id="rId15"/>
    <p:sldId id="435" r:id="rId16"/>
    <p:sldId id="436" r:id="rId17"/>
    <p:sldId id="477" r:id="rId18"/>
    <p:sldId id="468" r:id="rId19"/>
    <p:sldId id="484" r:id="rId20"/>
    <p:sldId id="469" r:id="rId21"/>
    <p:sldId id="481" r:id="rId22"/>
    <p:sldId id="482" r:id="rId23"/>
    <p:sldId id="483" r:id="rId24"/>
    <p:sldId id="480" r:id="rId25"/>
    <p:sldId id="470" r:id="rId26"/>
    <p:sldId id="471" r:id="rId27"/>
    <p:sldId id="474" r:id="rId28"/>
    <p:sldId id="473" r:id="rId29"/>
    <p:sldId id="475" r:id="rId30"/>
    <p:sldId id="462" r:id="rId31"/>
    <p:sldId id="459" r:id="rId32"/>
    <p:sldId id="460" r:id="rId33"/>
    <p:sldId id="461" r:id="rId34"/>
    <p:sldId id="463" r:id="rId35"/>
    <p:sldId id="464" r:id="rId36"/>
    <p:sldId id="445" r:id="rId37"/>
    <p:sldId id="446" r:id="rId38"/>
    <p:sldId id="448" r:id="rId39"/>
    <p:sldId id="485" r:id="rId40"/>
    <p:sldId id="447" r:id="rId41"/>
    <p:sldId id="449" r:id="rId42"/>
    <p:sldId id="450" r:id="rId43"/>
    <p:sldId id="486" r:id="rId44"/>
    <p:sldId id="487" r:id="rId45"/>
    <p:sldId id="488" r:id="rId46"/>
    <p:sldId id="489" r:id="rId47"/>
    <p:sldId id="490" r:id="rId48"/>
    <p:sldId id="492" r:id="rId49"/>
    <p:sldId id="491" r:id="rId50"/>
    <p:sldId id="494" r:id="rId51"/>
    <p:sldId id="495" r:id="rId52"/>
    <p:sldId id="493" r:id="rId53"/>
    <p:sldId id="496" r:id="rId54"/>
    <p:sldId id="497" r:id="rId55"/>
    <p:sldId id="498" r:id="rId56"/>
    <p:sldId id="499" r:id="rId57"/>
    <p:sldId id="501" r:id="rId58"/>
    <p:sldId id="500" r:id="rId59"/>
    <p:sldId id="502" r:id="rId60"/>
    <p:sldId id="503" r:id="rId61"/>
    <p:sldId id="504" r:id="rId62"/>
    <p:sldId id="507" r:id="rId63"/>
    <p:sldId id="505" r:id="rId64"/>
    <p:sldId id="508" r:id="rId65"/>
    <p:sldId id="509" r:id="rId66"/>
    <p:sldId id="511" r:id="rId67"/>
    <p:sldId id="510" r:id="rId68"/>
    <p:sldId id="512" r:id="rId69"/>
    <p:sldId id="513" r:id="rId70"/>
    <p:sldId id="514" r:id="rId71"/>
    <p:sldId id="515" r:id="rId72"/>
    <p:sldId id="516" r:id="rId73"/>
    <p:sldId id="517" r:id="rId74"/>
    <p:sldId id="518" r:id="rId75"/>
    <p:sldId id="519" r:id="rId76"/>
    <p:sldId id="520" r:id="rId77"/>
    <p:sldId id="522" r:id="rId78"/>
    <p:sldId id="523" r:id="rId79"/>
    <p:sldId id="524" r:id="rId80"/>
    <p:sldId id="532" r:id="rId81"/>
    <p:sldId id="525" r:id="rId82"/>
    <p:sldId id="527" r:id="rId83"/>
    <p:sldId id="531" r:id="rId84"/>
    <p:sldId id="526" r:id="rId85"/>
    <p:sldId id="533" r:id="rId86"/>
    <p:sldId id="529" r:id="rId87"/>
    <p:sldId id="528" r:id="rId88"/>
    <p:sldId id="530" r:id="rId89"/>
    <p:sldId id="534" r:id="rId90"/>
    <p:sldId id="535" r:id="rId91"/>
    <p:sldId id="536" r:id="rId92"/>
    <p:sldId id="537" r:id="rId93"/>
    <p:sldId id="538" r:id="rId94"/>
    <p:sldId id="539" r:id="rId95"/>
    <p:sldId id="540" r:id="rId96"/>
    <p:sldId id="541" r:id="rId97"/>
    <p:sldId id="542" r:id="rId98"/>
    <p:sldId id="543" r:id="rId99"/>
    <p:sldId id="544" r:id="rId100"/>
    <p:sldId id="545" r:id="rId101"/>
    <p:sldId id="547" r:id="rId102"/>
    <p:sldId id="548" r:id="rId103"/>
    <p:sldId id="546" r:id="rId104"/>
    <p:sldId id="549" r:id="rId105"/>
    <p:sldId id="550" r:id="rId106"/>
    <p:sldId id="551" r:id="rId107"/>
    <p:sldId id="553" r:id="rId108"/>
    <p:sldId id="554" r:id="rId109"/>
    <p:sldId id="555" r:id="rId110"/>
    <p:sldId id="557" r:id="rId111"/>
    <p:sldId id="556" r:id="rId112"/>
    <p:sldId id="552" r:id="rId1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8C8C"/>
    <a:srgbClr val="0000FF"/>
    <a:srgbClr val="3FADFF"/>
    <a:srgbClr val="008080"/>
    <a:srgbClr val="E6CED4"/>
    <a:srgbClr val="261C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919" autoAdjust="0"/>
  </p:normalViewPr>
  <p:slideViewPr>
    <p:cSldViewPr snapToGrid="0">
      <p:cViewPr varScale="1">
        <p:scale>
          <a:sx n="60" d="100"/>
          <a:sy n="60" d="100"/>
        </p:scale>
        <p:origin x="15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5B90F-5265-4DAE-AB90-098428F34127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D7FBB6-9DBC-40CE-A9BB-F10FB0396E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324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Списки.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списка. Генераторы списков. Создание копии списка, полная и поверхностная копии списка. Операции над списками: доступ к элементу по индексу, извлечение среза, конкатенация, повторение, проверка вхождения. Перебор элементов списка. Методы списков: добавление и удаление элементов, поиск элемента, сортировка, преобразование списка в строку. Многомерные списки.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Кортежи.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кортежа. Операции над кортежами. Методы кортежей.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Словари. Создание словаря. Операции над словарями. Перебор элементов словаря. Методы для работы со словарями.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Множества. Создание множества. Операции над множествами: объединение, пересечение, разность, добавление и удаление элемента. Проверка наличия элемента во множестве. Сравнение множеств. Методы для работы с множествами.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Работа с датой и временем.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Получение текущей даты и времени. Форматирование даты и времени. Модули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datetime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calendar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432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Разница</a:t>
            </a:r>
            <a:r>
              <a:rPr lang="ru-RU" baseline="0" dirty="0" smtClean="0"/>
              <a:t> в том, что + создает новый список, а </a:t>
            </a:r>
            <a:r>
              <a:rPr lang="en-US" baseline="0" dirty="0" smtClean="0"/>
              <a:t>extend</a:t>
            </a:r>
            <a:r>
              <a:rPr lang="ru-RU" baseline="0" dirty="0" smtClean="0"/>
              <a:t>() меняет исходный список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1503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</a:t>
            </a:r>
            <a:r>
              <a:rPr lang="ru-RU" baseline="0" dirty="0" smtClean="0"/>
              <a:t> аналогии со строками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43375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6251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2495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Список</a:t>
            </a:r>
            <a:r>
              <a:rPr lang="ru-RU" baseline="0" dirty="0" smtClean="0"/>
              <a:t> не меняется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43449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randrange</a:t>
            </a:r>
            <a:r>
              <a:rPr lang="en-US" dirty="0" smtClean="0"/>
              <a:t>(10,99,4) – </a:t>
            </a:r>
            <a:r>
              <a:rPr lang="ru-RU" dirty="0" smtClean="0"/>
              <a:t>последний</a:t>
            </a:r>
            <a:r>
              <a:rPr lang="ru-RU" baseline="0" dirty="0" smtClean="0"/>
              <a:t> параметр показывает шаг в указанном диапазоне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52867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209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74010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6163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список</a:t>
            </a:r>
            <a:r>
              <a:rPr lang="ru-RU" baseline="0" dirty="0" smtClean="0"/>
              <a:t> </a:t>
            </a:r>
            <a:r>
              <a:rPr lang="en-US" baseline="0" dirty="0" smtClean="0"/>
              <a:t>d</a:t>
            </a:r>
            <a:r>
              <a:rPr lang="ru-RU" baseline="0" dirty="0" smtClean="0"/>
              <a:t> записываются все четные числа из диапазона </a:t>
            </a:r>
            <a:r>
              <a:rPr lang="en-US" baseline="0" dirty="0" smtClean="0"/>
              <a:t>[2, 9]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В список</a:t>
            </a:r>
            <a:r>
              <a:rPr lang="ru-RU" baseline="0" dirty="0" smtClean="0"/>
              <a:t> </a:t>
            </a:r>
            <a:r>
              <a:rPr lang="en-US" baseline="0" dirty="0" smtClean="0"/>
              <a:t>e</a:t>
            </a:r>
            <a:r>
              <a:rPr lang="ru-RU" baseline="0" dirty="0" smtClean="0"/>
              <a:t> записываются удвоенные четные числа из диапазона </a:t>
            </a:r>
            <a:r>
              <a:rPr lang="en-US" baseline="0" dirty="0" smtClean="0"/>
              <a:t>[2, 9]</a:t>
            </a:r>
            <a:r>
              <a:rPr lang="ru-RU" baseline="0" dirty="0" smtClean="0"/>
              <a:t>, а вместо нечетных –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466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en-US" dirty="0" smtClean="0"/>
              <a:t>Python</a:t>
            </a:r>
            <a:r>
              <a:rPr lang="ru-RU" dirty="0" smtClean="0"/>
              <a:t> имеется несколько типов данных, используемых для группирования вместе нескольких значений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3338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</a:t>
            </a:r>
            <a:r>
              <a:rPr lang="ru-RU" baseline="0" dirty="0" smtClean="0"/>
              <a:t> аналогии со строками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357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</a:t>
            </a:r>
            <a:r>
              <a:rPr lang="ru-RU" baseline="0" dirty="0" smtClean="0"/>
              <a:t> аналогии со строками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5129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</a:t>
            </a:r>
            <a:r>
              <a:rPr lang="ru-RU" baseline="0" dirty="0" smtClean="0"/>
              <a:t> аналогии со строками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25179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</a:t>
            </a:r>
            <a:r>
              <a:rPr lang="ru-RU" baseline="0" dirty="0" smtClean="0"/>
              <a:t> аналогии со строками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58313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</a:t>
            </a:r>
            <a:r>
              <a:rPr lang="ru-RU" baseline="0" dirty="0" smtClean="0"/>
              <a:t> аналогии со строками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0420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</a:t>
            </a:r>
            <a:r>
              <a:rPr lang="ru-RU" baseline="0" dirty="0" smtClean="0"/>
              <a:t> аналогии со строками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4798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Кортежи.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кортежа. Операции над кортежами. Методы кортежей.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87939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905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52914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Кортежи.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кортежа. Операции над кортежами. Методы кортежей.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739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Функция позволяет преобразовать любую последовательность в список. Если параметр не указан, то создается пустой список.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В</a:t>
            </a:r>
            <a:r>
              <a:rPr lang="ru-RU" baseline="0" dirty="0" smtClean="0"/>
              <a:t> последней строке преобразования кортежа в список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45698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762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d2 – </a:t>
            </a:r>
            <a:r>
              <a:rPr lang="ru-RU" dirty="0" smtClean="0"/>
              <a:t>создаем</a:t>
            </a:r>
            <a:r>
              <a:rPr lang="ru-RU" baseline="0" dirty="0" smtClean="0"/>
              <a:t> из списка, элементами которых являются кортежи, содержащие пары значений: первое из которых – ключ, второе - значение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02912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q-A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classmethod </a:t>
            </a:r>
            <a:r>
              <a:rPr lang="sq-A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dict.fromkeys</a:t>
            </a:r>
            <a:r>
              <a:rPr lang="sq-A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(seq[, value]) -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создает словарь с ключами из </a:t>
            </a:r>
            <a:r>
              <a:rPr lang="sq-A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значением </a:t>
            </a:r>
            <a:r>
              <a:rPr lang="sq-A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 (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умолчанию </a:t>
            </a:r>
            <a:r>
              <a:rPr lang="sq-A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None).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4778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d2 – </a:t>
            </a:r>
            <a:r>
              <a:rPr lang="ru-RU" dirty="0" smtClean="0"/>
              <a:t>создаем</a:t>
            </a:r>
            <a:r>
              <a:rPr lang="ru-RU" baseline="0" dirty="0" smtClean="0"/>
              <a:t> из списка, элементами которых являются кортежи, содержащие пары значений: первое из которых – ключ, второе - значение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5099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73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3618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Кортежи.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кортежа. Операции над кортежами. Методы кортежей.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8088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77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9040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d2 – </a:t>
            </a:r>
            <a:r>
              <a:rPr lang="ru-RU" dirty="0" smtClean="0"/>
              <a:t>создаем</a:t>
            </a:r>
            <a:r>
              <a:rPr lang="ru-RU" baseline="0" dirty="0" smtClean="0"/>
              <a:t> из списка, элементами которых являются кортежи, содержащие пары значений: первое из которых – ключ, второе - значение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78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66688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d2 – </a:t>
            </a:r>
            <a:r>
              <a:rPr lang="ru-RU" dirty="0" smtClean="0"/>
              <a:t>создаем</a:t>
            </a:r>
            <a:r>
              <a:rPr lang="ru-RU" baseline="0" dirty="0" smtClean="0"/>
              <a:t> из списка, элементами которых являются кортежи, содержащие пары значений: первое из которых – ключ, второе - значение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79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60739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sz="1200" b="1" dirty="0" err="1" smtClean="0">
                <a:solidFill>
                  <a:srgbClr val="000080"/>
                </a:solidFill>
                <a:latin typeface="JetBrains Mono"/>
              </a:rPr>
              <a:t>sorted</a:t>
            </a:r>
            <a:r>
              <a:rPr lang="ru-RU" altLang="ru-RU" sz="1200" b="1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1200" b="1" dirty="0" err="1" smtClean="0">
                <a:solidFill>
                  <a:srgbClr val="000080"/>
                </a:solidFill>
                <a:latin typeface="JetBrains Mono"/>
              </a:rPr>
              <a:t>list</a:t>
            </a:r>
            <a:r>
              <a:rPr lang="ru-RU" altLang="ru-RU" sz="1200" b="1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1200" b="1" dirty="0" err="1" smtClean="0">
                <a:solidFill>
                  <a:srgbClr val="000080"/>
                </a:solidFill>
                <a:latin typeface="JetBrains Mono"/>
              </a:rPr>
              <a:t>set</a:t>
            </a:r>
            <a:r>
              <a:rPr lang="ru-RU" altLang="ru-RU" sz="1200" b="1" dirty="0" smtClean="0">
                <a:solidFill>
                  <a:srgbClr val="080808"/>
                </a:solidFill>
                <a:latin typeface="JetBrains Mono"/>
              </a:rPr>
              <a:t>(l1)&amp;</a:t>
            </a:r>
            <a:r>
              <a:rPr lang="ru-RU" altLang="ru-RU" sz="1200" b="1" dirty="0" err="1" smtClean="0">
                <a:solidFill>
                  <a:srgbClr val="000080"/>
                </a:solidFill>
                <a:latin typeface="JetBrains Mono"/>
              </a:rPr>
              <a:t>set</a:t>
            </a:r>
            <a:r>
              <a:rPr lang="ru-RU" altLang="ru-RU" sz="1200" b="1" dirty="0" smtClean="0">
                <a:solidFill>
                  <a:srgbClr val="080808"/>
                </a:solidFill>
                <a:latin typeface="JetBrains Mono"/>
              </a:rPr>
              <a:t>(l2)), </a:t>
            </a:r>
            <a:r>
              <a:rPr lang="ru-RU" altLang="ru-RU" sz="1200" b="1" dirty="0" err="1" smtClean="0">
                <a:solidFill>
                  <a:srgbClr val="660099"/>
                </a:solidFill>
                <a:latin typeface="JetBrains Mono"/>
              </a:rPr>
              <a:t>reverse</a:t>
            </a:r>
            <a:r>
              <a:rPr lang="ru-RU" altLang="ru-RU" sz="1200" b="1" dirty="0" smtClean="0">
                <a:solidFill>
                  <a:srgbClr val="080808"/>
                </a:solidFill>
                <a:latin typeface="JetBrains Mono"/>
              </a:rPr>
              <a:t>=</a:t>
            </a:r>
            <a:r>
              <a:rPr lang="ru-RU" altLang="ru-RU" sz="1200" b="1" dirty="0" err="1" smtClean="0">
                <a:solidFill>
                  <a:srgbClr val="0033B3"/>
                </a:solidFill>
                <a:latin typeface="JetBrains Mono"/>
              </a:rPr>
              <a:t>True</a:t>
            </a:r>
            <a:r>
              <a:rPr lang="ru-RU" altLang="ru-RU" sz="1200" b="1" dirty="0" smtClean="0">
                <a:solidFill>
                  <a:srgbClr val="080808"/>
                </a:solidFill>
                <a:latin typeface="JetBrains Mono"/>
              </a:rPr>
              <a:t>)</a:t>
            </a:r>
          </a:p>
          <a:p>
            <a:endParaRPr lang="ru-RU" sz="1200" b="1" dirty="0" smtClean="0">
              <a:solidFill>
                <a:srgbClr val="080808"/>
              </a:solidFill>
              <a:latin typeface="JetBrains Mono"/>
            </a:endParaRPr>
          </a:p>
          <a:p>
            <a:r>
              <a:rPr lang="ru-RU" sz="1200" b="1" dirty="0" smtClean="0">
                <a:solidFill>
                  <a:srgbClr val="080808"/>
                </a:solidFill>
                <a:latin typeface="JetBrains Mono"/>
              </a:rPr>
              <a:t>Из двух списков</a:t>
            </a:r>
            <a:r>
              <a:rPr lang="ru-RU" sz="1200" b="1" baseline="0" dirty="0" smtClean="0">
                <a:solidFill>
                  <a:srgbClr val="080808"/>
                </a:solidFill>
                <a:latin typeface="JetBrains Mono"/>
              </a:rPr>
              <a:t> делаем множества, выполняем их пересечение, </a:t>
            </a:r>
          </a:p>
          <a:p>
            <a:r>
              <a:rPr lang="ru-RU" sz="1200" b="1" baseline="0" dirty="0" smtClean="0">
                <a:solidFill>
                  <a:srgbClr val="080808"/>
                </a:solidFill>
                <a:latin typeface="JetBrains Mono"/>
              </a:rPr>
              <a:t>После из результата делаем снова список и сортируем его по убыванию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80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8187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Функция позволяет преобразовать любую последовательность в список. Если параметр не указан, то создается пустой список.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В</a:t>
            </a:r>
            <a:r>
              <a:rPr lang="ru-RU" baseline="0" dirty="0" smtClean="0"/>
              <a:t> последней строке преобразования кортежа в список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0763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Симметричная</a:t>
            </a:r>
            <a:r>
              <a:rPr lang="ru-RU" baseline="0" dirty="0" smtClean="0"/>
              <a:t> разность – это множество, содержащее уникальные элементы обоих множеств,</a:t>
            </a:r>
          </a:p>
          <a:p>
            <a:r>
              <a:rPr lang="ru-RU" baseline="0" dirty="0" smtClean="0"/>
              <a:t>Т.е. </a:t>
            </a:r>
            <a:r>
              <a:rPr lang="en-US" baseline="0" dirty="0" smtClean="0"/>
              <a:t>S1 ^ S2 = (S1 | S2) – (S1 &amp; S2)</a:t>
            </a:r>
            <a:endParaRPr lang="ru-RU" baseline="0" dirty="0" smtClean="0"/>
          </a:p>
          <a:p>
            <a:endParaRPr lang="ru-R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/>
              <a:t>В операциях – аргументы</a:t>
            </a:r>
            <a:r>
              <a:rPr lang="ru-RU" b="1" baseline="0" dirty="0" smtClean="0"/>
              <a:t> обязательно должны быть множествами!!!</a:t>
            </a:r>
            <a:endParaRPr lang="ru-RU" b="1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81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6917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Симметрическая</a:t>
            </a:r>
            <a:r>
              <a:rPr lang="ru-RU" baseline="0" dirty="0" smtClean="0"/>
              <a:t> разность – это множество, содержащее уникальные элементы обоих множеств,</a:t>
            </a:r>
          </a:p>
          <a:p>
            <a:r>
              <a:rPr lang="ru-RU" baseline="0" dirty="0" smtClean="0"/>
              <a:t>Т.е. </a:t>
            </a:r>
            <a:r>
              <a:rPr lang="en-US" baseline="0" dirty="0" smtClean="0"/>
              <a:t>S1 ^ S2 = (S1 | S2) – (S1 &amp; S2)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82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78163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sz="1200" b="1" dirty="0" err="1" smtClean="0">
                <a:solidFill>
                  <a:srgbClr val="000080"/>
                </a:solidFill>
                <a:latin typeface="JetBrains Mono"/>
              </a:rPr>
              <a:t>sorted</a:t>
            </a:r>
            <a:r>
              <a:rPr lang="ru-RU" altLang="ru-RU" sz="1200" b="1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1200" b="1" dirty="0" err="1" smtClean="0">
                <a:solidFill>
                  <a:srgbClr val="000080"/>
                </a:solidFill>
                <a:latin typeface="JetBrains Mono"/>
              </a:rPr>
              <a:t>list</a:t>
            </a:r>
            <a:r>
              <a:rPr lang="ru-RU" altLang="ru-RU" sz="1200" b="1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1200" b="1" dirty="0" err="1" smtClean="0">
                <a:solidFill>
                  <a:srgbClr val="000080"/>
                </a:solidFill>
                <a:latin typeface="JetBrains Mono"/>
              </a:rPr>
              <a:t>set</a:t>
            </a:r>
            <a:r>
              <a:rPr lang="ru-RU" altLang="ru-RU" sz="1200" b="1" dirty="0" smtClean="0">
                <a:solidFill>
                  <a:srgbClr val="080808"/>
                </a:solidFill>
                <a:latin typeface="JetBrains Mono"/>
              </a:rPr>
              <a:t>(l1)&amp;</a:t>
            </a:r>
            <a:r>
              <a:rPr lang="ru-RU" altLang="ru-RU" sz="1200" b="1" dirty="0" err="1" smtClean="0">
                <a:solidFill>
                  <a:srgbClr val="000080"/>
                </a:solidFill>
                <a:latin typeface="JetBrains Mono"/>
              </a:rPr>
              <a:t>set</a:t>
            </a:r>
            <a:r>
              <a:rPr lang="ru-RU" altLang="ru-RU" sz="1200" b="1" dirty="0" smtClean="0">
                <a:solidFill>
                  <a:srgbClr val="080808"/>
                </a:solidFill>
                <a:latin typeface="JetBrains Mono"/>
              </a:rPr>
              <a:t>(l2)), </a:t>
            </a:r>
            <a:r>
              <a:rPr lang="ru-RU" altLang="ru-RU" sz="1200" b="1" dirty="0" err="1" smtClean="0">
                <a:solidFill>
                  <a:srgbClr val="660099"/>
                </a:solidFill>
                <a:latin typeface="JetBrains Mono"/>
              </a:rPr>
              <a:t>reverse</a:t>
            </a:r>
            <a:r>
              <a:rPr lang="ru-RU" altLang="ru-RU" sz="1200" b="1" dirty="0" smtClean="0">
                <a:solidFill>
                  <a:srgbClr val="080808"/>
                </a:solidFill>
                <a:latin typeface="JetBrains Mono"/>
              </a:rPr>
              <a:t>=</a:t>
            </a:r>
            <a:r>
              <a:rPr lang="ru-RU" altLang="ru-RU" sz="1200" b="1" dirty="0" err="1" smtClean="0">
                <a:solidFill>
                  <a:srgbClr val="0033B3"/>
                </a:solidFill>
                <a:latin typeface="JetBrains Mono"/>
              </a:rPr>
              <a:t>True</a:t>
            </a:r>
            <a:r>
              <a:rPr lang="ru-RU" altLang="ru-RU" sz="1200" b="1" dirty="0" smtClean="0">
                <a:solidFill>
                  <a:srgbClr val="080808"/>
                </a:solidFill>
                <a:latin typeface="JetBrains Mono"/>
              </a:rPr>
              <a:t>)</a:t>
            </a:r>
          </a:p>
          <a:p>
            <a:endParaRPr lang="ru-RU" sz="1200" b="1" dirty="0" smtClean="0">
              <a:solidFill>
                <a:srgbClr val="080808"/>
              </a:solidFill>
              <a:latin typeface="JetBrains Mono"/>
            </a:endParaRPr>
          </a:p>
          <a:p>
            <a:r>
              <a:rPr lang="ru-RU" sz="1200" b="1" dirty="0" smtClean="0">
                <a:solidFill>
                  <a:srgbClr val="080808"/>
                </a:solidFill>
                <a:latin typeface="JetBrains Mono"/>
              </a:rPr>
              <a:t>Из двух списков</a:t>
            </a:r>
            <a:r>
              <a:rPr lang="ru-RU" sz="1200" b="1" baseline="0" dirty="0" smtClean="0">
                <a:solidFill>
                  <a:srgbClr val="080808"/>
                </a:solidFill>
                <a:latin typeface="JetBrains Mono"/>
              </a:rPr>
              <a:t> делаем множества, выполняем их пересечение, </a:t>
            </a:r>
          </a:p>
          <a:p>
            <a:r>
              <a:rPr lang="ru-RU" sz="1200" b="1" baseline="0" dirty="0" smtClean="0">
                <a:solidFill>
                  <a:srgbClr val="080808"/>
                </a:solidFill>
                <a:latin typeface="JetBrains Mono"/>
              </a:rPr>
              <a:t>После из результата делаем снова список и сортируем его по убыванию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83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212131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операциях – аргументы</a:t>
            </a:r>
            <a:r>
              <a:rPr lang="ru-RU" baseline="0" dirty="0" smtClean="0"/>
              <a:t> обязательно должны быть множествами!!!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84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13821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sz="1200" b="1" dirty="0" smtClean="0">
                <a:solidFill>
                  <a:srgbClr val="000080"/>
                </a:solidFill>
                <a:latin typeface="JetBrains Mono"/>
              </a:rPr>
              <a:t>Имеются множества</a:t>
            </a:r>
          </a:p>
          <a:p>
            <a:r>
              <a:rPr lang="ru-RU" sz="1200" b="1" dirty="0" smtClean="0">
                <a:solidFill>
                  <a:srgbClr val="000080"/>
                </a:solidFill>
                <a:latin typeface="JetBrains Mono"/>
              </a:rPr>
              <a:t>Сравним операцию </a:t>
            </a:r>
            <a:r>
              <a:rPr lang="en-US" sz="1200" b="1" dirty="0" smtClean="0">
                <a:solidFill>
                  <a:srgbClr val="000080"/>
                </a:solidFill>
                <a:latin typeface="JetBrains Mono"/>
              </a:rPr>
              <a:t>| </a:t>
            </a:r>
            <a:r>
              <a:rPr lang="ru-RU" sz="1200" b="1" dirty="0" smtClean="0">
                <a:solidFill>
                  <a:srgbClr val="000080"/>
                </a:solidFill>
                <a:latin typeface="JetBrains Mono"/>
              </a:rPr>
              <a:t> и метод </a:t>
            </a:r>
            <a:r>
              <a:rPr lang="en-US" sz="1200" b="1" dirty="0" smtClean="0">
                <a:solidFill>
                  <a:srgbClr val="000080"/>
                </a:solidFill>
                <a:latin typeface="JetBrains Mono"/>
              </a:rPr>
              <a:t>union</a:t>
            </a:r>
          </a:p>
          <a:p>
            <a:endParaRPr lang="en-US" sz="1200" b="1" dirty="0" smtClean="0">
              <a:solidFill>
                <a:srgbClr val="000080"/>
              </a:solidFill>
              <a:latin typeface="JetBrains Mono"/>
            </a:endParaRPr>
          </a:p>
          <a:p>
            <a:r>
              <a:rPr lang="en-US" sz="1200" b="1" dirty="0" smtClean="0">
                <a:solidFill>
                  <a:srgbClr val="000080"/>
                </a:solidFill>
                <a:latin typeface="JetBrains Mono"/>
              </a:rPr>
              <a:t>union()</a:t>
            </a:r>
            <a:r>
              <a:rPr lang="ru-RU" sz="1200" b="1" dirty="0" smtClean="0">
                <a:solidFill>
                  <a:srgbClr val="000080"/>
                </a:solidFill>
                <a:latin typeface="JetBrains Mono"/>
              </a:rPr>
              <a:t> работает со всеми итерируемыми объектами</a:t>
            </a:r>
          </a:p>
          <a:p>
            <a:r>
              <a:rPr lang="en-US" sz="1200" b="1" dirty="0" smtClean="0">
                <a:solidFill>
                  <a:srgbClr val="000080"/>
                </a:solidFill>
                <a:latin typeface="JetBrains Mono"/>
              </a:rPr>
              <a:t>|</a:t>
            </a:r>
            <a:r>
              <a:rPr lang="ru-RU" sz="1200" b="1" dirty="0" smtClean="0">
                <a:solidFill>
                  <a:srgbClr val="000080"/>
                </a:solidFill>
                <a:latin typeface="JetBrains Mono"/>
              </a:rPr>
              <a:t> - только со множествами</a:t>
            </a:r>
          </a:p>
          <a:p>
            <a:endParaRPr lang="ru-RU" sz="1200" b="1" dirty="0" smtClean="0">
              <a:solidFill>
                <a:srgbClr val="000080"/>
              </a:solidFill>
              <a:latin typeface="JetBrains Mono"/>
            </a:endParaRPr>
          </a:p>
          <a:p>
            <a:r>
              <a:rPr lang="ru-RU" sz="1200" b="1" dirty="0" smtClean="0">
                <a:solidFill>
                  <a:srgbClr val="000080"/>
                </a:solidFill>
                <a:latin typeface="JetBrains Mono"/>
              </a:rPr>
              <a:t>Внизу ошибка, т.к. </a:t>
            </a:r>
            <a:r>
              <a:rPr lang="en-US" sz="1200" b="1" dirty="0" smtClean="0">
                <a:solidFill>
                  <a:srgbClr val="000080"/>
                </a:solidFill>
                <a:latin typeface="JetBrains Mono"/>
              </a:rPr>
              <a:t>words</a:t>
            </a:r>
            <a:r>
              <a:rPr lang="ru-RU" sz="1200" b="1" dirty="0" smtClean="0">
                <a:solidFill>
                  <a:srgbClr val="000080"/>
                </a:solidFill>
                <a:latin typeface="JetBrains Mono"/>
              </a:rPr>
              <a:t> это строка, а не множество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85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30718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86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670541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d2 – </a:t>
            </a:r>
            <a:r>
              <a:rPr lang="ru-RU" dirty="0" smtClean="0"/>
              <a:t>создаем</a:t>
            </a:r>
            <a:r>
              <a:rPr lang="ru-RU" baseline="0" dirty="0" smtClean="0"/>
              <a:t> из списка, элементами которых являются кортежи, содержащие пары значений: первое из которых – ключ, второе - значение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87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11144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88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21994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Работа с датой и временем.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Получение текущей даты и времени. Форматирование даты и времени. Модули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datetime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calendar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91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40093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92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5155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</a:t>
            </a:r>
            <a:r>
              <a:rPr lang="en-US" baseline="0" dirty="0" smtClean="0"/>
              <a:t> </a:t>
            </a:r>
            <a:r>
              <a:rPr lang="ru-RU" baseline="0" dirty="0" smtClean="0"/>
              <a:t>является псевдонимом </a:t>
            </a:r>
            <a:r>
              <a:rPr lang="en-US" baseline="0" dirty="0" smtClean="0"/>
              <a:t>x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430242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95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10772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96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11270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97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478352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98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667833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99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808609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100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62067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101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18952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102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74009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Обратите</a:t>
            </a:r>
            <a:r>
              <a:rPr lang="ru-RU" baseline="0" dirty="0" smtClean="0"/>
              <a:t> внимание, в первом случае мы обращаемся к конструктору класса </a:t>
            </a:r>
            <a:r>
              <a:rPr lang="en-US" baseline="0" dirty="0" err="1" smtClean="0"/>
              <a:t>datetime.date</a:t>
            </a:r>
            <a:r>
              <a:rPr lang="ru-RU" baseline="0" dirty="0" smtClean="0"/>
              <a:t>, во втором – вызываем метод </a:t>
            </a:r>
            <a:r>
              <a:rPr lang="en-US" baseline="0" dirty="0" smtClean="0"/>
              <a:t>date()</a:t>
            </a:r>
            <a:r>
              <a:rPr lang="ru-RU" baseline="0" dirty="0" smtClean="0"/>
              <a:t>  у экземпляра </a:t>
            </a:r>
            <a:r>
              <a:rPr lang="en-US" baseline="0" dirty="0" smtClean="0"/>
              <a:t>date2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103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17324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Обратите</a:t>
            </a:r>
            <a:r>
              <a:rPr lang="ru-RU" baseline="0" dirty="0" smtClean="0"/>
              <a:t> внимание, в первом случае мы обращаемся к конструктору класса </a:t>
            </a:r>
            <a:r>
              <a:rPr lang="en-US" baseline="0" dirty="0" err="1" smtClean="0"/>
              <a:t>datetime.date</a:t>
            </a:r>
            <a:r>
              <a:rPr lang="ru-RU" baseline="0" dirty="0" smtClean="0"/>
              <a:t>, во втором – вызываем метод </a:t>
            </a:r>
            <a:r>
              <a:rPr lang="en-US" baseline="0" dirty="0" smtClean="0"/>
              <a:t>date()</a:t>
            </a:r>
            <a:r>
              <a:rPr lang="ru-RU" baseline="0" dirty="0" smtClean="0"/>
              <a:t>  у экземпляра </a:t>
            </a:r>
            <a:r>
              <a:rPr lang="en-US" baseline="0" dirty="0" smtClean="0"/>
              <a:t>date2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104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3672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</a:t>
            </a:r>
            <a:r>
              <a:rPr lang="ru-RU" baseline="0" dirty="0" smtClean="0"/>
              <a:t> аналогии со строками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62229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Обратите</a:t>
            </a:r>
            <a:r>
              <a:rPr lang="ru-RU" baseline="0" dirty="0" smtClean="0"/>
              <a:t> внимание, в первом случае мы обращаемся к конструктору класса </a:t>
            </a:r>
            <a:r>
              <a:rPr lang="en-US" baseline="0" dirty="0" err="1" smtClean="0"/>
              <a:t>datetime.date</a:t>
            </a:r>
            <a:r>
              <a:rPr lang="ru-RU" baseline="0" dirty="0" smtClean="0"/>
              <a:t>, во втором – вызываем метод </a:t>
            </a:r>
            <a:r>
              <a:rPr lang="en-US" baseline="0" dirty="0" smtClean="0"/>
              <a:t>date()</a:t>
            </a:r>
            <a:r>
              <a:rPr lang="ru-RU" baseline="0" dirty="0" smtClean="0"/>
              <a:t>  у экземпляра </a:t>
            </a:r>
            <a:r>
              <a:rPr lang="en-US" baseline="0" dirty="0" smtClean="0"/>
              <a:t>date2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105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83314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Основные</a:t>
            </a:r>
            <a:r>
              <a:rPr lang="ru-RU" baseline="0" dirty="0" smtClean="0"/>
              <a:t> интервалы, которые хранятся в  памяти и к которым приводятся все остальные, это: </a:t>
            </a:r>
            <a:r>
              <a:rPr lang="en-US" baseline="0" dirty="0" smtClean="0"/>
              <a:t>days, seconds, microseconds</a:t>
            </a:r>
            <a:endParaRPr lang="ru-RU" baseline="0" dirty="0" smtClean="0"/>
          </a:p>
          <a:p>
            <a:r>
              <a:rPr lang="ru-RU" baseline="0" dirty="0" smtClean="0"/>
              <a:t>Так например, </a:t>
            </a:r>
            <a:r>
              <a:rPr lang="en-US" baseline="0" dirty="0" smtClean="0"/>
              <a:t>week = 7 days, 1 millisecond = 1000 microseconds, 1 minute = 60 second …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ru-RU" baseline="0" dirty="0" smtClean="0"/>
              <a:t>Остальной материал в статье</a:t>
            </a:r>
            <a:endParaRPr lang="en-US" baseline="0" dirty="0" smtClean="0"/>
          </a:p>
          <a:p>
            <a:r>
              <a:rPr lang="sq-AL" b="1" dirty="0" smtClean="0"/>
              <a:t>https://fixmypc.ru/post/rabota-s-datoi-i-vremenem-v-module-python-datetime/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106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43506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 делении</a:t>
            </a:r>
            <a:r>
              <a:rPr lang="ru-RU" baseline="0" dirty="0" smtClean="0"/>
              <a:t> </a:t>
            </a:r>
            <a:r>
              <a:rPr lang="en-US" baseline="0" dirty="0" smtClean="0"/>
              <a:t>float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ru-RU" baseline="0" dirty="0" smtClean="0"/>
              <a:t>Остальной материал в статье</a:t>
            </a:r>
            <a:endParaRPr lang="en-US" baseline="0" dirty="0" smtClean="0"/>
          </a:p>
          <a:p>
            <a:r>
              <a:rPr lang="sq-AL" b="1" dirty="0" smtClean="0"/>
              <a:t>https://fixmypc.ru/post/rabota-s-datoi-i-vremenem-v-module-python-datetime/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107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949774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 делении</a:t>
            </a:r>
            <a:r>
              <a:rPr lang="ru-RU" baseline="0" dirty="0" smtClean="0"/>
              <a:t> </a:t>
            </a:r>
            <a:r>
              <a:rPr lang="en-US" baseline="0" dirty="0" smtClean="0"/>
              <a:t>float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ru-RU" baseline="0" dirty="0" smtClean="0"/>
              <a:t>Остальной материал в статье</a:t>
            </a:r>
            <a:endParaRPr lang="en-US" baseline="0" dirty="0" smtClean="0"/>
          </a:p>
          <a:p>
            <a:r>
              <a:rPr lang="sq-AL" b="1" dirty="0" smtClean="0"/>
              <a:t>https://fixmypc.ru/post/rabota-s-datoi-i-vremenem-v-module-python-datetime/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108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72327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 делении</a:t>
            </a:r>
            <a:r>
              <a:rPr lang="ru-RU" baseline="0" dirty="0" smtClean="0"/>
              <a:t> </a:t>
            </a:r>
            <a:r>
              <a:rPr lang="en-US" baseline="0" dirty="0" smtClean="0"/>
              <a:t>float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ru-RU" baseline="0" dirty="0" smtClean="0"/>
              <a:t>Остальной материал в статье</a:t>
            </a:r>
            <a:endParaRPr lang="en-US" baseline="0" dirty="0" smtClean="0"/>
          </a:p>
          <a:p>
            <a:r>
              <a:rPr lang="sq-AL" b="1" dirty="0" smtClean="0"/>
              <a:t>https://fixmypc.ru/post/rabota-s-datoi-i-vremenem-v-module-python-datetime/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109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113661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 делении</a:t>
            </a:r>
            <a:r>
              <a:rPr lang="ru-RU" baseline="0" dirty="0" smtClean="0"/>
              <a:t> </a:t>
            </a:r>
            <a:r>
              <a:rPr lang="en-US" baseline="0" dirty="0" smtClean="0"/>
              <a:t>float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ru-RU" baseline="0" dirty="0" smtClean="0"/>
              <a:t>Остальной материал в статье</a:t>
            </a:r>
            <a:endParaRPr lang="en-US" baseline="0" dirty="0" smtClean="0"/>
          </a:p>
          <a:p>
            <a:r>
              <a:rPr lang="sq-AL" b="1" dirty="0" smtClean="0"/>
              <a:t>https://fixmypc.ru/post/rabota-s-datoi-i-vremenem-v-module-python-datetime/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31364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 делении</a:t>
            </a:r>
            <a:r>
              <a:rPr lang="ru-RU" baseline="0" dirty="0" smtClean="0"/>
              <a:t> </a:t>
            </a:r>
            <a:r>
              <a:rPr lang="en-US" baseline="0" dirty="0" smtClean="0"/>
              <a:t>float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ru-RU" baseline="0" dirty="0" smtClean="0"/>
              <a:t>Остальной материал в статье</a:t>
            </a:r>
            <a:endParaRPr lang="en-US" baseline="0" dirty="0" smtClean="0"/>
          </a:p>
          <a:p>
            <a:r>
              <a:rPr lang="sq-AL" b="1" dirty="0" smtClean="0"/>
              <a:t>https://fixmypc.ru/post/rabota-s-datoi-i-vremenem-v-module-python-datetime/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826834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Основные</a:t>
            </a:r>
            <a:r>
              <a:rPr lang="ru-RU" baseline="0" dirty="0" smtClean="0"/>
              <a:t> интервалы, которые хранятся в  памяти и к которым приводятся все остальные, это: </a:t>
            </a:r>
            <a:r>
              <a:rPr lang="en-US" baseline="0" dirty="0" smtClean="0"/>
              <a:t>days, seconds, microseconds</a:t>
            </a:r>
            <a:endParaRPr lang="ru-RU" baseline="0" dirty="0" smtClean="0"/>
          </a:p>
          <a:p>
            <a:r>
              <a:rPr lang="ru-RU" baseline="0" dirty="0" smtClean="0"/>
              <a:t>Так например, </a:t>
            </a:r>
            <a:r>
              <a:rPr lang="en-US" baseline="0" dirty="0" smtClean="0"/>
              <a:t>week = 7 days, 1 millisecond = 1000 microseconds, 1 minute = 60 second …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ru-RU" baseline="0" dirty="0" smtClean="0"/>
              <a:t>Остальной материал в статье</a:t>
            </a:r>
            <a:endParaRPr lang="en-US" baseline="0" dirty="0" smtClean="0"/>
          </a:p>
          <a:p>
            <a:r>
              <a:rPr lang="sq-AL" b="1" dirty="0" smtClean="0"/>
              <a:t>https://fixmypc.ru/post/rabota-s-datoi-i-vremenem-v-module-python-datetime/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515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</a:t>
            </a:r>
            <a:r>
              <a:rPr lang="ru-RU" baseline="0" dirty="0" smtClean="0"/>
              <a:t> аналогии со строками</a:t>
            </a:r>
            <a:endParaRPr lang="en-US" baseline="0" dirty="0" smtClean="0"/>
          </a:p>
          <a:p>
            <a:r>
              <a:rPr lang="ru-RU" baseline="0" dirty="0" smtClean="0"/>
              <a:t>В обратном порядке просмотр списка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5964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</a:t>
            </a:r>
            <a:r>
              <a:rPr lang="ru-RU" baseline="0" dirty="0" smtClean="0"/>
              <a:t> аналогии со строками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992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sz="1200" dirty="0" smtClean="0">
                <a:solidFill>
                  <a:srgbClr val="1750EB"/>
                </a:solidFill>
                <a:latin typeface="JetBrains Mono"/>
              </a:rPr>
              <a:t>1</a:t>
            </a:r>
            <a:r>
              <a:rPr lang="ru-RU" altLang="ru-RU" sz="1200" dirty="0" smtClean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1200" dirty="0" smtClean="0">
                <a:solidFill>
                  <a:srgbClr val="1750EB"/>
                </a:solidFill>
                <a:latin typeface="JetBrains Mono"/>
              </a:rPr>
              <a:t>84</a:t>
            </a:r>
            <a:r>
              <a:rPr lang="ru-RU" altLang="ru-RU" sz="1200" dirty="0" smtClean="0">
                <a:solidFill>
                  <a:srgbClr val="080808"/>
                </a:solidFill>
                <a:latin typeface="JetBrains Mono"/>
              </a:rPr>
              <a:t>,</a:t>
            </a:r>
            <a:r>
              <a:rPr lang="en-US" altLang="ru-RU" sz="1200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en-US" altLang="ru-RU" sz="1200" dirty="0" smtClean="0">
                <a:solidFill>
                  <a:srgbClr val="1750EB"/>
                </a:solidFill>
                <a:latin typeface="JetBrains Mono"/>
              </a:rPr>
              <a:t>2</a:t>
            </a:r>
            <a:r>
              <a:rPr lang="ru-RU" altLang="ru-RU" sz="1200" dirty="0" smtClean="0">
                <a:solidFill>
                  <a:srgbClr val="1750EB"/>
                </a:solidFill>
                <a:latin typeface="JetBrains Mono"/>
              </a:rPr>
              <a:t>4</a:t>
            </a:r>
            <a:r>
              <a:rPr lang="en-US" altLang="ru-RU" sz="1200" dirty="0" smtClean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1200" dirty="0" smtClean="0">
                <a:solidFill>
                  <a:srgbClr val="1750EB"/>
                </a:solidFill>
                <a:latin typeface="JetBrains Mono"/>
              </a:rPr>
              <a:t>13</a:t>
            </a:r>
            <a:r>
              <a:rPr lang="ru-RU" altLang="ru-RU" sz="1200" dirty="0" smtClean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1200" dirty="0" smtClean="0">
                <a:solidFill>
                  <a:srgbClr val="1750EB"/>
                </a:solidFill>
                <a:latin typeface="JetBrains Mono"/>
              </a:rPr>
              <a:t>67</a:t>
            </a:r>
            <a:r>
              <a:rPr lang="ru-RU" altLang="ru-RU" sz="1200" dirty="0" smtClean="0">
                <a:solidFill>
                  <a:srgbClr val="080808"/>
                </a:solidFill>
                <a:latin typeface="JetBrains Mono"/>
              </a:rPr>
              <a:t>,</a:t>
            </a:r>
            <a:r>
              <a:rPr lang="en-US" altLang="ru-RU" sz="1200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sz="1200" dirty="0" smtClean="0">
                <a:solidFill>
                  <a:srgbClr val="1750EB"/>
                </a:solidFill>
                <a:latin typeface="JetBrains Mono"/>
              </a:rPr>
              <a:t>63</a:t>
            </a:r>
            <a:r>
              <a:rPr lang="ru-RU" altLang="ru-RU" sz="1200" dirty="0" smtClean="0">
                <a:solidFill>
                  <a:srgbClr val="080808"/>
                </a:solidFill>
                <a:latin typeface="JetBrains Mono"/>
              </a:rPr>
              <a:t>,</a:t>
            </a:r>
            <a:r>
              <a:rPr lang="en-US" altLang="ru-RU" sz="1200" dirty="0" smtClean="0">
                <a:solidFill>
                  <a:srgbClr val="1750EB"/>
                </a:solidFill>
                <a:latin typeface="JetBrains Mono"/>
              </a:rPr>
              <a:t> </a:t>
            </a:r>
            <a:r>
              <a:rPr lang="ru-RU" altLang="ru-RU" sz="1200" dirty="0" smtClean="0">
                <a:solidFill>
                  <a:srgbClr val="1750EB"/>
                </a:solidFill>
                <a:latin typeface="JetBrains Mono"/>
              </a:rPr>
              <a:t>24</a:t>
            </a:r>
            <a:r>
              <a:rPr lang="en-US" altLang="ru-RU" sz="1200" dirty="0" smtClean="0">
                <a:solidFill>
                  <a:srgbClr val="1750EB"/>
                </a:solidFill>
                <a:latin typeface="JetBrains Mono"/>
              </a:rPr>
              <a:t>, </a:t>
            </a:r>
            <a:r>
              <a:rPr lang="ru-RU" altLang="ru-RU" sz="1200" dirty="0" smtClean="0">
                <a:solidFill>
                  <a:srgbClr val="1750EB"/>
                </a:solidFill>
                <a:latin typeface="JetBrains Mono"/>
              </a:rPr>
              <a:t>1</a:t>
            </a:r>
            <a:r>
              <a:rPr lang="ru-RU" altLang="ru-RU" sz="1200" dirty="0" smtClean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1200" dirty="0" smtClean="0">
                <a:solidFill>
                  <a:srgbClr val="1750EB"/>
                </a:solidFill>
                <a:latin typeface="JetBrains Mono"/>
              </a:rPr>
              <a:t>84</a:t>
            </a:r>
            <a:r>
              <a:rPr lang="ru-RU" altLang="ru-RU" sz="1200" dirty="0" smtClean="0">
                <a:solidFill>
                  <a:srgbClr val="080808"/>
                </a:solidFill>
                <a:latin typeface="JetBrains Mono"/>
              </a:rPr>
              <a:t>,</a:t>
            </a:r>
            <a:r>
              <a:rPr lang="en-US" altLang="ru-RU" sz="1200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en-US" altLang="ru-RU" sz="1200" dirty="0" smtClean="0">
                <a:solidFill>
                  <a:srgbClr val="1750EB"/>
                </a:solidFill>
                <a:latin typeface="JetBrains Mono"/>
              </a:rPr>
              <a:t>2</a:t>
            </a:r>
            <a:r>
              <a:rPr lang="ru-RU" altLang="ru-RU" sz="1200" dirty="0" smtClean="0">
                <a:solidFill>
                  <a:srgbClr val="1750EB"/>
                </a:solidFill>
                <a:latin typeface="JetBrains Mono"/>
              </a:rPr>
              <a:t>4</a:t>
            </a:r>
            <a:r>
              <a:rPr lang="en-US" altLang="ru-RU" sz="1200" dirty="0" smtClean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1200" dirty="0" smtClean="0">
                <a:solidFill>
                  <a:srgbClr val="1750EB"/>
                </a:solidFill>
                <a:latin typeface="JetBrains Mono"/>
              </a:rPr>
              <a:t>13</a:t>
            </a:r>
            <a:r>
              <a:rPr lang="ru-RU" altLang="ru-RU" sz="1200" dirty="0" smtClean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1200" dirty="0" smtClean="0">
                <a:solidFill>
                  <a:srgbClr val="1750EB"/>
                </a:solidFill>
                <a:latin typeface="JetBrains Mono"/>
              </a:rPr>
              <a:t>67</a:t>
            </a:r>
            <a:r>
              <a:rPr lang="ru-RU" altLang="ru-RU" sz="1200" dirty="0" smtClean="0">
                <a:solidFill>
                  <a:srgbClr val="080808"/>
                </a:solidFill>
                <a:latin typeface="JetBrains Mono"/>
              </a:rPr>
              <a:t>,</a:t>
            </a:r>
            <a:r>
              <a:rPr lang="en-US" altLang="ru-RU" sz="1200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sz="1200" dirty="0" smtClean="0">
                <a:solidFill>
                  <a:srgbClr val="1750EB"/>
                </a:solidFill>
                <a:latin typeface="JetBrains Mono"/>
              </a:rPr>
              <a:t>63</a:t>
            </a:r>
            <a:r>
              <a:rPr lang="ru-RU" altLang="ru-RU" sz="1200" dirty="0" smtClean="0">
                <a:solidFill>
                  <a:srgbClr val="080808"/>
                </a:solidFill>
                <a:latin typeface="JetBrains Mono"/>
              </a:rPr>
              <a:t>,</a:t>
            </a:r>
            <a:r>
              <a:rPr lang="en-US" altLang="ru-RU" sz="1200" dirty="0" smtClean="0">
                <a:solidFill>
                  <a:srgbClr val="1750EB"/>
                </a:solidFill>
                <a:latin typeface="JetBrains Mono"/>
              </a:rPr>
              <a:t> </a:t>
            </a:r>
            <a:r>
              <a:rPr lang="ru-RU" altLang="ru-RU" sz="1200" dirty="0" smtClean="0">
                <a:solidFill>
                  <a:srgbClr val="1750EB"/>
                </a:solidFill>
                <a:latin typeface="JetBrains Mono"/>
              </a:rPr>
              <a:t>24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0212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891756" y="6172200"/>
            <a:ext cx="6584809" cy="457200"/>
          </a:xfrm>
        </p:spPr>
        <p:txBody>
          <a:bodyPr/>
          <a:lstStyle>
            <a:lvl1pPr>
              <a:defRPr b="1"/>
            </a:lvl1pPr>
          </a:lstStyle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EE5E589-7A22-4B60-822E-6573796CCFE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83909" y="1111625"/>
            <a:ext cx="12028716" cy="1865029"/>
          </a:xfrm>
          <a:prstGeom prst="rect">
            <a:avLst/>
          </a:prstGeom>
          <a:solidFill>
            <a:srgbClr val="C000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Прямоугольник 9"/>
          <p:cNvSpPr/>
          <p:nvPr/>
        </p:nvSpPr>
        <p:spPr>
          <a:xfrm>
            <a:off x="76197" y="991045"/>
            <a:ext cx="12028716" cy="120580"/>
          </a:xfrm>
          <a:prstGeom prst="rect">
            <a:avLst/>
          </a:prstGeom>
          <a:solidFill>
            <a:srgbClr val="FF6D6D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Прямоугольник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rgbClr val="FF6D6D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09600" y="1111625"/>
            <a:ext cx="10972800" cy="1864331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 dirty="0" smtClean="0"/>
              <a:t>Образец заголовка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01011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>
                <a:latin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d</a:t>
            </a:r>
            <a:r>
              <a:rPr lang="ru-RU" dirty="0" smtClean="0"/>
              <a:t>Образец текста</a:t>
            </a:r>
          </a:p>
          <a:p>
            <a:pPr lvl="1" eaLnBrk="1" latinLnBrk="0" hangingPunct="1"/>
            <a:r>
              <a:rPr lang="en-US" dirty="0" smtClean="0"/>
              <a:t>d</a:t>
            </a:r>
            <a:r>
              <a:rPr lang="ru-RU" dirty="0" smtClean="0"/>
              <a:t>Второй уровень</a:t>
            </a:r>
          </a:p>
          <a:p>
            <a:pPr lvl="2" eaLnBrk="1" latinLnBrk="0" hangingPunct="1"/>
            <a:r>
              <a:rPr lang="en-US" dirty="0" smtClean="0"/>
              <a:t>d</a:t>
            </a:r>
            <a:r>
              <a:rPr lang="ru-RU" dirty="0" smtClean="0"/>
              <a:t>Третий уровень</a:t>
            </a:r>
          </a:p>
          <a:p>
            <a:pPr lvl="3" eaLnBrk="1" latinLnBrk="0" hangingPunct="1"/>
            <a:r>
              <a:rPr lang="en-US" dirty="0" smtClean="0"/>
              <a:t>d</a:t>
            </a:r>
            <a:r>
              <a:rPr lang="ru-RU" dirty="0" smtClean="0"/>
              <a:t>Четвертый уровень</a:t>
            </a:r>
          </a:p>
          <a:p>
            <a:pPr lvl="4" eaLnBrk="1" latinLnBrk="0" hangingPunct="1"/>
            <a:r>
              <a:rPr lang="en-US" dirty="0" smtClean="0"/>
              <a:t>d</a:t>
            </a:r>
            <a:r>
              <a:rPr lang="ru-RU" dirty="0" smtClean="0"/>
              <a:t>Пятый уровень</a:t>
            </a:r>
            <a:endParaRPr kumimoji="0"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E589-7A22-4B60-822E-6573796CC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1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768350"/>
            <a:ext cx="103632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 hasCustomPrompt="1"/>
          </p:nvPr>
        </p:nvSpPr>
        <p:spPr>
          <a:xfrm>
            <a:off x="914400" y="1981200"/>
            <a:ext cx="10363200" cy="4114800"/>
          </a:xfr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 dirty="0" smtClean="0"/>
              <a:t>d</a:t>
            </a:r>
            <a:r>
              <a:rPr lang="ru-RU" dirty="0" smtClean="0"/>
              <a:t>Вставка таблицы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138083" y="6367463"/>
            <a:ext cx="6745069" cy="4572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74823" y="6286781"/>
            <a:ext cx="546225" cy="457200"/>
          </a:xfrm>
        </p:spPr>
        <p:txBody>
          <a:bodyPr/>
          <a:lstStyle>
            <a:lvl1pPr>
              <a:defRPr/>
            </a:lvl1pPr>
          </a:lstStyle>
          <a:p>
            <a:fld id="{3EE5E589-7A22-4B60-822E-6573796CC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7961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768350"/>
            <a:ext cx="103632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 hasCustomPrompt="1"/>
          </p:nvPr>
        </p:nvSpPr>
        <p:spPr>
          <a:xfrm>
            <a:off x="914400" y="1981200"/>
            <a:ext cx="10363200" cy="4114800"/>
          </a:xfr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 dirty="0" smtClean="0"/>
              <a:t>d</a:t>
            </a:r>
            <a:r>
              <a:rPr lang="ru-RU" dirty="0" smtClean="0"/>
              <a:t>Вставка надписи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138083" y="6367463"/>
            <a:ext cx="6745069" cy="4572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74823" y="6286781"/>
            <a:ext cx="546225" cy="457200"/>
          </a:xfrm>
        </p:spPr>
        <p:txBody>
          <a:bodyPr/>
          <a:lstStyle>
            <a:lvl1pPr>
              <a:defRPr/>
            </a:lvl1pPr>
          </a:lstStyle>
          <a:p>
            <a:fld id="{3EE5E589-7A22-4B60-822E-6573796CCFE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extBox 6"/>
          <p:cNvSpPr txBox="1"/>
          <p:nvPr userDrawn="1"/>
        </p:nvSpPr>
        <p:spPr>
          <a:xfrm>
            <a:off x="1197033" y="3585409"/>
            <a:ext cx="314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ambria" panose="02040503050406030204" pitchFamily="18" charset="0"/>
              </a:rPr>
              <a:t>sdfs</a:t>
            </a:r>
            <a:endParaRPr lang="ru-RU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785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одержимое 7"/>
          <p:cNvSpPr>
            <a:spLocks noGrp="1"/>
          </p:cNvSpPr>
          <p:nvPr>
            <p:ph sz="quarter" idx="1" hasCustomPrompt="1"/>
          </p:nvPr>
        </p:nvSpPr>
        <p:spPr>
          <a:xfrm>
            <a:off x="451837" y="1348816"/>
            <a:ext cx="11323307" cy="5032512"/>
          </a:xfrm>
        </p:spPr>
        <p:txBody>
          <a:bodyPr vert="horz">
            <a:normAutofit/>
          </a:bodyPr>
          <a:lstStyle>
            <a:lvl1pPr>
              <a:defRPr sz="3600" b="1">
                <a:latin typeface="Cambria" panose="02040503050406030204" pitchFamily="18" charset="0"/>
              </a:defRPr>
            </a:lvl1pPr>
            <a:lvl2pPr>
              <a:defRPr sz="3600" b="1">
                <a:latin typeface="Cambria" panose="02040503050406030204" pitchFamily="18" charset="0"/>
              </a:defRPr>
            </a:lvl2pPr>
            <a:lvl3pPr>
              <a:defRPr sz="3200" b="1">
                <a:latin typeface="Cambria" panose="02040503050406030204" pitchFamily="18" charset="0"/>
              </a:defRPr>
            </a:lvl3pPr>
            <a:lvl4pPr>
              <a:defRPr sz="3200" b="1">
                <a:latin typeface="Cambria" panose="02040503050406030204" pitchFamily="18" charset="0"/>
              </a:defRPr>
            </a:lvl4pPr>
            <a:lvl5pPr>
              <a:defRPr sz="3200" b="1">
                <a:latin typeface="Cambria" panose="02040503050406030204" pitchFamily="18" charset="0"/>
              </a:defRPr>
            </a:lvl5pPr>
          </a:lstStyle>
          <a:p>
            <a:pPr lvl="0" eaLnBrk="1" latinLnBrk="0" hangingPunct="1"/>
            <a:r>
              <a:rPr lang="en-US" dirty="0" err="1" smtClean="0"/>
              <a:t>dfs</a:t>
            </a:r>
            <a:r>
              <a:rPr lang="ru-RU" dirty="0" smtClean="0"/>
              <a:t>Образец текста</a:t>
            </a:r>
          </a:p>
          <a:p>
            <a:pPr lvl="1" eaLnBrk="1" latinLnBrk="0" hangingPunct="1"/>
            <a:r>
              <a:rPr lang="en-US" dirty="0" err="1" smtClean="0"/>
              <a:t>sdf</a:t>
            </a:r>
            <a:r>
              <a:rPr lang="ru-RU" dirty="0" smtClean="0"/>
              <a:t>Второй уровень</a:t>
            </a:r>
          </a:p>
          <a:p>
            <a:pPr lvl="2" eaLnBrk="1" latinLnBrk="0" hangingPunct="1"/>
            <a:r>
              <a:rPr lang="en-US" dirty="0" err="1" smtClean="0"/>
              <a:t>sd</a:t>
            </a:r>
            <a:r>
              <a:rPr lang="ru-RU" dirty="0" smtClean="0"/>
              <a:t>Третий уровень</a:t>
            </a:r>
          </a:p>
          <a:p>
            <a:pPr lvl="3" eaLnBrk="1" latinLnBrk="0" hangingPunct="1"/>
            <a:r>
              <a:rPr lang="en-US" dirty="0" err="1" smtClean="0"/>
              <a:t>sdfs</a:t>
            </a:r>
            <a:r>
              <a:rPr lang="ru-RU" dirty="0" smtClean="0"/>
              <a:t>Четвертый уровень</a:t>
            </a:r>
          </a:p>
          <a:p>
            <a:pPr lvl="4" eaLnBrk="1" latinLnBrk="0" hangingPunct="1"/>
            <a:r>
              <a:rPr lang="en-US" dirty="0" err="1" smtClean="0"/>
              <a:t>dsf</a:t>
            </a:r>
            <a:r>
              <a:rPr lang="ru-RU" dirty="0" smtClean="0"/>
              <a:t>Пятый уровень</a:t>
            </a:r>
            <a:endParaRPr kumimoji="0" lang="en-US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/>
          </p:nvPr>
        </p:nvSpPr>
        <p:spPr>
          <a:xfrm>
            <a:off x="719403" y="130622"/>
            <a:ext cx="10945216" cy="922114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E589-7A22-4B60-822E-6573796CC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446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>
            <a:normAutofit/>
          </a:bodyPr>
          <a:lstStyle>
            <a:lvl1pPr algn="l">
              <a:buNone/>
              <a:defRPr sz="4800" b="1" cap="none">
                <a:solidFill>
                  <a:srgbClr val="C00000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63598" y="6185650"/>
            <a:ext cx="6589488" cy="457200"/>
          </a:xfrm>
        </p:spPr>
        <p:txBody>
          <a:bodyPr/>
          <a:lstStyle>
            <a:lvl1pPr>
              <a:defRPr b="1"/>
            </a:lvl1pPr>
          </a:lstStyle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Прямоугольник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rgbClr val="FF6D6D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Прямоугольник 8"/>
          <p:cNvSpPr/>
          <p:nvPr/>
        </p:nvSpPr>
        <p:spPr>
          <a:xfrm>
            <a:off x="91075" y="2375168"/>
            <a:ext cx="12019495" cy="45720"/>
          </a:xfrm>
          <a:prstGeom prst="rect">
            <a:avLst/>
          </a:prstGeom>
          <a:solidFill>
            <a:srgbClr val="FF6D6D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3EE5E589-7A22-4B60-822E-6573796CC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38924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5" y="188640"/>
            <a:ext cx="10363200" cy="850106"/>
          </a:xfrm>
        </p:spPr>
        <p:txBody>
          <a:bodyPr>
            <a:normAutofit/>
          </a:bodyPr>
          <a:lstStyle>
            <a:lvl1pPr>
              <a:defRPr sz="4400" b="1">
                <a:solidFill>
                  <a:srgbClr val="C00000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E589-7A22-4B60-822E-6573796CCFE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 hasCustomPrompt="1"/>
          </p:nvPr>
        </p:nvSpPr>
        <p:spPr>
          <a:xfrm>
            <a:off x="623392" y="1340768"/>
            <a:ext cx="5376597" cy="4680520"/>
          </a:xfrm>
        </p:spPr>
        <p:txBody>
          <a:bodyPr vert="horz">
            <a:normAutofit/>
          </a:bodyPr>
          <a:lstStyle>
            <a:lvl1pPr>
              <a:defRPr sz="3200" b="1">
                <a:latin typeface="Cambria" panose="02040503050406030204" pitchFamily="18" charset="0"/>
              </a:defRPr>
            </a:lvl1pPr>
            <a:lvl2pPr>
              <a:defRPr sz="3200" b="1">
                <a:latin typeface="Cambria" panose="02040503050406030204" pitchFamily="18" charset="0"/>
              </a:defRPr>
            </a:lvl2pPr>
            <a:lvl3pPr>
              <a:defRPr sz="2800" b="1">
                <a:latin typeface="Cambria" panose="02040503050406030204" pitchFamily="18" charset="0"/>
              </a:defRPr>
            </a:lvl3pPr>
            <a:lvl4pPr>
              <a:defRPr sz="2800" b="1">
                <a:latin typeface="Cambria" panose="02040503050406030204" pitchFamily="18" charset="0"/>
              </a:defRPr>
            </a:lvl4pPr>
            <a:lvl5pPr>
              <a:defRPr sz="2800" b="1">
                <a:latin typeface="Cambria" panose="02040503050406030204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as</a:t>
            </a:r>
            <a:r>
              <a:rPr lang="ru-RU" dirty="0" smtClean="0"/>
              <a:t>Образец текста</a:t>
            </a:r>
          </a:p>
          <a:p>
            <a:pPr lvl="1" eaLnBrk="1" latinLnBrk="0" hangingPunct="1"/>
            <a:r>
              <a:rPr lang="en-US" dirty="0" smtClean="0"/>
              <a:t>d</a:t>
            </a:r>
            <a:r>
              <a:rPr lang="ru-RU" dirty="0" smtClean="0"/>
              <a:t>Второй уровень</a:t>
            </a:r>
          </a:p>
          <a:p>
            <a:pPr lvl="2" eaLnBrk="1" latinLnBrk="0" hangingPunct="1"/>
            <a:r>
              <a:rPr lang="en-US" dirty="0" smtClean="0"/>
              <a:t>d</a:t>
            </a:r>
            <a:r>
              <a:rPr lang="ru-RU" dirty="0" smtClean="0"/>
              <a:t>Третий уровень</a:t>
            </a:r>
          </a:p>
          <a:p>
            <a:pPr lvl="3" eaLnBrk="1" latinLnBrk="0" hangingPunct="1"/>
            <a:r>
              <a:rPr lang="en-US" dirty="0" smtClean="0"/>
              <a:t>d</a:t>
            </a:r>
            <a:r>
              <a:rPr lang="ru-RU" dirty="0" smtClean="0"/>
              <a:t>Четвертый уровень</a:t>
            </a:r>
          </a:p>
          <a:p>
            <a:pPr lvl="4" eaLnBrk="1" latinLnBrk="0" hangingPunct="1"/>
            <a:r>
              <a:rPr lang="en-US" dirty="0" smtClean="0"/>
              <a:t>d</a:t>
            </a:r>
            <a:r>
              <a:rPr lang="ru-RU" dirty="0" smtClean="0"/>
              <a:t>Пятый уровень</a:t>
            </a:r>
            <a:endParaRPr kumimoji="0" lang="en-US" dirty="0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 hasCustomPrompt="1"/>
          </p:nvPr>
        </p:nvSpPr>
        <p:spPr>
          <a:xfrm>
            <a:off x="6288022" y="1340768"/>
            <a:ext cx="5376597" cy="4680520"/>
          </a:xfrm>
        </p:spPr>
        <p:txBody>
          <a:bodyPr vert="horz">
            <a:normAutofit/>
          </a:bodyPr>
          <a:lstStyle>
            <a:lvl1pPr>
              <a:defRPr sz="3200" b="1">
                <a:latin typeface="Cambria" panose="02040503050406030204" pitchFamily="18" charset="0"/>
              </a:defRPr>
            </a:lvl1pPr>
            <a:lvl2pPr>
              <a:defRPr sz="3200" b="1">
                <a:latin typeface="Cambria" panose="02040503050406030204" pitchFamily="18" charset="0"/>
              </a:defRPr>
            </a:lvl2pPr>
            <a:lvl3pPr>
              <a:defRPr sz="2800" b="1">
                <a:latin typeface="Cambria" panose="02040503050406030204" pitchFamily="18" charset="0"/>
              </a:defRPr>
            </a:lvl3pPr>
            <a:lvl4pPr>
              <a:defRPr sz="2800" b="1">
                <a:latin typeface="Cambria" panose="02040503050406030204" pitchFamily="18" charset="0"/>
              </a:defRPr>
            </a:lvl4pPr>
            <a:lvl5pPr>
              <a:defRPr sz="2800" b="1">
                <a:latin typeface="Cambria" panose="02040503050406030204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d</a:t>
            </a:r>
            <a:r>
              <a:rPr lang="ru-RU" dirty="0" smtClean="0"/>
              <a:t>Образец текста</a:t>
            </a:r>
          </a:p>
          <a:p>
            <a:pPr lvl="1" eaLnBrk="1" latinLnBrk="0" hangingPunct="1"/>
            <a:r>
              <a:rPr lang="en-US" dirty="0" smtClean="0"/>
              <a:t>d</a:t>
            </a:r>
            <a:r>
              <a:rPr lang="ru-RU" dirty="0" smtClean="0"/>
              <a:t>Второй уровень</a:t>
            </a:r>
          </a:p>
          <a:p>
            <a:pPr lvl="2" eaLnBrk="1" latinLnBrk="0" hangingPunct="1"/>
            <a:r>
              <a:rPr lang="en-US" dirty="0" smtClean="0"/>
              <a:t>d</a:t>
            </a:r>
            <a:r>
              <a:rPr lang="ru-RU" dirty="0" smtClean="0"/>
              <a:t>Третий уровень</a:t>
            </a:r>
          </a:p>
          <a:p>
            <a:pPr lvl="3" eaLnBrk="1" latinLnBrk="0" hangingPunct="1"/>
            <a:r>
              <a:rPr lang="en-US" dirty="0" smtClean="0"/>
              <a:t>d</a:t>
            </a:r>
            <a:r>
              <a:rPr lang="ru-RU" dirty="0" smtClean="0"/>
              <a:t>Четвертый уровень</a:t>
            </a:r>
          </a:p>
          <a:p>
            <a:pPr lvl="4" eaLnBrk="1" latinLnBrk="0" hangingPunct="1"/>
            <a:r>
              <a:rPr lang="en-US" dirty="0" smtClean="0"/>
              <a:t>d</a:t>
            </a:r>
            <a:r>
              <a:rPr lang="ru-RU" dirty="0" smtClean="0"/>
              <a:t>Пятый уровень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23585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dirty="0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E589-7A22-4B60-822E-6573796CCFE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half" idx="2" hasCustomPrompt="1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>
            <a:lvl1pPr>
              <a:defRPr>
                <a:latin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d</a:t>
            </a:r>
            <a:r>
              <a:rPr lang="ru-RU" dirty="0" smtClean="0"/>
              <a:t>Образец текста</a:t>
            </a:r>
          </a:p>
          <a:p>
            <a:pPr lvl="1" eaLnBrk="1" latinLnBrk="0" hangingPunct="1"/>
            <a:r>
              <a:rPr lang="en-US" dirty="0" smtClean="0"/>
              <a:t>d</a:t>
            </a:r>
            <a:r>
              <a:rPr lang="ru-RU" dirty="0" smtClean="0"/>
              <a:t>Второй уровень</a:t>
            </a:r>
          </a:p>
          <a:p>
            <a:pPr lvl="2" eaLnBrk="1" latinLnBrk="0" hangingPunct="1"/>
            <a:r>
              <a:rPr lang="en-US" dirty="0" smtClean="0"/>
              <a:t>d</a:t>
            </a:r>
            <a:r>
              <a:rPr lang="ru-RU" dirty="0" smtClean="0"/>
              <a:t>Третий уровень</a:t>
            </a:r>
          </a:p>
          <a:p>
            <a:pPr lvl="3" eaLnBrk="1" latinLnBrk="0" hangingPunct="1"/>
            <a:r>
              <a:rPr lang="en-US" dirty="0" smtClean="0"/>
              <a:t>d</a:t>
            </a:r>
            <a:r>
              <a:rPr lang="ru-RU" dirty="0" smtClean="0"/>
              <a:t>Четвертый уровень</a:t>
            </a:r>
          </a:p>
          <a:p>
            <a:pPr lvl="4" eaLnBrk="1" latinLnBrk="0" hangingPunct="1"/>
            <a:r>
              <a:rPr lang="en-US" dirty="0" smtClean="0"/>
              <a:t>d</a:t>
            </a:r>
            <a:r>
              <a:rPr lang="ru-RU" dirty="0" smtClean="0"/>
              <a:t>Пятый уровень</a:t>
            </a:r>
            <a:endParaRPr kumimoji="0" lang="en-US" dirty="0"/>
          </a:p>
        </p:txBody>
      </p:sp>
      <p:sp>
        <p:nvSpPr>
          <p:cNvPr id="13" name="Содержимое 12"/>
          <p:cNvSpPr>
            <a:spLocks noGrp="1"/>
          </p:cNvSpPr>
          <p:nvPr>
            <p:ph sz="half" idx="4" hasCustomPrompt="1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>
            <a:lvl1pPr>
              <a:defRPr>
                <a:latin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d</a:t>
            </a:r>
            <a:r>
              <a:rPr lang="ru-RU" dirty="0" smtClean="0"/>
              <a:t>Образец текста</a:t>
            </a:r>
          </a:p>
          <a:p>
            <a:pPr lvl="1" eaLnBrk="1" latinLnBrk="0" hangingPunct="1"/>
            <a:r>
              <a:rPr lang="en-US" dirty="0" smtClean="0"/>
              <a:t>d</a:t>
            </a:r>
            <a:r>
              <a:rPr lang="ru-RU" dirty="0" smtClean="0"/>
              <a:t>Второй уровень</a:t>
            </a:r>
          </a:p>
          <a:p>
            <a:pPr lvl="2" eaLnBrk="1" latinLnBrk="0" hangingPunct="1"/>
            <a:r>
              <a:rPr lang="en-US" dirty="0" smtClean="0"/>
              <a:t>d</a:t>
            </a:r>
            <a:r>
              <a:rPr lang="ru-RU" dirty="0" smtClean="0"/>
              <a:t>Третий уровень</a:t>
            </a:r>
          </a:p>
          <a:p>
            <a:pPr lvl="3" eaLnBrk="1" latinLnBrk="0" hangingPunct="1"/>
            <a:r>
              <a:rPr lang="en-US" dirty="0" smtClean="0"/>
              <a:t>d</a:t>
            </a:r>
            <a:r>
              <a:rPr lang="ru-RU" dirty="0" smtClean="0"/>
              <a:t>Четвертый уровень</a:t>
            </a:r>
          </a:p>
          <a:p>
            <a:pPr lvl="4" eaLnBrk="1" latinLnBrk="0" hangingPunct="1"/>
            <a:r>
              <a:rPr lang="en-US" dirty="0" smtClean="0"/>
              <a:t>d</a:t>
            </a:r>
            <a:r>
              <a:rPr lang="ru-RU" dirty="0" smtClean="0"/>
              <a:t>Пятый уровень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39151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1424" y="116632"/>
            <a:ext cx="10363200" cy="922114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E589-7A22-4B60-822E-6573796CCFEB}" type="slidenum">
              <a:rPr lang="ru-RU" smtClean="0"/>
              <a:t>‹#›</a:t>
            </a:fld>
            <a:endParaRPr lang="ru-RU"/>
          </a:p>
        </p:txBody>
      </p:sp>
      <p:grpSp>
        <p:nvGrpSpPr>
          <p:cNvPr id="6" name="Группа 5"/>
          <p:cNvGrpSpPr/>
          <p:nvPr/>
        </p:nvGrpSpPr>
        <p:grpSpPr>
          <a:xfrm>
            <a:off x="815413" y="1124744"/>
            <a:ext cx="10753195" cy="72008"/>
            <a:chOff x="539552" y="908720"/>
            <a:chExt cx="8064896" cy="72008"/>
          </a:xfrm>
        </p:grpSpPr>
        <p:cxnSp>
          <p:nvCxnSpPr>
            <p:cNvPr id="7" name="Прямая соединительная линия 6"/>
            <p:cNvCxnSpPr/>
            <p:nvPr/>
          </p:nvCxnSpPr>
          <p:spPr>
            <a:xfrm>
              <a:off x="539552" y="908720"/>
              <a:ext cx="8064896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539552" y="980728"/>
              <a:ext cx="4536504" cy="0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8412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E589-7A22-4B60-822E-6573796CC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71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E589-7A22-4B60-822E-6573796CCFE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 hasCustomPrompt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>
            <a:lvl1pPr>
              <a:defRPr>
                <a:latin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d</a:t>
            </a:r>
            <a:r>
              <a:rPr lang="ru-RU" dirty="0" smtClean="0"/>
              <a:t>Образец текста</a:t>
            </a:r>
          </a:p>
          <a:p>
            <a:pPr lvl="1" eaLnBrk="1" latinLnBrk="0" hangingPunct="1"/>
            <a:r>
              <a:rPr lang="en-US" dirty="0" smtClean="0"/>
              <a:t>d</a:t>
            </a:r>
            <a:r>
              <a:rPr lang="ru-RU" dirty="0" smtClean="0"/>
              <a:t>Второй уровень</a:t>
            </a:r>
          </a:p>
          <a:p>
            <a:pPr lvl="2" eaLnBrk="1" latinLnBrk="0" hangingPunct="1"/>
            <a:r>
              <a:rPr lang="en-US" dirty="0" smtClean="0"/>
              <a:t>d</a:t>
            </a:r>
            <a:r>
              <a:rPr lang="ru-RU" dirty="0" smtClean="0"/>
              <a:t>Третий уровень</a:t>
            </a:r>
          </a:p>
          <a:p>
            <a:pPr lvl="3" eaLnBrk="1" latinLnBrk="0" hangingPunct="1"/>
            <a:r>
              <a:rPr lang="en-US" dirty="0" smtClean="0"/>
              <a:t>d</a:t>
            </a:r>
            <a:r>
              <a:rPr lang="ru-RU" dirty="0" smtClean="0"/>
              <a:t>Четвертый уровень</a:t>
            </a:r>
          </a:p>
          <a:p>
            <a:pPr lvl="4" eaLnBrk="1" latinLnBrk="0" hangingPunct="1"/>
            <a:r>
              <a:rPr lang="en-US" dirty="0" smtClean="0"/>
              <a:t>d</a:t>
            </a:r>
            <a:r>
              <a:rPr lang="ru-RU" dirty="0" smtClean="0"/>
              <a:t>Пятый уровень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2423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6633882" cy="457200"/>
          </a:xfrm>
        </p:spPr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3EE5E589-7A22-4B60-822E-6573796CCFE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Прямоугольник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Прямоугольник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1882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719403" y="188640"/>
            <a:ext cx="10945216" cy="922114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 dirty="0" smtClean="0"/>
              <a:t>Образец заголовка</a:t>
            </a:r>
            <a:endParaRPr kumimoji="0" lang="en-US" dirty="0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31371" y="1340768"/>
            <a:ext cx="11233248" cy="468052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dirty="0" smtClean="0"/>
              <a:t>Образец текста</a:t>
            </a:r>
          </a:p>
          <a:p>
            <a:pPr lvl="1" eaLnBrk="1" latinLnBrk="0" hangingPunct="1"/>
            <a:r>
              <a:rPr kumimoji="0" lang="ru-RU" dirty="0" smtClean="0"/>
              <a:t>Второй уровень</a:t>
            </a:r>
          </a:p>
          <a:p>
            <a:pPr lvl="2" eaLnBrk="1" latinLnBrk="0" hangingPunct="1"/>
            <a:r>
              <a:rPr kumimoji="0" lang="ru-RU" dirty="0" smtClean="0"/>
              <a:t>Третий уровень</a:t>
            </a:r>
          </a:p>
          <a:p>
            <a:pPr lvl="3" eaLnBrk="1" latinLnBrk="0" hangingPunct="1"/>
            <a:r>
              <a:rPr kumimoji="0" lang="ru-RU" dirty="0" smtClean="0"/>
              <a:t>Четвертый уровень</a:t>
            </a:r>
          </a:p>
          <a:p>
            <a:pPr lvl="4" eaLnBrk="1" latinLnBrk="0" hangingPunct="1"/>
            <a:r>
              <a:rPr kumimoji="0" lang="ru-RU" dirty="0" smtClean="0"/>
              <a:t>Пятый уровень</a:t>
            </a:r>
            <a:endParaRPr kumimoji="0" lang="en-US" dirty="0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890015" y="6172200"/>
            <a:ext cx="6768011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 b="1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3EE5E589-7A22-4B60-822E-6573796CCFEB}" type="slidenum">
              <a:rPr lang="ru-RU" smtClean="0"/>
              <a:t>‹#›</a:t>
            </a:fld>
            <a:endParaRPr lang="ru-RU"/>
          </a:p>
        </p:txBody>
      </p:sp>
      <p:grpSp>
        <p:nvGrpSpPr>
          <p:cNvPr id="10" name="Группа 9"/>
          <p:cNvGrpSpPr/>
          <p:nvPr/>
        </p:nvGrpSpPr>
        <p:grpSpPr>
          <a:xfrm>
            <a:off x="815413" y="1124744"/>
            <a:ext cx="10753195" cy="72008"/>
            <a:chOff x="539552" y="908720"/>
            <a:chExt cx="8064896" cy="72008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>
              <a:off x="539552" y="908720"/>
              <a:ext cx="8064896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539552" y="980728"/>
              <a:ext cx="4536504" cy="0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5491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3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3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32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3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32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Тема </a:t>
            </a:r>
            <a:r>
              <a:rPr lang="en-US" dirty="0"/>
              <a:t>3</a:t>
            </a:r>
            <a:r>
              <a:rPr lang="ru-RU" dirty="0" smtClean="0"/>
              <a:t>. </a:t>
            </a:r>
            <a:br>
              <a:rPr lang="ru-RU" dirty="0" smtClean="0"/>
            </a:br>
            <a:r>
              <a:rPr lang="ru-RU" dirty="0" smtClean="0"/>
              <a:t>Структуры данных в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09574" y="6172200"/>
            <a:ext cx="7648575" cy="457200"/>
          </a:xfrm>
        </p:spPr>
        <p:txBody>
          <a:bodyPr/>
          <a:lstStyle/>
          <a:p>
            <a:r>
              <a:rPr lang="ru-RU" b="1" dirty="0" smtClean="0"/>
              <a:t>Дисциплина "Программирование на языках высокого уровня" - семестр 3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45866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Базовые операции над списками:</a:t>
            </a:r>
          </a:p>
          <a:p>
            <a:pPr lvl="1"/>
            <a:r>
              <a:rPr lang="ru-RU" dirty="0" smtClean="0"/>
              <a:t>Доступ по индексу (нумерация с 0)</a:t>
            </a:r>
          </a:p>
          <a:p>
            <a:pPr marL="1430338" indent="0">
              <a:buNone/>
            </a:pPr>
            <a:r>
              <a:rPr lang="en-US" dirty="0" smtClean="0">
                <a:latin typeface="JetBrains Mono"/>
              </a:rPr>
              <a:t>list1 </a:t>
            </a:r>
            <a:r>
              <a:rPr lang="en-US" dirty="0">
                <a:latin typeface="JetBrains Mono"/>
              </a:rPr>
              <a:t>= 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15</a:t>
            </a:r>
            <a:r>
              <a:rPr lang="en-US" dirty="0"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78</a:t>
            </a:r>
            <a:r>
              <a:rPr lang="en-US" dirty="0"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56</a:t>
            </a:r>
            <a:r>
              <a:rPr lang="en-US" dirty="0">
                <a:latin typeface="JetBrains Mono"/>
              </a:rPr>
              <a:t>]</a:t>
            </a:r>
          </a:p>
          <a:p>
            <a:pPr marL="1430338" indent="0">
              <a:buNone/>
            </a:pPr>
            <a:r>
              <a:rPr lang="en-US" dirty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en-US" dirty="0" smtClean="0">
                <a:latin typeface="JetBrains Mono"/>
              </a:rPr>
              <a:t>(list1[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 smtClean="0">
                <a:latin typeface="JetBrains Mono"/>
              </a:rPr>
              <a:t>])	</a:t>
            </a:r>
            <a:r>
              <a:rPr lang="en-US" dirty="0" smtClean="0"/>
              <a:t>		</a:t>
            </a:r>
            <a:r>
              <a:rPr lang="ru-RU" b="0" i="1" dirty="0" smtClean="0">
                <a:latin typeface="JetBrains Mono"/>
              </a:rPr>
              <a:t>Результат</a:t>
            </a:r>
            <a:r>
              <a:rPr lang="ru-RU" dirty="0" smtClean="0">
                <a:latin typeface="JetBrains Mono"/>
              </a:rPr>
              <a:t>: 15</a:t>
            </a:r>
          </a:p>
          <a:p>
            <a:pPr lvl="1"/>
            <a:r>
              <a:rPr lang="ru-RU" dirty="0" smtClean="0"/>
              <a:t>Редактирование </a:t>
            </a:r>
            <a:r>
              <a:rPr lang="ru-RU" dirty="0"/>
              <a:t>по </a:t>
            </a:r>
            <a:r>
              <a:rPr lang="ru-RU" dirty="0" smtClean="0"/>
              <a:t>индексу</a:t>
            </a:r>
          </a:p>
          <a:p>
            <a:pPr marL="1430338" indent="0">
              <a:buNone/>
            </a:pPr>
            <a:r>
              <a:rPr lang="en-US" dirty="0">
                <a:latin typeface="JetBrains Mono"/>
              </a:rPr>
              <a:t>list1 = 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15</a:t>
            </a:r>
            <a:r>
              <a:rPr lang="en-US" dirty="0"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78</a:t>
            </a:r>
            <a:r>
              <a:rPr lang="en-US" dirty="0"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56</a:t>
            </a:r>
            <a:r>
              <a:rPr lang="en-US" dirty="0">
                <a:latin typeface="JetBrains Mono"/>
              </a:rPr>
              <a:t>]</a:t>
            </a:r>
            <a:endParaRPr lang="ru-RU" dirty="0">
              <a:latin typeface="JetBrains Mono"/>
            </a:endParaRPr>
          </a:p>
          <a:p>
            <a:pPr marL="1430338" indent="0">
              <a:buNone/>
            </a:pPr>
            <a:r>
              <a:rPr lang="en-US" dirty="0">
                <a:latin typeface="JetBrains Mono"/>
              </a:rPr>
              <a:t>list1[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latin typeface="JetBrains Mono"/>
              </a:rPr>
              <a:t>] =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67</a:t>
            </a:r>
          </a:p>
          <a:p>
            <a:pPr marL="1430338" indent="0">
              <a:buNone/>
            </a:pPr>
            <a:r>
              <a:rPr lang="en-US" dirty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en-US" dirty="0" smtClean="0">
                <a:latin typeface="JetBrains Mono"/>
              </a:rPr>
              <a:t>(list1)</a:t>
            </a:r>
            <a:r>
              <a:rPr lang="en-US" dirty="0"/>
              <a:t>		</a:t>
            </a:r>
            <a:r>
              <a:rPr lang="ru-RU" b="0" i="1" dirty="0" smtClean="0">
                <a:latin typeface="JetBrains Mono"/>
              </a:rPr>
              <a:t>Результат</a:t>
            </a:r>
            <a:r>
              <a:rPr lang="ru-RU" dirty="0">
                <a:latin typeface="JetBrains Mono"/>
              </a:rPr>
              <a:t>: </a:t>
            </a:r>
            <a:r>
              <a:rPr lang="en-US" dirty="0" smtClean="0">
                <a:latin typeface="JetBrains Mono"/>
              </a:rPr>
              <a:t>1, </a:t>
            </a:r>
            <a:r>
              <a:rPr lang="ru-RU" dirty="0" smtClean="0">
                <a:latin typeface="JetBrains Mono"/>
              </a:rPr>
              <a:t>15</a:t>
            </a:r>
            <a:r>
              <a:rPr lang="en-US" dirty="0" smtClean="0">
                <a:latin typeface="JetBrains Mono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JetBrains Mono"/>
              </a:rPr>
              <a:t>67</a:t>
            </a:r>
            <a:r>
              <a:rPr lang="en-US" dirty="0" smtClean="0">
                <a:latin typeface="JetBrains Mono"/>
              </a:rPr>
              <a:t>, 56</a:t>
            </a:r>
            <a:endParaRPr lang="ru-RU" dirty="0">
              <a:latin typeface="JetBrains Mono"/>
            </a:endParaRPr>
          </a:p>
          <a:p>
            <a:pPr lvl="1"/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377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530357" y="1478644"/>
            <a:ext cx="11323307" cy="2890674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Модул</a:t>
            </a:r>
            <a:r>
              <a:rPr lang="ru-RU" dirty="0">
                <a:solidFill>
                  <a:srgbClr val="0070C0"/>
                </a:solidFill>
              </a:rPr>
              <a:t>ь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datetime</a:t>
            </a:r>
            <a:endParaRPr lang="ru-RU" dirty="0" smtClean="0">
              <a:solidFill>
                <a:srgbClr val="0070C0"/>
              </a:solidFill>
            </a:endParaRPr>
          </a:p>
          <a:p>
            <a:r>
              <a:rPr lang="ru-RU" dirty="0" smtClean="0"/>
              <a:t>Класс </a:t>
            </a:r>
            <a:r>
              <a:rPr lang="en-US" dirty="0" err="1" smtClean="0"/>
              <a:t>datetime.date</a:t>
            </a:r>
            <a:r>
              <a:rPr lang="en-US" dirty="0" smtClean="0"/>
              <a:t>(year</a:t>
            </a:r>
            <a:r>
              <a:rPr lang="ru-RU" dirty="0" smtClean="0"/>
              <a:t>, </a:t>
            </a:r>
            <a:r>
              <a:rPr lang="en-US" dirty="0" smtClean="0"/>
              <a:t>month</a:t>
            </a:r>
            <a:r>
              <a:rPr lang="ru-RU" dirty="0" smtClean="0"/>
              <a:t>, </a:t>
            </a:r>
            <a:r>
              <a:rPr lang="en-US" dirty="0" smtClean="0"/>
              <a:t>day)</a:t>
            </a:r>
            <a:r>
              <a:rPr lang="ru-RU" dirty="0" smtClean="0"/>
              <a:t> – создание объекта даты с аргументами</a:t>
            </a:r>
            <a:r>
              <a:rPr lang="en-US" dirty="0" smtClean="0"/>
              <a:t> (</a:t>
            </a:r>
            <a:r>
              <a:rPr lang="ru-RU" dirty="0" smtClean="0"/>
              <a:t>можно использовать именованные</a:t>
            </a:r>
            <a:r>
              <a:rPr lang="en-US" dirty="0" smtClean="0"/>
              <a:t>)</a:t>
            </a:r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датой и временем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23019" y="4369318"/>
            <a:ext cx="978299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date1 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ru-RU" altLang="ru-RU" sz="2800" b="1" dirty="0" err="1" smtClean="0">
                <a:solidFill>
                  <a:srgbClr val="080808"/>
                </a:solidFill>
                <a:latin typeface="JetBrains Mono"/>
              </a:rPr>
              <a:t>datetime.date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ru-RU" sz="2800" b="1" dirty="0" smtClean="0">
                <a:solidFill>
                  <a:srgbClr val="080808"/>
                </a:solidFill>
                <a:latin typeface="JetBrains Mono"/>
              </a:rPr>
              <a:t>1995, 9, 14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)</a:t>
            </a:r>
            <a:endParaRPr lang="en-US" altLang="ru-RU" sz="2800" b="1" dirty="0" smtClean="0">
              <a:solidFill>
                <a:srgbClr val="080808"/>
              </a:solidFill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date2= </a:t>
            </a:r>
            <a:r>
              <a:rPr lang="ru-RU" altLang="ru-RU" sz="2800" b="1" dirty="0" err="1" smtClean="0">
                <a:solidFill>
                  <a:srgbClr val="080808"/>
                </a:solidFill>
                <a:latin typeface="JetBrains Mono"/>
              </a:rPr>
              <a:t>datetime.date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err="1" smtClean="0">
                <a:solidFill>
                  <a:srgbClr val="660099"/>
                </a:solidFill>
                <a:latin typeface="JetBrains Mono"/>
              </a:rPr>
              <a:t>day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=</a:t>
            </a:r>
            <a:r>
              <a:rPr lang="ru-RU" altLang="ru-RU" sz="2800" b="1" dirty="0" smtClean="0">
                <a:solidFill>
                  <a:srgbClr val="1750EB"/>
                </a:solidFill>
                <a:latin typeface="JetBrains Mono"/>
              </a:rPr>
              <a:t>14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,</a:t>
            </a:r>
            <a:r>
              <a:rPr lang="ru-RU" altLang="ru-RU" sz="2800" b="1" dirty="0" smtClean="0">
                <a:solidFill>
                  <a:srgbClr val="1750EB"/>
                </a:solidFill>
                <a:latin typeface="JetBrains Mono"/>
              </a:rPr>
              <a:t> </a:t>
            </a:r>
            <a:r>
              <a:rPr lang="ru-RU" altLang="ru-RU" sz="2800" b="1" dirty="0" err="1" smtClean="0">
                <a:solidFill>
                  <a:srgbClr val="660099"/>
                </a:solidFill>
                <a:latin typeface="JetBrains Mono"/>
              </a:rPr>
              <a:t>year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=</a:t>
            </a:r>
            <a:r>
              <a:rPr lang="ru-RU" altLang="ru-RU" sz="2800" b="1" dirty="0" smtClean="0">
                <a:solidFill>
                  <a:srgbClr val="1750EB"/>
                </a:solidFill>
                <a:latin typeface="JetBrains Mono"/>
              </a:rPr>
              <a:t>1995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800" b="1" dirty="0" err="1" smtClean="0">
                <a:solidFill>
                  <a:srgbClr val="660099"/>
                </a:solidFill>
                <a:latin typeface="JetBrains Mono"/>
              </a:rPr>
              <a:t>month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=</a:t>
            </a:r>
            <a:r>
              <a:rPr lang="ru-RU" altLang="ru-RU" sz="2800" b="1" dirty="0" smtClean="0">
                <a:solidFill>
                  <a:srgbClr val="1750EB"/>
                </a:solidFill>
                <a:latin typeface="JetBrains Mono"/>
              </a:rPr>
              <a:t>9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err="1" smtClean="0">
                <a:solidFill>
                  <a:srgbClr val="080808"/>
                </a:solidFill>
                <a:latin typeface="JetBrains Mono"/>
              </a:rPr>
              <a:t>date</a:t>
            </a:r>
            <a:r>
              <a:rPr lang="en-US" altLang="ru-RU" sz="2800" b="1" dirty="0" smtClean="0">
                <a:solidFill>
                  <a:srgbClr val="080808"/>
                </a:solidFill>
                <a:latin typeface="JetBrains Mono"/>
              </a:rPr>
              <a:t>1, date2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)</a:t>
            </a:r>
            <a:endParaRPr lang="ru-RU" altLang="ru-RU" sz="54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84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530357" y="1478644"/>
            <a:ext cx="11323307" cy="2890674"/>
          </a:xfrm>
        </p:spPr>
        <p:txBody>
          <a:bodyPr>
            <a:normAutofit lnSpcReduction="10000"/>
          </a:bodyPr>
          <a:lstStyle/>
          <a:p>
            <a:r>
              <a:rPr lang="ru-RU" dirty="0">
                <a:solidFill>
                  <a:srgbClr val="0070C0"/>
                </a:solidFill>
              </a:rPr>
              <a:t>Модуль </a:t>
            </a:r>
            <a:r>
              <a:rPr lang="en-US" dirty="0" err="1">
                <a:solidFill>
                  <a:srgbClr val="0070C0"/>
                </a:solidFill>
              </a:rPr>
              <a:t>datetime</a:t>
            </a:r>
            <a:endParaRPr lang="ru-RU" dirty="0">
              <a:solidFill>
                <a:srgbClr val="0070C0"/>
              </a:solidFill>
            </a:endParaRPr>
          </a:p>
          <a:p>
            <a:r>
              <a:rPr lang="ru-RU" dirty="0" smtClean="0"/>
              <a:t>Класс </a:t>
            </a:r>
            <a:r>
              <a:rPr lang="en-US" dirty="0" err="1" smtClean="0"/>
              <a:t>datetime.time</a:t>
            </a:r>
            <a:r>
              <a:rPr lang="en-US" dirty="0" smtClean="0"/>
              <a:t>([hour[</a:t>
            </a:r>
            <a:r>
              <a:rPr lang="ru-RU" dirty="0" smtClean="0"/>
              <a:t>, </a:t>
            </a:r>
            <a:r>
              <a:rPr lang="en-US" dirty="0" smtClean="0"/>
              <a:t>minute[</a:t>
            </a:r>
            <a:r>
              <a:rPr lang="ru-RU" dirty="0" smtClean="0"/>
              <a:t>, </a:t>
            </a:r>
            <a:r>
              <a:rPr lang="en-US" dirty="0" smtClean="0"/>
              <a:t>second[, microsecond=0]]]])</a:t>
            </a:r>
            <a:r>
              <a:rPr lang="ru-RU" dirty="0" smtClean="0"/>
              <a:t> – создание объекта времени с аргументами</a:t>
            </a:r>
            <a:r>
              <a:rPr lang="en-US" dirty="0" smtClean="0"/>
              <a:t> (</a:t>
            </a:r>
            <a:r>
              <a:rPr lang="ru-RU" dirty="0" smtClean="0"/>
              <a:t>можно использовать именованные</a:t>
            </a:r>
            <a:r>
              <a:rPr lang="en-US" dirty="0" smtClean="0"/>
              <a:t>)</a:t>
            </a:r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датой и временем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23019" y="4369318"/>
            <a:ext cx="978299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date1 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datetime.t</a:t>
            </a:r>
            <a:r>
              <a:rPr lang="en-US" altLang="ru-RU" sz="2800" b="1" dirty="0" err="1" smtClean="0">
                <a:solidFill>
                  <a:srgbClr val="080808"/>
                </a:solidFill>
                <a:latin typeface="JetBrains Mono"/>
              </a:rPr>
              <a:t>ime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ru-RU" sz="2800" b="1" dirty="0" smtClean="0">
                <a:solidFill>
                  <a:srgbClr val="080808"/>
                </a:solidFill>
                <a:latin typeface="JetBrains Mono"/>
              </a:rPr>
              <a:t>19, 39, 14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)</a:t>
            </a:r>
            <a:endParaRPr lang="en-US" altLang="ru-RU" sz="2800" b="1" dirty="0" smtClean="0">
              <a:solidFill>
                <a:srgbClr val="080808"/>
              </a:solidFill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date2= </a:t>
            </a:r>
            <a:r>
              <a:rPr lang="ru-RU" altLang="ru-RU" sz="2800" b="1" dirty="0" err="1" smtClean="0">
                <a:solidFill>
                  <a:srgbClr val="080808"/>
                </a:solidFill>
                <a:latin typeface="JetBrains Mono"/>
              </a:rPr>
              <a:t>datetime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ru-RU" sz="2800" b="1" dirty="0" smtClean="0">
                <a:solidFill>
                  <a:srgbClr val="080808"/>
                </a:solidFill>
                <a:latin typeface="JetBrains Mono"/>
              </a:rPr>
              <a:t>time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ru-RU" sz="2800" b="1" dirty="0" smtClean="0">
                <a:solidFill>
                  <a:srgbClr val="660099"/>
                </a:solidFill>
                <a:latin typeface="JetBrains Mono"/>
              </a:rPr>
              <a:t>hour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=</a:t>
            </a:r>
            <a:r>
              <a:rPr lang="ru-RU" altLang="ru-RU" sz="2800" b="1" dirty="0" smtClean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altLang="ru-RU" sz="2800" b="1" dirty="0" smtClean="0">
                <a:solidFill>
                  <a:srgbClr val="1750EB"/>
                </a:solidFill>
                <a:latin typeface="JetBrains Mono"/>
              </a:rPr>
              <a:t>9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,</a:t>
            </a:r>
            <a:r>
              <a:rPr lang="ru-RU" altLang="ru-RU" sz="2800" b="1" dirty="0" smtClean="0">
                <a:solidFill>
                  <a:srgbClr val="1750EB"/>
                </a:solidFill>
                <a:latin typeface="JetBrains Mono"/>
              </a:rPr>
              <a:t> </a:t>
            </a:r>
            <a:r>
              <a:rPr lang="en-US" altLang="ru-RU" sz="2800" b="1" dirty="0" smtClean="0">
                <a:solidFill>
                  <a:srgbClr val="660099"/>
                </a:solidFill>
                <a:latin typeface="JetBrains Mono"/>
              </a:rPr>
              <a:t>minute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=</a:t>
            </a:r>
            <a:r>
              <a:rPr lang="en-US" altLang="ru-RU" sz="2800" b="1" dirty="0" smtClean="0">
                <a:solidFill>
                  <a:srgbClr val="1750EB"/>
                </a:solidFill>
                <a:latin typeface="JetBrains Mono"/>
              </a:rPr>
              <a:t>3</a:t>
            </a:r>
            <a:r>
              <a:rPr lang="ru-RU" altLang="ru-RU" sz="2800" b="1" dirty="0" smtClean="0">
                <a:solidFill>
                  <a:srgbClr val="1750EB"/>
                </a:solidFill>
                <a:latin typeface="JetBrains Mono"/>
              </a:rPr>
              <a:t>9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ru-RU" sz="2800" b="1" dirty="0" smtClean="0">
                <a:solidFill>
                  <a:srgbClr val="660099"/>
                </a:solidFill>
                <a:latin typeface="JetBrains Mono"/>
              </a:rPr>
              <a:t>second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=</a:t>
            </a:r>
            <a:r>
              <a:rPr lang="en-US" altLang="ru-RU" sz="2800" b="1" dirty="0" smtClean="0">
                <a:solidFill>
                  <a:srgbClr val="1750EB"/>
                </a:solidFill>
                <a:latin typeface="JetBrains Mono"/>
              </a:rPr>
              <a:t>14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err="1" smtClean="0">
                <a:solidFill>
                  <a:srgbClr val="080808"/>
                </a:solidFill>
                <a:latin typeface="JetBrains Mono"/>
              </a:rPr>
              <a:t>date</a:t>
            </a:r>
            <a:r>
              <a:rPr lang="en-US" altLang="ru-RU" sz="2800" b="1" dirty="0" smtClean="0">
                <a:solidFill>
                  <a:srgbClr val="080808"/>
                </a:solidFill>
                <a:latin typeface="JetBrains Mono"/>
              </a:rPr>
              <a:t>1, date2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)</a:t>
            </a:r>
            <a:endParaRPr lang="ru-RU" altLang="ru-RU" sz="54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24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51837" y="1265690"/>
            <a:ext cx="11323307" cy="2743754"/>
          </a:xfrm>
        </p:spPr>
        <p:txBody>
          <a:bodyPr>
            <a:normAutofit lnSpcReduction="10000"/>
          </a:bodyPr>
          <a:lstStyle/>
          <a:p>
            <a:r>
              <a:rPr lang="ru-RU" dirty="0">
                <a:solidFill>
                  <a:srgbClr val="0070C0"/>
                </a:solidFill>
              </a:rPr>
              <a:t>Модуль </a:t>
            </a:r>
            <a:r>
              <a:rPr lang="en-US" dirty="0" err="1">
                <a:solidFill>
                  <a:srgbClr val="0070C0"/>
                </a:solidFill>
              </a:rPr>
              <a:t>datetime</a:t>
            </a:r>
            <a:endParaRPr lang="ru-RU" dirty="0">
              <a:solidFill>
                <a:srgbClr val="0070C0"/>
              </a:solidFill>
            </a:endParaRPr>
          </a:p>
          <a:p>
            <a:r>
              <a:rPr lang="ru-RU" dirty="0" smtClean="0"/>
              <a:t>Класс </a:t>
            </a:r>
            <a:r>
              <a:rPr lang="en-US" dirty="0" err="1" smtClean="0"/>
              <a:t>datetime.datetime</a:t>
            </a:r>
            <a:r>
              <a:rPr lang="en-US" dirty="0" smtClean="0"/>
              <a:t>(year</a:t>
            </a:r>
            <a:r>
              <a:rPr lang="ru-RU" dirty="0" smtClean="0"/>
              <a:t>, </a:t>
            </a:r>
            <a:r>
              <a:rPr lang="en-US" dirty="0" smtClean="0"/>
              <a:t>month</a:t>
            </a:r>
            <a:r>
              <a:rPr lang="ru-RU" dirty="0" smtClean="0"/>
              <a:t>, </a:t>
            </a:r>
            <a:r>
              <a:rPr lang="en-US" dirty="0" smtClean="0"/>
              <a:t>day, hour=0, minute=0, second=0, microsecond=0)</a:t>
            </a:r>
            <a:r>
              <a:rPr lang="ru-RU" dirty="0" smtClean="0"/>
              <a:t> – создание объекта даты</a:t>
            </a:r>
            <a:r>
              <a:rPr lang="en-US" dirty="0" smtClean="0"/>
              <a:t>/</a:t>
            </a:r>
            <a:r>
              <a:rPr lang="ru-RU" dirty="0" smtClean="0"/>
              <a:t>время с аргументами</a:t>
            </a:r>
            <a:r>
              <a:rPr lang="en-US" dirty="0" smtClean="0"/>
              <a:t> (</a:t>
            </a:r>
            <a:r>
              <a:rPr lang="ru-RU" dirty="0" smtClean="0"/>
              <a:t>можно использовать именованные</a:t>
            </a:r>
            <a:r>
              <a:rPr lang="en-US" dirty="0" smtClean="0"/>
              <a:t>)</a:t>
            </a:r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датой и временем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51837" y="4182881"/>
            <a:ext cx="1132330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dt1 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ru-RU" altLang="ru-RU" sz="2800" b="1" dirty="0" err="1" smtClean="0">
                <a:solidFill>
                  <a:srgbClr val="080808"/>
                </a:solidFill>
                <a:latin typeface="JetBrains Mono"/>
              </a:rPr>
              <a:t>datetime.date</a:t>
            </a:r>
            <a:r>
              <a:rPr lang="en-US" altLang="ru-RU" sz="2800" b="1" dirty="0" smtClean="0">
                <a:solidFill>
                  <a:srgbClr val="080808"/>
                </a:solidFill>
                <a:latin typeface="JetBrains Mono"/>
              </a:rPr>
              <a:t>time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ru-RU" sz="2800" b="1" dirty="0" smtClean="0">
                <a:solidFill>
                  <a:srgbClr val="080808"/>
                </a:solidFill>
                <a:latin typeface="JetBrains Mono"/>
              </a:rPr>
              <a:t>1995, 9, 14, 12,30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)</a:t>
            </a:r>
            <a:endParaRPr lang="en-US" altLang="ru-RU" sz="2800" b="1" dirty="0" smtClean="0">
              <a:solidFill>
                <a:srgbClr val="080808"/>
              </a:solidFill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dt2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ru-RU" altLang="ru-RU" sz="2800" b="1" dirty="0" err="1" smtClean="0">
                <a:solidFill>
                  <a:srgbClr val="080808"/>
                </a:solidFill>
                <a:latin typeface="JetBrains Mono"/>
              </a:rPr>
              <a:t>datetime.date</a:t>
            </a:r>
            <a:r>
              <a:rPr lang="en-US" altLang="ru-RU" sz="2800" b="1" dirty="0" smtClean="0">
                <a:solidFill>
                  <a:srgbClr val="080808"/>
                </a:solidFill>
                <a:latin typeface="JetBrains Mono"/>
              </a:rPr>
              <a:t>time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err="1" smtClean="0">
                <a:solidFill>
                  <a:srgbClr val="660099"/>
                </a:solidFill>
                <a:latin typeface="JetBrains Mono"/>
              </a:rPr>
              <a:t>day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=</a:t>
            </a:r>
            <a:r>
              <a:rPr lang="ru-RU" altLang="ru-RU" sz="2800" b="1" dirty="0" smtClean="0">
                <a:solidFill>
                  <a:srgbClr val="1750EB"/>
                </a:solidFill>
                <a:latin typeface="JetBrains Mono"/>
              </a:rPr>
              <a:t>14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,</a:t>
            </a:r>
            <a:r>
              <a:rPr lang="ru-RU" altLang="ru-RU" sz="2800" b="1" dirty="0" smtClean="0">
                <a:solidFill>
                  <a:srgbClr val="1750EB"/>
                </a:solidFill>
                <a:latin typeface="JetBrains Mono"/>
              </a:rPr>
              <a:t> </a:t>
            </a:r>
            <a:r>
              <a:rPr lang="ru-RU" altLang="ru-RU" sz="2800" b="1" dirty="0" err="1" smtClean="0">
                <a:solidFill>
                  <a:srgbClr val="660099"/>
                </a:solidFill>
                <a:latin typeface="JetBrains Mono"/>
              </a:rPr>
              <a:t>year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=</a:t>
            </a:r>
            <a:r>
              <a:rPr lang="ru-RU" altLang="ru-RU" sz="2800" b="1" dirty="0" smtClean="0">
                <a:solidFill>
                  <a:srgbClr val="1750EB"/>
                </a:solidFill>
                <a:latin typeface="JetBrains Mono"/>
              </a:rPr>
              <a:t>1995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800" b="1" dirty="0" err="1" smtClean="0">
                <a:solidFill>
                  <a:srgbClr val="660099"/>
                </a:solidFill>
                <a:latin typeface="JetBrains Mono"/>
              </a:rPr>
              <a:t>month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=</a:t>
            </a:r>
            <a:r>
              <a:rPr lang="ru-RU" altLang="ru-RU" sz="2800" b="1" dirty="0" smtClean="0">
                <a:solidFill>
                  <a:srgbClr val="1750EB"/>
                </a:solidFill>
                <a:latin typeface="JetBrains Mono"/>
              </a:rPr>
              <a:t>9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,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 </a:t>
            </a:r>
            <a:r>
              <a:rPr lang="en-US" altLang="ru-RU" sz="2800" b="1" dirty="0" smtClean="0">
                <a:solidFill>
                  <a:srgbClr val="660099"/>
                </a:solidFill>
                <a:latin typeface="JetBrains Mono"/>
              </a:rPr>
              <a:t>minute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=</a:t>
            </a:r>
            <a:r>
              <a:rPr lang="en-US" altLang="ru-RU" sz="2800" b="1" dirty="0" smtClean="0">
                <a:solidFill>
                  <a:srgbClr val="1750EB"/>
                </a:solidFill>
                <a:latin typeface="JetBrains Mono"/>
              </a:rPr>
              <a:t>30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800" b="1" dirty="0" smtClean="0">
                <a:solidFill>
                  <a:srgbClr val="660099"/>
                </a:solidFill>
                <a:latin typeface="JetBrains Mono"/>
              </a:rPr>
              <a:t>h</a:t>
            </a:r>
            <a:r>
              <a:rPr lang="en-US" altLang="ru-RU" sz="2800" b="1" dirty="0" smtClean="0">
                <a:solidFill>
                  <a:srgbClr val="660099"/>
                </a:solidFill>
                <a:latin typeface="JetBrains Mono"/>
              </a:rPr>
              <a:t>our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=</a:t>
            </a:r>
            <a:r>
              <a:rPr lang="en-US" altLang="ru-RU" sz="2800" b="1" dirty="0" smtClean="0">
                <a:solidFill>
                  <a:srgbClr val="1750EB"/>
                </a:solidFill>
                <a:latin typeface="JetBrains Mono"/>
              </a:rPr>
              <a:t>12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(d</a:t>
            </a:r>
            <a:r>
              <a:rPr lang="en-US" altLang="ru-RU" sz="2800" b="1" dirty="0" smtClean="0">
                <a:solidFill>
                  <a:srgbClr val="080808"/>
                </a:solidFill>
                <a:latin typeface="JetBrains Mono"/>
              </a:rPr>
              <a:t>t1, dt2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)</a:t>
            </a:r>
            <a:endParaRPr lang="ru-RU" altLang="ru-RU" sz="54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28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51837" y="1265690"/>
            <a:ext cx="11323307" cy="2743754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Модуль </a:t>
            </a:r>
            <a:r>
              <a:rPr lang="en-US" dirty="0" err="1">
                <a:solidFill>
                  <a:srgbClr val="0070C0"/>
                </a:solidFill>
              </a:rPr>
              <a:t>datetime</a:t>
            </a:r>
            <a:endParaRPr lang="ru-RU" dirty="0">
              <a:solidFill>
                <a:srgbClr val="0070C0"/>
              </a:solidFill>
            </a:endParaRPr>
          </a:p>
          <a:p>
            <a:r>
              <a:rPr lang="ru-RU" dirty="0" smtClean="0"/>
              <a:t>Методы экземпляров класса </a:t>
            </a:r>
            <a:r>
              <a:rPr lang="en-US" dirty="0" err="1" smtClean="0"/>
              <a:t>datetime.datetime</a:t>
            </a:r>
            <a:r>
              <a:rPr lang="ru-RU" dirty="0" smtClean="0"/>
              <a:t>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date</a:t>
            </a:r>
            <a:r>
              <a:rPr lang="en-US" dirty="0" smtClean="0"/>
              <a:t>()</a:t>
            </a:r>
            <a:r>
              <a:rPr lang="ru-RU" dirty="0" smtClean="0"/>
              <a:t> – возвращает копию экземпляра даты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датой и временем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996372" y="3529900"/>
            <a:ext cx="1132330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date2= 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datetime.date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err="1">
                <a:solidFill>
                  <a:srgbClr val="660099"/>
                </a:solidFill>
                <a:latin typeface="JetBrains Mono"/>
              </a:rPr>
              <a:t>year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1995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800" b="1" dirty="0" err="1">
                <a:solidFill>
                  <a:srgbClr val="660099"/>
                </a:solidFill>
                <a:latin typeface="JetBrains Mono"/>
              </a:rPr>
              <a:t>month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9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800" b="1" dirty="0" err="1">
                <a:solidFill>
                  <a:srgbClr val="660099"/>
                </a:solidFill>
                <a:latin typeface="JetBrains Mono"/>
              </a:rPr>
              <a:t>day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14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date3=date2.</a:t>
            </a:r>
            <a:r>
              <a:rPr lang="ru-RU" altLang="ru-RU" sz="2800" b="1" dirty="0">
                <a:solidFill>
                  <a:srgbClr val="FF0000"/>
                </a:solidFill>
                <a:latin typeface="JetBrains Mono"/>
              </a:rPr>
              <a:t>date()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(date3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)</a:t>
            </a:r>
            <a:endParaRPr lang="ru-RU" altLang="ru-RU" sz="5400" b="1" dirty="0">
              <a:latin typeface="Arial" panose="020B0604020202020204" pitchFamily="34" charset="0"/>
            </a:endParaRPr>
          </a:p>
        </p:txBody>
      </p:sp>
      <p:sp>
        <p:nvSpPr>
          <p:cNvPr id="7" name="Объект 1"/>
          <p:cNvSpPr txBox="1">
            <a:spLocks/>
          </p:cNvSpPr>
          <p:nvPr/>
        </p:nvSpPr>
        <p:spPr>
          <a:xfrm>
            <a:off x="451836" y="5028923"/>
            <a:ext cx="11323307" cy="1143277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36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36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32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32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32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time()</a:t>
            </a:r>
            <a:r>
              <a:rPr lang="ru-RU" dirty="0" smtClean="0"/>
              <a:t> – возвращает копию экземпляра времени</a:t>
            </a:r>
          </a:p>
        </p:txBody>
      </p:sp>
    </p:spTree>
    <p:extLst>
      <p:ext uri="{BB962C8B-B14F-4D97-AF65-F5344CB8AC3E}">
        <p14:creationId xmlns:p14="http://schemas.microsoft.com/office/powerpoint/2010/main" val="213715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51837" y="1265690"/>
            <a:ext cx="11323307" cy="2743754"/>
          </a:xfrm>
        </p:spPr>
        <p:txBody>
          <a:bodyPr>
            <a:normAutofit lnSpcReduction="10000"/>
          </a:bodyPr>
          <a:lstStyle/>
          <a:p>
            <a:r>
              <a:rPr lang="ru-RU" dirty="0">
                <a:solidFill>
                  <a:srgbClr val="0070C0"/>
                </a:solidFill>
              </a:rPr>
              <a:t>Модуль </a:t>
            </a:r>
            <a:r>
              <a:rPr lang="en-US" dirty="0" err="1">
                <a:solidFill>
                  <a:srgbClr val="0070C0"/>
                </a:solidFill>
              </a:rPr>
              <a:t>datetime</a:t>
            </a:r>
            <a:endParaRPr lang="ru-RU" dirty="0">
              <a:solidFill>
                <a:srgbClr val="0070C0"/>
              </a:solidFill>
            </a:endParaRPr>
          </a:p>
          <a:p>
            <a:r>
              <a:rPr lang="ru-RU" dirty="0" smtClean="0"/>
              <a:t>Методы экземпляров класса </a:t>
            </a:r>
            <a:r>
              <a:rPr lang="en-US" dirty="0" err="1" smtClean="0"/>
              <a:t>datetime.datetime</a:t>
            </a:r>
            <a:r>
              <a:rPr lang="ru-RU" dirty="0" smtClean="0"/>
              <a:t>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replace</a:t>
            </a:r>
            <a:r>
              <a:rPr lang="en-US" dirty="0" smtClean="0"/>
              <a:t>(year, month, …)</a:t>
            </a:r>
            <a:r>
              <a:rPr lang="ru-RU" dirty="0" smtClean="0"/>
              <a:t> – возвращает копию экземпляра даты</a:t>
            </a:r>
            <a:r>
              <a:rPr lang="en-US" dirty="0" smtClean="0"/>
              <a:t>/</a:t>
            </a:r>
            <a:r>
              <a:rPr lang="ru-RU" dirty="0" smtClean="0"/>
              <a:t>время но с замененной частью (определяется параметрами)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датой и временем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405405" y="4222398"/>
            <a:ext cx="91517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date2= 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datetime.date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err="1">
                <a:solidFill>
                  <a:srgbClr val="660099"/>
                </a:solidFill>
                <a:latin typeface="JetBrains Mono"/>
              </a:rPr>
              <a:t>year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1995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800" b="1" dirty="0" err="1">
                <a:solidFill>
                  <a:srgbClr val="660099"/>
                </a:solidFill>
                <a:latin typeface="JetBrains Mono"/>
              </a:rPr>
              <a:t>month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9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800" b="1" dirty="0" err="1">
                <a:solidFill>
                  <a:srgbClr val="660099"/>
                </a:solidFill>
                <a:latin typeface="JetBrains Mono"/>
              </a:rPr>
              <a:t>day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14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date3=date2.</a:t>
            </a:r>
            <a:r>
              <a:rPr lang="ru-RU" altLang="ru-RU" sz="2800" b="1" dirty="0">
                <a:solidFill>
                  <a:srgbClr val="FF0000"/>
                </a:solidFill>
                <a:latin typeface="JetBrains Mono"/>
              </a:rPr>
              <a:t>replace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err="1">
                <a:solidFill>
                  <a:srgbClr val="660099"/>
                </a:solidFill>
                <a:latin typeface="JetBrains Mono"/>
              </a:rPr>
              <a:t>year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2020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(date3)</a:t>
            </a:r>
            <a:endParaRPr lang="ru-RU" altLang="ru-RU" sz="5400" b="1" dirty="0"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658026" y="4935689"/>
            <a:ext cx="3918065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ru-RU" sz="2800" b="1" i="1" u="sng" dirty="0" smtClean="0"/>
              <a:t>Результат</a:t>
            </a:r>
            <a:r>
              <a:rPr lang="ru-RU" sz="2800" b="1" dirty="0" smtClean="0"/>
              <a:t>: </a:t>
            </a:r>
          </a:p>
          <a:p>
            <a:r>
              <a:rPr lang="sq-AL" sz="2800" b="1" dirty="0"/>
              <a:t>2020-09-14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24166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51837" y="1265689"/>
            <a:ext cx="11323307" cy="5051984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Модуль </a:t>
            </a:r>
            <a:r>
              <a:rPr lang="en-US" dirty="0" err="1">
                <a:solidFill>
                  <a:srgbClr val="0070C0"/>
                </a:solidFill>
              </a:rPr>
              <a:t>datetime</a:t>
            </a:r>
            <a:endParaRPr lang="ru-RU" dirty="0">
              <a:solidFill>
                <a:srgbClr val="0070C0"/>
              </a:solidFill>
            </a:endParaRPr>
          </a:p>
          <a:p>
            <a:r>
              <a:rPr lang="ru-RU" dirty="0" smtClean="0"/>
              <a:t>Методы экземпляров класса </a:t>
            </a:r>
            <a:r>
              <a:rPr lang="en-US" dirty="0" err="1" smtClean="0"/>
              <a:t>datetime.datetime</a:t>
            </a:r>
            <a:r>
              <a:rPr lang="ru-RU" dirty="0" smtClean="0"/>
              <a:t>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weekday</a:t>
            </a:r>
            <a:r>
              <a:rPr lang="en-US" dirty="0" smtClean="0"/>
              <a:t>()</a:t>
            </a:r>
            <a:r>
              <a:rPr lang="ru-RU" dirty="0" smtClean="0"/>
              <a:t> – номер дня недели экземпляра даты (Понедельник – 0, Воскресенье - 6)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isoweekday</a:t>
            </a:r>
            <a:r>
              <a:rPr lang="en-US" dirty="0"/>
              <a:t>()</a:t>
            </a:r>
            <a:r>
              <a:rPr lang="ru-RU" dirty="0"/>
              <a:t> – номер дня недели экземпляра даты (Понедельник – </a:t>
            </a:r>
            <a:r>
              <a:rPr lang="en-US" dirty="0" smtClean="0"/>
              <a:t>1</a:t>
            </a:r>
            <a:r>
              <a:rPr lang="ru-RU" dirty="0" smtClean="0"/>
              <a:t>, </a:t>
            </a:r>
            <a:r>
              <a:rPr lang="ru-RU" dirty="0"/>
              <a:t>Воскресенье - </a:t>
            </a:r>
            <a:r>
              <a:rPr lang="en-US" dirty="0" smtClean="0"/>
              <a:t>7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и др.</a:t>
            </a:r>
            <a:endParaRPr lang="ru-RU" dirty="0"/>
          </a:p>
          <a:p>
            <a:pPr lvl="1"/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датой и временем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556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51837" y="1265689"/>
            <a:ext cx="11323307" cy="5051984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Продолжительность времени с </a:t>
            </a:r>
            <a:r>
              <a:rPr lang="en-US" dirty="0" err="1" smtClean="0">
                <a:solidFill>
                  <a:srgbClr val="0070C0"/>
                </a:solidFill>
              </a:rPr>
              <a:t>timedelta</a:t>
            </a:r>
            <a:endParaRPr lang="ru-RU" dirty="0">
              <a:solidFill>
                <a:srgbClr val="0070C0"/>
              </a:solidFill>
            </a:endParaRPr>
          </a:p>
          <a:p>
            <a:r>
              <a:rPr lang="en-US" dirty="0" err="1" smtClean="0"/>
              <a:t>datetime</a:t>
            </a:r>
            <a:r>
              <a:rPr lang="ru-RU" dirty="0"/>
              <a:t>.</a:t>
            </a:r>
            <a:r>
              <a:rPr lang="en-US" dirty="0" err="1" smtClean="0"/>
              <a:t>timedelta</a:t>
            </a:r>
            <a:r>
              <a:rPr lang="en-US" dirty="0" smtClean="0"/>
              <a:t> – </a:t>
            </a:r>
            <a:r>
              <a:rPr lang="ru-RU" dirty="0" smtClean="0"/>
              <a:t>это класс, предназначенный для удобного выполнения различных манипуляций над датами и временем.</a:t>
            </a:r>
          </a:p>
          <a:p>
            <a:pPr lvl="1"/>
            <a:r>
              <a:rPr lang="ru-RU" i="1" dirty="0"/>
              <a:t>Атрибуты класса</a:t>
            </a:r>
            <a:r>
              <a:rPr lang="ru-RU" i="1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days</a:t>
            </a:r>
            <a:r>
              <a:rPr lang="ru-RU" dirty="0" smtClean="0"/>
              <a:t>, </a:t>
            </a:r>
            <a:r>
              <a:rPr lang="en-US" dirty="0" smtClean="0"/>
              <a:t>hours</a:t>
            </a:r>
            <a:r>
              <a:rPr lang="en-US" dirty="0"/>
              <a:t>, minutes, seconds, milliseconds, </a:t>
            </a:r>
            <a:r>
              <a:rPr lang="en-US" dirty="0" smtClean="0"/>
              <a:t>microseconds</a:t>
            </a:r>
            <a:r>
              <a:rPr lang="ru-RU" dirty="0" smtClean="0"/>
              <a:t>, </a:t>
            </a:r>
            <a:r>
              <a:rPr lang="en-US" dirty="0" smtClean="0"/>
              <a:t>weeks</a:t>
            </a:r>
            <a:endParaRPr lang="en-US" dirty="0"/>
          </a:p>
          <a:p>
            <a:pPr lvl="1"/>
            <a:r>
              <a:rPr lang="ru-RU" dirty="0" smtClean="0"/>
              <a:t>Создание объекта </a:t>
            </a:r>
            <a:r>
              <a:rPr lang="en-US" dirty="0" err="1" smtClean="0"/>
              <a:t>timedelta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датой и временем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462367" y="5363566"/>
            <a:ext cx="85206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from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datetime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import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datetime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800" b="1" dirty="0" err="1">
                <a:solidFill>
                  <a:srgbClr val="FF0000"/>
                </a:solidFill>
                <a:latin typeface="JetBrains Mono"/>
              </a:rPr>
              <a:t>timedelta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b 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ru-RU" altLang="ru-RU" sz="2800" b="1" dirty="0" err="1">
                <a:solidFill>
                  <a:srgbClr val="FF0000"/>
                </a:solidFill>
                <a:latin typeface="JetBrains Mono"/>
              </a:rPr>
              <a:t>timedelta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err="1">
                <a:solidFill>
                  <a:srgbClr val="660099"/>
                </a:solidFill>
                <a:latin typeface="JetBrains Mono"/>
              </a:rPr>
              <a:t>hours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800" b="1" dirty="0" err="1">
                <a:solidFill>
                  <a:srgbClr val="660099"/>
                </a:solidFill>
                <a:latin typeface="JetBrains Mono"/>
              </a:rPr>
              <a:t>minutes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800" b="1" dirty="0" err="1">
                <a:solidFill>
                  <a:srgbClr val="660099"/>
                </a:solidFill>
                <a:latin typeface="JetBrains Mono"/>
              </a:rPr>
              <a:t>seconds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17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</a:t>
            </a:r>
            <a:endParaRPr lang="ru-RU" altLang="ru-RU" sz="54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87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51837" y="1265689"/>
            <a:ext cx="11323307" cy="5051984"/>
          </a:xfrm>
        </p:spPr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Продолжительность времени с </a:t>
            </a:r>
            <a:r>
              <a:rPr lang="en-US" dirty="0" err="1" smtClean="0">
                <a:solidFill>
                  <a:srgbClr val="0070C0"/>
                </a:solidFill>
              </a:rPr>
              <a:t>timedelta</a:t>
            </a:r>
            <a:endParaRPr lang="ru-RU" dirty="0">
              <a:solidFill>
                <a:srgbClr val="0070C0"/>
              </a:solidFill>
            </a:endParaRPr>
          </a:p>
          <a:p>
            <a:r>
              <a:rPr lang="en-US" dirty="0" err="1" smtClean="0"/>
              <a:t>datetime</a:t>
            </a:r>
            <a:r>
              <a:rPr lang="ru-RU" dirty="0"/>
              <a:t>.</a:t>
            </a:r>
            <a:r>
              <a:rPr lang="en-US" dirty="0" err="1" smtClean="0"/>
              <a:t>timedelta</a:t>
            </a:r>
            <a:r>
              <a:rPr lang="en-US" dirty="0" smtClean="0"/>
              <a:t> </a:t>
            </a:r>
          </a:p>
          <a:p>
            <a:r>
              <a:rPr lang="ru-RU" dirty="0" smtClean="0"/>
              <a:t>Операции над интервалами: </a:t>
            </a:r>
          </a:p>
          <a:p>
            <a:pPr lvl="1"/>
            <a:r>
              <a:rPr lang="ru-RU" dirty="0">
                <a:solidFill>
                  <a:srgbClr val="00B050"/>
                </a:solidFill>
              </a:rPr>
              <a:t>+</a:t>
            </a:r>
            <a:r>
              <a:rPr lang="ru-RU" dirty="0" smtClean="0"/>
              <a:t>, </a:t>
            </a:r>
            <a:r>
              <a:rPr lang="ru-RU" dirty="0">
                <a:solidFill>
                  <a:srgbClr val="00B050"/>
                </a:solidFill>
              </a:rPr>
              <a:t>–</a:t>
            </a:r>
            <a:r>
              <a:rPr lang="ru-RU" dirty="0" smtClean="0"/>
              <a:t>, </a:t>
            </a:r>
            <a:r>
              <a:rPr lang="ru-RU" dirty="0">
                <a:solidFill>
                  <a:srgbClr val="00B050"/>
                </a:solidFill>
              </a:rPr>
              <a:t>/</a:t>
            </a:r>
            <a:r>
              <a:rPr lang="ru-RU" dirty="0" smtClean="0"/>
              <a:t>, </a:t>
            </a:r>
            <a:r>
              <a:rPr lang="ru-RU" dirty="0" smtClean="0">
                <a:solidFill>
                  <a:srgbClr val="00B050"/>
                </a:solidFill>
              </a:rPr>
              <a:t>%</a:t>
            </a:r>
            <a:r>
              <a:rPr lang="en-US" dirty="0" smtClean="0"/>
              <a:t> - </a:t>
            </a:r>
            <a:r>
              <a:rPr lang="ru-RU" dirty="0" smtClean="0"/>
              <a:t>сложение, разность, деление и остаток от деления одного интервала на другой </a:t>
            </a:r>
            <a:endParaRPr lang="ru-RU" dirty="0"/>
          </a:p>
          <a:p>
            <a:pPr lvl="1"/>
            <a:r>
              <a:rPr lang="ru-RU" dirty="0">
                <a:solidFill>
                  <a:srgbClr val="00B050"/>
                </a:solidFill>
              </a:rPr>
              <a:t>* число</a:t>
            </a:r>
            <a:r>
              <a:rPr lang="ru-RU" dirty="0" smtClean="0"/>
              <a:t> – умножение каждой части интервала на указанное число</a:t>
            </a:r>
          </a:p>
          <a:p>
            <a:pPr lvl="1"/>
            <a:r>
              <a:rPr lang="en-US" dirty="0" err="1">
                <a:solidFill>
                  <a:srgbClr val="00B050"/>
                </a:solidFill>
              </a:rPr>
              <a:t>divmod</a:t>
            </a:r>
            <a:r>
              <a:rPr lang="ru-RU" dirty="0" smtClean="0"/>
              <a:t>(</a:t>
            </a:r>
            <a:r>
              <a:rPr lang="en-US" dirty="0" smtClean="0"/>
              <a:t>a, b</a:t>
            </a:r>
            <a:r>
              <a:rPr lang="ru-RU" dirty="0" smtClean="0"/>
              <a:t>)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датой и временем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410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51837" y="1182564"/>
            <a:ext cx="11323307" cy="5051984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Продолжительность времени с </a:t>
            </a:r>
            <a:r>
              <a:rPr lang="en-US" dirty="0" err="1" smtClean="0">
                <a:solidFill>
                  <a:srgbClr val="0070C0"/>
                </a:solidFill>
              </a:rPr>
              <a:t>timedelta</a:t>
            </a:r>
            <a:endParaRPr lang="ru-RU" dirty="0">
              <a:solidFill>
                <a:srgbClr val="0070C0"/>
              </a:solidFill>
            </a:endParaRPr>
          </a:p>
          <a:p>
            <a:r>
              <a:rPr lang="ru-RU" dirty="0" smtClean="0"/>
              <a:t>Примеры</a:t>
            </a:r>
            <a:endParaRPr lang="en-US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датой и временем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51837" y="2324853"/>
            <a:ext cx="835965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from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datetime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import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datetime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timedelta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b 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timedelta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err="1">
                <a:solidFill>
                  <a:srgbClr val="660099"/>
                </a:solidFill>
                <a:latin typeface="JetBrains Mono"/>
              </a:rPr>
              <a:t>hours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800" b="1" dirty="0" err="1">
                <a:solidFill>
                  <a:srgbClr val="660099"/>
                </a:solidFill>
                <a:latin typeface="JetBrains Mono"/>
              </a:rPr>
              <a:t>minutes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800" b="1" dirty="0" err="1">
                <a:solidFill>
                  <a:srgbClr val="660099"/>
                </a:solidFill>
                <a:latin typeface="JetBrains Mono"/>
              </a:rPr>
              <a:t>seconds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17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b1=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timedelta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err="1">
                <a:solidFill>
                  <a:srgbClr val="660099"/>
                </a:solidFill>
                <a:latin typeface="JetBrains Mono"/>
              </a:rPr>
              <a:t>seconds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78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err="1">
                <a:solidFill>
                  <a:srgbClr val="008080"/>
                </a:solidFill>
                <a:latin typeface="JetBrains Mono"/>
              </a:rPr>
              <a:t>f"b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=</a:t>
            </a:r>
            <a:r>
              <a:rPr lang="ru-RU" altLang="ru-RU" sz="2800" b="1" dirty="0">
                <a:solidFill>
                  <a:srgbClr val="0037A6"/>
                </a:solidFill>
                <a:latin typeface="JetBrains Mono"/>
              </a:rPr>
              <a:t>{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b</a:t>
            </a:r>
            <a:r>
              <a:rPr lang="ru-RU" altLang="ru-RU" sz="2800" b="1" dirty="0">
                <a:solidFill>
                  <a:srgbClr val="0037A6"/>
                </a:solidFill>
                <a:latin typeface="JetBrains Mono"/>
              </a:rPr>
              <a:t>}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f"b+b1=</a:t>
            </a:r>
            <a:r>
              <a:rPr lang="ru-RU" altLang="ru-RU" sz="2800" b="1" dirty="0">
                <a:solidFill>
                  <a:srgbClr val="0037A6"/>
                </a:solidFill>
                <a:latin typeface="JetBrains Mono"/>
              </a:rPr>
              <a:t>{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b+b1</a:t>
            </a:r>
            <a:r>
              <a:rPr lang="ru-RU" altLang="ru-RU" sz="2800" b="1" dirty="0">
                <a:solidFill>
                  <a:srgbClr val="0037A6"/>
                </a:solidFill>
                <a:latin typeface="JetBrains Mono"/>
              </a:rPr>
              <a:t>}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f"b-b1=</a:t>
            </a:r>
            <a:r>
              <a:rPr lang="ru-RU" altLang="ru-RU" sz="2800" b="1" dirty="0">
                <a:solidFill>
                  <a:srgbClr val="0037A6"/>
                </a:solidFill>
                <a:latin typeface="JetBrains Mono"/>
              </a:rPr>
              <a:t>{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b-b1</a:t>
            </a:r>
            <a:r>
              <a:rPr lang="ru-RU" altLang="ru-RU" sz="2800" b="1" dirty="0">
                <a:solidFill>
                  <a:srgbClr val="0037A6"/>
                </a:solidFill>
                <a:latin typeface="JetBrains Mono"/>
              </a:rPr>
              <a:t>}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err="1">
                <a:solidFill>
                  <a:srgbClr val="008080"/>
                </a:solidFill>
                <a:latin typeface="JetBrains Mono"/>
              </a:rPr>
              <a:t>f"b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/b1=</a:t>
            </a:r>
            <a:r>
              <a:rPr lang="ru-RU" altLang="ru-RU" sz="2800" b="1" dirty="0">
                <a:solidFill>
                  <a:srgbClr val="0037A6"/>
                </a:solidFill>
                <a:latin typeface="JetBrains Mono"/>
              </a:rPr>
              <a:t>{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b/b1</a:t>
            </a:r>
            <a:r>
              <a:rPr lang="ru-RU" altLang="ru-RU" sz="2800" b="1" dirty="0">
                <a:solidFill>
                  <a:srgbClr val="0037A6"/>
                </a:solidFill>
                <a:latin typeface="JetBrains Mono"/>
              </a:rPr>
              <a:t>}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f"b%b1=</a:t>
            </a:r>
            <a:r>
              <a:rPr lang="ru-RU" altLang="ru-RU" sz="2800" b="1" dirty="0">
                <a:solidFill>
                  <a:srgbClr val="0037A6"/>
                </a:solidFill>
                <a:latin typeface="JetBrains Mono"/>
              </a:rPr>
              <a:t>{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b%b1</a:t>
            </a:r>
            <a:r>
              <a:rPr lang="ru-RU" altLang="ru-RU" sz="2800" b="1" dirty="0">
                <a:solidFill>
                  <a:srgbClr val="0037A6"/>
                </a:solidFill>
                <a:latin typeface="JetBrains Mono"/>
              </a:rPr>
              <a:t>}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err="1">
                <a:solidFill>
                  <a:srgbClr val="008080"/>
                </a:solidFill>
                <a:latin typeface="JetBrains Mono"/>
              </a:rPr>
              <a:t>f"divmod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(b,b1)=</a:t>
            </a:r>
            <a:r>
              <a:rPr lang="ru-RU" altLang="ru-RU" sz="2800" b="1" dirty="0">
                <a:solidFill>
                  <a:srgbClr val="0037A6"/>
                </a:solidFill>
                <a:latin typeface="JetBrains Mono"/>
              </a:rPr>
              <a:t>{</a:t>
            </a: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divmod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(b,b1)</a:t>
            </a:r>
            <a:r>
              <a:rPr lang="ru-RU" altLang="ru-RU" sz="2800" b="1" dirty="0">
                <a:solidFill>
                  <a:srgbClr val="0037A6"/>
                </a:solidFill>
                <a:latin typeface="JetBrains Mono"/>
              </a:rPr>
              <a:t>}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err="1">
                <a:solidFill>
                  <a:srgbClr val="008080"/>
                </a:solidFill>
                <a:latin typeface="JetBrains Mono"/>
              </a:rPr>
              <a:t>f"b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*2=</a:t>
            </a:r>
            <a:r>
              <a:rPr lang="ru-RU" altLang="ru-RU" sz="2800" b="1" dirty="0">
                <a:solidFill>
                  <a:srgbClr val="0037A6"/>
                </a:solidFill>
                <a:latin typeface="JetBrains Mono"/>
              </a:rPr>
              <a:t>{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b*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ru-RU" altLang="ru-RU" sz="2800" b="1" dirty="0">
                <a:solidFill>
                  <a:srgbClr val="0037A6"/>
                </a:solidFill>
                <a:latin typeface="JetBrains Mono"/>
              </a:rPr>
              <a:t>}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</a:t>
            </a:r>
            <a:endParaRPr lang="ru-RU" altLang="ru-RU" sz="54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84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51837" y="1182564"/>
            <a:ext cx="11323307" cy="5051984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Продолжительность времени с </a:t>
            </a:r>
            <a:r>
              <a:rPr lang="en-US" dirty="0" err="1" smtClean="0">
                <a:solidFill>
                  <a:srgbClr val="0070C0"/>
                </a:solidFill>
              </a:rPr>
              <a:t>timedelta</a:t>
            </a:r>
            <a:endParaRPr lang="ru-RU" dirty="0">
              <a:solidFill>
                <a:srgbClr val="0070C0"/>
              </a:solidFill>
            </a:endParaRPr>
          </a:p>
          <a:p>
            <a:r>
              <a:rPr lang="ru-RU" dirty="0" smtClean="0"/>
              <a:t>Примеры</a:t>
            </a:r>
            <a:endParaRPr lang="en-US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датой и временем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51837" y="2324853"/>
            <a:ext cx="835965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from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datetime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import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datetime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timedelta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b 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timedelta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err="1">
                <a:solidFill>
                  <a:srgbClr val="660099"/>
                </a:solidFill>
                <a:latin typeface="JetBrains Mono"/>
              </a:rPr>
              <a:t>hours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800" b="1" dirty="0" err="1">
                <a:solidFill>
                  <a:srgbClr val="660099"/>
                </a:solidFill>
                <a:latin typeface="JetBrains Mono"/>
              </a:rPr>
              <a:t>minutes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800" b="1" dirty="0" err="1">
                <a:solidFill>
                  <a:srgbClr val="660099"/>
                </a:solidFill>
                <a:latin typeface="JetBrains Mono"/>
              </a:rPr>
              <a:t>seconds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17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b1=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timedelta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err="1">
                <a:solidFill>
                  <a:srgbClr val="660099"/>
                </a:solidFill>
                <a:latin typeface="JetBrains Mono"/>
              </a:rPr>
              <a:t>seconds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78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err="1">
                <a:solidFill>
                  <a:srgbClr val="008080"/>
                </a:solidFill>
                <a:latin typeface="JetBrains Mono"/>
              </a:rPr>
              <a:t>f"b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=</a:t>
            </a:r>
            <a:r>
              <a:rPr lang="ru-RU" altLang="ru-RU" sz="2800" b="1" dirty="0">
                <a:solidFill>
                  <a:srgbClr val="0037A6"/>
                </a:solidFill>
                <a:latin typeface="JetBrains Mono"/>
              </a:rPr>
              <a:t>{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b</a:t>
            </a:r>
            <a:r>
              <a:rPr lang="ru-RU" altLang="ru-RU" sz="2800" b="1" dirty="0">
                <a:solidFill>
                  <a:srgbClr val="0037A6"/>
                </a:solidFill>
                <a:latin typeface="JetBrains Mono"/>
              </a:rPr>
              <a:t>}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f"b+b1=</a:t>
            </a:r>
            <a:r>
              <a:rPr lang="ru-RU" altLang="ru-RU" sz="2800" b="1" dirty="0">
                <a:solidFill>
                  <a:srgbClr val="0037A6"/>
                </a:solidFill>
                <a:latin typeface="JetBrains Mono"/>
              </a:rPr>
              <a:t>{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b+b1</a:t>
            </a:r>
            <a:r>
              <a:rPr lang="ru-RU" altLang="ru-RU" sz="2800" b="1" dirty="0">
                <a:solidFill>
                  <a:srgbClr val="0037A6"/>
                </a:solidFill>
                <a:latin typeface="JetBrains Mono"/>
              </a:rPr>
              <a:t>}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f"b-b1=</a:t>
            </a:r>
            <a:r>
              <a:rPr lang="ru-RU" altLang="ru-RU" sz="2800" b="1" dirty="0">
                <a:solidFill>
                  <a:srgbClr val="0037A6"/>
                </a:solidFill>
                <a:latin typeface="JetBrains Mono"/>
              </a:rPr>
              <a:t>{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b-b1</a:t>
            </a:r>
            <a:r>
              <a:rPr lang="ru-RU" altLang="ru-RU" sz="2800" b="1" dirty="0">
                <a:solidFill>
                  <a:srgbClr val="0037A6"/>
                </a:solidFill>
                <a:latin typeface="JetBrains Mono"/>
              </a:rPr>
              <a:t>}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err="1">
                <a:solidFill>
                  <a:srgbClr val="008080"/>
                </a:solidFill>
                <a:latin typeface="JetBrains Mono"/>
              </a:rPr>
              <a:t>f"b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/b1=</a:t>
            </a:r>
            <a:r>
              <a:rPr lang="ru-RU" altLang="ru-RU" sz="2800" b="1" dirty="0">
                <a:solidFill>
                  <a:srgbClr val="0037A6"/>
                </a:solidFill>
                <a:latin typeface="JetBrains Mono"/>
              </a:rPr>
              <a:t>{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b/b1</a:t>
            </a:r>
            <a:r>
              <a:rPr lang="ru-RU" altLang="ru-RU" sz="2800" b="1" dirty="0">
                <a:solidFill>
                  <a:srgbClr val="0037A6"/>
                </a:solidFill>
                <a:latin typeface="JetBrains Mono"/>
              </a:rPr>
              <a:t>}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f"b%b1=</a:t>
            </a:r>
            <a:r>
              <a:rPr lang="ru-RU" altLang="ru-RU" sz="2800" b="1" dirty="0">
                <a:solidFill>
                  <a:srgbClr val="0037A6"/>
                </a:solidFill>
                <a:latin typeface="JetBrains Mono"/>
              </a:rPr>
              <a:t>{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b%b1</a:t>
            </a:r>
            <a:r>
              <a:rPr lang="ru-RU" altLang="ru-RU" sz="2800" b="1" dirty="0">
                <a:solidFill>
                  <a:srgbClr val="0037A6"/>
                </a:solidFill>
                <a:latin typeface="JetBrains Mono"/>
              </a:rPr>
              <a:t>}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err="1">
                <a:solidFill>
                  <a:srgbClr val="008080"/>
                </a:solidFill>
                <a:latin typeface="JetBrains Mono"/>
              </a:rPr>
              <a:t>f"divmod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(b,b1)=</a:t>
            </a:r>
            <a:r>
              <a:rPr lang="ru-RU" altLang="ru-RU" sz="2800" b="1" dirty="0">
                <a:solidFill>
                  <a:srgbClr val="0037A6"/>
                </a:solidFill>
                <a:latin typeface="JetBrains Mono"/>
              </a:rPr>
              <a:t>{</a:t>
            </a: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divmod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(b,b1)</a:t>
            </a:r>
            <a:r>
              <a:rPr lang="ru-RU" altLang="ru-RU" sz="2800" b="1" dirty="0">
                <a:solidFill>
                  <a:srgbClr val="0037A6"/>
                </a:solidFill>
                <a:latin typeface="JetBrains Mono"/>
              </a:rPr>
              <a:t>}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err="1">
                <a:solidFill>
                  <a:srgbClr val="008080"/>
                </a:solidFill>
                <a:latin typeface="JetBrains Mono"/>
              </a:rPr>
              <a:t>f"b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*2=</a:t>
            </a:r>
            <a:r>
              <a:rPr lang="ru-RU" altLang="ru-RU" sz="2800" b="1" dirty="0">
                <a:solidFill>
                  <a:srgbClr val="0037A6"/>
                </a:solidFill>
                <a:latin typeface="JetBrains Mono"/>
              </a:rPr>
              <a:t>{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b*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ru-RU" altLang="ru-RU" sz="2800" b="1" dirty="0">
                <a:solidFill>
                  <a:srgbClr val="0037A6"/>
                </a:solidFill>
                <a:latin typeface="JetBrains Mono"/>
              </a:rPr>
              <a:t>}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</a:t>
            </a:r>
            <a:endParaRPr lang="ru-RU" altLang="ru-RU" sz="5400" b="1" dirty="0">
              <a:latin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602450" y="2725658"/>
            <a:ext cx="9022080" cy="35394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2800" b="1" i="1" u="sng" dirty="0" smtClean="0"/>
              <a:t>Результат</a:t>
            </a:r>
            <a:r>
              <a:rPr lang="ru-RU" sz="2800" b="1" dirty="0" smtClean="0"/>
              <a:t>:</a:t>
            </a:r>
          </a:p>
          <a:p>
            <a:r>
              <a:rPr lang="ru-RU" sz="2800" b="1" dirty="0" smtClean="0"/>
              <a:t>b=2:05:17</a:t>
            </a:r>
            <a:endParaRPr lang="ru-RU" sz="2800" b="1" dirty="0"/>
          </a:p>
          <a:p>
            <a:r>
              <a:rPr lang="ru-RU" sz="2800" b="1" dirty="0"/>
              <a:t>b+b1=2:06:35</a:t>
            </a:r>
          </a:p>
          <a:p>
            <a:r>
              <a:rPr lang="ru-RU" sz="2800" b="1" dirty="0"/>
              <a:t>b-b1=2:03:59</a:t>
            </a:r>
          </a:p>
          <a:p>
            <a:r>
              <a:rPr lang="ru-RU" sz="2800" b="1" dirty="0"/>
              <a:t>b/b1=96.37179487179488</a:t>
            </a:r>
          </a:p>
          <a:p>
            <a:r>
              <a:rPr lang="ru-RU" sz="2800" b="1" dirty="0"/>
              <a:t>b%b1=0:00:29</a:t>
            </a:r>
          </a:p>
          <a:p>
            <a:r>
              <a:rPr lang="ru-RU" sz="2800" b="1" dirty="0" err="1"/>
              <a:t>divmod</a:t>
            </a:r>
            <a:r>
              <a:rPr lang="ru-RU" sz="2800" b="1" dirty="0"/>
              <a:t>(b,b1)=(96, </a:t>
            </a:r>
            <a:r>
              <a:rPr lang="ru-RU" sz="2800" b="1" dirty="0" err="1"/>
              <a:t>datetime.timedelta</a:t>
            </a:r>
            <a:r>
              <a:rPr lang="ru-RU" sz="2800" b="1" dirty="0"/>
              <a:t>(</a:t>
            </a:r>
            <a:r>
              <a:rPr lang="ru-RU" sz="2800" b="1" dirty="0" err="1"/>
              <a:t>seconds</a:t>
            </a:r>
            <a:r>
              <a:rPr lang="ru-RU" sz="2800" b="1" dirty="0"/>
              <a:t>=29))</a:t>
            </a:r>
          </a:p>
          <a:p>
            <a:r>
              <a:rPr lang="ru-RU" sz="2800" b="1" dirty="0"/>
              <a:t>b*2=4:10:34</a:t>
            </a:r>
          </a:p>
        </p:txBody>
      </p:sp>
    </p:spTree>
    <p:extLst>
      <p:ext uri="{BB962C8B-B14F-4D97-AF65-F5344CB8AC3E}">
        <p14:creationId xmlns:p14="http://schemas.microsoft.com/office/powerpoint/2010/main" val="158891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Базовые операции над списками:</a:t>
            </a:r>
          </a:p>
          <a:p>
            <a:pPr lvl="1"/>
            <a:r>
              <a:rPr lang="ru-RU" dirty="0" smtClean="0"/>
              <a:t>Извлечение среза </a:t>
            </a:r>
            <a:r>
              <a:rPr lang="en-US" dirty="0">
                <a:solidFill>
                  <a:srgbClr val="FF0000"/>
                </a:solidFill>
              </a:rPr>
              <a:t>[X:Y:Z]</a:t>
            </a:r>
            <a:endParaRPr lang="ru-RU" dirty="0" smtClean="0"/>
          </a:p>
          <a:p>
            <a:pPr marL="0" indent="0">
              <a:buNone/>
            </a:pPr>
            <a:endParaRPr lang="ru-RU" sz="1800" dirty="0" smtClean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list1 = [</a:t>
            </a: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>15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>78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dirty="0" smtClean="0">
                <a:solidFill>
                  <a:srgbClr val="1750EB"/>
                </a:solidFill>
                <a:latin typeface="JetBrains Mono"/>
              </a:rPr>
              <a:t>56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,</a:t>
            </a:r>
            <a:r>
              <a:rPr lang="ru-RU" altLang="ru-RU" dirty="0" smtClean="0">
                <a:solidFill>
                  <a:srgbClr val="1750EB"/>
                </a:solidFill>
                <a:latin typeface="JetBrains Mono"/>
              </a:rPr>
              <a:t>43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,</a:t>
            </a:r>
            <a:r>
              <a:rPr lang="ru-RU" altLang="ru-RU" dirty="0" smtClean="0">
                <a:solidFill>
                  <a:srgbClr val="1750EB"/>
                </a:solidFill>
                <a:latin typeface="JetBrains Mono"/>
              </a:rPr>
              <a:t>534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,</a:t>
            </a:r>
            <a:r>
              <a:rPr lang="ru-RU" altLang="ru-RU" dirty="0" smtClean="0">
                <a:solidFill>
                  <a:srgbClr val="1750EB"/>
                </a:solidFill>
                <a:latin typeface="JetBrains Mono"/>
              </a:rPr>
              <a:t>884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,</a:t>
            </a:r>
            <a:r>
              <a:rPr lang="ru-RU" altLang="ru-RU" dirty="0" smtClean="0">
                <a:solidFill>
                  <a:srgbClr val="1750EB"/>
                </a:solidFill>
                <a:latin typeface="JetBrains Mono"/>
              </a:rPr>
              <a:t>2345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,</a:t>
            </a:r>
            <a:r>
              <a:rPr lang="ru-RU" altLang="ru-RU" dirty="0" smtClean="0">
                <a:solidFill>
                  <a:srgbClr val="1750EB"/>
                </a:solidFill>
                <a:latin typeface="JetBrains Mono"/>
              </a:rPr>
              <a:t>678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,</a:t>
            </a:r>
            <a:r>
              <a:rPr lang="ru-RU" altLang="ru-RU" dirty="0" smtClean="0">
                <a:solidFill>
                  <a:srgbClr val="1750EB"/>
                </a:solidFill>
                <a:latin typeface="JetBrains Mono"/>
              </a:rPr>
              <a:t>63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,</a:t>
            </a:r>
            <a:r>
              <a:rPr lang="ru-RU" altLang="ru-RU" dirty="0" smtClean="0">
                <a:solidFill>
                  <a:srgbClr val="1750EB"/>
                </a:solidFill>
                <a:latin typeface="JetBrains Mono"/>
              </a:rPr>
              <a:t>624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]</a:t>
            </a:r>
            <a:br>
              <a:rPr lang="ru-RU" altLang="ru-RU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(list1[</a:t>
            </a:r>
            <a:r>
              <a:rPr lang="ru-RU" altLang="ru-RU" dirty="0" smtClean="0">
                <a:solidFill>
                  <a:srgbClr val="1750EB"/>
                </a:solidFill>
                <a:latin typeface="JetBrains Mono"/>
              </a:rPr>
              <a:t>1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:</a:t>
            </a:r>
            <a:r>
              <a:rPr lang="ru-RU" altLang="ru-RU" dirty="0" smtClean="0">
                <a:solidFill>
                  <a:srgbClr val="1750EB"/>
                </a:solidFill>
                <a:latin typeface="JetBrains Mono"/>
              </a:rPr>
              <a:t>8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:</a:t>
            </a:r>
            <a:r>
              <a:rPr lang="ru-RU" altLang="ru-RU" dirty="0" smtClean="0">
                <a:solidFill>
                  <a:srgbClr val="1750EB"/>
                </a:solidFill>
                <a:latin typeface="JetBrains Mono"/>
              </a:rPr>
              <a:t>2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])</a:t>
            </a:r>
            <a:endParaRPr lang="en-US" altLang="ru-RU" dirty="0" smtClean="0">
              <a:solidFill>
                <a:srgbClr val="080808"/>
              </a:solidFill>
              <a:latin typeface="JetBrains Mono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altLang="ru-RU" sz="1800" dirty="0" smtClean="0">
              <a:solidFill>
                <a:srgbClr val="080808"/>
              </a:solidFill>
              <a:latin typeface="JetBrains Mono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(list1[</a:t>
            </a:r>
            <a:r>
              <a:rPr lang="en-US" altLang="ru-RU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:</a:t>
            </a:r>
            <a:r>
              <a:rPr lang="ru-RU" altLang="ru-RU" dirty="0" smtClean="0">
                <a:solidFill>
                  <a:srgbClr val="1750EB"/>
                </a:solidFill>
                <a:latin typeface="JetBrains Mono"/>
              </a:rPr>
              <a:t>-</a:t>
            </a:r>
            <a:r>
              <a:rPr lang="en-US" altLang="ru-RU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])</a:t>
            </a:r>
            <a:endParaRPr lang="en-US" altLang="ru-RU" dirty="0" smtClean="0">
              <a:solidFill>
                <a:srgbClr val="080808"/>
              </a:solidFill>
              <a:latin typeface="JetBrains Mono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ru-RU" sz="2400" dirty="0" smtClean="0">
              <a:solidFill>
                <a:srgbClr val="080808"/>
              </a:solidFill>
              <a:latin typeface="JetBrains Mono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(list1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[:</a:t>
            </a:r>
            <a:r>
              <a:rPr lang="en-US" altLang="ru-RU" dirty="0">
                <a:solidFill>
                  <a:srgbClr val="1750EB"/>
                </a:solidFill>
                <a:latin typeface="JetBrains Mono"/>
              </a:rPr>
              <a:t>4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])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 </a:t>
            </a:r>
            <a:endParaRPr lang="en-US" altLang="ru-RU" dirty="0">
              <a:solidFill>
                <a:srgbClr val="080808"/>
              </a:solidFill>
              <a:latin typeface="JetBrains Mono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altLang="ru-RU" dirty="0">
              <a:solidFill>
                <a:srgbClr val="080808"/>
              </a:solidFill>
              <a:latin typeface="JetBrains Mono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altLang="ru-RU" sz="3200" b="0" dirty="0" smtClean="0">
              <a:solidFill>
                <a:srgbClr val="080808"/>
              </a:solidFill>
              <a:latin typeface="JetBrains Mono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altLang="ru-RU" sz="3200" b="0" dirty="0">
              <a:solidFill>
                <a:srgbClr val="080808"/>
              </a:solidFill>
              <a:latin typeface="JetBrains Mono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860176" y="3498898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i="1" dirty="0">
                <a:solidFill>
                  <a:srgbClr val="080808"/>
                </a:solidFill>
                <a:latin typeface="JetBrains Mono"/>
              </a:rPr>
              <a:t>Результат</a:t>
            </a: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: [</a:t>
            </a:r>
            <a:r>
              <a:rPr lang="ru-RU" altLang="ru-RU" sz="2800" dirty="0">
                <a:solidFill>
                  <a:srgbClr val="1750EB"/>
                </a:solidFill>
                <a:latin typeface="JetBrains Mono"/>
              </a:rPr>
              <a:t>15</a:t>
            </a: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800" dirty="0">
                <a:solidFill>
                  <a:srgbClr val="1750EB"/>
                </a:solidFill>
                <a:latin typeface="JetBrains Mono"/>
              </a:rPr>
              <a:t>56</a:t>
            </a: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800" dirty="0">
                <a:solidFill>
                  <a:srgbClr val="1750EB"/>
                </a:solidFill>
                <a:latin typeface="JetBrains Mono"/>
              </a:rPr>
              <a:t>534</a:t>
            </a: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800" dirty="0">
                <a:solidFill>
                  <a:srgbClr val="1750EB"/>
                </a:solidFill>
                <a:latin typeface="JetBrains Mono"/>
              </a:rPr>
              <a:t>2345</a:t>
            </a:r>
            <a:r>
              <a:rPr lang="ru-RU" altLang="ru-RU" sz="2800" dirty="0" smtClean="0">
                <a:solidFill>
                  <a:srgbClr val="080808"/>
                </a:solidFill>
                <a:latin typeface="JetBrains Mono"/>
              </a:rPr>
              <a:t>]</a:t>
            </a:r>
            <a:endParaRPr lang="ru-RU" altLang="ru-RU" sz="2800" dirty="0">
              <a:latin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860176" y="4358928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i="1" dirty="0">
                <a:solidFill>
                  <a:srgbClr val="080808"/>
                </a:solidFill>
                <a:latin typeface="JetBrains Mono"/>
              </a:rPr>
              <a:t>Результат</a:t>
            </a: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ru-RU" altLang="ru-RU" sz="2800" dirty="0" smtClean="0">
                <a:solidFill>
                  <a:srgbClr val="080808"/>
                </a:solidFill>
                <a:latin typeface="JetBrains Mono"/>
              </a:rPr>
              <a:t>[</a:t>
            </a:r>
            <a:r>
              <a:rPr lang="ru-RU" altLang="ru-RU" sz="2800" dirty="0" smtClean="0">
                <a:solidFill>
                  <a:srgbClr val="1750EB"/>
                </a:solidFill>
                <a:latin typeface="JetBrains Mono"/>
              </a:rPr>
              <a:t>56</a:t>
            </a: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800" dirty="0">
                <a:solidFill>
                  <a:srgbClr val="1750EB"/>
                </a:solidFill>
                <a:latin typeface="JetBrains Mono"/>
              </a:rPr>
              <a:t>43</a:t>
            </a:r>
            <a:r>
              <a:rPr lang="en-US" altLang="ru-RU" sz="2800" dirty="0" smtClean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800" dirty="0" smtClean="0">
                <a:solidFill>
                  <a:srgbClr val="1750EB"/>
                </a:solidFill>
                <a:latin typeface="JetBrains Mono"/>
              </a:rPr>
              <a:t>534</a:t>
            </a: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ru-RU" sz="2800" dirty="0">
                <a:solidFill>
                  <a:srgbClr val="1750EB"/>
                </a:solidFill>
                <a:latin typeface="JetBrains Mono"/>
              </a:rPr>
              <a:t>884</a:t>
            </a:r>
            <a:r>
              <a:rPr lang="en-US" altLang="ru-RU" sz="2800" dirty="0" smtClean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800" dirty="0" smtClean="0">
                <a:solidFill>
                  <a:srgbClr val="1750EB"/>
                </a:solidFill>
                <a:latin typeface="JetBrains Mono"/>
              </a:rPr>
              <a:t>2345</a:t>
            </a:r>
            <a:r>
              <a:rPr lang="ru-RU" altLang="ru-RU" sz="2800" dirty="0" smtClean="0">
                <a:solidFill>
                  <a:srgbClr val="080808"/>
                </a:solidFill>
                <a:latin typeface="JetBrains Mono"/>
              </a:rPr>
              <a:t>]</a:t>
            </a:r>
            <a:endParaRPr lang="ru-RU" altLang="ru-RU" sz="2800" dirty="0"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860176" y="5218958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i="1" dirty="0">
                <a:solidFill>
                  <a:srgbClr val="080808"/>
                </a:solidFill>
                <a:latin typeface="JetBrains Mono"/>
              </a:rPr>
              <a:t>Результат</a:t>
            </a: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ru-RU" altLang="ru-RU" sz="2800" dirty="0" smtClean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altLang="ru-RU" sz="2800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altLang="ru-RU" sz="2800" dirty="0" smtClean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ru-RU" sz="2800" dirty="0">
                <a:solidFill>
                  <a:srgbClr val="1750EB"/>
                </a:solidFill>
                <a:latin typeface="JetBrains Mono"/>
              </a:rPr>
              <a:t>15</a:t>
            </a:r>
            <a:r>
              <a:rPr lang="en-US" altLang="ru-RU" sz="2800" dirty="0" smtClean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ru-RU" sz="2800" dirty="0">
                <a:solidFill>
                  <a:srgbClr val="1750EB"/>
                </a:solidFill>
                <a:latin typeface="JetBrains Mono"/>
              </a:rPr>
              <a:t>78</a:t>
            </a:r>
            <a:r>
              <a:rPr lang="en-US" altLang="ru-RU" sz="2800" dirty="0" smtClean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800" dirty="0" smtClean="0">
                <a:solidFill>
                  <a:srgbClr val="1750EB"/>
                </a:solidFill>
                <a:latin typeface="JetBrains Mono"/>
              </a:rPr>
              <a:t>56</a:t>
            </a:r>
            <a:r>
              <a:rPr lang="ru-RU" altLang="ru-RU" sz="2800" dirty="0" smtClean="0">
                <a:solidFill>
                  <a:srgbClr val="080808"/>
                </a:solidFill>
                <a:latin typeface="JetBrains Mono"/>
              </a:rPr>
              <a:t>]</a:t>
            </a:r>
            <a:endParaRPr lang="ru-RU" altLang="ru-RU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65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51837" y="1265689"/>
            <a:ext cx="11323307" cy="505198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ru-RU" dirty="0" smtClean="0">
                <a:solidFill>
                  <a:srgbClr val="0070C0"/>
                </a:solidFill>
              </a:rPr>
              <a:t>Интервалы и даты</a:t>
            </a:r>
            <a:endParaRPr lang="ru-RU" dirty="0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</a:pPr>
            <a:r>
              <a:rPr lang="ru-RU" dirty="0" smtClean="0"/>
              <a:t>Интервалы можно прибавлять к дате или удалять из нее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ru-RU" dirty="0" smtClean="0"/>
              <a:t>Пример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датой и временем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36278" y="3412793"/>
            <a:ext cx="8556568" cy="2806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from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datetime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import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datetime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timedelta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a = 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datetime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2020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12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b = 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timedelta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err="1">
                <a:solidFill>
                  <a:srgbClr val="660099"/>
                </a:solidFill>
                <a:latin typeface="JetBrains Mono"/>
              </a:rPr>
              <a:t>hours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800" b="1" dirty="0" err="1">
                <a:solidFill>
                  <a:srgbClr val="660099"/>
                </a:solidFill>
                <a:latin typeface="JetBrains Mono"/>
              </a:rPr>
              <a:t>minutes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800" b="1" dirty="0" err="1">
                <a:solidFill>
                  <a:srgbClr val="660099"/>
                </a:solidFill>
                <a:latin typeface="JetBrains Mono"/>
              </a:rPr>
              <a:t>seconds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17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err="1">
                <a:solidFill>
                  <a:srgbClr val="008080"/>
                </a:solidFill>
                <a:latin typeface="JetBrains Mono"/>
              </a:rPr>
              <a:t>f"a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=</a:t>
            </a:r>
            <a:r>
              <a:rPr lang="ru-RU" altLang="ru-RU" sz="2800" b="1" dirty="0">
                <a:solidFill>
                  <a:srgbClr val="0037A6"/>
                </a:solidFill>
                <a:latin typeface="JetBrains Mono"/>
              </a:rPr>
              <a:t>{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a</a:t>
            </a:r>
            <a:r>
              <a:rPr lang="ru-RU" altLang="ru-RU" sz="2800" b="1" dirty="0">
                <a:solidFill>
                  <a:srgbClr val="0037A6"/>
                </a:solidFill>
                <a:latin typeface="JetBrains Mono"/>
              </a:rPr>
              <a:t>}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err="1">
                <a:solidFill>
                  <a:srgbClr val="008080"/>
                </a:solidFill>
                <a:latin typeface="JetBrains Mono"/>
              </a:rPr>
              <a:t>f"b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=</a:t>
            </a:r>
            <a:r>
              <a:rPr lang="ru-RU" altLang="ru-RU" sz="2800" b="1" dirty="0">
                <a:solidFill>
                  <a:srgbClr val="0037A6"/>
                </a:solidFill>
                <a:latin typeface="JetBrains Mono"/>
              </a:rPr>
              <a:t>{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b</a:t>
            </a:r>
            <a:r>
              <a:rPr lang="ru-RU" altLang="ru-RU" sz="2800" b="1" dirty="0">
                <a:solidFill>
                  <a:srgbClr val="0037A6"/>
                </a:solidFill>
                <a:latin typeface="JetBrains Mono"/>
              </a:rPr>
              <a:t>}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err="1">
                <a:solidFill>
                  <a:srgbClr val="008080"/>
                </a:solidFill>
                <a:latin typeface="JetBrains Mono"/>
              </a:rPr>
              <a:t>f"a+b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=</a:t>
            </a:r>
            <a:r>
              <a:rPr lang="ru-RU" altLang="ru-RU" sz="2800" b="1" dirty="0">
                <a:solidFill>
                  <a:srgbClr val="0037A6"/>
                </a:solidFill>
                <a:latin typeface="JetBrains Mono"/>
              </a:rPr>
              <a:t>{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a+b</a:t>
            </a:r>
            <a:r>
              <a:rPr lang="ru-RU" altLang="ru-RU" sz="2800" b="1" dirty="0">
                <a:solidFill>
                  <a:srgbClr val="0037A6"/>
                </a:solidFill>
                <a:latin typeface="JetBrains Mono"/>
              </a:rPr>
              <a:t>}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err="1">
                <a:solidFill>
                  <a:srgbClr val="008080"/>
                </a:solidFill>
                <a:latin typeface="JetBrains Mono"/>
              </a:rPr>
              <a:t>f"a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-b=</a:t>
            </a:r>
            <a:r>
              <a:rPr lang="ru-RU" altLang="ru-RU" sz="2800" b="1" dirty="0">
                <a:solidFill>
                  <a:srgbClr val="0037A6"/>
                </a:solidFill>
                <a:latin typeface="JetBrains Mono"/>
              </a:rPr>
              <a:t>{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a-b</a:t>
            </a:r>
            <a:r>
              <a:rPr lang="ru-RU" altLang="ru-RU" sz="2800" b="1" dirty="0">
                <a:solidFill>
                  <a:srgbClr val="0037A6"/>
                </a:solidFill>
                <a:latin typeface="JetBrains Mono"/>
              </a:rPr>
              <a:t>}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</a:t>
            </a:r>
            <a:endParaRPr lang="ru-RU" altLang="ru-RU" sz="5400" b="1" dirty="0">
              <a:latin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001875" y="4611231"/>
            <a:ext cx="4901943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ru-RU" sz="2800" b="1" dirty="0" smtClean="0"/>
              <a:t>Результат:</a:t>
            </a:r>
          </a:p>
          <a:p>
            <a:r>
              <a:rPr lang="ru-RU" sz="2800" b="1" dirty="0" smtClean="0"/>
              <a:t>a=2020-12-05 </a:t>
            </a:r>
            <a:r>
              <a:rPr lang="ru-RU" sz="2800" b="1" dirty="0"/>
              <a:t>00:00:00</a:t>
            </a:r>
          </a:p>
          <a:p>
            <a:r>
              <a:rPr lang="ru-RU" sz="2800" b="1" dirty="0"/>
              <a:t>b=2:05:17</a:t>
            </a:r>
          </a:p>
          <a:p>
            <a:r>
              <a:rPr lang="ru-RU" sz="2800" b="1" dirty="0" err="1"/>
              <a:t>a+b</a:t>
            </a:r>
            <a:r>
              <a:rPr lang="ru-RU" sz="2800" b="1" dirty="0"/>
              <a:t>=2020-12-05 02:05:17</a:t>
            </a:r>
          </a:p>
          <a:p>
            <a:r>
              <a:rPr lang="ru-RU" sz="2800" b="1" dirty="0"/>
              <a:t>a-b=2020-12-04 21:54:43</a:t>
            </a:r>
          </a:p>
        </p:txBody>
      </p:sp>
    </p:spTree>
    <p:extLst>
      <p:ext uri="{BB962C8B-B14F-4D97-AF65-F5344CB8AC3E}">
        <p14:creationId xmlns:p14="http://schemas.microsoft.com/office/powerpoint/2010/main" val="409645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51837" y="1265689"/>
            <a:ext cx="11323307" cy="505198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ru-RU" dirty="0" smtClean="0">
                <a:solidFill>
                  <a:srgbClr val="0070C0"/>
                </a:solidFill>
              </a:rPr>
              <a:t>Разность дат </a:t>
            </a:r>
            <a:r>
              <a:rPr lang="ru-RU" dirty="0" smtClean="0"/>
              <a:t>выражается в объекте </a:t>
            </a:r>
            <a:r>
              <a:rPr lang="en-US" dirty="0" err="1" smtClean="0"/>
              <a:t>timedelta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ru-RU" dirty="0" smtClean="0"/>
              <a:t>Пример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датой и временем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51908" y="2560308"/>
            <a:ext cx="85565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from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datetime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import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 err="1" smtClean="0">
                <a:solidFill>
                  <a:srgbClr val="080808"/>
                </a:solidFill>
                <a:latin typeface="JetBrains Mono"/>
              </a:rPr>
              <a:t>datetime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a = 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datetime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2020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12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a1 = 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datetime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2018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15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b=a-a1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err="1">
                <a:solidFill>
                  <a:srgbClr val="008080"/>
                </a:solidFill>
                <a:latin typeface="JetBrains Mono"/>
              </a:rPr>
              <a:t>f"a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=</a:t>
            </a:r>
            <a:r>
              <a:rPr lang="ru-RU" altLang="ru-RU" sz="2800" b="1" dirty="0">
                <a:solidFill>
                  <a:srgbClr val="0037A6"/>
                </a:solidFill>
                <a:latin typeface="JetBrains Mono"/>
              </a:rPr>
              <a:t>{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a</a:t>
            </a:r>
            <a:r>
              <a:rPr lang="ru-RU" altLang="ru-RU" sz="2800" b="1" dirty="0">
                <a:solidFill>
                  <a:srgbClr val="0037A6"/>
                </a:solidFill>
                <a:latin typeface="JetBrains Mono"/>
              </a:rPr>
              <a:t>}\n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a1=</a:t>
            </a:r>
            <a:r>
              <a:rPr lang="ru-RU" altLang="ru-RU" sz="2800" b="1" dirty="0">
                <a:solidFill>
                  <a:srgbClr val="0037A6"/>
                </a:solidFill>
                <a:latin typeface="JetBrains Mono"/>
              </a:rPr>
              <a:t>{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a1</a:t>
            </a:r>
            <a:r>
              <a:rPr lang="ru-RU" altLang="ru-RU" sz="2800" b="1" dirty="0">
                <a:solidFill>
                  <a:srgbClr val="0037A6"/>
                </a:solidFill>
                <a:latin typeface="JetBrains Mono"/>
              </a:rPr>
              <a:t>}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err="1">
                <a:solidFill>
                  <a:srgbClr val="008080"/>
                </a:solidFill>
                <a:latin typeface="JetBrains Mono"/>
              </a:rPr>
              <a:t>f"b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=</a:t>
            </a:r>
            <a:r>
              <a:rPr lang="ru-RU" altLang="ru-RU" sz="2800" b="1" dirty="0">
                <a:solidFill>
                  <a:srgbClr val="0037A6"/>
                </a:solidFill>
                <a:latin typeface="JetBrains Mono"/>
              </a:rPr>
              <a:t>{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b</a:t>
            </a:r>
            <a:r>
              <a:rPr lang="ru-RU" altLang="ru-RU" sz="2800" b="1" dirty="0">
                <a:solidFill>
                  <a:srgbClr val="0037A6"/>
                </a:solidFill>
                <a:latin typeface="JetBrains Mono"/>
              </a:rPr>
              <a:t>}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err="1">
                <a:solidFill>
                  <a:srgbClr val="008080"/>
                </a:solidFill>
                <a:latin typeface="JetBrains Mono"/>
              </a:rPr>
              <a:t>f"b.days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=</a:t>
            </a:r>
            <a:r>
              <a:rPr lang="ru-RU" altLang="ru-RU" sz="2800" b="1" dirty="0">
                <a:solidFill>
                  <a:srgbClr val="0037A6"/>
                </a:solidFill>
                <a:latin typeface="JetBrains Mono"/>
              </a:rPr>
              <a:t>{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b.days</a:t>
            </a:r>
            <a:r>
              <a:rPr lang="ru-RU" altLang="ru-RU" sz="2800" b="1" dirty="0">
                <a:solidFill>
                  <a:srgbClr val="0037A6"/>
                </a:solidFill>
                <a:latin typeface="JetBrains Mono"/>
              </a:rPr>
              <a:t>}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err="1">
                <a:solidFill>
                  <a:srgbClr val="008080"/>
                </a:solidFill>
                <a:latin typeface="JetBrains Mono"/>
              </a:rPr>
              <a:t>f"b.seconds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=</a:t>
            </a:r>
            <a:r>
              <a:rPr lang="ru-RU" altLang="ru-RU" sz="2800" b="1" dirty="0">
                <a:solidFill>
                  <a:srgbClr val="0037A6"/>
                </a:solidFill>
                <a:latin typeface="JetBrains Mono"/>
              </a:rPr>
              <a:t>{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b.seconds</a:t>
            </a:r>
            <a:r>
              <a:rPr lang="ru-RU" altLang="ru-RU" sz="2800" b="1" dirty="0">
                <a:solidFill>
                  <a:srgbClr val="0037A6"/>
                </a:solidFill>
                <a:latin typeface="JetBrains Mono"/>
              </a:rPr>
              <a:t>}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err="1">
                <a:solidFill>
                  <a:srgbClr val="008080"/>
                </a:solidFill>
                <a:latin typeface="JetBrains Mono"/>
              </a:rPr>
              <a:t>f"b.total_seconds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()=</a:t>
            </a:r>
            <a:r>
              <a:rPr lang="ru-RU" altLang="ru-RU" sz="2800" b="1" dirty="0">
                <a:solidFill>
                  <a:srgbClr val="0037A6"/>
                </a:solidFill>
                <a:latin typeface="JetBrains Mono"/>
              </a:rPr>
              <a:t>{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b.total_seconds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()</a:t>
            </a:r>
            <a:r>
              <a:rPr lang="ru-RU" altLang="ru-RU" sz="2800" b="1" dirty="0">
                <a:solidFill>
                  <a:srgbClr val="0037A6"/>
                </a:solidFill>
                <a:latin typeface="JetBrains Mono"/>
              </a:rPr>
              <a:t>}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</a:t>
            </a:r>
            <a:endParaRPr lang="ru-RU" altLang="ru-RU" sz="5400" b="1" dirty="0">
              <a:latin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747814" y="2560308"/>
            <a:ext cx="5027330" cy="31085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ru-RU" sz="2800" b="1" dirty="0" smtClean="0"/>
              <a:t>Результат:</a:t>
            </a:r>
          </a:p>
          <a:p>
            <a:r>
              <a:rPr lang="en-US" sz="2800" b="1" dirty="0"/>
              <a:t>a=2020-12-05 00:00:00</a:t>
            </a:r>
          </a:p>
          <a:p>
            <a:r>
              <a:rPr lang="en-US" sz="2800" b="1" dirty="0"/>
              <a:t>a1=2018-02-15 00:00:00</a:t>
            </a:r>
          </a:p>
          <a:p>
            <a:r>
              <a:rPr lang="en-US" sz="2800" b="1" dirty="0"/>
              <a:t>b=1024 days, 0:00:00</a:t>
            </a:r>
          </a:p>
          <a:p>
            <a:r>
              <a:rPr lang="en-US" sz="2800" b="1" dirty="0" err="1"/>
              <a:t>b.days</a:t>
            </a:r>
            <a:r>
              <a:rPr lang="en-US" sz="2800" b="1" dirty="0"/>
              <a:t>=1024</a:t>
            </a:r>
          </a:p>
          <a:p>
            <a:r>
              <a:rPr lang="en-US" sz="2800" b="1" dirty="0" err="1"/>
              <a:t>b.seconds</a:t>
            </a:r>
            <a:r>
              <a:rPr lang="en-US" sz="2800" b="1" dirty="0"/>
              <a:t>=0</a:t>
            </a:r>
          </a:p>
          <a:p>
            <a:r>
              <a:rPr lang="en-US" sz="2800" b="1" dirty="0" err="1"/>
              <a:t>b.total_seconds</a:t>
            </a:r>
            <a:r>
              <a:rPr lang="en-US" sz="2800" b="1" dirty="0"/>
              <a:t>()=88473600.0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18278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51837" y="1265689"/>
            <a:ext cx="11323307" cy="5051984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Продолжительность времени с </a:t>
            </a:r>
            <a:r>
              <a:rPr lang="en-US" dirty="0" err="1" smtClean="0">
                <a:solidFill>
                  <a:srgbClr val="0070C0"/>
                </a:solidFill>
              </a:rPr>
              <a:t>timedelta</a:t>
            </a:r>
            <a:endParaRPr lang="ru-RU" dirty="0">
              <a:solidFill>
                <a:srgbClr val="0070C0"/>
              </a:solidFill>
            </a:endParaRPr>
          </a:p>
          <a:p>
            <a:r>
              <a:rPr lang="en-US" dirty="0" err="1" smtClean="0"/>
              <a:t>datetime</a:t>
            </a:r>
            <a:r>
              <a:rPr lang="ru-RU" dirty="0"/>
              <a:t>.</a:t>
            </a:r>
            <a:r>
              <a:rPr lang="en-US" dirty="0" err="1" smtClean="0"/>
              <a:t>timedelta</a:t>
            </a:r>
            <a:r>
              <a:rPr lang="en-US" dirty="0" smtClean="0"/>
              <a:t> – </a:t>
            </a:r>
            <a:r>
              <a:rPr lang="ru-RU" dirty="0" smtClean="0"/>
              <a:t>это класс, включающий методы определения продолжительности. </a:t>
            </a:r>
            <a:endParaRPr lang="ru-RU" dirty="0"/>
          </a:p>
          <a:p>
            <a:r>
              <a:rPr lang="ru-RU" dirty="0" smtClean="0"/>
              <a:t>Атрибуты класса:</a:t>
            </a:r>
          </a:p>
          <a:p>
            <a:pPr lvl="1"/>
            <a:r>
              <a:rPr lang="en-US" dirty="0" smtClean="0"/>
              <a:t>days</a:t>
            </a:r>
          </a:p>
          <a:p>
            <a:pPr lvl="1"/>
            <a:r>
              <a:rPr lang="en-US" dirty="0" smtClean="0"/>
              <a:t>hours, minutes, seconds, milliseconds, microseconds</a:t>
            </a:r>
          </a:p>
          <a:p>
            <a:pPr lvl="1"/>
            <a:r>
              <a:rPr lang="en-US" dirty="0" smtClean="0"/>
              <a:t>weeks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датой и временем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279" y="3781425"/>
            <a:ext cx="641985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75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Базовые операции над списками:</a:t>
            </a:r>
          </a:p>
          <a:p>
            <a:pPr lvl="1"/>
            <a:r>
              <a:rPr lang="ru-RU" dirty="0" smtClean="0"/>
              <a:t>Извлечение среза </a:t>
            </a:r>
            <a:r>
              <a:rPr lang="en-US" dirty="0">
                <a:solidFill>
                  <a:srgbClr val="FF0000"/>
                </a:solidFill>
              </a:rPr>
              <a:t>[X:Y:Z]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list1 = [</a:t>
            </a: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>15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>78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dirty="0" smtClean="0">
                <a:solidFill>
                  <a:srgbClr val="1750EB"/>
                </a:solidFill>
                <a:latin typeface="JetBrains Mono"/>
              </a:rPr>
              <a:t>56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dirty="0" smtClean="0">
                <a:solidFill>
                  <a:srgbClr val="1750EB"/>
                </a:solidFill>
                <a:latin typeface="JetBrains Mono"/>
              </a:rPr>
              <a:t>43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dirty="0" smtClean="0">
                <a:solidFill>
                  <a:srgbClr val="1750EB"/>
                </a:solidFill>
                <a:latin typeface="JetBrains Mono"/>
              </a:rPr>
              <a:t>534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dirty="0" smtClean="0">
                <a:solidFill>
                  <a:srgbClr val="1750EB"/>
                </a:solidFill>
                <a:latin typeface="JetBrains Mono"/>
              </a:rPr>
              <a:t>884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dirty="0" smtClean="0">
                <a:solidFill>
                  <a:srgbClr val="1750EB"/>
                </a:solidFill>
                <a:latin typeface="JetBrains Mono"/>
              </a:rPr>
              <a:t>2345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dirty="0" smtClean="0">
                <a:solidFill>
                  <a:srgbClr val="1750EB"/>
                </a:solidFill>
                <a:latin typeface="JetBrains Mono"/>
              </a:rPr>
              <a:t>678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dirty="0" smtClean="0">
                <a:solidFill>
                  <a:srgbClr val="1750EB"/>
                </a:solidFill>
                <a:latin typeface="JetBrains Mono"/>
              </a:rPr>
              <a:t>63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dirty="0" smtClean="0">
                <a:solidFill>
                  <a:srgbClr val="1750EB"/>
                </a:solidFill>
                <a:latin typeface="JetBrains Mono"/>
              </a:rPr>
              <a:t>624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]</a:t>
            </a:r>
            <a:br>
              <a:rPr lang="ru-RU" altLang="ru-RU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(list1[::</a:t>
            </a:r>
            <a:r>
              <a:rPr lang="ru-RU" altLang="ru-RU" dirty="0" smtClean="0">
                <a:solidFill>
                  <a:srgbClr val="1750EB"/>
                </a:solidFill>
                <a:latin typeface="JetBrains Mono"/>
              </a:rPr>
              <a:t>-1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])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altLang="ru-RU" b="0" dirty="0" smtClean="0">
              <a:solidFill>
                <a:srgbClr val="080808"/>
              </a:solidFill>
              <a:latin typeface="JetBrains Mono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altLang="ru-RU" b="0" dirty="0">
              <a:solidFill>
                <a:srgbClr val="080808"/>
              </a:solidFill>
              <a:latin typeface="JetBrains Mono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3800" i="1" dirty="0" smtClean="0">
                <a:solidFill>
                  <a:srgbClr val="080808"/>
                </a:solidFill>
                <a:latin typeface="JetBrains Mono"/>
              </a:rPr>
              <a:t>Результат</a:t>
            </a:r>
            <a:r>
              <a:rPr lang="ru-RU" altLang="ru-RU" sz="3800" b="0" dirty="0" smtClean="0">
                <a:solidFill>
                  <a:srgbClr val="080808"/>
                </a:solidFill>
                <a:latin typeface="JetBrains Mono"/>
              </a:rPr>
              <a:t>: 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3800" dirty="0" smtClean="0">
                <a:solidFill>
                  <a:srgbClr val="080808"/>
                </a:solidFill>
                <a:latin typeface="JetBrains Mono"/>
              </a:rPr>
              <a:t>[</a:t>
            </a:r>
            <a:r>
              <a:rPr lang="ru-RU" altLang="ru-RU" sz="3800" dirty="0">
                <a:solidFill>
                  <a:srgbClr val="1750EB"/>
                </a:solidFill>
                <a:latin typeface="JetBrains Mono"/>
              </a:rPr>
              <a:t>624</a:t>
            </a:r>
            <a:r>
              <a:rPr lang="ru-RU" altLang="ru-RU" sz="3800" dirty="0" smtClean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3800" dirty="0">
                <a:solidFill>
                  <a:srgbClr val="1750EB"/>
                </a:solidFill>
                <a:latin typeface="JetBrains Mono"/>
              </a:rPr>
              <a:t>63</a:t>
            </a:r>
            <a:r>
              <a:rPr lang="ru-RU" altLang="ru-RU" sz="3800" dirty="0" smtClean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3800" dirty="0">
                <a:solidFill>
                  <a:srgbClr val="1750EB"/>
                </a:solidFill>
                <a:latin typeface="JetBrains Mono"/>
              </a:rPr>
              <a:t>678</a:t>
            </a:r>
            <a:r>
              <a:rPr lang="ru-RU" altLang="ru-RU" sz="3800" dirty="0" smtClean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3800" dirty="0">
                <a:solidFill>
                  <a:srgbClr val="1750EB"/>
                </a:solidFill>
                <a:latin typeface="JetBrains Mono"/>
              </a:rPr>
              <a:t>2345</a:t>
            </a:r>
            <a:r>
              <a:rPr lang="ru-RU" altLang="ru-RU" sz="3800" dirty="0" smtClean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3800" dirty="0">
                <a:solidFill>
                  <a:srgbClr val="1750EB"/>
                </a:solidFill>
                <a:latin typeface="JetBrains Mono"/>
              </a:rPr>
              <a:t>884</a:t>
            </a:r>
            <a:r>
              <a:rPr lang="ru-RU" altLang="ru-RU" sz="3800" dirty="0" smtClean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3800" dirty="0">
                <a:solidFill>
                  <a:srgbClr val="1750EB"/>
                </a:solidFill>
                <a:latin typeface="JetBrains Mono"/>
              </a:rPr>
              <a:t>534</a:t>
            </a:r>
            <a:r>
              <a:rPr lang="ru-RU" altLang="ru-RU" sz="3800" dirty="0" smtClean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3800" dirty="0">
                <a:solidFill>
                  <a:srgbClr val="1750EB"/>
                </a:solidFill>
                <a:latin typeface="JetBrains Mono"/>
              </a:rPr>
              <a:t>43</a:t>
            </a:r>
            <a:r>
              <a:rPr lang="ru-RU" altLang="ru-RU" sz="3800" dirty="0" smtClean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3800" dirty="0">
                <a:solidFill>
                  <a:srgbClr val="1750EB"/>
                </a:solidFill>
                <a:latin typeface="JetBrains Mono"/>
              </a:rPr>
              <a:t>56</a:t>
            </a:r>
            <a:r>
              <a:rPr lang="ru-RU" altLang="ru-RU" sz="3800" dirty="0" smtClean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3800" dirty="0">
                <a:solidFill>
                  <a:srgbClr val="1750EB"/>
                </a:solidFill>
                <a:latin typeface="JetBrains Mono"/>
              </a:rPr>
              <a:t>78</a:t>
            </a:r>
            <a:r>
              <a:rPr lang="ru-RU" altLang="ru-RU" sz="3800" dirty="0" smtClean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3800" dirty="0">
                <a:solidFill>
                  <a:srgbClr val="1750EB"/>
                </a:solidFill>
                <a:latin typeface="JetBrains Mono"/>
              </a:rPr>
              <a:t>15</a:t>
            </a:r>
            <a:r>
              <a:rPr lang="ru-RU" altLang="ru-RU" sz="3800" dirty="0" smtClean="0">
                <a:solidFill>
                  <a:srgbClr val="080808"/>
                </a:solidFill>
                <a:latin typeface="JetBrains Mono"/>
              </a:rPr>
              <a:t>,</a:t>
            </a:r>
            <a:r>
              <a:rPr lang="ru-RU" altLang="ru-RU" sz="3800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ru-RU" altLang="ru-RU" sz="3800" dirty="0" smtClean="0">
                <a:solidFill>
                  <a:srgbClr val="080808"/>
                </a:solidFill>
                <a:latin typeface="JetBrains Mono"/>
              </a:rPr>
              <a:t>]</a:t>
            </a:r>
            <a:endParaRPr lang="ru-RU" altLang="ru-RU" sz="3800" dirty="0">
              <a:latin typeface="Arial" panose="020B0604020202020204" pitchFamily="34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379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Базовые операции над списками:</a:t>
            </a:r>
          </a:p>
          <a:p>
            <a:pPr lvl="1"/>
            <a:r>
              <a:rPr lang="ru-RU" dirty="0" smtClean="0"/>
              <a:t>Редактирование списков</a:t>
            </a:r>
            <a:r>
              <a:rPr lang="en-US" dirty="0" smtClean="0"/>
              <a:t> </a:t>
            </a:r>
            <a:endParaRPr lang="ru-RU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sz="1800" dirty="0" smtClean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list1 = [</a:t>
            </a: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dirty="0" smtClean="0">
                <a:solidFill>
                  <a:srgbClr val="1750EB"/>
                </a:solidFill>
                <a:latin typeface="JetBrains Mono"/>
              </a:rPr>
              <a:t>84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,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dirty="0" smtClean="0">
                <a:solidFill>
                  <a:srgbClr val="1750EB"/>
                </a:solidFill>
                <a:latin typeface="JetBrains Mono"/>
              </a:rPr>
              <a:t>67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,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dirty="0" smtClean="0">
                <a:solidFill>
                  <a:srgbClr val="1750EB"/>
                </a:solidFill>
                <a:latin typeface="JetBrains Mono"/>
              </a:rPr>
              <a:t>63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,</a:t>
            </a:r>
            <a:r>
              <a:rPr lang="en-US" altLang="ru-RU" dirty="0">
                <a:solidFill>
                  <a:srgbClr val="1750EB"/>
                </a:solidFill>
                <a:latin typeface="JetBrains Mono"/>
              </a:rPr>
              <a:t> </a:t>
            </a:r>
            <a:r>
              <a:rPr lang="ru-RU" altLang="ru-RU" dirty="0" smtClean="0">
                <a:solidFill>
                  <a:srgbClr val="1750EB"/>
                </a:solidFill>
                <a:latin typeface="JetBrains Mono"/>
              </a:rPr>
              <a:t>24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]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en-US" altLang="ru-RU" b="0" dirty="0" smtClean="0">
                <a:solidFill>
                  <a:srgbClr val="080808"/>
                </a:solidFill>
                <a:latin typeface="JetBrains Mono"/>
              </a:rPr>
              <a:t>#</a:t>
            </a:r>
            <a:r>
              <a:rPr lang="ru-RU" altLang="ru-RU" b="0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b="0" dirty="0" smtClean="0">
                <a:solidFill>
                  <a:srgbClr val="080808"/>
                </a:solidFill>
                <a:latin typeface="JetBrains Mono"/>
              </a:rPr>
              <a:t>замена элементов</a:t>
            </a:r>
            <a:endParaRPr lang="en-US" altLang="ru-RU" b="0" dirty="0" smtClean="0">
              <a:solidFill>
                <a:srgbClr val="080808"/>
              </a:solidFill>
              <a:latin typeface="JetBrains Mono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list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1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[:</a:t>
            </a:r>
            <a:r>
              <a:rPr lang="en-US" altLang="ru-RU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] = [</a:t>
            </a:r>
            <a:r>
              <a:rPr lang="en-US" altLang="ru-RU" dirty="0" smtClean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 ]</a:t>
            </a:r>
            <a:endParaRPr lang="ru-RU" altLang="ru-RU" dirty="0" smtClean="0">
              <a:solidFill>
                <a:srgbClr val="080808"/>
              </a:solidFill>
              <a:latin typeface="JetBrains Mono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dirty="0" err="1" smtClean="0">
                <a:solidFill>
                  <a:srgbClr val="080808"/>
                </a:solidFill>
                <a:latin typeface="JetBrains Mono"/>
              </a:rPr>
              <a:t>list</a:t>
            </a:r>
            <a:r>
              <a:rPr lang="en-US" altLang="ru-RU" dirty="0">
                <a:solidFill>
                  <a:srgbClr val="080808"/>
                </a:solidFill>
                <a:latin typeface="JetBrains Mono"/>
              </a:rPr>
              <a:t>1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)</a:t>
            </a:r>
            <a:endParaRPr lang="en-US" altLang="ru-RU" dirty="0" smtClean="0">
              <a:solidFill>
                <a:srgbClr val="080808"/>
              </a:solidFill>
              <a:latin typeface="JetBrains Mono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list1[</a:t>
            </a:r>
            <a:r>
              <a:rPr lang="en-US" altLang="ru-RU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:]=[]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en-US" altLang="ru-RU" b="0" dirty="0">
                <a:solidFill>
                  <a:srgbClr val="080808"/>
                </a:solidFill>
                <a:latin typeface="JetBrains Mono"/>
              </a:rPr>
              <a:t>#</a:t>
            </a:r>
            <a:r>
              <a:rPr lang="ru-RU" altLang="ru-RU" b="0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b="0" dirty="0" smtClean="0">
                <a:solidFill>
                  <a:srgbClr val="080808"/>
                </a:solidFill>
                <a:latin typeface="JetBrains Mono"/>
              </a:rPr>
              <a:t>удаление </a:t>
            </a:r>
            <a:r>
              <a:rPr lang="ru-RU" altLang="ru-RU" b="0" dirty="0">
                <a:solidFill>
                  <a:srgbClr val="080808"/>
                </a:solidFill>
                <a:latin typeface="JetBrains Mono"/>
              </a:rPr>
              <a:t>элементов</a:t>
            </a:r>
            <a:endParaRPr lang="en-US" altLang="ru-RU" dirty="0" smtClean="0">
              <a:solidFill>
                <a:srgbClr val="080808"/>
              </a:solidFill>
              <a:latin typeface="JetBrains Mono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dirty="0" err="1">
                <a:solidFill>
                  <a:srgbClr val="080808"/>
                </a:solidFill>
                <a:latin typeface="JetBrains Mono"/>
              </a:rPr>
              <a:t>list</a:t>
            </a:r>
            <a:r>
              <a:rPr lang="en-US" altLang="ru-RU" dirty="0">
                <a:solidFill>
                  <a:srgbClr val="080808"/>
                </a:solidFill>
                <a:latin typeface="JetBrains Mono"/>
              </a:rPr>
              <a:t>1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)</a:t>
            </a:r>
            <a:endParaRPr lang="en-US" altLang="ru-RU" dirty="0" smtClean="0">
              <a:solidFill>
                <a:srgbClr val="080808"/>
              </a:solidFill>
              <a:latin typeface="JetBrains Mono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altLang="ru-RU" dirty="0">
              <a:solidFill>
                <a:srgbClr val="080808"/>
              </a:solidFill>
              <a:latin typeface="JetBrains Mono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altLang="ru-RU" sz="3200" b="0" dirty="0" smtClean="0">
              <a:solidFill>
                <a:srgbClr val="080808"/>
              </a:solidFill>
              <a:latin typeface="JetBrains Mono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altLang="ru-RU" sz="3200" b="0" dirty="0">
              <a:solidFill>
                <a:srgbClr val="080808"/>
              </a:solidFill>
              <a:latin typeface="JetBrains Mono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655750" y="3983216"/>
            <a:ext cx="93717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i="1" dirty="0">
                <a:solidFill>
                  <a:srgbClr val="080808"/>
                </a:solidFill>
                <a:latin typeface="JetBrains Mono"/>
              </a:rPr>
              <a:t>Результат</a:t>
            </a:r>
            <a:r>
              <a:rPr lang="ru-RU" altLang="ru-RU" sz="32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ru-RU" altLang="ru-RU" sz="3200" dirty="0" smtClean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altLang="ru-RU" sz="3200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ru-RU" altLang="ru-RU" sz="3200" dirty="0" smtClean="0">
                <a:solidFill>
                  <a:srgbClr val="080808"/>
                </a:solidFill>
                <a:latin typeface="JetBrains Mono"/>
              </a:rPr>
              <a:t>,</a:t>
            </a:r>
            <a:r>
              <a:rPr lang="en-US" altLang="ru-RU" sz="3200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en-US" altLang="ru-RU" sz="3200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ru-RU" altLang="ru-RU" sz="3200" dirty="0" smtClean="0">
                <a:solidFill>
                  <a:srgbClr val="080808"/>
                </a:solidFill>
                <a:latin typeface="JetBrains Mono"/>
              </a:rPr>
              <a:t>,</a:t>
            </a:r>
            <a:r>
              <a:rPr lang="en-US" altLang="ru-RU" sz="3200" dirty="0" smtClean="0">
                <a:solidFill>
                  <a:srgbClr val="1750EB"/>
                </a:solidFill>
                <a:latin typeface="JetBrains Mono"/>
              </a:rPr>
              <a:t> </a:t>
            </a:r>
            <a:r>
              <a:rPr lang="ru-RU" altLang="ru-RU" sz="3200" dirty="0" smtClean="0">
                <a:solidFill>
                  <a:srgbClr val="1750EB"/>
                </a:solidFill>
                <a:latin typeface="JetBrains Mono"/>
              </a:rPr>
              <a:t>67</a:t>
            </a:r>
            <a:r>
              <a:rPr lang="ru-RU" altLang="ru-RU" sz="3200" dirty="0" smtClean="0">
                <a:solidFill>
                  <a:srgbClr val="080808"/>
                </a:solidFill>
                <a:latin typeface="JetBrains Mono"/>
              </a:rPr>
              <a:t>,</a:t>
            </a:r>
            <a:r>
              <a:rPr lang="en-US" altLang="ru-RU" sz="3200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sz="3200" dirty="0" smtClean="0">
                <a:solidFill>
                  <a:srgbClr val="1750EB"/>
                </a:solidFill>
                <a:latin typeface="JetBrains Mono"/>
              </a:rPr>
              <a:t>63</a:t>
            </a:r>
            <a:r>
              <a:rPr lang="ru-RU" altLang="ru-RU" sz="3200" dirty="0">
                <a:solidFill>
                  <a:srgbClr val="080808"/>
                </a:solidFill>
                <a:latin typeface="JetBrains Mono"/>
              </a:rPr>
              <a:t>,</a:t>
            </a:r>
            <a:r>
              <a:rPr lang="en-US" altLang="ru-RU" sz="3200" dirty="0">
                <a:solidFill>
                  <a:srgbClr val="1750EB"/>
                </a:solidFill>
                <a:latin typeface="JetBrains Mono"/>
              </a:rPr>
              <a:t> </a:t>
            </a:r>
            <a:r>
              <a:rPr lang="ru-RU" altLang="ru-RU" sz="3200" dirty="0">
                <a:solidFill>
                  <a:srgbClr val="1750EB"/>
                </a:solidFill>
                <a:latin typeface="JetBrains Mono"/>
              </a:rPr>
              <a:t>24</a:t>
            </a:r>
            <a:r>
              <a:rPr lang="ru-RU" altLang="ru-RU" sz="3200" dirty="0" smtClean="0">
                <a:solidFill>
                  <a:srgbClr val="080808"/>
                </a:solidFill>
                <a:latin typeface="JetBrains Mono"/>
              </a:rPr>
              <a:t>]</a:t>
            </a:r>
            <a:endParaRPr lang="ru-RU" altLang="ru-RU" sz="3200" dirty="0">
              <a:latin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655750" y="5077708"/>
            <a:ext cx="93717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i="1" dirty="0">
                <a:solidFill>
                  <a:srgbClr val="080808"/>
                </a:solidFill>
                <a:latin typeface="JetBrains Mono"/>
              </a:rPr>
              <a:t>Результат</a:t>
            </a:r>
            <a:r>
              <a:rPr lang="ru-RU" altLang="ru-RU" sz="32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ru-RU" altLang="ru-RU" sz="3200" dirty="0" smtClean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altLang="ru-RU" sz="3200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ru-RU" altLang="ru-RU" sz="3200" dirty="0" smtClean="0">
                <a:solidFill>
                  <a:srgbClr val="080808"/>
                </a:solidFill>
                <a:latin typeface="JetBrains Mono"/>
              </a:rPr>
              <a:t>,</a:t>
            </a:r>
            <a:r>
              <a:rPr lang="en-US" altLang="ru-RU" sz="3200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en-US" altLang="ru-RU" sz="3200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ru-RU" altLang="ru-RU" sz="3200" dirty="0" smtClean="0">
                <a:solidFill>
                  <a:srgbClr val="080808"/>
                </a:solidFill>
                <a:latin typeface="JetBrains Mono"/>
              </a:rPr>
              <a:t>,</a:t>
            </a:r>
            <a:r>
              <a:rPr lang="en-US" altLang="ru-RU" sz="3200" dirty="0" smtClean="0">
                <a:solidFill>
                  <a:srgbClr val="1750EB"/>
                </a:solidFill>
                <a:latin typeface="JetBrains Mono"/>
              </a:rPr>
              <a:t> </a:t>
            </a:r>
            <a:r>
              <a:rPr lang="ru-RU" altLang="ru-RU" sz="3200" dirty="0" smtClean="0">
                <a:solidFill>
                  <a:srgbClr val="1750EB"/>
                </a:solidFill>
                <a:latin typeface="JetBrains Mono"/>
              </a:rPr>
              <a:t>67</a:t>
            </a:r>
            <a:r>
              <a:rPr lang="ru-RU" altLang="ru-RU" sz="3200" dirty="0" smtClean="0">
                <a:solidFill>
                  <a:srgbClr val="080808"/>
                </a:solidFill>
                <a:latin typeface="JetBrains Mono"/>
              </a:rPr>
              <a:t>]</a:t>
            </a:r>
            <a:endParaRPr lang="ru-RU" altLang="ru-RU" sz="3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16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Базовые операции над списками:</a:t>
            </a:r>
          </a:p>
          <a:p>
            <a:pPr lvl="1"/>
            <a:r>
              <a:rPr lang="ru-RU" dirty="0" smtClean="0"/>
              <a:t>Редактирование списков</a:t>
            </a:r>
            <a:r>
              <a:rPr lang="en-US" dirty="0" smtClean="0"/>
              <a:t> </a:t>
            </a:r>
            <a:endParaRPr lang="ru-RU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sz="1800" dirty="0" smtClean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list1 = [</a:t>
            </a: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dirty="0" smtClean="0">
                <a:solidFill>
                  <a:srgbClr val="1750EB"/>
                </a:solidFill>
                <a:latin typeface="JetBrains Mono"/>
              </a:rPr>
              <a:t>84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,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dirty="0" smtClean="0">
                <a:solidFill>
                  <a:srgbClr val="1750EB"/>
                </a:solidFill>
                <a:latin typeface="JetBrains Mono"/>
              </a:rPr>
              <a:t>67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,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dirty="0" smtClean="0">
                <a:solidFill>
                  <a:srgbClr val="1750EB"/>
                </a:solidFill>
                <a:latin typeface="JetBrains Mono"/>
              </a:rPr>
              <a:t>63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,</a:t>
            </a:r>
            <a:r>
              <a:rPr lang="en-US" altLang="ru-RU" dirty="0">
                <a:solidFill>
                  <a:srgbClr val="1750EB"/>
                </a:solidFill>
                <a:latin typeface="JetBrains Mono"/>
              </a:rPr>
              <a:t> </a:t>
            </a:r>
            <a:r>
              <a:rPr lang="ru-RU" altLang="ru-RU" dirty="0" smtClean="0">
                <a:solidFill>
                  <a:srgbClr val="1750EB"/>
                </a:solidFill>
                <a:latin typeface="JetBrains Mono"/>
              </a:rPr>
              <a:t>24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] </a:t>
            </a:r>
            <a:r>
              <a:rPr lang="en-US" altLang="ru-RU" b="0" dirty="0">
                <a:solidFill>
                  <a:srgbClr val="080808"/>
                </a:solidFill>
                <a:latin typeface="JetBrains Mono"/>
              </a:rPr>
              <a:t>#</a:t>
            </a:r>
            <a:r>
              <a:rPr lang="ru-RU" altLang="ru-RU" b="0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b="0" dirty="0" smtClean="0">
                <a:solidFill>
                  <a:srgbClr val="080808"/>
                </a:solidFill>
                <a:latin typeface="JetBrains Mono"/>
              </a:rPr>
              <a:t>вставка </a:t>
            </a:r>
            <a:r>
              <a:rPr lang="ru-RU" altLang="ru-RU" b="0" dirty="0">
                <a:solidFill>
                  <a:srgbClr val="080808"/>
                </a:solidFill>
                <a:latin typeface="JetBrains Mono"/>
              </a:rPr>
              <a:t>элементов</a:t>
            </a:r>
            <a:endParaRPr lang="en-US" altLang="ru-RU" dirty="0" smtClean="0">
              <a:solidFill>
                <a:srgbClr val="080808"/>
              </a:solidFill>
              <a:latin typeface="JetBrains Mono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list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1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altLang="ru-RU" dirty="0" smtClean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:</a:t>
            </a:r>
            <a:r>
              <a:rPr lang="en-US" altLang="ru-RU" dirty="0" smtClean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] = [</a:t>
            </a:r>
            <a:r>
              <a:rPr lang="en-US" altLang="ru-RU" dirty="0" smtClean="0">
                <a:solidFill>
                  <a:srgbClr val="1750EB"/>
                </a:solidFill>
                <a:latin typeface="JetBrains Mono"/>
              </a:rPr>
              <a:t>2</a:t>
            </a:r>
            <a:r>
              <a:rPr lang="ru-RU" altLang="ru-RU" dirty="0" smtClean="0">
                <a:solidFill>
                  <a:srgbClr val="1750EB"/>
                </a:solidFill>
                <a:latin typeface="JetBrains Mono"/>
              </a:rPr>
              <a:t>4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ru-RU" altLang="ru-RU" dirty="0" smtClean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 ]</a:t>
            </a:r>
            <a:endParaRPr lang="ru-RU" altLang="ru-RU" dirty="0" smtClean="0">
              <a:solidFill>
                <a:srgbClr val="080808"/>
              </a:solidFill>
              <a:latin typeface="JetBrains Mono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dirty="0" err="1" smtClean="0">
                <a:solidFill>
                  <a:srgbClr val="080808"/>
                </a:solidFill>
                <a:latin typeface="JetBrains Mono"/>
              </a:rPr>
              <a:t>list</a:t>
            </a:r>
            <a:r>
              <a:rPr lang="en-US" altLang="ru-RU" dirty="0">
                <a:solidFill>
                  <a:srgbClr val="080808"/>
                </a:solidFill>
                <a:latin typeface="JetBrains Mono"/>
              </a:rPr>
              <a:t>1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)</a:t>
            </a:r>
            <a:endParaRPr lang="en-US" altLang="ru-RU" dirty="0" smtClean="0">
              <a:solidFill>
                <a:srgbClr val="080808"/>
              </a:solidFill>
              <a:latin typeface="JetBrains Mono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list1[:</a:t>
            </a: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]=</a:t>
            </a:r>
            <a:r>
              <a:rPr lang="en-US" altLang="ru-RU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list1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      </a:t>
            </a:r>
            <a:r>
              <a:rPr lang="en-US" altLang="ru-RU" b="0" dirty="0" smtClean="0">
                <a:solidFill>
                  <a:srgbClr val="080808"/>
                </a:solidFill>
                <a:latin typeface="JetBrains Mono"/>
              </a:rPr>
              <a:t>#</a:t>
            </a:r>
            <a:r>
              <a:rPr lang="ru-RU" altLang="ru-RU" b="0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b="0" dirty="0">
                <a:solidFill>
                  <a:srgbClr val="080808"/>
                </a:solidFill>
                <a:latin typeface="JetBrains Mono"/>
              </a:rPr>
              <a:t>вставка </a:t>
            </a:r>
            <a:r>
              <a:rPr lang="ru-RU" altLang="ru-RU" b="0" dirty="0" smtClean="0">
                <a:solidFill>
                  <a:srgbClr val="080808"/>
                </a:solidFill>
                <a:latin typeface="JetBrains Mono"/>
              </a:rPr>
              <a:t>копии списка в его </a:t>
            </a:r>
            <a:endParaRPr lang="en-US" altLang="ru-RU" b="0" dirty="0" smtClean="0">
              <a:solidFill>
                <a:srgbClr val="080808"/>
              </a:solidFill>
              <a:latin typeface="JetBrains Mono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b="0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en-US" altLang="ru-RU" b="0" dirty="0" smtClean="0">
                <a:solidFill>
                  <a:srgbClr val="080808"/>
                </a:solidFill>
                <a:latin typeface="JetBrains Mono"/>
              </a:rPr>
              <a:t>                            #</a:t>
            </a:r>
            <a:r>
              <a:rPr lang="ru-RU" altLang="ru-RU" b="0" dirty="0" smtClean="0">
                <a:solidFill>
                  <a:srgbClr val="080808"/>
                </a:solidFill>
                <a:latin typeface="JetBrains Mono"/>
              </a:rPr>
              <a:t>начало список</a:t>
            </a:r>
            <a:endParaRPr lang="en-US" altLang="ru-RU" dirty="0" smtClean="0">
              <a:solidFill>
                <a:srgbClr val="080808"/>
              </a:solidFill>
              <a:latin typeface="JetBrains Mono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dirty="0" err="1">
                <a:solidFill>
                  <a:srgbClr val="080808"/>
                </a:solidFill>
                <a:latin typeface="JetBrains Mono"/>
              </a:rPr>
              <a:t>list</a:t>
            </a:r>
            <a:r>
              <a:rPr lang="en-US" altLang="ru-RU" dirty="0">
                <a:solidFill>
                  <a:srgbClr val="080808"/>
                </a:solidFill>
                <a:latin typeface="JetBrains Mono"/>
              </a:rPr>
              <a:t>1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)</a:t>
            </a:r>
            <a:endParaRPr lang="en-US" altLang="ru-RU" dirty="0" smtClean="0">
              <a:solidFill>
                <a:srgbClr val="080808"/>
              </a:solidFill>
              <a:latin typeface="JetBrains Mono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altLang="ru-RU" dirty="0">
              <a:solidFill>
                <a:srgbClr val="080808"/>
              </a:solidFill>
              <a:latin typeface="JetBrains Mono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altLang="ru-RU" sz="3200" b="0" dirty="0" smtClean="0">
              <a:solidFill>
                <a:srgbClr val="080808"/>
              </a:solidFill>
              <a:latin typeface="JetBrains Mono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altLang="ru-RU" sz="3200" b="0" dirty="0">
              <a:solidFill>
                <a:srgbClr val="080808"/>
              </a:solidFill>
              <a:latin typeface="JetBrains Mono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655750" y="3983216"/>
            <a:ext cx="93717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i="1" dirty="0">
                <a:solidFill>
                  <a:srgbClr val="080808"/>
                </a:solidFill>
                <a:latin typeface="JetBrains Mono"/>
              </a:rPr>
              <a:t>Результат</a:t>
            </a:r>
            <a:r>
              <a:rPr lang="ru-RU" altLang="ru-RU" sz="32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ru-RU" altLang="ru-RU" sz="3200" dirty="0" smtClean="0">
                <a:solidFill>
                  <a:srgbClr val="080808"/>
                </a:solidFill>
                <a:latin typeface="JetBrains Mono"/>
              </a:rPr>
              <a:t>[</a:t>
            </a:r>
            <a:r>
              <a:rPr lang="ru-RU" altLang="ru-RU" sz="3200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ru-RU" altLang="ru-RU" sz="32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3200" dirty="0">
                <a:solidFill>
                  <a:srgbClr val="1750EB"/>
                </a:solidFill>
                <a:latin typeface="JetBrains Mono"/>
              </a:rPr>
              <a:t>84</a:t>
            </a:r>
            <a:r>
              <a:rPr lang="ru-RU" altLang="ru-RU" sz="3200" dirty="0">
                <a:solidFill>
                  <a:srgbClr val="080808"/>
                </a:solidFill>
                <a:latin typeface="JetBrains Mono"/>
              </a:rPr>
              <a:t>,</a:t>
            </a:r>
            <a:r>
              <a:rPr lang="en-US" altLang="ru-RU" sz="3200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en-US" altLang="ru-RU" sz="3200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ru-RU" altLang="ru-RU" sz="3200" dirty="0">
                <a:solidFill>
                  <a:srgbClr val="1750EB"/>
                </a:solidFill>
                <a:latin typeface="JetBrains Mono"/>
              </a:rPr>
              <a:t>4</a:t>
            </a:r>
            <a:r>
              <a:rPr lang="en-US" altLang="ru-RU" sz="32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3200" dirty="0" smtClean="0">
                <a:solidFill>
                  <a:srgbClr val="1750EB"/>
                </a:solidFill>
                <a:latin typeface="JetBrains Mono"/>
              </a:rPr>
              <a:t>13</a:t>
            </a:r>
            <a:r>
              <a:rPr lang="ru-RU" altLang="ru-RU" sz="3200" dirty="0" smtClean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3200" dirty="0" smtClean="0">
                <a:solidFill>
                  <a:srgbClr val="1750EB"/>
                </a:solidFill>
                <a:latin typeface="JetBrains Mono"/>
              </a:rPr>
              <a:t>67</a:t>
            </a:r>
            <a:r>
              <a:rPr lang="ru-RU" altLang="ru-RU" sz="3200" dirty="0">
                <a:solidFill>
                  <a:srgbClr val="080808"/>
                </a:solidFill>
                <a:latin typeface="JetBrains Mono"/>
              </a:rPr>
              <a:t>,</a:t>
            </a:r>
            <a:r>
              <a:rPr lang="en-US" altLang="ru-RU" sz="3200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sz="3200" dirty="0">
                <a:solidFill>
                  <a:srgbClr val="1750EB"/>
                </a:solidFill>
                <a:latin typeface="JetBrains Mono"/>
              </a:rPr>
              <a:t>63</a:t>
            </a:r>
            <a:r>
              <a:rPr lang="ru-RU" altLang="ru-RU" sz="3200" dirty="0">
                <a:solidFill>
                  <a:srgbClr val="080808"/>
                </a:solidFill>
                <a:latin typeface="JetBrains Mono"/>
              </a:rPr>
              <a:t>,</a:t>
            </a:r>
            <a:r>
              <a:rPr lang="en-US" altLang="ru-RU" sz="3200" dirty="0">
                <a:solidFill>
                  <a:srgbClr val="1750EB"/>
                </a:solidFill>
                <a:latin typeface="JetBrains Mono"/>
              </a:rPr>
              <a:t> </a:t>
            </a:r>
            <a:r>
              <a:rPr lang="ru-RU" altLang="ru-RU" sz="3200" dirty="0">
                <a:solidFill>
                  <a:srgbClr val="1750EB"/>
                </a:solidFill>
                <a:latin typeface="JetBrains Mono"/>
              </a:rPr>
              <a:t>24</a:t>
            </a:r>
            <a:r>
              <a:rPr lang="ru-RU" altLang="ru-RU" sz="3200" dirty="0" smtClean="0">
                <a:solidFill>
                  <a:srgbClr val="080808"/>
                </a:solidFill>
                <a:latin typeface="JetBrains Mono"/>
              </a:rPr>
              <a:t>]</a:t>
            </a:r>
            <a:endParaRPr lang="ru-RU" altLang="ru-RU" sz="3200" dirty="0">
              <a:latin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821382" y="5628202"/>
            <a:ext cx="42775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i="1" dirty="0">
                <a:solidFill>
                  <a:srgbClr val="080808"/>
                </a:solidFill>
                <a:latin typeface="JetBrains Mono"/>
              </a:rPr>
              <a:t>Результат</a:t>
            </a:r>
            <a:r>
              <a:rPr lang="ru-RU" altLang="ru-RU" sz="32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ru-RU" sz="3200" dirty="0" smtClean="0">
                <a:solidFill>
                  <a:srgbClr val="080808"/>
                </a:solidFill>
                <a:latin typeface="JetBrains Mono"/>
              </a:rPr>
              <a:t>? </a:t>
            </a:r>
            <a:endParaRPr lang="ru-RU" altLang="ru-RU" sz="3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58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Базовые операции над списками:</a:t>
            </a:r>
          </a:p>
          <a:p>
            <a:pPr lvl="1"/>
            <a:r>
              <a:rPr lang="ru-RU" dirty="0" smtClean="0"/>
              <a:t>Объединение списков: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+</a:t>
            </a:r>
            <a:endParaRPr lang="ru-RU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sz="1800" dirty="0" smtClean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list1 = [</a:t>
            </a: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dirty="0" smtClean="0">
                <a:solidFill>
                  <a:srgbClr val="1750EB"/>
                </a:solidFill>
                <a:latin typeface="JetBrains Mono"/>
              </a:rPr>
              <a:t>84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,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dirty="0" smtClean="0">
                <a:solidFill>
                  <a:srgbClr val="1750EB"/>
                </a:solidFill>
                <a:latin typeface="JetBrains Mono"/>
              </a:rPr>
              <a:t>67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,</a:t>
            </a:r>
            <a:r>
              <a:rPr lang="ru-RU" altLang="ru-RU" dirty="0" smtClean="0">
                <a:solidFill>
                  <a:srgbClr val="1750EB"/>
                </a:solidFill>
                <a:latin typeface="JetBrains Mono"/>
              </a:rPr>
              <a:t>63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,</a:t>
            </a:r>
            <a:r>
              <a:rPr lang="en-US" altLang="ru-RU" dirty="0">
                <a:solidFill>
                  <a:srgbClr val="1750EB"/>
                </a:solidFill>
                <a:latin typeface="JetBrains Mono"/>
              </a:rPr>
              <a:t> </a:t>
            </a:r>
            <a:r>
              <a:rPr lang="ru-RU" altLang="ru-RU" dirty="0" smtClean="0">
                <a:solidFill>
                  <a:srgbClr val="1750EB"/>
                </a:solidFill>
                <a:latin typeface="JetBrains Mono"/>
              </a:rPr>
              <a:t>24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]</a:t>
            </a:r>
            <a:endParaRPr lang="en-US" altLang="ru-RU" dirty="0" smtClean="0">
              <a:solidFill>
                <a:srgbClr val="080808"/>
              </a:solidFill>
              <a:latin typeface="JetBrains Mono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list2 = list1[</a:t>
            </a:r>
            <a:r>
              <a:rPr lang="en-US" altLang="ru-RU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:] </a:t>
            </a:r>
            <a:r>
              <a:rPr lang="en-US" altLang="ru-RU" dirty="0" smtClean="0">
                <a:solidFill>
                  <a:srgbClr val="FF0000"/>
                </a:solidFill>
                <a:latin typeface="JetBrains Mono"/>
              </a:rPr>
              <a:t>+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[</a:t>
            </a:r>
            <a:r>
              <a:rPr lang="ru-RU" altLang="ru-RU" dirty="0" smtClean="0">
                <a:solidFill>
                  <a:srgbClr val="1750EB"/>
                </a:solidFill>
                <a:latin typeface="JetBrains Mono"/>
              </a:rPr>
              <a:t>15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dirty="0" smtClean="0">
                <a:solidFill>
                  <a:srgbClr val="1750EB"/>
                </a:solidFill>
                <a:latin typeface="JetBrains Mono"/>
              </a:rPr>
              <a:t>8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dirty="0" smtClean="0">
                <a:solidFill>
                  <a:srgbClr val="1750EB"/>
                </a:solidFill>
                <a:latin typeface="JetBrains Mono"/>
              </a:rPr>
              <a:t>6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,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dirty="0" smtClean="0">
                <a:solidFill>
                  <a:srgbClr val="1750EB"/>
                </a:solidFill>
                <a:latin typeface="JetBrains Mono"/>
              </a:rPr>
              <a:t>3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,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dirty="0" smtClean="0">
                <a:solidFill>
                  <a:srgbClr val="1750EB"/>
                </a:solidFill>
                <a:latin typeface="JetBrains Mono"/>
              </a:rPr>
              <a:t>53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,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dirty="0" smtClean="0">
                <a:solidFill>
                  <a:srgbClr val="1750EB"/>
                </a:solidFill>
                <a:latin typeface="JetBrains Mono"/>
              </a:rPr>
              <a:t>8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]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dirty="0" err="1" smtClean="0">
                <a:solidFill>
                  <a:srgbClr val="080808"/>
                </a:solidFill>
                <a:latin typeface="JetBrains Mono"/>
              </a:rPr>
              <a:t>list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2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)</a:t>
            </a:r>
            <a:endParaRPr lang="en-US" altLang="ru-RU" dirty="0" smtClean="0">
              <a:solidFill>
                <a:srgbClr val="080808"/>
              </a:solidFill>
              <a:latin typeface="JetBrains Mono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altLang="ru-RU" sz="3200" b="0" dirty="0">
              <a:solidFill>
                <a:srgbClr val="080808"/>
              </a:solidFill>
              <a:latin typeface="JetBrains Mono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409216" y="4016466"/>
            <a:ext cx="84804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800" b="1" i="1" dirty="0">
                <a:solidFill>
                  <a:srgbClr val="8C8C8C"/>
                </a:solidFill>
                <a:latin typeface="JetBrains Mono"/>
              </a:rPr>
              <a:t># </a:t>
            </a:r>
            <a:r>
              <a:rPr lang="ru-RU" altLang="ru-RU" sz="2800" b="1" i="1" dirty="0">
                <a:solidFill>
                  <a:srgbClr val="8C8C8C"/>
                </a:solidFill>
                <a:latin typeface="JetBrains Mono"/>
              </a:rPr>
              <a:t>Результат: [67,</a:t>
            </a:r>
            <a:r>
              <a:rPr lang="en-US" altLang="ru-RU" sz="2800" b="1" i="1" dirty="0">
                <a:solidFill>
                  <a:srgbClr val="8C8C8C"/>
                </a:solidFill>
                <a:latin typeface="JetBrains Mono"/>
              </a:rPr>
              <a:t> </a:t>
            </a:r>
            <a:r>
              <a:rPr lang="ru-RU" altLang="ru-RU" sz="2800" b="1" i="1" dirty="0">
                <a:solidFill>
                  <a:srgbClr val="8C8C8C"/>
                </a:solidFill>
                <a:latin typeface="JetBrains Mono"/>
              </a:rPr>
              <a:t>63,</a:t>
            </a:r>
            <a:r>
              <a:rPr lang="en-US" altLang="ru-RU" sz="2800" b="1" i="1" dirty="0">
                <a:solidFill>
                  <a:srgbClr val="8C8C8C"/>
                </a:solidFill>
                <a:latin typeface="JetBrains Mono"/>
              </a:rPr>
              <a:t> </a:t>
            </a:r>
            <a:r>
              <a:rPr lang="ru-RU" altLang="ru-RU" sz="2800" b="1" i="1" dirty="0">
                <a:solidFill>
                  <a:srgbClr val="8C8C8C"/>
                </a:solidFill>
                <a:latin typeface="JetBrains Mono"/>
              </a:rPr>
              <a:t>24</a:t>
            </a:r>
            <a:r>
              <a:rPr lang="en-US" altLang="ru-RU" sz="2800" b="1" i="1" dirty="0">
                <a:solidFill>
                  <a:srgbClr val="8C8C8C"/>
                </a:solidFill>
                <a:latin typeface="JetBrains Mono"/>
              </a:rPr>
              <a:t>,</a:t>
            </a:r>
            <a:r>
              <a:rPr lang="ru-RU" altLang="ru-RU" sz="2800" b="1" i="1" dirty="0">
                <a:solidFill>
                  <a:srgbClr val="8C8C8C"/>
                </a:solidFill>
                <a:latin typeface="JetBrains Mono"/>
              </a:rPr>
              <a:t>15, 8, 6,</a:t>
            </a:r>
            <a:r>
              <a:rPr lang="en-US" altLang="ru-RU" sz="2800" b="1" i="1" dirty="0">
                <a:solidFill>
                  <a:srgbClr val="8C8C8C"/>
                </a:solidFill>
                <a:latin typeface="JetBrains Mono"/>
              </a:rPr>
              <a:t> </a:t>
            </a:r>
            <a:r>
              <a:rPr lang="ru-RU" altLang="ru-RU" sz="2800" b="1" i="1" dirty="0">
                <a:solidFill>
                  <a:srgbClr val="8C8C8C"/>
                </a:solidFill>
                <a:latin typeface="JetBrains Mono"/>
              </a:rPr>
              <a:t>3,</a:t>
            </a:r>
            <a:r>
              <a:rPr lang="en-US" altLang="ru-RU" sz="2800" b="1" i="1" dirty="0">
                <a:solidFill>
                  <a:srgbClr val="8C8C8C"/>
                </a:solidFill>
                <a:latin typeface="JetBrains Mono"/>
              </a:rPr>
              <a:t> </a:t>
            </a:r>
            <a:r>
              <a:rPr lang="ru-RU" altLang="ru-RU" sz="2800" b="1" i="1" dirty="0">
                <a:solidFill>
                  <a:srgbClr val="8C8C8C"/>
                </a:solidFill>
                <a:latin typeface="JetBrains Mono"/>
              </a:rPr>
              <a:t>53,</a:t>
            </a:r>
            <a:r>
              <a:rPr lang="en-US" altLang="ru-RU" sz="2800" b="1" i="1" dirty="0">
                <a:solidFill>
                  <a:srgbClr val="8C8C8C"/>
                </a:solidFill>
                <a:latin typeface="JetBrains Mono"/>
              </a:rPr>
              <a:t> </a:t>
            </a:r>
            <a:r>
              <a:rPr lang="ru-RU" altLang="ru-RU" sz="2800" b="1" i="1" dirty="0">
                <a:solidFill>
                  <a:srgbClr val="8C8C8C"/>
                </a:solidFill>
                <a:latin typeface="JetBrains Mono"/>
              </a:rPr>
              <a:t>8]</a:t>
            </a:r>
          </a:p>
        </p:txBody>
      </p:sp>
    </p:spTree>
    <p:extLst>
      <p:ext uri="{BB962C8B-B14F-4D97-AF65-F5344CB8AC3E}">
        <p14:creationId xmlns:p14="http://schemas.microsoft.com/office/powerpoint/2010/main" val="74772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Базовые операции над списками:</a:t>
            </a:r>
          </a:p>
          <a:p>
            <a:pPr lvl="1"/>
            <a:r>
              <a:rPr lang="ru-RU" dirty="0" smtClean="0"/>
              <a:t>Дублирование списков</a:t>
            </a:r>
            <a:r>
              <a:rPr lang="en-US" dirty="0" smtClean="0"/>
              <a:t> </a:t>
            </a:r>
            <a:r>
              <a:rPr lang="ru-RU" dirty="0">
                <a:solidFill>
                  <a:srgbClr val="FF0000"/>
                </a:solidFill>
              </a:rPr>
              <a:t>*</a:t>
            </a:r>
            <a:endParaRPr lang="ru-RU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sz="1800" dirty="0" smtClean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list1 = [</a:t>
            </a: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dirty="0" smtClean="0">
                <a:solidFill>
                  <a:srgbClr val="1750EB"/>
                </a:solidFill>
                <a:latin typeface="JetBrains Mono"/>
              </a:rPr>
              <a:t>84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,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dirty="0" smtClean="0">
                <a:solidFill>
                  <a:srgbClr val="1750EB"/>
                </a:solidFill>
                <a:latin typeface="JetBrains Mono"/>
              </a:rPr>
              <a:t>67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,</a:t>
            </a:r>
            <a:r>
              <a:rPr lang="ru-RU" altLang="ru-RU" dirty="0" smtClean="0">
                <a:solidFill>
                  <a:srgbClr val="1750EB"/>
                </a:solidFill>
                <a:latin typeface="JetBrains Mono"/>
              </a:rPr>
              <a:t>63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,</a:t>
            </a:r>
            <a:r>
              <a:rPr lang="en-US" altLang="ru-RU" dirty="0">
                <a:solidFill>
                  <a:srgbClr val="1750EB"/>
                </a:solidFill>
                <a:latin typeface="JetBrains Mono"/>
              </a:rPr>
              <a:t> </a:t>
            </a:r>
            <a:r>
              <a:rPr lang="ru-RU" altLang="ru-RU" dirty="0" smtClean="0">
                <a:solidFill>
                  <a:srgbClr val="1750EB"/>
                </a:solidFill>
                <a:latin typeface="JetBrains Mono"/>
              </a:rPr>
              <a:t>24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]</a:t>
            </a:r>
            <a:endParaRPr lang="en-US" altLang="ru-RU" dirty="0" smtClean="0">
              <a:solidFill>
                <a:srgbClr val="080808"/>
              </a:solidFill>
              <a:latin typeface="JetBrains Mono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list2 = list1[</a:t>
            </a:r>
            <a:r>
              <a:rPr lang="en-US" altLang="ru-RU" dirty="0" smtClean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:]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*3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 </a:t>
            </a:r>
            <a:endParaRPr lang="ru-RU" altLang="ru-RU" dirty="0" smtClean="0">
              <a:solidFill>
                <a:srgbClr val="080808"/>
              </a:solidFill>
              <a:latin typeface="JetBrains Mono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list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3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en-US" altLang="ru-RU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[</a:t>
            </a:r>
            <a:r>
              <a:rPr lang="ru-RU" altLang="ru-RU" dirty="0" smtClean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]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*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5 </a:t>
            </a:r>
            <a:endParaRPr lang="ru-RU" altLang="ru-RU" dirty="0">
              <a:solidFill>
                <a:srgbClr val="080808"/>
              </a:solidFill>
              <a:latin typeface="JetBrains Mono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f"list2=</a:t>
            </a:r>
            <a:r>
              <a:rPr lang="ru-RU" altLang="ru-RU" dirty="0">
                <a:solidFill>
                  <a:srgbClr val="0037A6"/>
                </a:solidFill>
                <a:latin typeface="JetBrains Mono"/>
              </a:rPr>
              <a:t>{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list2</a:t>
            </a:r>
            <a:r>
              <a:rPr lang="ru-RU" altLang="ru-RU" dirty="0">
                <a:solidFill>
                  <a:srgbClr val="0037A6"/>
                </a:solidFill>
                <a:latin typeface="JetBrains Mono"/>
              </a:rPr>
              <a:t>} </a:t>
            </a:r>
            <a:r>
              <a:rPr lang="ru-RU" altLang="ru-RU" dirty="0" smtClean="0">
                <a:solidFill>
                  <a:srgbClr val="0037A6"/>
                </a:solidFill>
                <a:latin typeface="JetBrains Mono"/>
              </a:rPr>
              <a:t>\</a:t>
            </a:r>
            <a:r>
              <a:rPr lang="en-US" altLang="ru-RU" dirty="0" smtClean="0">
                <a:solidFill>
                  <a:srgbClr val="0037A6"/>
                </a:solidFill>
                <a:latin typeface="JetBrains Mono"/>
              </a:rPr>
              <a:t>n</a:t>
            </a:r>
            <a:r>
              <a:rPr lang="ru-RU" altLang="ru-RU" dirty="0" smtClean="0">
                <a:solidFill>
                  <a:srgbClr val="008080"/>
                </a:solidFill>
                <a:latin typeface="JetBrains Mono"/>
              </a:rPr>
              <a:t> 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list3=</a:t>
            </a:r>
            <a:r>
              <a:rPr lang="ru-RU" altLang="ru-RU" dirty="0">
                <a:solidFill>
                  <a:srgbClr val="0037A6"/>
                </a:solidFill>
                <a:latin typeface="JetBrains Mono"/>
              </a:rPr>
              <a:t>{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list3</a:t>
            </a:r>
            <a:r>
              <a:rPr lang="ru-RU" altLang="ru-RU" dirty="0" smtClean="0">
                <a:solidFill>
                  <a:srgbClr val="0037A6"/>
                </a:solidFill>
                <a:latin typeface="JetBrains Mono"/>
              </a:rPr>
              <a:t>}</a:t>
            </a:r>
            <a:r>
              <a:rPr lang="ru-RU" altLang="ru-RU" dirty="0" smtClean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)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506120" y="5146998"/>
            <a:ext cx="98324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i="1" dirty="0">
                <a:solidFill>
                  <a:srgbClr val="080808"/>
                </a:solidFill>
                <a:latin typeface="JetBrains Mono"/>
              </a:rPr>
              <a:t>Результат</a:t>
            </a:r>
            <a:r>
              <a:rPr lang="ru-RU" altLang="ru-RU" sz="32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ru-RU" sz="3200" dirty="0" smtClean="0">
                <a:solidFill>
                  <a:srgbClr val="080808"/>
                </a:solidFill>
                <a:latin typeface="JetBrains Mono"/>
              </a:rPr>
              <a:t>list2=</a:t>
            </a:r>
            <a:r>
              <a:rPr lang="ru-RU" altLang="ru-RU" sz="3200" dirty="0" smtClean="0">
                <a:solidFill>
                  <a:srgbClr val="080808"/>
                </a:solidFill>
                <a:latin typeface="JetBrains Mono"/>
              </a:rPr>
              <a:t>[</a:t>
            </a:r>
            <a:r>
              <a:rPr lang="ru-RU" altLang="ru-RU" sz="3200" dirty="0" smtClean="0">
                <a:solidFill>
                  <a:srgbClr val="1750EB"/>
                </a:solidFill>
                <a:latin typeface="JetBrains Mono"/>
              </a:rPr>
              <a:t>67</a:t>
            </a:r>
            <a:r>
              <a:rPr lang="ru-RU" altLang="ru-RU" sz="3200" dirty="0" smtClean="0">
                <a:solidFill>
                  <a:srgbClr val="080808"/>
                </a:solidFill>
                <a:latin typeface="JetBrains Mono"/>
              </a:rPr>
              <a:t>,</a:t>
            </a:r>
            <a:r>
              <a:rPr lang="en-US" altLang="ru-RU" sz="3200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sz="3200" dirty="0" smtClean="0">
                <a:solidFill>
                  <a:srgbClr val="1750EB"/>
                </a:solidFill>
                <a:latin typeface="JetBrains Mono"/>
              </a:rPr>
              <a:t>63</a:t>
            </a:r>
            <a:r>
              <a:rPr lang="ru-RU" altLang="ru-RU" sz="3200" dirty="0">
                <a:solidFill>
                  <a:srgbClr val="080808"/>
                </a:solidFill>
                <a:latin typeface="JetBrains Mono"/>
              </a:rPr>
              <a:t>,</a:t>
            </a:r>
            <a:r>
              <a:rPr lang="en-US" altLang="ru-RU" sz="3200" dirty="0">
                <a:solidFill>
                  <a:srgbClr val="1750EB"/>
                </a:solidFill>
                <a:latin typeface="JetBrains Mono"/>
              </a:rPr>
              <a:t> </a:t>
            </a:r>
            <a:r>
              <a:rPr lang="ru-RU" altLang="ru-RU" sz="3200" dirty="0">
                <a:solidFill>
                  <a:srgbClr val="1750EB"/>
                </a:solidFill>
                <a:latin typeface="JetBrains Mono"/>
              </a:rPr>
              <a:t>24</a:t>
            </a:r>
            <a:r>
              <a:rPr lang="en-US" altLang="ru-RU" sz="3200" dirty="0" smtClean="0">
                <a:solidFill>
                  <a:srgbClr val="080808"/>
                </a:solidFill>
                <a:latin typeface="JetBrains Mono"/>
              </a:rPr>
              <a:t>,</a:t>
            </a:r>
            <a:r>
              <a:rPr lang="ru-RU" altLang="ru-RU" sz="3200" dirty="0">
                <a:solidFill>
                  <a:srgbClr val="1750EB"/>
                </a:solidFill>
                <a:latin typeface="JetBrains Mono"/>
              </a:rPr>
              <a:t> 67</a:t>
            </a:r>
            <a:r>
              <a:rPr lang="ru-RU" altLang="ru-RU" sz="3200" dirty="0">
                <a:solidFill>
                  <a:srgbClr val="080808"/>
                </a:solidFill>
                <a:latin typeface="JetBrains Mono"/>
              </a:rPr>
              <a:t>,</a:t>
            </a:r>
            <a:r>
              <a:rPr lang="en-US" altLang="ru-RU" sz="3200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sz="3200" dirty="0">
                <a:solidFill>
                  <a:srgbClr val="1750EB"/>
                </a:solidFill>
                <a:latin typeface="JetBrains Mono"/>
              </a:rPr>
              <a:t>63</a:t>
            </a:r>
            <a:r>
              <a:rPr lang="ru-RU" altLang="ru-RU" sz="3200" dirty="0">
                <a:solidFill>
                  <a:srgbClr val="080808"/>
                </a:solidFill>
                <a:latin typeface="JetBrains Mono"/>
              </a:rPr>
              <a:t>,</a:t>
            </a:r>
            <a:r>
              <a:rPr lang="en-US" altLang="ru-RU" sz="3200" dirty="0">
                <a:solidFill>
                  <a:srgbClr val="1750EB"/>
                </a:solidFill>
                <a:latin typeface="JetBrains Mono"/>
              </a:rPr>
              <a:t> </a:t>
            </a:r>
            <a:r>
              <a:rPr lang="ru-RU" altLang="ru-RU" sz="3200" dirty="0">
                <a:solidFill>
                  <a:srgbClr val="1750EB"/>
                </a:solidFill>
                <a:latin typeface="JetBrains Mono"/>
              </a:rPr>
              <a:t>24</a:t>
            </a:r>
            <a:r>
              <a:rPr lang="ru-RU" altLang="ru-RU" sz="3200" dirty="0" smtClean="0">
                <a:solidFill>
                  <a:srgbClr val="080808"/>
                </a:solidFill>
                <a:latin typeface="JetBrains Mono"/>
              </a:rPr>
              <a:t>,</a:t>
            </a:r>
            <a:r>
              <a:rPr lang="en-US" altLang="ru-RU" sz="3200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sz="3200" dirty="0">
                <a:solidFill>
                  <a:srgbClr val="1750EB"/>
                </a:solidFill>
                <a:latin typeface="JetBrains Mono"/>
              </a:rPr>
              <a:t>67</a:t>
            </a:r>
            <a:r>
              <a:rPr lang="ru-RU" altLang="ru-RU" sz="3200" dirty="0">
                <a:solidFill>
                  <a:srgbClr val="080808"/>
                </a:solidFill>
                <a:latin typeface="JetBrains Mono"/>
              </a:rPr>
              <a:t>,</a:t>
            </a:r>
            <a:r>
              <a:rPr lang="en-US" altLang="ru-RU" sz="3200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sz="3200" dirty="0">
                <a:solidFill>
                  <a:srgbClr val="1750EB"/>
                </a:solidFill>
                <a:latin typeface="JetBrains Mono"/>
              </a:rPr>
              <a:t>63</a:t>
            </a:r>
            <a:r>
              <a:rPr lang="ru-RU" altLang="ru-RU" sz="3200" dirty="0">
                <a:solidFill>
                  <a:srgbClr val="080808"/>
                </a:solidFill>
                <a:latin typeface="JetBrains Mono"/>
              </a:rPr>
              <a:t>,</a:t>
            </a:r>
            <a:r>
              <a:rPr lang="en-US" altLang="ru-RU" sz="3200" dirty="0">
                <a:solidFill>
                  <a:srgbClr val="1750EB"/>
                </a:solidFill>
                <a:latin typeface="JetBrains Mono"/>
              </a:rPr>
              <a:t> </a:t>
            </a:r>
            <a:r>
              <a:rPr lang="ru-RU" altLang="ru-RU" sz="3200" dirty="0">
                <a:solidFill>
                  <a:srgbClr val="1750EB"/>
                </a:solidFill>
                <a:latin typeface="JetBrains Mono"/>
              </a:rPr>
              <a:t>24</a:t>
            </a:r>
            <a:r>
              <a:rPr lang="ru-RU" altLang="ru-RU" sz="3200" dirty="0" smtClean="0">
                <a:solidFill>
                  <a:srgbClr val="080808"/>
                </a:solidFill>
                <a:latin typeface="JetBrains Mono"/>
              </a:rPr>
              <a:t>]</a:t>
            </a:r>
            <a:endParaRPr lang="en-US" altLang="ru-RU" sz="3200" dirty="0" smtClean="0">
              <a:solidFill>
                <a:srgbClr val="080808"/>
              </a:solidFill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3200" dirty="0" smtClean="0">
                <a:solidFill>
                  <a:srgbClr val="080808"/>
                </a:solidFill>
                <a:latin typeface="JetBrains Mono"/>
              </a:rPr>
              <a:t>                       list3=[</a:t>
            </a:r>
            <a:r>
              <a:rPr lang="en-US" altLang="ru-RU" sz="3200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ru-RU" altLang="ru-RU" sz="3200" dirty="0" smtClean="0">
                <a:solidFill>
                  <a:srgbClr val="080808"/>
                </a:solidFill>
                <a:latin typeface="JetBrains Mono"/>
              </a:rPr>
              <a:t>,</a:t>
            </a:r>
            <a:r>
              <a:rPr lang="en-US" altLang="ru-RU" sz="3200" dirty="0" smtClean="0">
                <a:solidFill>
                  <a:srgbClr val="1750EB"/>
                </a:solidFill>
                <a:latin typeface="JetBrains Mono"/>
              </a:rPr>
              <a:t> </a:t>
            </a:r>
            <a:r>
              <a:rPr lang="en-US" altLang="ru-RU" sz="3200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ru-RU" altLang="ru-RU" sz="3200" dirty="0" smtClean="0">
                <a:solidFill>
                  <a:srgbClr val="080808"/>
                </a:solidFill>
                <a:latin typeface="JetBrains Mono"/>
              </a:rPr>
              <a:t>,</a:t>
            </a:r>
            <a:r>
              <a:rPr lang="en-US" altLang="ru-RU" sz="3200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en-US" altLang="ru-RU" sz="3200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ru-RU" altLang="ru-RU" sz="3200" dirty="0" smtClean="0">
                <a:solidFill>
                  <a:srgbClr val="080808"/>
                </a:solidFill>
                <a:latin typeface="JetBrains Mono"/>
              </a:rPr>
              <a:t>,</a:t>
            </a:r>
            <a:r>
              <a:rPr lang="en-US" altLang="ru-RU" sz="3200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en-US" altLang="ru-RU" sz="3200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ru-RU" altLang="ru-RU" sz="3200" dirty="0" smtClean="0">
                <a:solidFill>
                  <a:srgbClr val="080808"/>
                </a:solidFill>
                <a:latin typeface="JetBrains Mono"/>
              </a:rPr>
              <a:t>,</a:t>
            </a:r>
            <a:r>
              <a:rPr lang="en-US" altLang="ru-RU" sz="3200" dirty="0" smtClean="0">
                <a:solidFill>
                  <a:srgbClr val="1750EB"/>
                </a:solidFill>
                <a:latin typeface="JetBrains Mono"/>
              </a:rPr>
              <a:t> </a:t>
            </a:r>
            <a:r>
              <a:rPr lang="en-US" altLang="ru-RU" sz="3200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altLang="ru-RU" sz="3200" dirty="0" smtClean="0">
                <a:solidFill>
                  <a:srgbClr val="080808"/>
                </a:solidFill>
                <a:latin typeface="JetBrains Mono"/>
              </a:rPr>
              <a:t>]</a:t>
            </a:r>
            <a:endParaRPr lang="ru-RU" altLang="ru-RU" sz="3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30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223236" y="1368288"/>
            <a:ext cx="10117551" cy="5032512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Базовые операции над списками:</a:t>
            </a:r>
          </a:p>
          <a:p>
            <a:pPr lvl="1"/>
            <a:r>
              <a:rPr lang="ru-RU" sz="3200" dirty="0" smtClean="0">
                <a:solidFill>
                  <a:srgbClr val="00B050"/>
                </a:solidFill>
              </a:rPr>
              <a:t>Перебор элементов списка</a:t>
            </a:r>
            <a:endParaRPr lang="ru-RU" sz="3200" dirty="0" smtClean="0"/>
          </a:p>
          <a:p>
            <a:pPr marL="1612900" lvl="1" indent="0">
              <a:buNone/>
            </a:pP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list:</a:t>
            </a:r>
          </a:p>
          <a:p>
            <a:pPr marL="1612900" lvl="1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</a:t>
            </a:r>
            <a:r>
              <a:rPr lang="ru-RU" sz="2400" dirty="0" smtClean="0"/>
              <a:t>тело цикла</a:t>
            </a:r>
            <a:endParaRPr lang="ru-RU" sz="24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altLang="ru-RU" sz="3200" b="0" dirty="0" smtClean="0">
              <a:solidFill>
                <a:srgbClr val="080808"/>
              </a:solidFill>
              <a:latin typeface="JetBrains Mono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49839" y="3952321"/>
            <a:ext cx="658234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>
                <a:solidFill>
                  <a:srgbClr val="080808"/>
                </a:solidFill>
              </a:rPr>
              <a:t> </a:t>
            </a:r>
            <a:r>
              <a:rPr lang="ru-RU" altLang="ru-RU" sz="3200" b="1" i="1" u="sng" dirty="0">
                <a:solidFill>
                  <a:srgbClr val="080808"/>
                </a:solidFill>
              </a:rPr>
              <a:t>Пример</a:t>
            </a:r>
            <a:r>
              <a:rPr lang="ru-RU" altLang="ru-RU" sz="3200" b="1" dirty="0">
                <a:solidFill>
                  <a:srgbClr val="080808"/>
                </a:solidFill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>
                <a:solidFill>
                  <a:srgbClr val="080808"/>
                </a:solidFill>
              </a:rPr>
              <a:t>Вычислить сумму нечетных </a:t>
            </a:r>
            <a:r>
              <a:rPr lang="ru-RU" altLang="ru-RU" sz="3200" b="1" dirty="0" smtClean="0">
                <a:solidFill>
                  <a:srgbClr val="080808"/>
                </a:solidFill>
              </a:rPr>
              <a:t>элементов, </a:t>
            </a:r>
            <a:r>
              <a:rPr lang="ru-RU" altLang="ru-RU" sz="3200" b="1" dirty="0">
                <a:solidFill>
                  <a:srgbClr val="080808"/>
                </a:solidFill>
              </a:rPr>
              <a:t>расположенных после 3-го </a:t>
            </a:r>
            <a:r>
              <a:rPr lang="ru-RU" altLang="ru-RU" sz="3200" b="1" dirty="0" smtClean="0">
                <a:solidFill>
                  <a:srgbClr val="080808"/>
                </a:solidFill>
              </a:rPr>
              <a:t>элемента списка</a:t>
            </a:r>
            <a:endParaRPr lang="ru-RU" altLang="ru-RU" sz="3200" b="1" dirty="0">
              <a:solidFill>
                <a:srgbClr val="080808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164933" y="2733222"/>
            <a:ext cx="5930153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list1=[]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for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x </a:t>
            </a: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in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range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int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input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"n = "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))):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   list1.append(</a:t>
            </a: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int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input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"a = "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)))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sum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0</a:t>
            </a:r>
            <a:br>
              <a:rPr lang="ru-RU" altLang="ru-RU" sz="2800" b="1" dirty="0">
                <a:solidFill>
                  <a:srgbClr val="1750EB"/>
                </a:solidFill>
                <a:latin typeface="JetBrains Mono"/>
              </a:rPr>
            </a:b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for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i </a:t>
            </a: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in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list1[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:]: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if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i%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!=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sum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+=i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f"list1 -&gt; </a:t>
            </a:r>
            <a:r>
              <a:rPr lang="ru-RU" altLang="ru-RU" sz="2800" b="1" dirty="0">
                <a:solidFill>
                  <a:srgbClr val="0037A6"/>
                </a:solidFill>
                <a:latin typeface="JetBrains Mono"/>
              </a:rPr>
              <a:t>{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list1</a:t>
            </a:r>
            <a:r>
              <a:rPr lang="ru-RU" altLang="ru-RU" sz="2800" b="1" dirty="0">
                <a:solidFill>
                  <a:srgbClr val="0037A6"/>
                </a:solidFill>
                <a:latin typeface="JetBrains Mono"/>
              </a:rPr>
              <a:t>}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err="1">
                <a:solidFill>
                  <a:srgbClr val="008080"/>
                </a:solidFill>
                <a:latin typeface="JetBrains Mono"/>
              </a:rPr>
              <a:t>f"sum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=</a:t>
            </a:r>
            <a:r>
              <a:rPr lang="ru-RU" altLang="ru-RU" sz="2800" b="1" dirty="0">
                <a:solidFill>
                  <a:srgbClr val="0037A6"/>
                </a:solidFill>
                <a:latin typeface="JetBrains Mono"/>
              </a:rPr>
              <a:t>{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sum</a:t>
            </a:r>
            <a:r>
              <a:rPr lang="ru-RU" altLang="ru-RU" sz="2800" b="1" dirty="0">
                <a:solidFill>
                  <a:srgbClr val="0037A6"/>
                </a:solidFill>
                <a:latin typeface="JetBrains Mono"/>
              </a:rPr>
              <a:t>}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</a:t>
            </a:r>
            <a:endParaRPr lang="ru-RU" altLang="ru-RU" sz="54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08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Базовые операции над списками:</a:t>
            </a:r>
          </a:p>
          <a:p>
            <a:pPr lvl="1"/>
            <a:r>
              <a:rPr lang="en-US" dirty="0" err="1" smtClean="0">
                <a:solidFill>
                  <a:srgbClr val="00B050"/>
                </a:solidFill>
              </a:rPr>
              <a:t>len</a:t>
            </a:r>
            <a:r>
              <a:rPr lang="en-US" dirty="0" smtClean="0"/>
              <a:t>(</a:t>
            </a:r>
            <a:r>
              <a:rPr lang="ru-RU" dirty="0" smtClean="0"/>
              <a:t>список)</a:t>
            </a:r>
            <a:r>
              <a:rPr lang="en-US" dirty="0" smtClean="0"/>
              <a:t> – </a:t>
            </a:r>
            <a:r>
              <a:rPr lang="ru-RU" dirty="0" smtClean="0"/>
              <a:t>возвращает длину списка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min</a:t>
            </a:r>
            <a:r>
              <a:rPr lang="en-US" dirty="0" smtClean="0"/>
              <a:t>(</a:t>
            </a:r>
            <a:r>
              <a:rPr lang="ru-RU" dirty="0"/>
              <a:t>список)</a:t>
            </a:r>
            <a:r>
              <a:rPr lang="en-US" dirty="0"/>
              <a:t> – </a:t>
            </a:r>
            <a:r>
              <a:rPr lang="ru-RU" dirty="0"/>
              <a:t>возвращает </a:t>
            </a:r>
            <a:r>
              <a:rPr lang="ru-RU" dirty="0" smtClean="0"/>
              <a:t>наименьший элемент </a:t>
            </a:r>
            <a:r>
              <a:rPr lang="ru-RU" dirty="0"/>
              <a:t>списка</a:t>
            </a:r>
            <a:endParaRPr lang="ru-RU" dirty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max</a:t>
            </a:r>
            <a:r>
              <a:rPr lang="en-US" dirty="0" smtClean="0"/>
              <a:t>(</a:t>
            </a:r>
            <a:r>
              <a:rPr lang="ru-RU" dirty="0"/>
              <a:t>список)</a:t>
            </a:r>
            <a:r>
              <a:rPr lang="en-US" dirty="0"/>
              <a:t> – </a:t>
            </a:r>
            <a:r>
              <a:rPr lang="ru-RU" dirty="0"/>
              <a:t>возвращает </a:t>
            </a:r>
            <a:r>
              <a:rPr lang="ru-RU" dirty="0" smtClean="0"/>
              <a:t>наибольший элемент </a:t>
            </a:r>
            <a:r>
              <a:rPr lang="ru-RU" dirty="0"/>
              <a:t>списка</a:t>
            </a:r>
            <a:endParaRPr lang="ru-RU" dirty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sum</a:t>
            </a:r>
            <a:r>
              <a:rPr lang="en-US" dirty="0" smtClean="0"/>
              <a:t>(</a:t>
            </a:r>
            <a:r>
              <a:rPr lang="ru-RU" dirty="0"/>
              <a:t>список)</a:t>
            </a:r>
            <a:r>
              <a:rPr lang="en-US" dirty="0"/>
              <a:t> – </a:t>
            </a:r>
            <a:r>
              <a:rPr lang="ru-RU" dirty="0"/>
              <a:t>возвращает </a:t>
            </a:r>
            <a:r>
              <a:rPr lang="ru-RU" dirty="0" smtClean="0"/>
              <a:t>сумму элементов списка</a:t>
            </a:r>
            <a:endParaRPr lang="ru-RU" sz="18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altLang="ru-RU" sz="3200" b="0" dirty="0" smtClean="0">
              <a:solidFill>
                <a:srgbClr val="080808"/>
              </a:solidFill>
              <a:latin typeface="JetBrains Mono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altLang="ru-RU" sz="3200" b="0" dirty="0">
              <a:solidFill>
                <a:srgbClr val="080808"/>
              </a:solidFill>
              <a:latin typeface="JetBrains Mono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585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Базовые операции над списками:</a:t>
            </a:r>
          </a:p>
          <a:p>
            <a:pPr lvl="1"/>
            <a:r>
              <a:rPr lang="ru-RU" dirty="0" smtClean="0"/>
              <a:t>Функция </a:t>
            </a:r>
            <a:r>
              <a:rPr lang="en-US" dirty="0" smtClean="0">
                <a:solidFill>
                  <a:srgbClr val="00B050"/>
                </a:solidFill>
              </a:rPr>
              <a:t>sorted</a:t>
            </a:r>
            <a:r>
              <a:rPr lang="en-US" dirty="0" smtClean="0"/>
              <a:t>(</a:t>
            </a:r>
            <a:r>
              <a:rPr lang="ru-RU" dirty="0"/>
              <a:t>список)</a:t>
            </a:r>
            <a:r>
              <a:rPr lang="en-US" dirty="0"/>
              <a:t> </a:t>
            </a:r>
            <a:r>
              <a:rPr lang="ru-RU" dirty="0" smtClean="0"/>
              <a:t>сортирует элементы списка по возрастанию и возвращает новый список с отсортированными элементами.</a:t>
            </a: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sz="18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list1 = [</a:t>
            </a: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>84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,</a:t>
            </a:r>
            <a:r>
              <a:rPr lang="en-US" altLang="ru-RU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>67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,</a:t>
            </a:r>
            <a:r>
              <a:rPr lang="en-US" altLang="ru-RU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>63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,</a:t>
            </a:r>
            <a:r>
              <a:rPr lang="en-US" altLang="ru-RU" dirty="0">
                <a:solidFill>
                  <a:srgbClr val="1750EB"/>
                </a:solidFill>
                <a:latin typeface="JetBrains Mono"/>
              </a:rPr>
              <a:t> </a:t>
            </a: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>24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] </a:t>
            </a:r>
            <a:endParaRPr lang="en-US" altLang="ru-RU" dirty="0">
              <a:solidFill>
                <a:srgbClr val="080808"/>
              </a:solidFill>
              <a:latin typeface="JetBrains Mono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ru-RU" dirty="0" smtClean="0">
                <a:solidFill>
                  <a:srgbClr val="000080"/>
                </a:solidFill>
                <a:latin typeface="JetBrains Mono"/>
              </a:rPr>
              <a:t>sorted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dirty="0" err="1">
                <a:solidFill>
                  <a:srgbClr val="080808"/>
                </a:solidFill>
                <a:latin typeface="JetBrains Mono"/>
              </a:rPr>
              <a:t>list</a:t>
            </a:r>
            <a:r>
              <a:rPr lang="en-US" altLang="ru-RU" dirty="0">
                <a:solidFill>
                  <a:srgbClr val="080808"/>
                </a:solidFill>
                <a:latin typeface="JetBrains Mono"/>
              </a:rPr>
              <a:t>1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)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)</a:t>
            </a:r>
            <a:endParaRPr lang="ru-RU" altLang="ru-RU" dirty="0" smtClean="0">
              <a:solidFill>
                <a:srgbClr val="080808"/>
              </a:solidFill>
              <a:latin typeface="JetBrains Mono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dirty="0" err="1" smtClean="0">
                <a:solidFill>
                  <a:srgbClr val="080808"/>
                </a:solidFill>
                <a:latin typeface="JetBrains Mono"/>
              </a:rPr>
              <a:t>list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1)</a:t>
            </a:r>
            <a:endParaRPr lang="en-US" altLang="ru-RU" dirty="0">
              <a:solidFill>
                <a:srgbClr val="080808"/>
              </a:solidFill>
              <a:latin typeface="JetBrains Mono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ru-RU" dirty="0">
              <a:solidFill>
                <a:srgbClr val="080808"/>
              </a:solidFill>
              <a:latin typeface="JetBrains Mono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90015" y="5291345"/>
            <a:ext cx="937178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i="1" dirty="0">
                <a:solidFill>
                  <a:srgbClr val="080808"/>
                </a:solidFill>
                <a:latin typeface="JetBrains Mono"/>
              </a:rPr>
              <a:t>Результат</a:t>
            </a:r>
            <a:r>
              <a:rPr lang="ru-RU" altLang="ru-RU" sz="32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ru-RU" sz="3200" dirty="0" smtClean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altLang="ru-RU" sz="3200" dirty="0" smtClean="0">
                <a:solidFill>
                  <a:srgbClr val="1750EB"/>
                </a:solidFill>
                <a:latin typeface="JetBrains Mono"/>
              </a:rPr>
              <a:t>1, 24, 63, 67, 84]</a:t>
            </a:r>
            <a:endParaRPr lang="ru-RU" altLang="ru-RU" sz="3200" dirty="0" smtClean="0">
              <a:solidFill>
                <a:srgbClr val="1750EB"/>
              </a:solidFill>
              <a:latin typeface="JetBrains Mono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3200" dirty="0">
                <a:solidFill>
                  <a:srgbClr val="1750EB"/>
                </a:solidFill>
                <a:latin typeface="JetBrains Mono"/>
              </a:rPr>
              <a:t>[</a:t>
            </a:r>
            <a:r>
              <a:rPr lang="ru-RU" altLang="ru-RU" sz="3200" dirty="0" smtClean="0">
                <a:solidFill>
                  <a:srgbClr val="1750EB"/>
                </a:solidFill>
                <a:latin typeface="JetBrains Mono"/>
              </a:rPr>
              <a:t>1, 84, 67, 63, 24</a:t>
            </a:r>
            <a:r>
              <a:rPr lang="en-US" altLang="ru-RU" sz="3200" dirty="0" smtClean="0">
                <a:solidFill>
                  <a:srgbClr val="1750EB"/>
                </a:solidFill>
                <a:latin typeface="JetBrains Mono"/>
              </a:rPr>
              <a:t>]</a:t>
            </a:r>
            <a:endParaRPr lang="ru-RU" altLang="ru-RU" sz="3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47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 </a:t>
            </a:r>
            <a:r>
              <a:rPr lang="en-US" dirty="0" smtClean="0"/>
              <a:t>Python</a:t>
            </a:r>
            <a:r>
              <a:rPr lang="ru-RU" dirty="0" smtClean="0"/>
              <a:t> существует четыре типа данных для хранения последовательностей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List</a:t>
            </a:r>
            <a:r>
              <a:rPr lang="ru-RU" dirty="0" smtClean="0"/>
              <a:t> (список) – изменяемая упорядоченная последовательность. Допускаются одинаковые элементы (Пример, </a:t>
            </a:r>
            <a:r>
              <a:rPr lang="en-US" dirty="0" smtClean="0"/>
              <a:t>a = </a:t>
            </a:r>
            <a:r>
              <a:rPr lang="en-US" dirty="0">
                <a:solidFill>
                  <a:srgbClr val="0000FF"/>
                </a:solidFill>
              </a:rPr>
              <a:t>[</a:t>
            </a:r>
            <a:r>
              <a:rPr lang="en-US" dirty="0" smtClean="0"/>
              <a:t>1, 2, 3 </a:t>
            </a:r>
            <a:r>
              <a:rPr lang="en-US" dirty="0">
                <a:solidFill>
                  <a:srgbClr val="0000FF"/>
                </a:solidFill>
              </a:rPr>
              <a:t>]</a:t>
            </a:r>
            <a:r>
              <a:rPr lang="en-US" dirty="0" smtClean="0"/>
              <a:t> )</a:t>
            </a:r>
            <a:endParaRPr lang="ru-RU" dirty="0" smtClean="0"/>
          </a:p>
          <a:p>
            <a:pPr lvl="1"/>
            <a:r>
              <a:rPr lang="en-US" dirty="0">
                <a:solidFill>
                  <a:srgbClr val="0070C0"/>
                </a:solidFill>
              </a:rPr>
              <a:t>Tuple</a:t>
            </a:r>
            <a:r>
              <a:rPr lang="ru-RU" dirty="0" smtClean="0"/>
              <a:t> (кортеж) – неизменяемая упорядоченная последовательность. Допускаются одинаковые элементы</a:t>
            </a:r>
            <a:r>
              <a:rPr lang="en-US" dirty="0"/>
              <a:t> </a:t>
            </a:r>
            <a:r>
              <a:rPr lang="ru-RU" dirty="0"/>
              <a:t> (Пример, </a:t>
            </a:r>
            <a:r>
              <a:rPr lang="en-US" dirty="0" smtClean="0"/>
              <a:t>b </a:t>
            </a:r>
            <a:r>
              <a:rPr lang="en-US" dirty="0"/>
              <a:t>= 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smtClean="0"/>
              <a:t>1</a:t>
            </a:r>
            <a:r>
              <a:rPr lang="en-US" dirty="0"/>
              <a:t>, 2, 3 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r>
              <a:rPr lang="en-US" dirty="0" smtClean="0"/>
              <a:t> 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Структуры данных в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191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i="1" dirty="0" smtClean="0"/>
              <a:t>Пример</a:t>
            </a:r>
            <a:r>
              <a:rPr lang="ru-RU" dirty="0" smtClean="0"/>
              <a:t>.</a:t>
            </a:r>
          </a:p>
          <a:p>
            <a:r>
              <a:rPr lang="ru-RU" altLang="ru-RU" dirty="0" smtClean="0"/>
              <a:t>Дан </a:t>
            </a:r>
            <a:r>
              <a:rPr lang="ru-RU" altLang="ru-RU" dirty="0"/>
              <a:t>список целых </a:t>
            </a:r>
            <a:r>
              <a:rPr lang="ru-RU" altLang="ru-RU" dirty="0" smtClean="0"/>
              <a:t>чисел</a:t>
            </a:r>
            <a:r>
              <a:rPr lang="ru-RU" altLang="ru-RU" dirty="0"/>
              <a:t>. Определить позицию максимального элемента </a:t>
            </a:r>
            <a:r>
              <a:rPr lang="ru-RU" altLang="ru-RU" dirty="0" smtClean="0"/>
              <a:t>списка</a:t>
            </a:r>
            <a:r>
              <a:rPr lang="ru-RU" altLang="ru-RU" dirty="0"/>
              <a:t>, расположенного после второго нечетного </a:t>
            </a:r>
            <a:r>
              <a:rPr lang="ru-RU" altLang="ru-RU" dirty="0" smtClean="0"/>
              <a:t>элемента</a:t>
            </a:r>
            <a:r>
              <a:rPr lang="ru-RU" altLang="ru-RU" dirty="0"/>
              <a:t>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814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51837" y="1348816"/>
            <a:ext cx="11323307" cy="779242"/>
          </a:xfrm>
        </p:spPr>
        <p:txBody>
          <a:bodyPr/>
          <a:lstStyle/>
          <a:p>
            <a:r>
              <a:rPr lang="ru-RU" i="1" dirty="0" smtClean="0"/>
              <a:t>Пример</a:t>
            </a:r>
            <a:r>
              <a:rPr lang="en-US" dirty="0" smtClean="0"/>
              <a:t> (</a:t>
            </a:r>
            <a:r>
              <a:rPr lang="ru-RU" dirty="0" smtClean="0"/>
              <a:t>программа)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507839" y="1738437"/>
            <a:ext cx="9211302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>
                <a:solidFill>
                  <a:srgbClr val="008080"/>
                </a:solidFill>
                <a:latin typeface="JetBrains Mono"/>
              </a:rPr>
              <a:t/>
            </a:r>
            <a:br>
              <a:rPr lang="ru-RU" altLang="ru-RU" b="1" dirty="0">
                <a:solidFill>
                  <a:srgbClr val="008080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list1=[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34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125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6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7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8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95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4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63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21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]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en-US" altLang="ru-RU" sz="2800" b="1" dirty="0" smtClean="0">
                <a:solidFill>
                  <a:srgbClr val="080808"/>
                </a:solidFill>
                <a:latin typeface="JetBrains Mono"/>
              </a:rPr>
              <a:t>p,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k=</a:t>
            </a:r>
            <a:r>
              <a:rPr lang="en-US" altLang="ru-RU" sz="2800" b="1" dirty="0">
                <a:solidFill>
                  <a:srgbClr val="1750EB"/>
                </a:solidFill>
                <a:latin typeface="JetBrains Mono"/>
              </a:rPr>
              <a:t> -1</a:t>
            </a:r>
            <a:r>
              <a:rPr lang="en-US" altLang="ru-RU" sz="2800" b="1" dirty="0" smtClean="0">
                <a:solidFill>
                  <a:srgbClr val="080808"/>
                </a:solidFill>
                <a:latin typeface="JetBrains Mono"/>
              </a:rPr>
              <a:t>,</a:t>
            </a:r>
            <a:r>
              <a:rPr lang="ru-RU" altLang="ru-RU" sz="2800" b="1" dirty="0" smtClean="0">
                <a:solidFill>
                  <a:srgbClr val="1750EB"/>
                </a:solidFill>
                <a:latin typeface="JetBrains Mono"/>
              </a:rPr>
              <a:t>0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/>
            </a:r>
            <a:br>
              <a:rPr lang="ru-RU" altLang="ru-RU" sz="2800" b="1" dirty="0">
                <a:solidFill>
                  <a:srgbClr val="1750EB"/>
                </a:solidFill>
                <a:latin typeface="JetBrains Mono"/>
              </a:rPr>
            </a:b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for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i </a:t>
            </a: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in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range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len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(list1)):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if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list1[i]%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!=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: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       k+=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1</a:t>
            </a:r>
            <a:br>
              <a:rPr lang="ru-RU" altLang="ru-RU" sz="2800" b="1" dirty="0">
                <a:solidFill>
                  <a:srgbClr val="1750EB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        </a:t>
            </a: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if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k == 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: p=i</a:t>
            </a:r>
            <a:r>
              <a:rPr lang="en-US" altLang="ru-RU" sz="2800" b="1" dirty="0" smtClean="0">
                <a:solidFill>
                  <a:srgbClr val="080808"/>
                </a:solidFill>
                <a:latin typeface="JetBrains Mono"/>
              </a:rPr>
              <a:t>; </a:t>
            </a:r>
            <a:r>
              <a:rPr lang="ru-RU" altLang="ru-RU" sz="2800" b="1" dirty="0" err="1" smtClean="0">
                <a:solidFill>
                  <a:srgbClr val="0033B3"/>
                </a:solidFill>
                <a:latin typeface="JetBrains Mono"/>
              </a:rPr>
              <a:t>break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/>
            </a:r>
            <a:br>
              <a:rPr lang="ru-RU" altLang="ru-RU" sz="2800" b="1" dirty="0">
                <a:solidFill>
                  <a:srgbClr val="0033B3"/>
                </a:solidFill>
                <a:latin typeface="JetBrains Mono"/>
              </a:rPr>
            </a:br>
            <a:r>
              <a:rPr lang="ru-RU" altLang="ru-RU" sz="1600" b="1" dirty="0">
                <a:solidFill>
                  <a:srgbClr val="1750EB"/>
                </a:solidFill>
                <a:latin typeface="JetBrains Mono"/>
              </a:rPr>
              <a:t/>
            </a:r>
            <a:br>
              <a:rPr lang="ru-RU" altLang="ru-RU" sz="1600" b="1" dirty="0">
                <a:solidFill>
                  <a:srgbClr val="1750EB"/>
                </a:solidFill>
                <a:latin typeface="JetBrains Mono"/>
              </a:rPr>
            </a:b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if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p&gt;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: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max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(list1[p+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ru-RU" altLang="ru-RU" sz="2800" b="1" dirty="0" smtClean="0">
                <a:solidFill>
                  <a:srgbClr val="FF0000"/>
                </a:solidFill>
                <a:latin typeface="JetBrains Mono"/>
              </a:rPr>
              <a:t>: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])</a:t>
            </a:r>
            <a:r>
              <a:rPr lang="en-US" altLang="ru-RU" sz="2800" b="1" dirty="0" smtClean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2800" b="1" dirty="0" smtClean="0">
                <a:solidFill>
                  <a:srgbClr val="080808"/>
                </a:solidFill>
                <a:latin typeface="JetBrains Mono"/>
              </a:rPr>
              <a:t>list1.</a:t>
            </a:r>
            <a:r>
              <a:rPr lang="en-US" sz="2800" b="1" dirty="0" smtClean="0">
                <a:solidFill>
                  <a:srgbClr val="FF0000"/>
                </a:solidFill>
                <a:latin typeface="JetBrains Mono"/>
              </a:rPr>
              <a:t>index</a:t>
            </a:r>
            <a:r>
              <a:rPr lang="en-US" sz="2800" b="1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max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(list1[p+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:]</a:t>
            </a:r>
            <a:r>
              <a:rPr lang="en-US" sz="2800" b="1" dirty="0" smtClean="0">
                <a:solidFill>
                  <a:srgbClr val="080808"/>
                </a:solidFill>
                <a:latin typeface="JetBrains Mono"/>
              </a:rPr>
              <a:t>)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else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"нет двух нечетных"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</a:t>
            </a:r>
            <a:endParaRPr lang="ru-RU" altLang="ru-RU" sz="5400" b="1" dirty="0">
              <a:latin typeface="Arial" panose="020B0604020202020204" pitchFamily="34" charset="0"/>
            </a:endParaRPr>
          </a:p>
        </p:txBody>
      </p:sp>
      <p:sp>
        <p:nvSpPr>
          <p:cNvPr id="7" name="Выноска 1 (без границы) 6"/>
          <p:cNvSpPr/>
          <p:nvPr/>
        </p:nvSpPr>
        <p:spPr>
          <a:xfrm>
            <a:off x="7290262" y="3139384"/>
            <a:ext cx="3873731" cy="1077912"/>
          </a:xfrm>
          <a:prstGeom prst="callout1">
            <a:avLst>
              <a:gd name="adj1" fmla="val 48480"/>
              <a:gd name="adj2" fmla="val -608"/>
              <a:gd name="adj3" fmla="val 4782"/>
              <a:gd name="adj4" fmla="val -431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Перебор индексов списка</a:t>
            </a:r>
          </a:p>
          <a:p>
            <a:pPr algn="ctr"/>
            <a:r>
              <a:rPr lang="ru-RU" dirty="0" smtClean="0"/>
              <a:t>Доступ к элементам по индексу</a:t>
            </a:r>
            <a:endParaRPr lang="ru-RU" dirty="0"/>
          </a:p>
        </p:txBody>
      </p:sp>
      <p:cxnSp>
        <p:nvCxnSpPr>
          <p:cNvPr id="9" name="Прямая соединительная линия 8"/>
          <p:cNvCxnSpPr>
            <a:stCxn id="7" idx="2"/>
          </p:cNvCxnSpPr>
          <p:nvPr/>
        </p:nvCxnSpPr>
        <p:spPr>
          <a:xfrm flipH="1" flipV="1">
            <a:off x="4584700" y="3543300"/>
            <a:ext cx="2705562" cy="135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3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Методы:</a:t>
            </a:r>
          </a:p>
          <a:p>
            <a:pPr lvl="1"/>
            <a:r>
              <a:rPr lang="en-US" dirty="0" err="1" smtClean="0"/>
              <a:t>random.random</a:t>
            </a:r>
            <a:r>
              <a:rPr lang="en-US" dirty="0" smtClean="0"/>
              <a:t>() – </a:t>
            </a:r>
            <a:r>
              <a:rPr lang="ru-RU" dirty="0" smtClean="0"/>
              <a:t>случайное число </a:t>
            </a:r>
            <a:r>
              <a:rPr lang="ru-RU" dirty="0"/>
              <a:t>о</a:t>
            </a:r>
            <a:r>
              <a:rPr lang="ru-RU" dirty="0" smtClean="0"/>
              <a:t>т 0.0 до 1.0</a:t>
            </a:r>
          </a:p>
          <a:p>
            <a:pPr lvl="1"/>
            <a:r>
              <a:rPr lang="en-US" dirty="0" err="1" smtClean="0"/>
              <a:t>random.uniform</a:t>
            </a:r>
            <a:r>
              <a:rPr lang="en-US" dirty="0" smtClean="0"/>
              <a:t>(start, end) </a:t>
            </a:r>
            <a:r>
              <a:rPr lang="en-US" dirty="0"/>
              <a:t>– </a:t>
            </a:r>
            <a:r>
              <a:rPr lang="ru-RU" dirty="0" smtClean="0"/>
              <a:t>случайное</a:t>
            </a:r>
            <a:r>
              <a:rPr lang="en-US" dirty="0" smtClean="0"/>
              <a:t> </a:t>
            </a:r>
            <a:r>
              <a:rPr lang="ru-RU" dirty="0" smtClean="0"/>
              <a:t>вещественное число </a:t>
            </a:r>
            <a:r>
              <a:rPr lang="ru-RU" dirty="0"/>
              <a:t>от </a:t>
            </a:r>
            <a:r>
              <a:rPr lang="en-US" dirty="0" smtClean="0"/>
              <a:t>start</a:t>
            </a:r>
            <a:r>
              <a:rPr lang="ru-RU" dirty="0" smtClean="0"/>
              <a:t> </a:t>
            </a:r>
            <a:r>
              <a:rPr lang="ru-RU" dirty="0"/>
              <a:t>до </a:t>
            </a:r>
            <a:r>
              <a:rPr lang="en-US" dirty="0" smtClean="0"/>
              <a:t>end</a:t>
            </a:r>
            <a:endParaRPr lang="ru-RU" dirty="0" smtClean="0"/>
          </a:p>
          <a:p>
            <a:pPr lvl="1"/>
            <a:r>
              <a:rPr lang="en-US" dirty="0" err="1" smtClean="0"/>
              <a:t>random.randint</a:t>
            </a:r>
            <a:r>
              <a:rPr lang="en-US" dirty="0" smtClean="0"/>
              <a:t>(start</a:t>
            </a:r>
            <a:r>
              <a:rPr lang="en-US" dirty="0"/>
              <a:t>, end) – </a:t>
            </a:r>
            <a:r>
              <a:rPr lang="ru-RU" dirty="0"/>
              <a:t>случайное</a:t>
            </a:r>
            <a:r>
              <a:rPr lang="en-US" dirty="0"/>
              <a:t> </a:t>
            </a:r>
            <a:r>
              <a:rPr lang="ru-RU" dirty="0" smtClean="0"/>
              <a:t>целое число </a:t>
            </a:r>
            <a:r>
              <a:rPr lang="ru-RU" dirty="0"/>
              <a:t>от </a:t>
            </a:r>
            <a:r>
              <a:rPr lang="en-US" dirty="0"/>
              <a:t>start</a:t>
            </a:r>
            <a:r>
              <a:rPr lang="ru-RU" dirty="0"/>
              <a:t> до </a:t>
            </a:r>
            <a:r>
              <a:rPr lang="en-US" dirty="0" smtClean="0"/>
              <a:t>end</a:t>
            </a:r>
            <a:endParaRPr lang="ru-RU" dirty="0" smtClean="0"/>
          </a:p>
          <a:p>
            <a:pPr lvl="1"/>
            <a:r>
              <a:rPr lang="en-US" dirty="0" err="1" smtClean="0"/>
              <a:t>random.randrange</a:t>
            </a:r>
            <a:r>
              <a:rPr lang="en-US" dirty="0" smtClean="0"/>
              <a:t>(start</a:t>
            </a:r>
            <a:r>
              <a:rPr lang="en-US" dirty="0"/>
              <a:t>, </a:t>
            </a:r>
            <a:r>
              <a:rPr lang="en-US" dirty="0" smtClean="0"/>
              <a:t>end, step) </a:t>
            </a:r>
            <a:r>
              <a:rPr lang="en-US" dirty="0"/>
              <a:t>– </a:t>
            </a:r>
            <a:r>
              <a:rPr lang="ru-RU" dirty="0"/>
              <a:t>случайное</a:t>
            </a:r>
            <a:r>
              <a:rPr lang="en-US" dirty="0"/>
              <a:t> </a:t>
            </a:r>
            <a:r>
              <a:rPr lang="ru-RU" dirty="0"/>
              <a:t>целое число от </a:t>
            </a:r>
            <a:r>
              <a:rPr lang="en-US" dirty="0"/>
              <a:t>start</a:t>
            </a:r>
            <a:r>
              <a:rPr lang="ru-RU" dirty="0"/>
              <a:t> до </a:t>
            </a:r>
            <a:r>
              <a:rPr lang="en-US" dirty="0" smtClean="0"/>
              <a:t>end </a:t>
            </a:r>
            <a:r>
              <a:rPr lang="ru-RU" dirty="0" smtClean="0"/>
              <a:t>с шагом </a:t>
            </a:r>
            <a:r>
              <a:rPr lang="en-US" dirty="0" smtClean="0"/>
              <a:t>step</a:t>
            </a:r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Генерация случайных чисел: </a:t>
            </a:r>
            <a:r>
              <a:rPr lang="ru-RU" u="sng" dirty="0"/>
              <a:t>Модуль </a:t>
            </a:r>
            <a:r>
              <a:rPr lang="en-US" u="sng" dirty="0" smtClean="0"/>
              <a:t>random</a:t>
            </a:r>
            <a:endParaRPr lang="ru-RU" u="sng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054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Методы:</a:t>
            </a:r>
          </a:p>
          <a:p>
            <a:pPr lvl="1"/>
            <a:r>
              <a:rPr lang="en-US" dirty="0" err="1" smtClean="0"/>
              <a:t>random.choice</a:t>
            </a:r>
            <a:r>
              <a:rPr lang="en-US" dirty="0" smtClean="0"/>
              <a:t>(</a:t>
            </a:r>
            <a:r>
              <a:rPr lang="ru-RU" dirty="0" smtClean="0"/>
              <a:t>набор</a:t>
            </a:r>
            <a:r>
              <a:rPr lang="en-US" dirty="0" smtClean="0"/>
              <a:t>) </a:t>
            </a:r>
            <a:r>
              <a:rPr lang="en-US" dirty="0"/>
              <a:t>– </a:t>
            </a:r>
            <a:r>
              <a:rPr lang="ru-RU" dirty="0" smtClean="0"/>
              <a:t>случайный</a:t>
            </a:r>
            <a:r>
              <a:rPr lang="en-US" dirty="0" smtClean="0"/>
              <a:t> </a:t>
            </a:r>
            <a:r>
              <a:rPr lang="ru-RU" dirty="0" smtClean="0"/>
              <a:t>элемент из набора (строки, списка, кортежа)</a:t>
            </a:r>
          </a:p>
          <a:p>
            <a:pPr lvl="1"/>
            <a:r>
              <a:rPr lang="en-US" dirty="0" err="1" smtClean="0"/>
              <a:t>random.shuffle</a:t>
            </a:r>
            <a:r>
              <a:rPr lang="en-US" dirty="0" smtClean="0"/>
              <a:t>(</a:t>
            </a:r>
            <a:r>
              <a:rPr lang="ru-RU" dirty="0" smtClean="0"/>
              <a:t>набор</a:t>
            </a:r>
            <a:r>
              <a:rPr lang="en-US" dirty="0" smtClean="0"/>
              <a:t>) </a:t>
            </a:r>
            <a:r>
              <a:rPr lang="en-US" dirty="0"/>
              <a:t>– </a:t>
            </a:r>
            <a:r>
              <a:rPr lang="ru-RU" dirty="0" smtClean="0"/>
              <a:t>перемешивает набор данных (применяется только к изменяемым наборам)</a:t>
            </a:r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Генерация случайных чисел: </a:t>
            </a:r>
            <a:r>
              <a:rPr lang="ru-RU" dirty="0"/>
              <a:t>Модуль </a:t>
            </a:r>
            <a:r>
              <a:rPr lang="en-US" dirty="0" smtClean="0"/>
              <a:t>random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051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i="1" dirty="0" smtClean="0"/>
              <a:t>Пример</a:t>
            </a:r>
            <a:r>
              <a:rPr lang="ru-RU" dirty="0" smtClean="0"/>
              <a:t>.</a:t>
            </a:r>
          </a:p>
          <a:p>
            <a:r>
              <a:rPr lang="ru-RU" dirty="0" smtClean="0"/>
              <a:t>Даны два списка, заполненные случайными двузначными числами. Получить третий список, включив в него все общие элементы первых двух списков. Вычислить сумму элементов полученного списка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966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690661" y="1368288"/>
            <a:ext cx="11323307" cy="503251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 smtClean="0"/>
              <a:t>Пример (программа)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altLang="ru-RU" dirty="0" err="1">
                <a:solidFill>
                  <a:srgbClr val="0033B3"/>
                </a:solidFill>
                <a:latin typeface="JetBrains Mono"/>
              </a:rPr>
              <a:t>import</a:t>
            </a:r>
            <a:r>
              <a:rPr lang="ru-RU" altLang="ru-RU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rgbClr val="080808"/>
                </a:solidFill>
                <a:latin typeface="JetBrains Mono"/>
              </a:rPr>
              <a:t>random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l</a:t>
            </a:r>
            <a:r>
              <a:rPr lang="en-US" altLang="ru-RU" dirty="0" err="1" smtClean="0">
                <a:solidFill>
                  <a:srgbClr val="080808"/>
                </a:solidFill>
                <a:latin typeface="JetBrains Mono"/>
              </a:rPr>
              <a:t>st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1,l</a:t>
            </a:r>
            <a:r>
              <a:rPr lang="en-US" altLang="ru-RU" dirty="0" err="1" smtClean="0">
                <a:solidFill>
                  <a:srgbClr val="080808"/>
                </a:solidFill>
                <a:latin typeface="JetBrains Mono"/>
              </a:rPr>
              <a:t>st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2,l</a:t>
            </a:r>
            <a:r>
              <a:rPr lang="en-US" altLang="ru-RU" dirty="0" err="1" smtClean="0">
                <a:solidFill>
                  <a:srgbClr val="080808"/>
                </a:solidFill>
                <a:latin typeface="JetBrains Mono"/>
              </a:rPr>
              <a:t>st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3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=[],[],[]</a:t>
            </a:r>
            <a:br>
              <a:rPr lang="ru-RU" altLang="ru-RU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1300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1300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dirty="0" err="1">
                <a:solidFill>
                  <a:srgbClr val="0033B3"/>
                </a:solidFill>
                <a:latin typeface="JetBrains Mono"/>
              </a:rPr>
              <a:t>for</a:t>
            </a:r>
            <a:r>
              <a:rPr lang="ru-RU" altLang="ru-RU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i </a:t>
            </a:r>
            <a:r>
              <a:rPr lang="ru-RU" altLang="ru-RU" dirty="0" err="1">
                <a:solidFill>
                  <a:srgbClr val="0033B3"/>
                </a:solidFill>
                <a:latin typeface="JetBrains Mono"/>
              </a:rPr>
              <a:t>in</a:t>
            </a:r>
            <a:r>
              <a:rPr lang="ru-RU" altLang="ru-RU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dirty="0" err="1" smtClean="0">
                <a:solidFill>
                  <a:srgbClr val="000080"/>
                </a:solidFill>
                <a:latin typeface="JetBrains Mono"/>
              </a:rPr>
              <a:t>range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dirty="0" err="1">
                <a:solidFill>
                  <a:srgbClr val="000080"/>
                </a:solidFill>
                <a:latin typeface="JetBrains Mono"/>
              </a:rPr>
              <a:t>int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dirty="0" err="1">
                <a:solidFill>
                  <a:srgbClr val="000080"/>
                </a:solidFill>
                <a:latin typeface="JetBrains Mono"/>
              </a:rPr>
              <a:t>input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"n = "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))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):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l</a:t>
            </a:r>
            <a:r>
              <a:rPr lang="en-US" altLang="ru-RU" dirty="0" err="1" smtClean="0">
                <a:solidFill>
                  <a:srgbClr val="080808"/>
                </a:solidFill>
                <a:latin typeface="JetBrains Mono"/>
              </a:rPr>
              <a:t>st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1.append(</a:t>
            </a:r>
            <a:r>
              <a:rPr lang="ru-RU" altLang="ru-RU" dirty="0" err="1" smtClean="0">
                <a:solidFill>
                  <a:srgbClr val="080808"/>
                </a:solidFill>
                <a:latin typeface="JetBrains Mono"/>
              </a:rPr>
              <a:t>random.randint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dirty="0" smtClean="0">
                <a:solidFill>
                  <a:srgbClr val="1750EB"/>
                </a:solidFill>
                <a:latin typeface="JetBrains Mono"/>
              </a:rPr>
              <a:t>10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dirty="0" smtClean="0">
                <a:solidFill>
                  <a:srgbClr val="1750EB"/>
                </a:solidFill>
                <a:latin typeface="JetBrains Mono"/>
              </a:rPr>
              <a:t>99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))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l</a:t>
            </a:r>
            <a:r>
              <a:rPr lang="en-US" altLang="ru-RU" dirty="0" err="1" smtClean="0">
                <a:solidFill>
                  <a:srgbClr val="080808"/>
                </a:solidFill>
                <a:latin typeface="JetBrains Mono"/>
              </a:rPr>
              <a:t>st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2.append(</a:t>
            </a:r>
            <a:r>
              <a:rPr lang="ru-RU" altLang="ru-RU" dirty="0" err="1" smtClean="0">
                <a:solidFill>
                  <a:srgbClr val="080808"/>
                </a:solidFill>
                <a:latin typeface="JetBrains Mono"/>
              </a:rPr>
              <a:t>random.randrange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dirty="0" smtClean="0">
                <a:solidFill>
                  <a:srgbClr val="1750EB"/>
                </a:solidFill>
                <a:latin typeface="JetBrains Mono"/>
              </a:rPr>
              <a:t>10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dirty="0" smtClean="0">
                <a:solidFill>
                  <a:srgbClr val="1750EB"/>
                </a:solidFill>
                <a:latin typeface="JetBrains Mono"/>
              </a:rPr>
              <a:t>99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>4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))</a:t>
            </a:r>
            <a:br>
              <a:rPr lang="ru-RU" altLang="ru-RU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dirty="0" err="1" smtClean="0">
                <a:solidFill>
                  <a:srgbClr val="008080"/>
                </a:solidFill>
                <a:latin typeface="JetBrains Mono"/>
              </a:rPr>
              <a:t>f"l</a:t>
            </a:r>
            <a:r>
              <a:rPr lang="en-US" altLang="ru-RU" dirty="0" err="1" smtClean="0">
                <a:solidFill>
                  <a:srgbClr val="008080"/>
                </a:solidFill>
                <a:latin typeface="JetBrains Mono"/>
              </a:rPr>
              <a:t>st</a:t>
            </a:r>
            <a:r>
              <a:rPr lang="ru-RU" altLang="ru-RU" dirty="0" smtClean="0">
                <a:solidFill>
                  <a:srgbClr val="008080"/>
                </a:solidFill>
                <a:latin typeface="JetBrains Mono"/>
              </a:rPr>
              <a:t>1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=</a:t>
            </a:r>
            <a:r>
              <a:rPr lang="ru-RU" altLang="ru-RU" dirty="0">
                <a:solidFill>
                  <a:srgbClr val="0037A6"/>
                </a:solidFill>
                <a:latin typeface="JetBrains Mono"/>
              </a:rPr>
              <a:t>{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l</a:t>
            </a:r>
            <a:r>
              <a:rPr lang="en-US" altLang="ru-RU" dirty="0" err="1" smtClean="0">
                <a:solidFill>
                  <a:srgbClr val="080808"/>
                </a:solidFill>
                <a:latin typeface="JetBrains Mono"/>
              </a:rPr>
              <a:t>st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1</a:t>
            </a:r>
            <a:r>
              <a:rPr lang="ru-RU" altLang="ru-RU" dirty="0">
                <a:solidFill>
                  <a:srgbClr val="0037A6"/>
                </a:solidFill>
                <a:latin typeface="JetBrains Mono"/>
              </a:rPr>
              <a:t>}\</a:t>
            </a:r>
            <a:r>
              <a:rPr lang="ru-RU" altLang="ru-RU" dirty="0" err="1" smtClean="0">
                <a:solidFill>
                  <a:srgbClr val="0037A6"/>
                </a:solidFill>
                <a:latin typeface="JetBrains Mono"/>
              </a:rPr>
              <a:t>n</a:t>
            </a:r>
            <a:r>
              <a:rPr lang="ru-RU" altLang="ru-RU" dirty="0" err="1" smtClean="0">
                <a:solidFill>
                  <a:srgbClr val="008080"/>
                </a:solidFill>
                <a:latin typeface="JetBrains Mono"/>
              </a:rPr>
              <a:t>l</a:t>
            </a:r>
            <a:r>
              <a:rPr lang="en-US" altLang="ru-RU" dirty="0" err="1" smtClean="0">
                <a:solidFill>
                  <a:srgbClr val="008080"/>
                </a:solidFill>
                <a:latin typeface="JetBrains Mono"/>
              </a:rPr>
              <a:t>st</a:t>
            </a:r>
            <a:r>
              <a:rPr lang="ru-RU" altLang="ru-RU" dirty="0" smtClean="0">
                <a:solidFill>
                  <a:srgbClr val="008080"/>
                </a:solidFill>
                <a:latin typeface="JetBrains Mono"/>
              </a:rPr>
              <a:t>2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=</a:t>
            </a:r>
            <a:r>
              <a:rPr lang="ru-RU" altLang="ru-RU" dirty="0">
                <a:solidFill>
                  <a:srgbClr val="0037A6"/>
                </a:solidFill>
                <a:latin typeface="JetBrains Mono"/>
              </a:rPr>
              <a:t>{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l</a:t>
            </a:r>
            <a:r>
              <a:rPr lang="en-US" altLang="ru-RU" dirty="0" err="1" smtClean="0">
                <a:solidFill>
                  <a:srgbClr val="080808"/>
                </a:solidFill>
                <a:latin typeface="JetBrains Mono"/>
              </a:rPr>
              <a:t>st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2</a:t>
            </a:r>
            <a:r>
              <a:rPr lang="ru-RU" altLang="ru-RU" dirty="0">
                <a:solidFill>
                  <a:srgbClr val="0037A6"/>
                </a:solidFill>
                <a:latin typeface="JetBrains Mono"/>
              </a:rPr>
              <a:t>}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100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100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dirty="0" err="1">
                <a:solidFill>
                  <a:srgbClr val="0033B3"/>
                </a:solidFill>
                <a:latin typeface="JetBrains Mono"/>
              </a:rPr>
              <a:t>for</a:t>
            </a:r>
            <a:r>
              <a:rPr lang="ru-RU" altLang="ru-RU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x </a:t>
            </a:r>
            <a:r>
              <a:rPr lang="ru-RU" altLang="ru-RU" dirty="0" err="1">
                <a:solidFill>
                  <a:srgbClr val="0033B3"/>
                </a:solidFill>
                <a:latin typeface="JetBrains Mono"/>
              </a:rPr>
              <a:t>in</a:t>
            </a:r>
            <a:r>
              <a:rPr lang="ru-RU" altLang="ru-RU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l</a:t>
            </a:r>
            <a:r>
              <a:rPr lang="en-US" altLang="ru-RU" dirty="0" err="1" smtClean="0">
                <a:solidFill>
                  <a:srgbClr val="080808"/>
                </a:solidFill>
                <a:latin typeface="JetBrains Mono"/>
              </a:rPr>
              <a:t>st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1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:</a:t>
            </a:r>
            <a:br>
              <a:rPr lang="ru-RU" altLang="ru-RU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dirty="0" err="1">
                <a:solidFill>
                  <a:srgbClr val="0033B3"/>
                </a:solidFill>
                <a:latin typeface="JetBrains Mono"/>
              </a:rPr>
              <a:t>if</a:t>
            </a:r>
            <a:r>
              <a:rPr lang="ru-RU" altLang="ru-RU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x </a:t>
            </a:r>
            <a:r>
              <a:rPr lang="ru-RU" altLang="ru-RU" dirty="0" err="1">
                <a:solidFill>
                  <a:srgbClr val="0033B3"/>
                </a:solidFill>
                <a:latin typeface="JetBrains Mono"/>
              </a:rPr>
              <a:t>in</a:t>
            </a:r>
            <a:r>
              <a:rPr lang="ru-RU" altLang="ru-RU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l</a:t>
            </a:r>
            <a:r>
              <a:rPr lang="en-US" altLang="ru-RU" dirty="0" err="1" smtClean="0">
                <a:solidFill>
                  <a:srgbClr val="080808"/>
                </a:solidFill>
                <a:latin typeface="JetBrains Mono"/>
              </a:rPr>
              <a:t>st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2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l</a:t>
            </a:r>
            <a:r>
              <a:rPr lang="en-US" altLang="ru-RU" dirty="0" err="1" smtClean="0">
                <a:solidFill>
                  <a:srgbClr val="080808"/>
                </a:solidFill>
                <a:latin typeface="JetBrains Mono"/>
              </a:rPr>
              <a:t>st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3.append(x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100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100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dirty="0" err="1" smtClean="0">
                <a:solidFill>
                  <a:srgbClr val="008080"/>
                </a:solidFill>
                <a:latin typeface="JetBrains Mono"/>
              </a:rPr>
              <a:t>f"l</a:t>
            </a:r>
            <a:r>
              <a:rPr lang="en-US" altLang="ru-RU" dirty="0" err="1" smtClean="0">
                <a:solidFill>
                  <a:srgbClr val="008080"/>
                </a:solidFill>
                <a:latin typeface="JetBrains Mono"/>
              </a:rPr>
              <a:t>st</a:t>
            </a:r>
            <a:r>
              <a:rPr lang="ru-RU" altLang="ru-RU" dirty="0" smtClean="0">
                <a:solidFill>
                  <a:srgbClr val="008080"/>
                </a:solidFill>
                <a:latin typeface="JetBrains Mono"/>
              </a:rPr>
              <a:t>3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=</a:t>
            </a:r>
            <a:r>
              <a:rPr lang="ru-RU" altLang="ru-RU" dirty="0">
                <a:solidFill>
                  <a:srgbClr val="0037A6"/>
                </a:solidFill>
                <a:latin typeface="JetBrains Mono"/>
              </a:rPr>
              <a:t>{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l</a:t>
            </a:r>
            <a:r>
              <a:rPr lang="en-US" altLang="ru-RU" dirty="0" err="1" smtClean="0">
                <a:solidFill>
                  <a:srgbClr val="080808"/>
                </a:solidFill>
                <a:latin typeface="JetBrains Mono"/>
              </a:rPr>
              <a:t>st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3</a:t>
            </a:r>
            <a:r>
              <a:rPr lang="ru-RU" altLang="ru-RU" dirty="0">
                <a:solidFill>
                  <a:srgbClr val="0037A6"/>
                </a:solidFill>
                <a:latin typeface="JetBrains Mono"/>
              </a:rPr>
              <a:t>}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,    </a:t>
            </a:r>
            <a:r>
              <a:rPr lang="ru-RU" altLang="ru-RU" dirty="0" err="1">
                <a:solidFill>
                  <a:srgbClr val="008080"/>
                </a:solidFill>
                <a:latin typeface="JetBrains Mono"/>
              </a:rPr>
              <a:t>sum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 = </a:t>
            </a:r>
            <a:r>
              <a:rPr lang="ru-RU" altLang="ru-RU" dirty="0">
                <a:solidFill>
                  <a:srgbClr val="0037A6"/>
                </a:solidFill>
                <a:latin typeface="JetBrains Mono"/>
              </a:rPr>
              <a:t>{</a:t>
            </a:r>
            <a:r>
              <a:rPr lang="ru-RU" altLang="ru-RU" dirty="0" err="1" smtClean="0">
                <a:solidFill>
                  <a:srgbClr val="000080"/>
                </a:solidFill>
                <a:latin typeface="JetBrains Mono"/>
              </a:rPr>
              <a:t>sum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(l</a:t>
            </a:r>
            <a:r>
              <a:rPr lang="en-US" altLang="ru-RU" dirty="0" err="1" smtClean="0">
                <a:solidFill>
                  <a:srgbClr val="080808"/>
                </a:solidFill>
                <a:latin typeface="JetBrains Mono"/>
              </a:rPr>
              <a:t>st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3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)</a:t>
            </a:r>
            <a:r>
              <a:rPr lang="ru-RU" altLang="ru-RU" dirty="0">
                <a:solidFill>
                  <a:srgbClr val="0037A6"/>
                </a:solidFill>
                <a:latin typeface="JetBrains Mono"/>
              </a:rPr>
              <a:t>}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" 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)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5" name="Выноска 1 (без границы) 4"/>
          <p:cNvSpPr/>
          <p:nvPr/>
        </p:nvSpPr>
        <p:spPr>
          <a:xfrm>
            <a:off x="7790888" y="1992227"/>
            <a:ext cx="3873731" cy="1077912"/>
          </a:xfrm>
          <a:prstGeom prst="callout1">
            <a:avLst>
              <a:gd name="adj1" fmla="val 48480"/>
              <a:gd name="adj2" fmla="val -608"/>
              <a:gd name="adj3" fmla="val 123523"/>
              <a:gd name="adj4" fmla="val -55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Добавляем в список </a:t>
            </a:r>
            <a:r>
              <a:rPr lang="en-US" dirty="0" smtClean="0"/>
              <a:t>lst1</a:t>
            </a:r>
            <a:r>
              <a:rPr lang="ru-RU" dirty="0"/>
              <a:t> </a:t>
            </a:r>
            <a:r>
              <a:rPr lang="ru-RU" dirty="0" smtClean="0"/>
              <a:t>случайное число из </a:t>
            </a:r>
            <a:r>
              <a:rPr lang="en-US" dirty="0" smtClean="0"/>
              <a:t>[10,99]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251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51837" y="1348815"/>
            <a:ext cx="11323307" cy="433709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Генераторы списков</a:t>
            </a:r>
            <a:r>
              <a:rPr lang="en-US" dirty="0"/>
              <a:t> – </a:t>
            </a:r>
            <a:r>
              <a:rPr lang="ru-RU" dirty="0"/>
              <a:t>э</a:t>
            </a:r>
            <a:r>
              <a:rPr lang="ru-RU" altLang="ru-RU" dirty="0" smtClean="0"/>
              <a:t>то специальные конструкции, позволяющие создавать заполненные определенным образом списки.</a:t>
            </a:r>
          </a:p>
          <a:p>
            <a:endParaRPr lang="ru-RU" altLang="ru-RU" dirty="0" smtClean="0"/>
          </a:p>
          <a:p>
            <a:r>
              <a:rPr lang="ru-RU" altLang="ru-RU" dirty="0"/>
              <a:t>Синтаксис</a:t>
            </a:r>
            <a:r>
              <a:rPr lang="ru-RU" altLang="ru-RU" dirty="0" smtClean="0"/>
              <a:t>:</a:t>
            </a:r>
          </a:p>
          <a:p>
            <a:endParaRPr lang="ru-RU" altLang="ru-RU" dirty="0"/>
          </a:p>
          <a:p>
            <a:pPr marL="0" indent="0">
              <a:buNone/>
            </a:pPr>
            <a:r>
              <a:rPr lang="ru-RU" altLang="ru-RU" dirty="0">
                <a:latin typeface="JetBrains Mono"/>
                <a:cs typeface="JasmineUPC" panose="02020603050405020304" pitchFamily="18" charset="-34"/>
              </a:rPr>
              <a:t>список = </a:t>
            </a:r>
            <a:r>
              <a:rPr lang="en-US" altLang="ru-RU" dirty="0">
                <a:solidFill>
                  <a:srgbClr val="FF0000"/>
                </a:solidFill>
                <a:latin typeface="JetBrains Mono"/>
                <a:cs typeface="JasmineUPC" panose="02020603050405020304" pitchFamily="18" charset="-34"/>
              </a:rPr>
              <a:t>[</a:t>
            </a:r>
            <a:r>
              <a:rPr lang="en-US" altLang="ru-RU" dirty="0">
                <a:latin typeface="JetBrains Mono"/>
                <a:cs typeface="JasmineUPC" panose="02020603050405020304" pitchFamily="18" charset="-34"/>
              </a:rPr>
              <a:t> </a:t>
            </a:r>
            <a:r>
              <a:rPr lang="ru-RU" altLang="ru-RU" dirty="0">
                <a:solidFill>
                  <a:srgbClr val="7030A0"/>
                </a:solidFill>
                <a:latin typeface="JetBrains Mono"/>
                <a:cs typeface="JasmineUPC" panose="02020603050405020304" pitchFamily="18" charset="-34"/>
              </a:rPr>
              <a:t>выражение</a:t>
            </a:r>
            <a:r>
              <a:rPr lang="ru-RU" altLang="ru-RU" dirty="0">
                <a:latin typeface="JetBrains Mono"/>
                <a:cs typeface="JasmineUPC" panose="02020603050405020304" pitchFamily="18" charset="-34"/>
              </a:rPr>
              <a:t> </a:t>
            </a:r>
            <a:r>
              <a:rPr lang="en-US" altLang="ru-RU" dirty="0">
                <a:latin typeface="JetBrains Mono"/>
                <a:cs typeface="JasmineUPC" panose="02020603050405020304" pitchFamily="18" charset="-34"/>
              </a:rPr>
              <a:t>for</a:t>
            </a:r>
            <a:r>
              <a:rPr lang="en-US" altLang="ru-RU" dirty="0" smtClean="0">
                <a:latin typeface="JetBrains Mono"/>
                <a:cs typeface="JasmineUPC" panose="02020603050405020304" pitchFamily="18" charset="-34"/>
              </a:rPr>
              <a:t> </a:t>
            </a:r>
            <a:r>
              <a:rPr lang="ru-RU" altLang="ru-RU" dirty="0">
                <a:solidFill>
                  <a:srgbClr val="7030A0"/>
                </a:solidFill>
                <a:latin typeface="JetBrains Mono"/>
                <a:cs typeface="JasmineUPC" panose="02020603050405020304" pitchFamily="18" charset="-34"/>
              </a:rPr>
              <a:t>переменная</a:t>
            </a:r>
            <a:r>
              <a:rPr lang="ru-RU" altLang="ru-RU" dirty="0">
                <a:latin typeface="JetBrains Mono"/>
                <a:cs typeface="JasmineUPC" panose="02020603050405020304" pitchFamily="18" charset="-34"/>
              </a:rPr>
              <a:t> </a:t>
            </a:r>
            <a:r>
              <a:rPr lang="en-US" altLang="ru-RU" dirty="0">
                <a:latin typeface="JetBrains Mono"/>
                <a:cs typeface="JasmineUPC" panose="02020603050405020304" pitchFamily="18" charset="-34"/>
              </a:rPr>
              <a:t>in </a:t>
            </a:r>
            <a:r>
              <a:rPr lang="ru-RU" altLang="ru-RU" dirty="0">
                <a:solidFill>
                  <a:srgbClr val="7030A0"/>
                </a:solidFill>
                <a:latin typeface="JetBrains Mono"/>
                <a:cs typeface="JasmineUPC" panose="02020603050405020304" pitchFamily="18" charset="-34"/>
              </a:rPr>
              <a:t>набор</a:t>
            </a:r>
            <a:r>
              <a:rPr lang="en-US" altLang="ru-RU" dirty="0">
                <a:latin typeface="JetBrains Mono"/>
                <a:cs typeface="JasmineUPC" panose="02020603050405020304" pitchFamily="18" charset="-34"/>
              </a:rPr>
              <a:t> </a:t>
            </a:r>
            <a:r>
              <a:rPr lang="en-US" altLang="ru-RU" dirty="0">
                <a:solidFill>
                  <a:srgbClr val="FF0000"/>
                </a:solidFill>
                <a:latin typeface="JetBrains Mono"/>
                <a:cs typeface="JasmineUPC" panose="02020603050405020304" pitchFamily="18" charset="-34"/>
              </a:rPr>
              <a:t>]</a:t>
            </a:r>
            <a:endParaRPr lang="ru-RU" altLang="ru-RU" dirty="0">
              <a:solidFill>
                <a:srgbClr val="FF0000"/>
              </a:solidFill>
              <a:latin typeface="JetBrains Mono"/>
              <a:cs typeface="JasmineUPC" panose="02020603050405020304" pitchFamily="18" charset="-34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225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51837" y="1348816"/>
            <a:ext cx="11323307" cy="2861578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Генераторы списков</a:t>
            </a:r>
            <a:r>
              <a:rPr lang="ru-RU" altLang="ru-RU" dirty="0" smtClean="0"/>
              <a:t>.</a:t>
            </a:r>
          </a:p>
          <a:p>
            <a:endParaRPr lang="ru-RU" alt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619648" y="2779605"/>
            <a:ext cx="5272597" cy="14157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ru-RU" altLang="ru-RU" sz="3600" b="1" dirty="0">
                <a:latin typeface="Cambria" panose="02040503050406030204" pitchFamily="18" charset="0"/>
              </a:rPr>
              <a:t>Через генератор</a:t>
            </a:r>
          </a:p>
          <a:p>
            <a:endParaRPr lang="ru-RU" altLang="ru-RU" dirty="0" smtClean="0">
              <a:solidFill>
                <a:srgbClr val="080808"/>
              </a:solidFill>
              <a:latin typeface="JetBrains Mono"/>
            </a:endParaRPr>
          </a:p>
          <a:p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a 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ru-RU" altLang="ru-RU" sz="3200" b="1" dirty="0" smtClean="0">
                <a:solidFill>
                  <a:srgbClr val="FF0000"/>
                </a:solidFill>
                <a:latin typeface="JetBrains Mono"/>
              </a:rPr>
              <a:t>[ 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i </a:t>
            </a: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for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i </a:t>
            </a: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in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 err="1">
                <a:solidFill>
                  <a:srgbClr val="000080"/>
                </a:solidFill>
                <a:latin typeface="JetBrains Mono"/>
              </a:rPr>
              <a:t>range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3200" b="1" dirty="0">
                <a:solidFill>
                  <a:srgbClr val="1750EB"/>
                </a:solidFill>
                <a:latin typeface="JetBrains Mono"/>
              </a:rPr>
              <a:t>15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) </a:t>
            </a:r>
            <a:r>
              <a:rPr lang="ru-RU" altLang="ru-RU" sz="3200" b="1" dirty="0" smtClean="0">
                <a:solidFill>
                  <a:srgbClr val="FF0000"/>
                </a:solidFill>
                <a:latin typeface="JetBrains Mono"/>
              </a:rPr>
              <a:t>]</a:t>
            </a:r>
            <a:endParaRPr lang="ru-RU" sz="3200" b="1" dirty="0">
              <a:solidFill>
                <a:srgbClr val="FF0000"/>
              </a:solidFill>
              <a:latin typeface="JetBrains Mono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51837" y="2086736"/>
            <a:ext cx="5900245" cy="2123658"/>
          </a:xfrm>
          <a:prstGeom prst="rect">
            <a:avLst/>
          </a:prstGeom>
          <a:solidFill>
            <a:srgbClr val="E6CED4"/>
          </a:solidFill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600" b="1" dirty="0">
                <a:latin typeface="Cambria" panose="02040503050406030204" pitchFamily="18" charset="0"/>
              </a:rPr>
              <a:t>«Классический» способ: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a 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= []</a:t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for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i </a:t>
            </a: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in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 err="1">
                <a:solidFill>
                  <a:srgbClr val="000080"/>
                </a:solidFill>
                <a:latin typeface="JetBrains Mono"/>
              </a:rPr>
              <a:t>range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3200" b="1" dirty="0">
                <a:solidFill>
                  <a:srgbClr val="1750EB"/>
                </a:solidFill>
                <a:latin typeface="JetBrains Mono"/>
              </a:rPr>
              <a:t>15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):</a:t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a.append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(i)</a:t>
            </a:r>
            <a:endParaRPr lang="ru-RU" altLang="ru-RU" sz="60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0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282633" y="1348816"/>
            <a:ext cx="11909367" cy="4823384"/>
          </a:xfrm>
        </p:spPr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Генераторы списков</a:t>
            </a:r>
            <a:endParaRPr lang="ru-RU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ru-RU" altLang="ru-RU" dirty="0" smtClean="0"/>
              <a:t>Примеры</a:t>
            </a:r>
            <a:r>
              <a:rPr lang="ru-RU" altLang="ru-RU" dirty="0"/>
              <a:t>:</a:t>
            </a:r>
          </a:p>
          <a:p>
            <a:pPr marL="0" indent="0">
              <a:buNone/>
            </a:pP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a 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ru-RU" altLang="ru-RU" dirty="0" smtClean="0">
                <a:solidFill>
                  <a:srgbClr val="FF0000"/>
                </a:solidFill>
                <a:latin typeface="JetBrains Mono"/>
              </a:rPr>
              <a:t>[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1 </a:t>
            </a:r>
            <a:r>
              <a:rPr lang="ru-RU" altLang="ru-RU" dirty="0" err="1">
                <a:solidFill>
                  <a:srgbClr val="0033B3"/>
                </a:solidFill>
                <a:latin typeface="JetBrains Mono"/>
              </a:rPr>
              <a:t>for</a:t>
            </a:r>
            <a:r>
              <a:rPr lang="ru-RU" altLang="ru-RU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i </a:t>
            </a:r>
            <a:r>
              <a:rPr lang="ru-RU" altLang="ru-RU" dirty="0" err="1">
                <a:solidFill>
                  <a:srgbClr val="0033B3"/>
                </a:solidFill>
                <a:latin typeface="JetBrains Mono"/>
              </a:rPr>
              <a:t>in</a:t>
            </a:r>
            <a:r>
              <a:rPr lang="ru-RU" altLang="ru-RU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dirty="0" err="1" smtClean="0">
                <a:solidFill>
                  <a:srgbClr val="000080"/>
                </a:solidFill>
                <a:latin typeface="JetBrains Mono"/>
              </a:rPr>
              <a:t>range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ru-RU" dirty="0">
                <a:solidFill>
                  <a:srgbClr val="080808"/>
                </a:solidFill>
                <a:latin typeface="JetBrains Mono"/>
              </a:rPr>
              <a:t>6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)</a:t>
            </a:r>
            <a:r>
              <a:rPr lang="ru-RU" altLang="ru-RU" dirty="0" smtClean="0">
                <a:solidFill>
                  <a:srgbClr val="FF0000"/>
                </a:solidFill>
                <a:latin typeface="JetBrains Mono"/>
              </a:rPr>
              <a:t>]</a:t>
            </a:r>
            <a:r>
              <a:rPr lang="en-US" altLang="ru-RU" dirty="0" smtClean="0">
                <a:solidFill>
                  <a:srgbClr val="FF0000"/>
                </a:solidFill>
                <a:latin typeface="JetBrains Mono"/>
              </a:rPr>
              <a:t>           </a:t>
            </a:r>
            <a:r>
              <a:rPr lang="en-US" altLang="ru-RU" i="1" dirty="0" smtClean="0">
                <a:solidFill>
                  <a:srgbClr val="8C8C8C"/>
                </a:solidFill>
                <a:latin typeface="JetBrains Mono"/>
              </a:rPr>
              <a:t># </a:t>
            </a:r>
            <a:r>
              <a:rPr lang="ru-RU" altLang="ru-RU" i="1" dirty="0" smtClean="0">
                <a:solidFill>
                  <a:srgbClr val="8C8C8C"/>
                </a:solidFill>
                <a:latin typeface="JetBrains Mono"/>
              </a:rPr>
              <a:t>аналогично </a:t>
            </a:r>
            <a:r>
              <a:rPr lang="en-US" altLang="ru-RU" i="1" dirty="0" smtClean="0">
                <a:solidFill>
                  <a:srgbClr val="8C8C8C"/>
                </a:solidFill>
                <a:latin typeface="JetBrains Mono"/>
              </a:rPr>
              <a:t>a=[1]*6</a:t>
            </a:r>
          </a:p>
          <a:p>
            <a:pPr marL="0" indent="0" algn="ctr">
              <a:buNone/>
            </a:pPr>
            <a:r>
              <a:rPr lang="en-US" altLang="ru-RU" i="1" dirty="0" smtClean="0">
                <a:solidFill>
                  <a:srgbClr val="8C8C8C"/>
                </a:solidFill>
                <a:latin typeface="JetBrains Mono"/>
              </a:rPr>
              <a:t># </a:t>
            </a:r>
            <a:r>
              <a:rPr lang="ru-RU" altLang="ru-RU" i="1" dirty="0" smtClean="0">
                <a:solidFill>
                  <a:srgbClr val="8C8C8C"/>
                </a:solidFill>
                <a:latin typeface="JetBrains Mono"/>
              </a:rPr>
              <a:t>результат </a:t>
            </a:r>
            <a:r>
              <a:rPr lang="en-US" altLang="ru-RU" i="1" dirty="0" smtClean="0">
                <a:solidFill>
                  <a:srgbClr val="8C8C8C"/>
                </a:solidFill>
                <a:latin typeface="JetBrains Mono"/>
              </a:rPr>
              <a:t>[1,1,1,1,1,1]</a:t>
            </a:r>
          </a:p>
          <a:p>
            <a:pPr marL="0" indent="0">
              <a:buNone/>
            </a:pP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b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ru-RU" altLang="ru-RU" dirty="0" smtClean="0">
                <a:solidFill>
                  <a:srgbClr val="FF0000"/>
                </a:solidFill>
                <a:latin typeface="JetBrains Mono"/>
              </a:rPr>
              <a:t>[</a:t>
            </a:r>
            <a:r>
              <a:rPr lang="en-US" altLang="ru-RU" dirty="0" err="1" smtClean="0">
                <a:solidFill>
                  <a:srgbClr val="080808"/>
                </a:solidFill>
                <a:latin typeface="JetBrains Mono"/>
              </a:rPr>
              <a:t>i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*2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rgbClr val="0033B3"/>
                </a:solidFill>
                <a:latin typeface="JetBrains Mono"/>
              </a:rPr>
              <a:t>for</a:t>
            </a:r>
            <a:r>
              <a:rPr lang="ru-RU" altLang="ru-RU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i </a:t>
            </a:r>
            <a:r>
              <a:rPr lang="ru-RU" altLang="ru-RU" dirty="0" err="1">
                <a:solidFill>
                  <a:srgbClr val="0033B3"/>
                </a:solidFill>
                <a:latin typeface="JetBrains Mono"/>
              </a:rPr>
              <a:t>in</a:t>
            </a:r>
            <a:r>
              <a:rPr lang="ru-RU" altLang="ru-RU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dirty="0" err="1" smtClean="0">
                <a:solidFill>
                  <a:srgbClr val="000080"/>
                </a:solidFill>
                <a:latin typeface="JetBrains Mono"/>
              </a:rPr>
              <a:t>range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6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)</a:t>
            </a:r>
            <a:r>
              <a:rPr lang="ru-RU" altLang="ru-RU" dirty="0" smtClean="0">
                <a:solidFill>
                  <a:srgbClr val="FF0000"/>
                </a:solidFill>
                <a:latin typeface="JetBrains Mono"/>
              </a:rPr>
              <a:t>]</a:t>
            </a:r>
            <a:endParaRPr lang="en-US" altLang="ru-RU" dirty="0" smtClean="0">
              <a:solidFill>
                <a:srgbClr val="FF0000"/>
              </a:solidFill>
              <a:latin typeface="JetBrains Mono"/>
            </a:endParaRPr>
          </a:p>
          <a:p>
            <a:pPr marL="0" indent="0" algn="ctr">
              <a:buNone/>
            </a:pPr>
            <a:r>
              <a:rPr lang="en-US" altLang="ru-RU" i="1" dirty="0">
                <a:solidFill>
                  <a:srgbClr val="8C8C8C"/>
                </a:solidFill>
                <a:latin typeface="JetBrains Mono"/>
              </a:rPr>
              <a:t># </a:t>
            </a:r>
            <a:r>
              <a:rPr lang="ru-RU" altLang="ru-RU" i="1" dirty="0">
                <a:solidFill>
                  <a:srgbClr val="8C8C8C"/>
                </a:solidFill>
                <a:latin typeface="JetBrains Mono"/>
              </a:rPr>
              <a:t>результат </a:t>
            </a:r>
            <a:r>
              <a:rPr lang="en-US" altLang="ru-RU" i="1" dirty="0" smtClean="0">
                <a:solidFill>
                  <a:srgbClr val="8C8C8C"/>
                </a:solidFill>
                <a:latin typeface="JetBrains Mono"/>
              </a:rPr>
              <a:t>[0,2,4,6,8,10]</a:t>
            </a:r>
            <a:endParaRPr lang="en-US" altLang="ru-RU" i="1" dirty="0">
              <a:solidFill>
                <a:srgbClr val="8C8C8C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c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ru-RU" altLang="ru-RU" dirty="0" smtClean="0">
                <a:solidFill>
                  <a:srgbClr val="FF0000"/>
                </a:solidFill>
                <a:latin typeface="JetBrains Mono"/>
              </a:rPr>
              <a:t>[</a:t>
            </a:r>
            <a:r>
              <a:rPr lang="en-US" altLang="ru-RU" dirty="0" err="1" smtClean="0">
                <a:solidFill>
                  <a:srgbClr val="080808"/>
                </a:solidFill>
                <a:latin typeface="JetBrains Mono"/>
              </a:rPr>
              <a:t>random.randint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(1,9)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rgbClr val="0033B3"/>
                </a:solidFill>
                <a:latin typeface="JetBrains Mono"/>
              </a:rPr>
              <a:t>for</a:t>
            </a:r>
            <a:r>
              <a:rPr lang="ru-RU" altLang="ru-RU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i </a:t>
            </a:r>
            <a:r>
              <a:rPr lang="ru-RU" altLang="ru-RU" dirty="0" err="1">
                <a:solidFill>
                  <a:srgbClr val="0033B3"/>
                </a:solidFill>
                <a:latin typeface="JetBrains Mono"/>
              </a:rPr>
              <a:t>in</a:t>
            </a:r>
            <a:r>
              <a:rPr lang="ru-RU" altLang="ru-RU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dirty="0" err="1" smtClean="0">
                <a:solidFill>
                  <a:srgbClr val="000080"/>
                </a:solidFill>
                <a:latin typeface="JetBrains Mono"/>
              </a:rPr>
              <a:t>range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6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)</a:t>
            </a:r>
            <a:r>
              <a:rPr lang="ru-RU" altLang="ru-RU" dirty="0" smtClean="0">
                <a:solidFill>
                  <a:srgbClr val="FF0000"/>
                </a:solidFill>
                <a:latin typeface="JetBrains Mono"/>
              </a:rPr>
              <a:t>]</a:t>
            </a:r>
            <a:endParaRPr lang="en-US" altLang="ru-RU" dirty="0" smtClean="0">
              <a:solidFill>
                <a:srgbClr val="FF0000"/>
              </a:solidFill>
              <a:latin typeface="JetBrains Mono"/>
            </a:endParaRPr>
          </a:p>
          <a:p>
            <a:pPr marL="0" indent="0" algn="ctr">
              <a:buNone/>
            </a:pPr>
            <a:r>
              <a:rPr lang="en-US" altLang="ru-RU" i="1" dirty="0">
                <a:solidFill>
                  <a:srgbClr val="8C8C8C"/>
                </a:solidFill>
                <a:latin typeface="JetBrains Mono"/>
              </a:rPr>
              <a:t># </a:t>
            </a:r>
            <a:r>
              <a:rPr lang="ru-RU" altLang="ru-RU" i="1" dirty="0">
                <a:solidFill>
                  <a:srgbClr val="8C8C8C"/>
                </a:solidFill>
                <a:latin typeface="JetBrains Mono"/>
              </a:rPr>
              <a:t>результат </a:t>
            </a:r>
            <a:r>
              <a:rPr lang="en-US" altLang="ru-RU" i="1" dirty="0">
                <a:solidFill>
                  <a:srgbClr val="8C8C8C"/>
                </a:solidFill>
                <a:latin typeface="JetBrains Mono"/>
              </a:rPr>
              <a:t>[</a:t>
            </a:r>
            <a:r>
              <a:rPr lang="en-US" altLang="ru-RU" i="1" dirty="0" smtClean="0">
                <a:solidFill>
                  <a:srgbClr val="8C8C8C"/>
                </a:solidFill>
                <a:latin typeface="JetBrains Mono"/>
              </a:rPr>
              <a:t>1,8,4,3,5,9]</a:t>
            </a:r>
            <a:endParaRPr lang="en-US" altLang="ru-RU" i="1" dirty="0">
              <a:solidFill>
                <a:srgbClr val="8C8C8C"/>
              </a:solidFill>
              <a:latin typeface="JetBrains Mono"/>
            </a:endParaRP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  <a:latin typeface="JetBrains Mono"/>
            </a:endParaRPr>
          </a:p>
          <a:p>
            <a:pPr marL="0" indent="0">
              <a:buNone/>
            </a:pPr>
            <a:endParaRPr lang="ru-RU" altLang="ru-RU" dirty="0" smtClean="0">
              <a:latin typeface="JetBrains Mono"/>
              <a:cs typeface="JasmineUPC" panose="02020603050405020304" pitchFamily="18" charset="-34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232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282633" y="1348816"/>
            <a:ext cx="11909367" cy="4823384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Генераторы списков</a:t>
            </a:r>
            <a:endParaRPr lang="ru-RU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ru-RU" altLang="ru-RU" dirty="0" smtClean="0"/>
              <a:t>Примеры</a:t>
            </a:r>
            <a:r>
              <a:rPr lang="ru-RU" altLang="ru-RU" dirty="0"/>
              <a:t>:</a:t>
            </a:r>
          </a:p>
          <a:p>
            <a:pPr marL="0" indent="0">
              <a:buNone/>
            </a:pP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d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ru-RU" altLang="ru-RU" dirty="0" smtClean="0">
                <a:solidFill>
                  <a:srgbClr val="FF0000"/>
                </a:solidFill>
                <a:latin typeface="JetBrains Mono"/>
              </a:rPr>
              <a:t>[</a:t>
            </a:r>
            <a:r>
              <a:rPr lang="en-US" altLang="ru-RU" dirty="0" err="1" smtClean="0">
                <a:solidFill>
                  <a:srgbClr val="080808"/>
                </a:solidFill>
                <a:latin typeface="JetBrains Mono"/>
              </a:rPr>
              <a:t>i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en-US" altLang="ru-RU" dirty="0">
                <a:solidFill>
                  <a:srgbClr val="0033B3"/>
                </a:solidFill>
                <a:latin typeface="JetBrains Mono"/>
              </a:rPr>
              <a:t>for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en-US" altLang="ru-RU" dirty="0" err="1" smtClean="0">
                <a:solidFill>
                  <a:srgbClr val="080808"/>
                </a:solidFill>
                <a:latin typeface="JetBrains Mono"/>
              </a:rPr>
              <a:t>i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en-US" altLang="ru-RU" dirty="0" smtClean="0">
                <a:solidFill>
                  <a:srgbClr val="000080"/>
                </a:solidFill>
                <a:latin typeface="JetBrains Mono"/>
              </a:rPr>
              <a:t>range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(2,10)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en-US" altLang="ru-RU" dirty="0" err="1">
                <a:solidFill>
                  <a:srgbClr val="0033B3"/>
                </a:solidFill>
                <a:latin typeface="JetBrains Mono"/>
              </a:rPr>
              <a:t>i</a:t>
            </a:r>
            <a:r>
              <a:rPr lang="ru-RU" altLang="ru-RU" dirty="0">
                <a:solidFill>
                  <a:srgbClr val="0033B3"/>
                </a:solidFill>
                <a:latin typeface="JetBrains Mono"/>
              </a:rPr>
              <a:t>f</a:t>
            </a:r>
            <a:r>
              <a:rPr lang="en-US" altLang="ru-RU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en-US" altLang="ru-RU" dirty="0" err="1">
                <a:solidFill>
                  <a:srgbClr val="080808"/>
                </a:solidFill>
                <a:latin typeface="JetBrains Mono"/>
              </a:rPr>
              <a:t>i</a:t>
            </a:r>
            <a:r>
              <a:rPr lang="en-US" altLang="ru-RU" dirty="0">
                <a:solidFill>
                  <a:srgbClr val="080808"/>
                </a:solidFill>
                <a:latin typeface="JetBrains Mono"/>
              </a:rPr>
              <a:t> % 2 == 0</a:t>
            </a:r>
            <a:r>
              <a:rPr lang="ru-RU" altLang="ru-RU" dirty="0" smtClean="0">
                <a:solidFill>
                  <a:srgbClr val="FF0000"/>
                </a:solidFill>
                <a:latin typeface="JetBrains Mono"/>
              </a:rPr>
              <a:t>]</a:t>
            </a:r>
            <a:endParaRPr lang="en-US" altLang="ru-RU" dirty="0" smtClean="0">
              <a:solidFill>
                <a:srgbClr val="FF0000"/>
              </a:solidFill>
              <a:latin typeface="JetBrains Mono"/>
            </a:endParaRPr>
          </a:p>
          <a:p>
            <a:pPr marL="0" indent="0" algn="ctr">
              <a:buNone/>
            </a:pPr>
            <a:r>
              <a:rPr lang="en-US" altLang="ru-RU" i="1" dirty="0">
                <a:solidFill>
                  <a:srgbClr val="8C8C8C"/>
                </a:solidFill>
                <a:latin typeface="JetBrains Mono"/>
              </a:rPr>
              <a:t># </a:t>
            </a:r>
            <a:r>
              <a:rPr lang="ru-RU" altLang="ru-RU" i="1" dirty="0">
                <a:solidFill>
                  <a:srgbClr val="8C8C8C"/>
                </a:solidFill>
                <a:latin typeface="JetBrains Mono"/>
              </a:rPr>
              <a:t>результат </a:t>
            </a:r>
            <a:r>
              <a:rPr lang="en-US" altLang="ru-RU" i="1" dirty="0" smtClean="0">
                <a:solidFill>
                  <a:srgbClr val="8C8C8C"/>
                </a:solidFill>
                <a:latin typeface="JetBrains Mono"/>
              </a:rPr>
              <a:t>[2,4,6,8]</a:t>
            </a:r>
            <a:endParaRPr lang="en-US" altLang="ru-RU" i="1" dirty="0">
              <a:solidFill>
                <a:srgbClr val="8C8C8C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e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ru-RU" altLang="ru-RU" dirty="0" smtClean="0">
                <a:solidFill>
                  <a:srgbClr val="FF0000"/>
                </a:solidFill>
                <a:latin typeface="JetBrains Mono"/>
              </a:rPr>
              <a:t>[</a:t>
            </a:r>
            <a:r>
              <a:rPr lang="en-US" altLang="ru-RU" dirty="0">
                <a:solidFill>
                  <a:srgbClr val="00B050"/>
                </a:solidFill>
                <a:latin typeface="JetBrains Mono"/>
              </a:rPr>
              <a:t>(</a:t>
            </a:r>
            <a:r>
              <a:rPr lang="en-US" altLang="ru-RU" dirty="0" smtClean="0">
                <a:solidFill>
                  <a:srgbClr val="00B050"/>
                </a:solidFill>
                <a:latin typeface="JetBrains Mono"/>
              </a:rPr>
              <a:t>lambda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 x: x*2 if x%2==0 else 0</a:t>
            </a:r>
            <a:r>
              <a:rPr lang="en-US" altLang="ru-RU" dirty="0">
                <a:solidFill>
                  <a:srgbClr val="00B050"/>
                </a:solidFill>
                <a:latin typeface="JetBrains Mono"/>
              </a:rPr>
              <a:t>)</a:t>
            </a:r>
            <a:r>
              <a:rPr lang="en-US" altLang="ru-RU" dirty="0" smtClean="0">
                <a:solidFill>
                  <a:srgbClr val="0000FF"/>
                </a:solidFill>
                <a:latin typeface="JetBrains Mono"/>
              </a:rPr>
              <a:t>(</a:t>
            </a:r>
            <a:r>
              <a:rPr lang="en-US" altLang="ru-RU" dirty="0" err="1" smtClean="0">
                <a:solidFill>
                  <a:srgbClr val="080808"/>
                </a:solidFill>
                <a:latin typeface="JetBrains Mono"/>
              </a:rPr>
              <a:t>i</a:t>
            </a:r>
            <a:r>
              <a:rPr lang="en-US" altLang="ru-RU" dirty="0">
                <a:solidFill>
                  <a:srgbClr val="0000FF"/>
                </a:solidFill>
                <a:latin typeface="JetBrains Mono"/>
              </a:rPr>
              <a:t>)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en-US" altLang="ru-RU" dirty="0" smtClean="0">
                <a:solidFill>
                  <a:srgbClr val="0033B3"/>
                </a:solidFill>
                <a:latin typeface="JetBrains Mono"/>
              </a:rPr>
              <a:t>for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en-US" altLang="ru-RU" dirty="0" err="1">
                <a:solidFill>
                  <a:srgbClr val="080808"/>
                </a:solidFill>
                <a:latin typeface="JetBrains Mono"/>
              </a:rPr>
              <a:t>i</a:t>
            </a:r>
            <a:r>
              <a:rPr lang="en-US" altLang="ru-RU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in </a:t>
            </a:r>
            <a:r>
              <a:rPr lang="en-US" altLang="ru-RU" dirty="0" smtClean="0">
                <a:solidFill>
                  <a:srgbClr val="000080"/>
                </a:solidFill>
                <a:latin typeface="JetBrains Mono"/>
              </a:rPr>
              <a:t>range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(2,10)</a:t>
            </a:r>
            <a:r>
              <a:rPr lang="ru-RU" altLang="ru-RU" dirty="0" smtClean="0">
                <a:solidFill>
                  <a:srgbClr val="FF0000"/>
                </a:solidFill>
                <a:latin typeface="JetBrains Mono"/>
              </a:rPr>
              <a:t>]</a:t>
            </a:r>
            <a:endParaRPr lang="ru-RU" dirty="0">
              <a:solidFill>
                <a:srgbClr val="FF0000"/>
              </a:solidFill>
              <a:latin typeface="JetBrains Mono"/>
            </a:endParaRPr>
          </a:p>
          <a:p>
            <a:pPr marL="0" indent="0" algn="ctr">
              <a:buNone/>
            </a:pPr>
            <a:r>
              <a:rPr lang="en-US" altLang="ru-RU" i="1" dirty="0">
                <a:solidFill>
                  <a:srgbClr val="8C8C8C"/>
                </a:solidFill>
                <a:latin typeface="JetBrains Mono"/>
              </a:rPr>
              <a:t># </a:t>
            </a:r>
            <a:r>
              <a:rPr lang="ru-RU" altLang="ru-RU" i="1" dirty="0">
                <a:solidFill>
                  <a:srgbClr val="8C8C8C"/>
                </a:solidFill>
                <a:latin typeface="JetBrains Mono"/>
              </a:rPr>
              <a:t>результат </a:t>
            </a:r>
            <a:r>
              <a:rPr lang="en-US" altLang="ru-RU" i="1" dirty="0">
                <a:solidFill>
                  <a:srgbClr val="8C8C8C"/>
                </a:solidFill>
                <a:latin typeface="JetBrains Mono"/>
              </a:rPr>
              <a:t>[</a:t>
            </a:r>
            <a:r>
              <a:rPr lang="en-US" altLang="ru-RU" i="1" dirty="0" smtClean="0">
                <a:solidFill>
                  <a:srgbClr val="8C8C8C"/>
                </a:solidFill>
                <a:latin typeface="JetBrains Mono"/>
              </a:rPr>
              <a:t>2,0,8,0,12,0,16,0]</a:t>
            </a:r>
            <a:endParaRPr lang="ru-RU" dirty="0">
              <a:solidFill>
                <a:srgbClr val="FF0000"/>
              </a:solidFill>
              <a:latin typeface="JetBrains Mono"/>
            </a:endParaRPr>
          </a:p>
          <a:p>
            <a:pPr marL="0" indent="0">
              <a:buNone/>
            </a:pPr>
            <a:endParaRPr lang="ru-RU" altLang="ru-RU" dirty="0" smtClean="0">
              <a:latin typeface="JetBrains Mono"/>
              <a:cs typeface="JasmineUPC" panose="02020603050405020304" pitchFamily="18" charset="-34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731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 </a:t>
            </a:r>
            <a:r>
              <a:rPr lang="en-US" dirty="0" smtClean="0"/>
              <a:t>Python</a:t>
            </a:r>
            <a:r>
              <a:rPr lang="ru-RU" dirty="0" smtClean="0"/>
              <a:t> существует четыре типа данных для хранения последовательностей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Set</a:t>
            </a:r>
            <a:r>
              <a:rPr lang="ru-RU" dirty="0" smtClean="0"/>
              <a:t> (множество) – изменяемая неупорядоченная последовательность. Не допускаются одинаковые элементы</a:t>
            </a:r>
            <a:r>
              <a:rPr lang="en-US" dirty="0" smtClean="0"/>
              <a:t> </a:t>
            </a:r>
            <a:r>
              <a:rPr lang="ru-RU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</a:t>
            </a:r>
            <a:r>
              <a:rPr lang="ru-RU" dirty="0"/>
              <a:t>Пример, </a:t>
            </a:r>
            <a:r>
              <a:rPr lang="en-US" dirty="0" smtClean="0"/>
              <a:t>c </a:t>
            </a:r>
            <a:r>
              <a:rPr lang="en-US" dirty="0"/>
              <a:t>= </a:t>
            </a:r>
            <a:r>
              <a:rPr lang="en-US" dirty="0">
                <a:solidFill>
                  <a:srgbClr val="0000FF"/>
                </a:solidFill>
              </a:rPr>
              <a:t>{</a:t>
            </a:r>
            <a:r>
              <a:rPr lang="en-US" dirty="0" smtClean="0"/>
              <a:t>1</a:t>
            </a:r>
            <a:r>
              <a:rPr lang="en-US" dirty="0"/>
              <a:t>, 2, 3 </a:t>
            </a:r>
            <a:r>
              <a:rPr lang="en-US" dirty="0">
                <a:solidFill>
                  <a:srgbClr val="0000FF"/>
                </a:solidFill>
              </a:rPr>
              <a:t>}</a:t>
            </a:r>
            <a:r>
              <a:rPr lang="en-US" dirty="0" smtClean="0"/>
              <a:t> </a:t>
            </a:r>
            <a:r>
              <a:rPr lang="en-US" dirty="0"/>
              <a:t>)</a:t>
            </a:r>
            <a:endParaRPr lang="ru-RU" dirty="0" smtClean="0"/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Dictionary</a:t>
            </a:r>
            <a:r>
              <a:rPr lang="ru-RU" dirty="0" smtClean="0"/>
              <a:t> (словарь) – изменяемый неупорядоченный набор пар «ключ-значение»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Структуры данных в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451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Базовые операции над списками:</a:t>
            </a:r>
          </a:p>
          <a:p>
            <a:pPr lvl="1"/>
            <a:r>
              <a:rPr lang="ru-RU" dirty="0" smtClean="0"/>
              <a:t>Копирование списков:</a:t>
            </a:r>
          </a:p>
          <a:p>
            <a:pPr lvl="2"/>
            <a:r>
              <a:rPr lang="ru-RU" i="1" dirty="0" smtClean="0"/>
              <a:t>поверхностное</a:t>
            </a:r>
            <a:r>
              <a:rPr lang="ru-RU" dirty="0" smtClean="0"/>
              <a:t> – создает новый объект, заполненный ссылками на элементы оригинала</a:t>
            </a:r>
            <a:endParaRPr lang="en-US" dirty="0" smtClean="0"/>
          </a:p>
          <a:p>
            <a:pPr lvl="2"/>
            <a:r>
              <a:rPr lang="ru-RU" i="1" dirty="0" smtClean="0"/>
              <a:t>глубокое</a:t>
            </a:r>
            <a:r>
              <a:rPr lang="ru-RU" dirty="0" smtClean="0"/>
              <a:t> – создает новый объект и рекурсивно создаются копии всех объектов оригинала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altLang="ru-RU" sz="3200" b="0" dirty="0">
              <a:solidFill>
                <a:srgbClr val="080808"/>
              </a:solidFill>
              <a:latin typeface="JetBrains Mono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710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341312" y="1139688"/>
            <a:ext cx="11586225" cy="5032512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Базовые операции над списками:</a:t>
            </a:r>
          </a:p>
          <a:p>
            <a:pPr lvl="1"/>
            <a:r>
              <a:rPr lang="ru-RU" dirty="0" smtClean="0"/>
              <a:t>Поверхностное копирование списков:</a:t>
            </a:r>
          </a:p>
          <a:p>
            <a:pPr marL="822960" lvl="3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a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= [</a:t>
            </a: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dirty="0" smtClean="0">
                <a:solidFill>
                  <a:srgbClr val="1750EB"/>
                </a:solidFill>
                <a:latin typeface="JetBrains Mono"/>
              </a:rPr>
              <a:t>84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,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 [</a:t>
            </a:r>
            <a:r>
              <a:rPr lang="ru-RU" altLang="ru-RU" dirty="0" smtClean="0">
                <a:solidFill>
                  <a:srgbClr val="1750EB"/>
                </a:solidFill>
                <a:latin typeface="JetBrains Mono"/>
              </a:rPr>
              <a:t>67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,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dirty="0" smtClean="0">
                <a:solidFill>
                  <a:srgbClr val="1750EB"/>
                </a:solidFill>
                <a:latin typeface="JetBrains Mono"/>
              </a:rPr>
              <a:t>63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],</a:t>
            </a:r>
            <a:r>
              <a:rPr lang="en-US" altLang="ru-RU" dirty="0" smtClean="0">
                <a:solidFill>
                  <a:srgbClr val="1750EB"/>
                </a:solidFill>
                <a:latin typeface="JetBrains Mono"/>
              </a:rPr>
              <a:t> </a:t>
            </a:r>
            <a:r>
              <a:rPr lang="ru-RU" altLang="ru-RU" dirty="0" smtClean="0">
                <a:solidFill>
                  <a:srgbClr val="1750EB"/>
                </a:solidFill>
                <a:latin typeface="JetBrains Mono"/>
              </a:rPr>
              <a:t>24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]</a:t>
            </a:r>
            <a:endParaRPr lang="en-US" altLang="ru-RU" dirty="0" smtClean="0">
              <a:solidFill>
                <a:srgbClr val="080808"/>
              </a:solidFill>
              <a:latin typeface="JetBrains Mono"/>
            </a:endParaRPr>
          </a:p>
          <a:p>
            <a:pPr marL="822960" lvl="3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dirty="0">
                <a:solidFill>
                  <a:srgbClr val="080808"/>
                </a:solidFill>
                <a:latin typeface="JetBrains Mono"/>
              </a:rPr>
              <a:t>b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en-US" altLang="ru-RU" dirty="0">
                <a:solidFill>
                  <a:srgbClr val="080808"/>
                </a:solidFill>
                <a:latin typeface="JetBrains Mono"/>
              </a:rPr>
              <a:t>a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[:] </a:t>
            </a:r>
            <a:r>
              <a:rPr lang="en-US" altLang="ru-RU" i="1" dirty="0" smtClean="0">
                <a:solidFill>
                  <a:srgbClr val="8C8C8C"/>
                </a:solidFill>
                <a:latin typeface="JetBrains Mono"/>
              </a:rPr>
              <a:t># </a:t>
            </a:r>
            <a:r>
              <a:rPr lang="ru-RU" altLang="ru-RU" i="1" dirty="0" smtClean="0">
                <a:solidFill>
                  <a:srgbClr val="8C8C8C"/>
                </a:solidFill>
                <a:latin typeface="JetBrains Mono"/>
              </a:rPr>
              <a:t>поверхностное копирование</a:t>
            </a:r>
          </a:p>
          <a:p>
            <a:pPr marL="822960" lvl="3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c = a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  </a:t>
            </a:r>
            <a:endParaRPr lang="en-US" altLang="ru-RU" dirty="0" smtClean="0">
              <a:solidFill>
                <a:srgbClr val="080808"/>
              </a:solidFill>
              <a:latin typeface="JetBrains Mono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altLang="ru-RU" dirty="0">
              <a:solidFill>
                <a:srgbClr val="080808"/>
              </a:solidFill>
              <a:latin typeface="JetBrains Mono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altLang="ru-RU" sz="3200" b="0" dirty="0" smtClean="0">
              <a:solidFill>
                <a:srgbClr val="080808"/>
              </a:solidFill>
              <a:latin typeface="JetBrains Mono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altLang="ru-RU" sz="3200" b="0" dirty="0">
              <a:solidFill>
                <a:srgbClr val="080808"/>
              </a:solidFill>
              <a:latin typeface="JetBrains Mono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615949"/>
              </p:ext>
            </p:extLst>
          </p:nvPr>
        </p:nvGraphicFramePr>
        <p:xfrm>
          <a:off x="341311" y="3928378"/>
          <a:ext cx="11586225" cy="2143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664">
                  <a:extLst>
                    <a:ext uri="{9D8B030D-6E8A-4147-A177-3AD203B41FA5}">
                      <a16:colId xmlns:a16="http://schemas.microsoft.com/office/drawing/2014/main" val="722050060"/>
                    </a:ext>
                  </a:extLst>
                </a:gridCol>
                <a:gridCol w="473709">
                  <a:extLst>
                    <a:ext uri="{9D8B030D-6E8A-4147-A177-3AD203B41FA5}">
                      <a16:colId xmlns:a16="http://schemas.microsoft.com/office/drawing/2014/main" val="539703305"/>
                    </a:ext>
                  </a:extLst>
                </a:gridCol>
                <a:gridCol w="242500">
                  <a:extLst>
                    <a:ext uri="{9D8B030D-6E8A-4147-A177-3AD203B41FA5}">
                      <a16:colId xmlns:a16="http://schemas.microsoft.com/office/drawing/2014/main" val="2073391786"/>
                    </a:ext>
                  </a:extLst>
                </a:gridCol>
                <a:gridCol w="473709">
                  <a:extLst>
                    <a:ext uri="{9D8B030D-6E8A-4147-A177-3AD203B41FA5}">
                      <a16:colId xmlns:a16="http://schemas.microsoft.com/office/drawing/2014/main" val="3630792369"/>
                    </a:ext>
                  </a:extLst>
                </a:gridCol>
                <a:gridCol w="473709">
                  <a:extLst>
                    <a:ext uri="{9D8B030D-6E8A-4147-A177-3AD203B41FA5}">
                      <a16:colId xmlns:a16="http://schemas.microsoft.com/office/drawing/2014/main" val="1089475333"/>
                    </a:ext>
                  </a:extLst>
                </a:gridCol>
                <a:gridCol w="473709">
                  <a:extLst>
                    <a:ext uri="{9D8B030D-6E8A-4147-A177-3AD203B41FA5}">
                      <a16:colId xmlns:a16="http://schemas.microsoft.com/office/drawing/2014/main" val="2771034965"/>
                    </a:ext>
                  </a:extLst>
                </a:gridCol>
                <a:gridCol w="473709">
                  <a:extLst>
                    <a:ext uri="{9D8B030D-6E8A-4147-A177-3AD203B41FA5}">
                      <a16:colId xmlns:a16="http://schemas.microsoft.com/office/drawing/2014/main" val="3817872866"/>
                    </a:ext>
                  </a:extLst>
                </a:gridCol>
                <a:gridCol w="242500">
                  <a:extLst>
                    <a:ext uri="{9D8B030D-6E8A-4147-A177-3AD203B41FA5}">
                      <a16:colId xmlns:a16="http://schemas.microsoft.com/office/drawing/2014/main" val="2187914985"/>
                    </a:ext>
                  </a:extLst>
                </a:gridCol>
                <a:gridCol w="474458">
                  <a:extLst>
                    <a:ext uri="{9D8B030D-6E8A-4147-A177-3AD203B41FA5}">
                      <a16:colId xmlns:a16="http://schemas.microsoft.com/office/drawing/2014/main" val="3484340444"/>
                    </a:ext>
                  </a:extLst>
                </a:gridCol>
                <a:gridCol w="243458">
                  <a:extLst>
                    <a:ext uri="{9D8B030D-6E8A-4147-A177-3AD203B41FA5}">
                      <a16:colId xmlns:a16="http://schemas.microsoft.com/office/drawing/2014/main" val="2844743505"/>
                    </a:ext>
                  </a:extLst>
                </a:gridCol>
                <a:gridCol w="474458">
                  <a:extLst>
                    <a:ext uri="{9D8B030D-6E8A-4147-A177-3AD203B41FA5}">
                      <a16:colId xmlns:a16="http://schemas.microsoft.com/office/drawing/2014/main" val="2105209803"/>
                    </a:ext>
                  </a:extLst>
                </a:gridCol>
                <a:gridCol w="242500">
                  <a:extLst>
                    <a:ext uri="{9D8B030D-6E8A-4147-A177-3AD203B41FA5}">
                      <a16:colId xmlns:a16="http://schemas.microsoft.com/office/drawing/2014/main" val="97056085"/>
                    </a:ext>
                  </a:extLst>
                </a:gridCol>
                <a:gridCol w="473709">
                  <a:extLst>
                    <a:ext uri="{9D8B030D-6E8A-4147-A177-3AD203B41FA5}">
                      <a16:colId xmlns:a16="http://schemas.microsoft.com/office/drawing/2014/main" val="404085604"/>
                    </a:ext>
                  </a:extLst>
                </a:gridCol>
                <a:gridCol w="342316">
                  <a:extLst>
                    <a:ext uri="{9D8B030D-6E8A-4147-A177-3AD203B41FA5}">
                      <a16:colId xmlns:a16="http://schemas.microsoft.com/office/drawing/2014/main" val="1724605408"/>
                    </a:ext>
                  </a:extLst>
                </a:gridCol>
                <a:gridCol w="474458">
                  <a:extLst>
                    <a:ext uri="{9D8B030D-6E8A-4147-A177-3AD203B41FA5}">
                      <a16:colId xmlns:a16="http://schemas.microsoft.com/office/drawing/2014/main" val="2076597595"/>
                    </a:ext>
                  </a:extLst>
                </a:gridCol>
                <a:gridCol w="473709">
                  <a:extLst>
                    <a:ext uri="{9D8B030D-6E8A-4147-A177-3AD203B41FA5}">
                      <a16:colId xmlns:a16="http://schemas.microsoft.com/office/drawing/2014/main" val="2263977497"/>
                    </a:ext>
                  </a:extLst>
                </a:gridCol>
                <a:gridCol w="257664">
                  <a:extLst>
                    <a:ext uri="{9D8B030D-6E8A-4147-A177-3AD203B41FA5}">
                      <a16:colId xmlns:a16="http://schemas.microsoft.com/office/drawing/2014/main" val="244837007"/>
                    </a:ext>
                  </a:extLst>
                </a:gridCol>
                <a:gridCol w="473709">
                  <a:extLst>
                    <a:ext uri="{9D8B030D-6E8A-4147-A177-3AD203B41FA5}">
                      <a16:colId xmlns:a16="http://schemas.microsoft.com/office/drawing/2014/main" val="1522092497"/>
                    </a:ext>
                  </a:extLst>
                </a:gridCol>
                <a:gridCol w="473709">
                  <a:extLst>
                    <a:ext uri="{9D8B030D-6E8A-4147-A177-3AD203B41FA5}">
                      <a16:colId xmlns:a16="http://schemas.microsoft.com/office/drawing/2014/main" val="4103318620"/>
                    </a:ext>
                  </a:extLst>
                </a:gridCol>
                <a:gridCol w="473709">
                  <a:extLst>
                    <a:ext uri="{9D8B030D-6E8A-4147-A177-3AD203B41FA5}">
                      <a16:colId xmlns:a16="http://schemas.microsoft.com/office/drawing/2014/main" val="3877835844"/>
                    </a:ext>
                  </a:extLst>
                </a:gridCol>
                <a:gridCol w="251635">
                  <a:extLst>
                    <a:ext uri="{9D8B030D-6E8A-4147-A177-3AD203B41FA5}">
                      <a16:colId xmlns:a16="http://schemas.microsoft.com/office/drawing/2014/main" val="1412637671"/>
                    </a:ext>
                  </a:extLst>
                </a:gridCol>
                <a:gridCol w="473709">
                  <a:extLst>
                    <a:ext uri="{9D8B030D-6E8A-4147-A177-3AD203B41FA5}">
                      <a16:colId xmlns:a16="http://schemas.microsoft.com/office/drawing/2014/main" val="3831689096"/>
                    </a:ext>
                  </a:extLst>
                </a:gridCol>
                <a:gridCol w="251635">
                  <a:extLst>
                    <a:ext uri="{9D8B030D-6E8A-4147-A177-3AD203B41FA5}">
                      <a16:colId xmlns:a16="http://schemas.microsoft.com/office/drawing/2014/main" val="2117543310"/>
                    </a:ext>
                  </a:extLst>
                </a:gridCol>
                <a:gridCol w="473709">
                  <a:extLst>
                    <a:ext uri="{9D8B030D-6E8A-4147-A177-3AD203B41FA5}">
                      <a16:colId xmlns:a16="http://schemas.microsoft.com/office/drawing/2014/main" val="3236174231"/>
                    </a:ext>
                  </a:extLst>
                </a:gridCol>
                <a:gridCol w="473709">
                  <a:extLst>
                    <a:ext uri="{9D8B030D-6E8A-4147-A177-3AD203B41FA5}">
                      <a16:colId xmlns:a16="http://schemas.microsoft.com/office/drawing/2014/main" val="107893060"/>
                    </a:ext>
                  </a:extLst>
                </a:gridCol>
                <a:gridCol w="473709">
                  <a:extLst>
                    <a:ext uri="{9D8B030D-6E8A-4147-A177-3AD203B41FA5}">
                      <a16:colId xmlns:a16="http://schemas.microsoft.com/office/drawing/2014/main" val="4083882403"/>
                    </a:ext>
                  </a:extLst>
                </a:gridCol>
                <a:gridCol w="473709">
                  <a:extLst>
                    <a:ext uri="{9D8B030D-6E8A-4147-A177-3AD203B41FA5}">
                      <a16:colId xmlns:a16="http://schemas.microsoft.com/office/drawing/2014/main" val="4045584207"/>
                    </a:ext>
                  </a:extLst>
                </a:gridCol>
                <a:gridCol w="251635">
                  <a:extLst>
                    <a:ext uri="{9D8B030D-6E8A-4147-A177-3AD203B41FA5}">
                      <a16:colId xmlns:a16="http://schemas.microsoft.com/office/drawing/2014/main" val="373131341"/>
                    </a:ext>
                  </a:extLst>
                </a:gridCol>
                <a:gridCol w="473709">
                  <a:extLst>
                    <a:ext uri="{9D8B030D-6E8A-4147-A177-3AD203B41FA5}">
                      <a16:colId xmlns:a16="http://schemas.microsoft.com/office/drawing/2014/main" val="461793721"/>
                    </a:ext>
                  </a:extLst>
                </a:gridCol>
              </a:tblGrid>
              <a:tr h="66024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…</a:t>
                      </a:r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</a:t>
                      </a:r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…</a:t>
                      </a:r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32</a:t>
                      </a:r>
                      <a:endParaRPr kumimoji="0" lang="ru-RU" sz="1600" b="1" kern="1200" dirty="0">
                        <a:solidFill>
                          <a:srgbClr val="00B050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33</a:t>
                      </a:r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34</a:t>
                      </a:r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35</a:t>
                      </a:r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…</a:t>
                      </a:r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44</a:t>
                      </a:r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…</a:t>
                      </a:r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51</a:t>
                      </a:r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59</a:t>
                      </a:r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…</a:t>
                      </a:r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68</a:t>
                      </a:r>
                      <a:endParaRPr kumimoji="0" lang="ru-RU" sz="1600" b="1" kern="1200" dirty="0">
                        <a:solidFill>
                          <a:srgbClr val="FF0000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69</a:t>
                      </a:r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…</a:t>
                      </a:r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82</a:t>
                      </a:r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…</a:t>
                      </a:r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87</a:t>
                      </a:r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…</a:t>
                      </a:r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sz="1600" b="1" kern="1200" dirty="0">
                        <a:solidFill>
                          <a:srgbClr val="0070C0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…</a:t>
                      </a:r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76324"/>
                  </a:ext>
                </a:extLst>
              </a:tr>
              <a:tr h="660248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id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32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</a:p>
                    <a:p>
                      <a:pPr algn="ctr"/>
                      <a:r>
                        <a:rPr lang="en-US" b="1" dirty="0" smtClean="0"/>
                        <a:t>44</a:t>
                      </a:r>
                      <a:endParaRPr lang="ru-RU" b="1" dirty="0"/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</a:p>
                    <a:p>
                      <a:pPr algn="ctr"/>
                      <a:r>
                        <a:rPr lang="en-US" b="1" dirty="0" smtClean="0"/>
                        <a:t>51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id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68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</a:p>
                    <a:p>
                      <a:pPr algn="ctr"/>
                      <a:r>
                        <a:rPr lang="en-US" b="1" dirty="0" smtClean="0"/>
                        <a:t>59</a:t>
                      </a:r>
                      <a:endParaRPr lang="ru-RU" b="1" dirty="0" smtClean="0"/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2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ru-RU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84</a:t>
                      </a:r>
                      <a:endParaRPr kumimoji="0" lang="ru-RU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2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kumimoji="0" lang="ru-RU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</a:p>
                    <a:p>
                      <a:pPr algn="ctr"/>
                      <a:r>
                        <a:rPr lang="en-US" b="1" dirty="0" smtClean="0"/>
                        <a:t>82</a:t>
                      </a:r>
                      <a:endParaRPr lang="ru-RU" b="1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</a:p>
                    <a:p>
                      <a:pPr algn="ctr"/>
                      <a:r>
                        <a:rPr lang="en-US" b="1" dirty="0" smtClean="0"/>
                        <a:t>87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6CE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67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E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63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CE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CE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CE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CE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CE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CE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CE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C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659835"/>
                  </a:ext>
                </a:extLst>
              </a:tr>
              <a:tr h="660248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Cambria" panose="02040503050406030204" pitchFamily="18" charset="0"/>
                        </a:rPr>
                        <a:t>…</a:t>
                      </a:r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Cambria" panose="02040503050406030204" pitchFamily="18" charset="0"/>
                        </a:rPr>
                        <a:t>a</a:t>
                      </a:r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603204"/>
                  </a:ext>
                </a:extLst>
              </a:tr>
            </a:tbl>
          </a:graphicData>
        </a:graphic>
      </p:graphicFrame>
      <p:cxnSp>
        <p:nvCxnSpPr>
          <p:cNvPr id="42" name="Скругленная соединительная линия 41"/>
          <p:cNvCxnSpPr/>
          <p:nvPr/>
        </p:nvCxnSpPr>
        <p:spPr>
          <a:xfrm rot="5400000" flipH="1" flipV="1">
            <a:off x="988360" y="5318312"/>
            <a:ext cx="363071" cy="268942"/>
          </a:xfrm>
          <a:prstGeom prst="curvedConnector3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Полилиния 52"/>
          <p:cNvSpPr/>
          <p:nvPr/>
        </p:nvSpPr>
        <p:spPr>
          <a:xfrm>
            <a:off x="2487708" y="5311588"/>
            <a:ext cx="3240739" cy="201708"/>
          </a:xfrm>
          <a:custGeom>
            <a:avLst/>
            <a:gdLst>
              <a:gd name="connsiteX0" fmla="*/ 0 w 2689411"/>
              <a:gd name="connsiteY0" fmla="*/ 0 h 297610"/>
              <a:gd name="connsiteX1" fmla="*/ 510988 w 2689411"/>
              <a:gd name="connsiteY1" fmla="*/ 242047 h 297610"/>
              <a:gd name="connsiteX2" fmla="*/ 1519517 w 2689411"/>
              <a:gd name="connsiteY2" fmla="*/ 295835 h 297610"/>
              <a:gd name="connsiteX3" fmla="*/ 2393576 w 2689411"/>
              <a:gd name="connsiteY3" fmla="*/ 201706 h 297610"/>
              <a:gd name="connsiteX4" fmla="*/ 2689411 w 2689411"/>
              <a:gd name="connsiteY4" fmla="*/ 40341 h 29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9411" h="297610">
                <a:moveTo>
                  <a:pt x="0" y="0"/>
                </a:moveTo>
                <a:cubicBezTo>
                  <a:pt x="128867" y="96370"/>
                  <a:pt x="257735" y="192741"/>
                  <a:pt x="510988" y="242047"/>
                </a:cubicBezTo>
                <a:cubicBezTo>
                  <a:pt x="764241" y="291353"/>
                  <a:pt x="1205752" y="302559"/>
                  <a:pt x="1519517" y="295835"/>
                </a:cubicBezTo>
                <a:cubicBezTo>
                  <a:pt x="1833282" y="289112"/>
                  <a:pt x="2198594" y="244288"/>
                  <a:pt x="2393576" y="201706"/>
                </a:cubicBezTo>
                <a:cubicBezTo>
                  <a:pt x="2588558" y="159124"/>
                  <a:pt x="2638984" y="99732"/>
                  <a:pt x="2689411" y="4034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олилиния 56"/>
          <p:cNvSpPr/>
          <p:nvPr/>
        </p:nvSpPr>
        <p:spPr>
          <a:xfrm>
            <a:off x="6225988" y="4203872"/>
            <a:ext cx="1748118" cy="386058"/>
          </a:xfrm>
          <a:custGeom>
            <a:avLst/>
            <a:gdLst>
              <a:gd name="connsiteX0" fmla="*/ 0 w 1519518"/>
              <a:gd name="connsiteY0" fmla="*/ 395022 h 395022"/>
              <a:gd name="connsiteX1" fmla="*/ 215153 w 1519518"/>
              <a:gd name="connsiteY1" fmla="*/ 152975 h 395022"/>
              <a:gd name="connsiteX2" fmla="*/ 632012 w 1519518"/>
              <a:gd name="connsiteY2" fmla="*/ 5057 h 395022"/>
              <a:gd name="connsiteX3" fmla="*/ 1062318 w 1519518"/>
              <a:gd name="connsiteY3" fmla="*/ 45398 h 395022"/>
              <a:gd name="connsiteX4" fmla="*/ 1411942 w 1519518"/>
              <a:gd name="connsiteY4" fmla="*/ 152975 h 395022"/>
              <a:gd name="connsiteX5" fmla="*/ 1519518 w 1519518"/>
              <a:gd name="connsiteY5" fmla="*/ 381575 h 395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9518" h="395022">
                <a:moveTo>
                  <a:pt x="0" y="395022"/>
                </a:moveTo>
                <a:cubicBezTo>
                  <a:pt x="54909" y="306495"/>
                  <a:pt x="109818" y="217969"/>
                  <a:pt x="215153" y="152975"/>
                </a:cubicBezTo>
                <a:cubicBezTo>
                  <a:pt x="320488" y="87981"/>
                  <a:pt x="490818" y="22986"/>
                  <a:pt x="632012" y="5057"/>
                </a:cubicBezTo>
                <a:cubicBezTo>
                  <a:pt x="773206" y="-12872"/>
                  <a:pt x="932330" y="20745"/>
                  <a:pt x="1062318" y="45398"/>
                </a:cubicBezTo>
                <a:cubicBezTo>
                  <a:pt x="1192306" y="70051"/>
                  <a:pt x="1335742" y="96946"/>
                  <a:pt x="1411942" y="152975"/>
                </a:cubicBezTo>
                <a:cubicBezTo>
                  <a:pt x="1488142" y="209004"/>
                  <a:pt x="1503830" y="295289"/>
                  <a:pt x="1519518" y="381575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олилиния 57"/>
          <p:cNvSpPr/>
          <p:nvPr/>
        </p:nvSpPr>
        <p:spPr>
          <a:xfrm>
            <a:off x="5849470" y="4303059"/>
            <a:ext cx="1156447" cy="300318"/>
          </a:xfrm>
          <a:custGeom>
            <a:avLst/>
            <a:gdLst>
              <a:gd name="connsiteX0" fmla="*/ 0 w 1519518"/>
              <a:gd name="connsiteY0" fmla="*/ 395022 h 395022"/>
              <a:gd name="connsiteX1" fmla="*/ 215153 w 1519518"/>
              <a:gd name="connsiteY1" fmla="*/ 152975 h 395022"/>
              <a:gd name="connsiteX2" fmla="*/ 632012 w 1519518"/>
              <a:gd name="connsiteY2" fmla="*/ 5057 h 395022"/>
              <a:gd name="connsiteX3" fmla="*/ 1062318 w 1519518"/>
              <a:gd name="connsiteY3" fmla="*/ 45398 h 395022"/>
              <a:gd name="connsiteX4" fmla="*/ 1411942 w 1519518"/>
              <a:gd name="connsiteY4" fmla="*/ 152975 h 395022"/>
              <a:gd name="connsiteX5" fmla="*/ 1519518 w 1519518"/>
              <a:gd name="connsiteY5" fmla="*/ 381575 h 395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9518" h="395022">
                <a:moveTo>
                  <a:pt x="0" y="395022"/>
                </a:moveTo>
                <a:cubicBezTo>
                  <a:pt x="54909" y="306495"/>
                  <a:pt x="109818" y="217969"/>
                  <a:pt x="215153" y="152975"/>
                </a:cubicBezTo>
                <a:cubicBezTo>
                  <a:pt x="320488" y="87981"/>
                  <a:pt x="490818" y="22986"/>
                  <a:pt x="632012" y="5057"/>
                </a:cubicBezTo>
                <a:cubicBezTo>
                  <a:pt x="773206" y="-12872"/>
                  <a:pt x="932330" y="20745"/>
                  <a:pt x="1062318" y="45398"/>
                </a:cubicBezTo>
                <a:cubicBezTo>
                  <a:pt x="1192306" y="70051"/>
                  <a:pt x="1335742" y="96946"/>
                  <a:pt x="1411942" y="152975"/>
                </a:cubicBezTo>
                <a:cubicBezTo>
                  <a:pt x="1488142" y="209004"/>
                  <a:pt x="1503830" y="295289"/>
                  <a:pt x="1519518" y="381575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42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341312" y="1139688"/>
            <a:ext cx="11586225" cy="5032512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Базовые операции над списками:</a:t>
            </a:r>
          </a:p>
          <a:p>
            <a:pPr lvl="1"/>
            <a:r>
              <a:rPr lang="ru-RU" dirty="0" smtClean="0"/>
              <a:t>Поверхностное копирование списков:</a:t>
            </a:r>
          </a:p>
          <a:p>
            <a:pPr marL="822960" lvl="3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a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= [</a:t>
            </a: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dirty="0" smtClean="0">
                <a:solidFill>
                  <a:srgbClr val="1750EB"/>
                </a:solidFill>
                <a:latin typeface="JetBrains Mono"/>
              </a:rPr>
              <a:t>84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,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 [</a:t>
            </a:r>
            <a:r>
              <a:rPr lang="ru-RU" altLang="ru-RU" dirty="0" smtClean="0">
                <a:solidFill>
                  <a:srgbClr val="1750EB"/>
                </a:solidFill>
                <a:latin typeface="JetBrains Mono"/>
              </a:rPr>
              <a:t>67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,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dirty="0" smtClean="0">
                <a:solidFill>
                  <a:srgbClr val="1750EB"/>
                </a:solidFill>
                <a:latin typeface="JetBrains Mono"/>
              </a:rPr>
              <a:t>63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],</a:t>
            </a:r>
            <a:r>
              <a:rPr lang="en-US" altLang="ru-RU" dirty="0" smtClean="0">
                <a:solidFill>
                  <a:srgbClr val="1750EB"/>
                </a:solidFill>
                <a:latin typeface="JetBrains Mono"/>
              </a:rPr>
              <a:t> </a:t>
            </a:r>
            <a:r>
              <a:rPr lang="ru-RU" altLang="ru-RU" dirty="0" smtClean="0">
                <a:solidFill>
                  <a:srgbClr val="1750EB"/>
                </a:solidFill>
                <a:latin typeface="JetBrains Mono"/>
              </a:rPr>
              <a:t>24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]</a:t>
            </a:r>
            <a:endParaRPr lang="en-US" altLang="ru-RU" dirty="0" smtClean="0">
              <a:solidFill>
                <a:srgbClr val="080808"/>
              </a:solidFill>
              <a:latin typeface="JetBrains Mono"/>
            </a:endParaRPr>
          </a:p>
          <a:p>
            <a:pPr marL="822960" lvl="3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dirty="0">
                <a:solidFill>
                  <a:srgbClr val="080808"/>
                </a:solidFill>
                <a:latin typeface="JetBrains Mono"/>
              </a:rPr>
              <a:t>b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en-US" altLang="ru-RU" dirty="0">
                <a:solidFill>
                  <a:srgbClr val="080808"/>
                </a:solidFill>
                <a:latin typeface="JetBrains Mono"/>
              </a:rPr>
              <a:t>a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[:] </a:t>
            </a:r>
            <a:r>
              <a:rPr lang="en-US" altLang="ru-RU" i="1" dirty="0" smtClean="0">
                <a:solidFill>
                  <a:srgbClr val="8C8C8C"/>
                </a:solidFill>
                <a:latin typeface="JetBrains Mono"/>
              </a:rPr>
              <a:t># </a:t>
            </a:r>
            <a:r>
              <a:rPr lang="ru-RU" altLang="ru-RU" i="1" dirty="0" smtClean="0">
                <a:solidFill>
                  <a:srgbClr val="8C8C8C"/>
                </a:solidFill>
                <a:latin typeface="JetBrains Mono"/>
              </a:rPr>
              <a:t>поверхностное копирование</a:t>
            </a:r>
          </a:p>
          <a:p>
            <a:pPr marL="822960" lvl="3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c = a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  </a:t>
            </a:r>
            <a:endParaRPr lang="en-US" altLang="ru-RU" dirty="0" smtClean="0">
              <a:solidFill>
                <a:srgbClr val="080808"/>
              </a:solidFill>
              <a:latin typeface="JetBrains Mono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altLang="ru-RU" dirty="0">
              <a:solidFill>
                <a:srgbClr val="080808"/>
              </a:solidFill>
              <a:latin typeface="JetBrains Mono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altLang="ru-RU" sz="3200" b="0" dirty="0" smtClean="0">
              <a:solidFill>
                <a:srgbClr val="080808"/>
              </a:solidFill>
              <a:latin typeface="JetBrains Mono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altLang="ru-RU" sz="3200" b="0" dirty="0">
              <a:solidFill>
                <a:srgbClr val="080808"/>
              </a:solidFill>
              <a:latin typeface="JetBrains Mono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436883"/>
              </p:ext>
            </p:extLst>
          </p:nvPr>
        </p:nvGraphicFramePr>
        <p:xfrm>
          <a:off x="341311" y="3928378"/>
          <a:ext cx="11586225" cy="2143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664">
                  <a:extLst>
                    <a:ext uri="{9D8B030D-6E8A-4147-A177-3AD203B41FA5}">
                      <a16:colId xmlns:a16="http://schemas.microsoft.com/office/drawing/2014/main" val="722050060"/>
                    </a:ext>
                  </a:extLst>
                </a:gridCol>
                <a:gridCol w="473709">
                  <a:extLst>
                    <a:ext uri="{9D8B030D-6E8A-4147-A177-3AD203B41FA5}">
                      <a16:colId xmlns:a16="http://schemas.microsoft.com/office/drawing/2014/main" val="539703305"/>
                    </a:ext>
                  </a:extLst>
                </a:gridCol>
                <a:gridCol w="242500">
                  <a:extLst>
                    <a:ext uri="{9D8B030D-6E8A-4147-A177-3AD203B41FA5}">
                      <a16:colId xmlns:a16="http://schemas.microsoft.com/office/drawing/2014/main" val="2073391786"/>
                    </a:ext>
                  </a:extLst>
                </a:gridCol>
                <a:gridCol w="473709">
                  <a:extLst>
                    <a:ext uri="{9D8B030D-6E8A-4147-A177-3AD203B41FA5}">
                      <a16:colId xmlns:a16="http://schemas.microsoft.com/office/drawing/2014/main" val="3630792369"/>
                    </a:ext>
                  </a:extLst>
                </a:gridCol>
                <a:gridCol w="473709">
                  <a:extLst>
                    <a:ext uri="{9D8B030D-6E8A-4147-A177-3AD203B41FA5}">
                      <a16:colId xmlns:a16="http://schemas.microsoft.com/office/drawing/2014/main" val="1089475333"/>
                    </a:ext>
                  </a:extLst>
                </a:gridCol>
                <a:gridCol w="473709">
                  <a:extLst>
                    <a:ext uri="{9D8B030D-6E8A-4147-A177-3AD203B41FA5}">
                      <a16:colId xmlns:a16="http://schemas.microsoft.com/office/drawing/2014/main" val="2771034965"/>
                    </a:ext>
                  </a:extLst>
                </a:gridCol>
                <a:gridCol w="473709">
                  <a:extLst>
                    <a:ext uri="{9D8B030D-6E8A-4147-A177-3AD203B41FA5}">
                      <a16:colId xmlns:a16="http://schemas.microsoft.com/office/drawing/2014/main" val="3817872866"/>
                    </a:ext>
                  </a:extLst>
                </a:gridCol>
                <a:gridCol w="242500">
                  <a:extLst>
                    <a:ext uri="{9D8B030D-6E8A-4147-A177-3AD203B41FA5}">
                      <a16:colId xmlns:a16="http://schemas.microsoft.com/office/drawing/2014/main" val="2187914985"/>
                    </a:ext>
                  </a:extLst>
                </a:gridCol>
                <a:gridCol w="474458">
                  <a:extLst>
                    <a:ext uri="{9D8B030D-6E8A-4147-A177-3AD203B41FA5}">
                      <a16:colId xmlns:a16="http://schemas.microsoft.com/office/drawing/2014/main" val="3484340444"/>
                    </a:ext>
                  </a:extLst>
                </a:gridCol>
                <a:gridCol w="243458">
                  <a:extLst>
                    <a:ext uri="{9D8B030D-6E8A-4147-A177-3AD203B41FA5}">
                      <a16:colId xmlns:a16="http://schemas.microsoft.com/office/drawing/2014/main" val="2844743505"/>
                    </a:ext>
                  </a:extLst>
                </a:gridCol>
                <a:gridCol w="474458">
                  <a:extLst>
                    <a:ext uri="{9D8B030D-6E8A-4147-A177-3AD203B41FA5}">
                      <a16:colId xmlns:a16="http://schemas.microsoft.com/office/drawing/2014/main" val="2105209803"/>
                    </a:ext>
                  </a:extLst>
                </a:gridCol>
                <a:gridCol w="242500">
                  <a:extLst>
                    <a:ext uri="{9D8B030D-6E8A-4147-A177-3AD203B41FA5}">
                      <a16:colId xmlns:a16="http://schemas.microsoft.com/office/drawing/2014/main" val="97056085"/>
                    </a:ext>
                  </a:extLst>
                </a:gridCol>
                <a:gridCol w="473709">
                  <a:extLst>
                    <a:ext uri="{9D8B030D-6E8A-4147-A177-3AD203B41FA5}">
                      <a16:colId xmlns:a16="http://schemas.microsoft.com/office/drawing/2014/main" val="404085604"/>
                    </a:ext>
                  </a:extLst>
                </a:gridCol>
                <a:gridCol w="342316">
                  <a:extLst>
                    <a:ext uri="{9D8B030D-6E8A-4147-A177-3AD203B41FA5}">
                      <a16:colId xmlns:a16="http://schemas.microsoft.com/office/drawing/2014/main" val="1724605408"/>
                    </a:ext>
                  </a:extLst>
                </a:gridCol>
                <a:gridCol w="474458">
                  <a:extLst>
                    <a:ext uri="{9D8B030D-6E8A-4147-A177-3AD203B41FA5}">
                      <a16:colId xmlns:a16="http://schemas.microsoft.com/office/drawing/2014/main" val="2076597595"/>
                    </a:ext>
                  </a:extLst>
                </a:gridCol>
                <a:gridCol w="473709">
                  <a:extLst>
                    <a:ext uri="{9D8B030D-6E8A-4147-A177-3AD203B41FA5}">
                      <a16:colId xmlns:a16="http://schemas.microsoft.com/office/drawing/2014/main" val="2263977497"/>
                    </a:ext>
                  </a:extLst>
                </a:gridCol>
                <a:gridCol w="257664">
                  <a:extLst>
                    <a:ext uri="{9D8B030D-6E8A-4147-A177-3AD203B41FA5}">
                      <a16:colId xmlns:a16="http://schemas.microsoft.com/office/drawing/2014/main" val="244837007"/>
                    </a:ext>
                  </a:extLst>
                </a:gridCol>
                <a:gridCol w="473709">
                  <a:extLst>
                    <a:ext uri="{9D8B030D-6E8A-4147-A177-3AD203B41FA5}">
                      <a16:colId xmlns:a16="http://schemas.microsoft.com/office/drawing/2014/main" val="1522092497"/>
                    </a:ext>
                  </a:extLst>
                </a:gridCol>
                <a:gridCol w="473709">
                  <a:extLst>
                    <a:ext uri="{9D8B030D-6E8A-4147-A177-3AD203B41FA5}">
                      <a16:colId xmlns:a16="http://schemas.microsoft.com/office/drawing/2014/main" val="4103318620"/>
                    </a:ext>
                  </a:extLst>
                </a:gridCol>
                <a:gridCol w="473709">
                  <a:extLst>
                    <a:ext uri="{9D8B030D-6E8A-4147-A177-3AD203B41FA5}">
                      <a16:colId xmlns:a16="http://schemas.microsoft.com/office/drawing/2014/main" val="3877835844"/>
                    </a:ext>
                  </a:extLst>
                </a:gridCol>
                <a:gridCol w="251635">
                  <a:extLst>
                    <a:ext uri="{9D8B030D-6E8A-4147-A177-3AD203B41FA5}">
                      <a16:colId xmlns:a16="http://schemas.microsoft.com/office/drawing/2014/main" val="1412637671"/>
                    </a:ext>
                  </a:extLst>
                </a:gridCol>
                <a:gridCol w="473709">
                  <a:extLst>
                    <a:ext uri="{9D8B030D-6E8A-4147-A177-3AD203B41FA5}">
                      <a16:colId xmlns:a16="http://schemas.microsoft.com/office/drawing/2014/main" val="3831689096"/>
                    </a:ext>
                  </a:extLst>
                </a:gridCol>
                <a:gridCol w="251635">
                  <a:extLst>
                    <a:ext uri="{9D8B030D-6E8A-4147-A177-3AD203B41FA5}">
                      <a16:colId xmlns:a16="http://schemas.microsoft.com/office/drawing/2014/main" val="2117543310"/>
                    </a:ext>
                  </a:extLst>
                </a:gridCol>
                <a:gridCol w="473709">
                  <a:extLst>
                    <a:ext uri="{9D8B030D-6E8A-4147-A177-3AD203B41FA5}">
                      <a16:colId xmlns:a16="http://schemas.microsoft.com/office/drawing/2014/main" val="3236174231"/>
                    </a:ext>
                  </a:extLst>
                </a:gridCol>
                <a:gridCol w="473709">
                  <a:extLst>
                    <a:ext uri="{9D8B030D-6E8A-4147-A177-3AD203B41FA5}">
                      <a16:colId xmlns:a16="http://schemas.microsoft.com/office/drawing/2014/main" val="107893060"/>
                    </a:ext>
                  </a:extLst>
                </a:gridCol>
                <a:gridCol w="473709">
                  <a:extLst>
                    <a:ext uri="{9D8B030D-6E8A-4147-A177-3AD203B41FA5}">
                      <a16:colId xmlns:a16="http://schemas.microsoft.com/office/drawing/2014/main" val="4083882403"/>
                    </a:ext>
                  </a:extLst>
                </a:gridCol>
                <a:gridCol w="473709">
                  <a:extLst>
                    <a:ext uri="{9D8B030D-6E8A-4147-A177-3AD203B41FA5}">
                      <a16:colId xmlns:a16="http://schemas.microsoft.com/office/drawing/2014/main" val="4045584207"/>
                    </a:ext>
                  </a:extLst>
                </a:gridCol>
                <a:gridCol w="251635">
                  <a:extLst>
                    <a:ext uri="{9D8B030D-6E8A-4147-A177-3AD203B41FA5}">
                      <a16:colId xmlns:a16="http://schemas.microsoft.com/office/drawing/2014/main" val="373131341"/>
                    </a:ext>
                  </a:extLst>
                </a:gridCol>
                <a:gridCol w="473709">
                  <a:extLst>
                    <a:ext uri="{9D8B030D-6E8A-4147-A177-3AD203B41FA5}">
                      <a16:colId xmlns:a16="http://schemas.microsoft.com/office/drawing/2014/main" val="461793721"/>
                    </a:ext>
                  </a:extLst>
                </a:gridCol>
              </a:tblGrid>
              <a:tr h="66024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…</a:t>
                      </a:r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</a:t>
                      </a:r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…</a:t>
                      </a:r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32</a:t>
                      </a:r>
                      <a:endParaRPr kumimoji="0" lang="ru-RU" sz="1600" b="1" kern="1200" dirty="0">
                        <a:solidFill>
                          <a:srgbClr val="00B050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33</a:t>
                      </a:r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34</a:t>
                      </a:r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35</a:t>
                      </a:r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…</a:t>
                      </a:r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44</a:t>
                      </a:r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…</a:t>
                      </a:r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51</a:t>
                      </a:r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59</a:t>
                      </a:r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…</a:t>
                      </a:r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68</a:t>
                      </a:r>
                      <a:endParaRPr kumimoji="0" lang="ru-RU" sz="1600" b="1" kern="1200" dirty="0">
                        <a:solidFill>
                          <a:srgbClr val="FF0000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69</a:t>
                      </a:r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…</a:t>
                      </a:r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82</a:t>
                      </a:r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…</a:t>
                      </a:r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87</a:t>
                      </a:r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…</a:t>
                      </a:r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90</a:t>
                      </a:r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96</a:t>
                      </a:r>
                      <a:endParaRPr kumimoji="0" lang="ru-RU" sz="1600" b="1" kern="1200" dirty="0">
                        <a:solidFill>
                          <a:srgbClr val="0070C0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97</a:t>
                      </a:r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98</a:t>
                      </a:r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…</a:t>
                      </a:r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76324"/>
                  </a:ext>
                </a:extLst>
              </a:tr>
              <a:tr h="660248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id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32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</a:p>
                    <a:p>
                      <a:pPr algn="ctr"/>
                      <a:r>
                        <a:rPr lang="en-US" b="1" dirty="0" smtClean="0"/>
                        <a:t>44</a:t>
                      </a:r>
                      <a:endParaRPr lang="ru-RU" b="1" dirty="0"/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</a:p>
                    <a:p>
                      <a:pPr algn="ctr"/>
                      <a:r>
                        <a:rPr lang="en-US" b="1" dirty="0" smtClean="0"/>
                        <a:t>51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id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68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</a:p>
                    <a:p>
                      <a:pPr algn="ctr"/>
                      <a:r>
                        <a:rPr lang="en-US" b="1" dirty="0" smtClean="0"/>
                        <a:t>59</a:t>
                      </a:r>
                      <a:endParaRPr lang="ru-RU" b="1" dirty="0" smtClean="0"/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2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ru-RU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84</a:t>
                      </a:r>
                      <a:endParaRPr kumimoji="0" lang="ru-RU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2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kumimoji="0" lang="ru-RU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</a:p>
                    <a:p>
                      <a:pPr algn="ctr"/>
                      <a:r>
                        <a:rPr lang="en-US" b="1" dirty="0" smtClean="0"/>
                        <a:t>82</a:t>
                      </a:r>
                      <a:endParaRPr lang="ru-RU" b="1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</a:p>
                    <a:p>
                      <a:pPr algn="ctr"/>
                      <a:r>
                        <a:rPr lang="en-US" b="1" dirty="0" smtClean="0"/>
                        <a:t>87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6CE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67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E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63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id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</a:p>
                    <a:p>
                      <a:pPr algn="ctr"/>
                      <a:r>
                        <a:rPr lang="en-US" b="1" dirty="0" smtClean="0"/>
                        <a:t>44</a:t>
                      </a:r>
                      <a:endParaRPr lang="ru-RU" b="1" dirty="0"/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</a:p>
                    <a:p>
                      <a:pPr algn="ctr"/>
                      <a:r>
                        <a:rPr lang="en-US" b="1" dirty="0" smtClean="0"/>
                        <a:t>51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id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68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</a:p>
                    <a:p>
                      <a:pPr algn="ctr"/>
                      <a:r>
                        <a:rPr lang="en-US" b="1" dirty="0" smtClean="0"/>
                        <a:t>59</a:t>
                      </a:r>
                      <a:endParaRPr lang="ru-RU" b="1" dirty="0" smtClean="0"/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C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659835"/>
                  </a:ext>
                </a:extLst>
              </a:tr>
              <a:tr h="660248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Cambria" panose="02040503050406030204" pitchFamily="18" charset="0"/>
                        </a:rPr>
                        <a:t>…</a:t>
                      </a:r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Cambria" panose="02040503050406030204" pitchFamily="18" charset="0"/>
                        </a:rPr>
                        <a:t>a</a:t>
                      </a:r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Cambria" panose="02040503050406030204" pitchFamily="18" charset="0"/>
                        </a:rPr>
                        <a:t>b</a:t>
                      </a:r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603204"/>
                  </a:ext>
                </a:extLst>
              </a:tr>
            </a:tbl>
          </a:graphicData>
        </a:graphic>
      </p:graphicFrame>
      <p:cxnSp>
        <p:nvCxnSpPr>
          <p:cNvPr id="42" name="Скругленная соединительная линия 41"/>
          <p:cNvCxnSpPr/>
          <p:nvPr/>
        </p:nvCxnSpPr>
        <p:spPr>
          <a:xfrm rot="5400000" flipH="1" flipV="1">
            <a:off x="1069042" y="5304865"/>
            <a:ext cx="363071" cy="268942"/>
          </a:xfrm>
          <a:prstGeom prst="curvedConnector3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кругленная соединительная линия 42"/>
          <p:cNvCxnSpPr/>
          <p:nvPr/>
        </p:nvCxnSpPr>
        <p:spPr>
          <a:xfrm flipV="1">
            <a:off x="8960225" y="5290261"/>
            <a:ext cx="372034" cy="370952"/>
          </a:xfrm>
          <a:prstGeom prst="curvedConnector3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Полилиния 52"/>
          <p:cNvSpPr/>
          <p:nvPr/>
        </p:nvSpPr>
        <p:spPr>
          <a:xfrm>
            <a:off x="2514602" y="5298141"/>
            <a:ext cx="3240739" cy="201708"/>
          </a:xfrm>
          <a:custGeom>
            <a:avLst/>
            <a:gdLst>
              <a:gd name="connsiteX0" fmla="*/ 0 w 2689411"/>
              <a:gd name="connsiteY0" fmla="*/ 0 h 297610"/>
              <a:gd name="connsiteX1" fmla="*/ 510988 w 2689411"/>
              <a:gd name="connsiteY1" fmla="*/ 242047 h 297610"/>
              <a:gd name="connsiteX2" fmla="*/ 1519517 w 2689411"/>
              <a:gd name="connsiteY2" fmla="*/ 295835 h 297610"/>
              <a:gd name="connsiteX3" fmla="*/ 2393576 w 2689411"/>
              <a:gd name="connsiteY3" fmla="*/ 201706 h 297610"/>
              <a:gd name="connsiteX4" fmla="*/ 2689411 w 2689411"/>
              <a:gd name="connsiteY4" fmla="*/ 40341 h 29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9411" h="297610">
                <a:moveTo>
                  <a:pt x="0" y="0"/>
                </a:moveTo>
                <a:cubicBezTo>
                  <a:pt x="128867" y="96370"/>
                  <a:pt x="257735" y="192741"/>
                  <a:pt x="510988" y="242047"/>
                </a:cubicBezTo>
                <a:cubicBezTo>
                  <a:pt x="764241" y="291353"/>
                  <a:pt x="1205752" y="302559"/>
                  <a:pt x="1519517" y="295835"/>
                </a:cubicBezTo>
                <a:cubicBezTo>
                  <a:pt x="1833282" y="289112"/>
                  <a:pt x="2198594" y="244288"/>
                  <a:pt x="2393576" y="201706"/>
                </a:cubicBezTo>
                <a:cubicBezTo>
                  <a:pt x="2588558" y="159124"/>
                  <a:pt x="2638984" y="99732"/>
                  <a:pt x="2689411" y="4034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олилиния 53"/>
          <p:cNvSpPr/>
          <p:nvPr/>
        </p:nvSpPr>
        <p:spPr>
          <a:xfrm flipH="1">
            <a:off x="5755340" y="5249920"/>
            <a:ext cx="4814047" cy="578519"/>
          </a:xfrm>
          <a:custGeom>
            <a:avLst/>
            <a:gdLst>
              <a:gd name="connsiteX0" fmla="*/ 0 w 2689411"/>
              <a:gd name="connsiteY0" fmla="*/ 0 h 297610"/>
              <a:gd name="connsiteX1" fmla="*/ 510988 w 2689411"/>
              <a:gd name="connsiteY1" fmla="*/ 242047 h 297610"/>
              <a:gd name="connsiteX2" fmla="*/ 1519517 w 2689411"/>
              <a:gd name="connsiteY2" fmla="*/ 295835 h 297610"/>
              <a:gd name="connsiteX3" fmla="*/ 2393576 w 2689411"/>
              <a:gd name="connsiteY3" fmla="*/ 201706 h 297610"/>
              <a:gd name="connsiteX4" fmla="*/ 2689411 w 2689411"/>
              <a:gd name="connsiteY4" fmla="*/ 40341 h 29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9411" h="297610">
                <a:moveTo>
                  <a:pt x="0" y="0"/>
                </a:moveTo>
                <a:cubicBezTo>
                  <a:pt x="128867" y="96370"/>
                  <a:pt x="257735" y="192741"/>
                  <a:pt x="510988" y="242047"/>
                </a:cubicBezTo>
                <a:cubicBezTo>
                  <a:pt x="764241" y="291353"/>
                  <a:pt x="1205752" y="302559"/>
                  <a:pt x="1519517" y="295835"/>
                </a:cubicBezTo>
                <a:cubicBezTo>
                  <a:pt x="1833282" y="289112"/>
                  <a:pt x="2198594" y="244288"/>
                  <a:pt x="2393576" y="201706"/>
                </a:cubicBezTo>
                <a:cubicBezTo>
                  <a:pt x="2588558" y="159124"/>
                  <a:pt x="2638984" y="99732"/>
                  <a:pt x="2689411" y="4034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олилиния 56"/>
          <p:cNvSpPr/>
          <p:nvPr/>
        </p:nvSpPr>
        <p:spPr>
          <a:xfrm>
            <a:off x="6266329" y="4217319"/>
            <a:ext cx="1748118" cy="386058"/>
          </a:xfrm>
          <a:custGeom>
            <a:avLst/>
            <a:gdLst>
              <a:gd name="connsiteX0" fmla="*/ 0 w 1519518"/>
              <a:gd name="connsiteY0" fmla="*/ 395022 h 395022"/>
              <a:gd name="connsiteX1" fmla="*/ 215153 w 1519518"/>
              <a:gd name="connsiteY1" fmla="*/ 152975 h 395022"/>
              <a:gd name="connsiteX2" fmla="*/ 632012 w 1519518"/>
              <a:gd name="connsiteY2" fmla="*/ 5057 h 395022"/>
              <a:gd name="connsiteX3" fmla="*/ 1062318 w 1519518"/>
              <a:gd name="connsiteY3" fmla="*/ 45398 h 395022"/>
              <a:gd name="connsiteX4" fmla="*/ 1411942 w 1519518"/>
              <a:gd name="connsiteY4" fmla="*/ 152975 h 395022"/>
              <a:gd name="connsiteX5" fmla="*/ 1519518 w 1519518"/>
              <a:gd name="connsiteY5" fmla="*/ 381575 h 395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9518" h="395022">
                <a:moveTo>
                  <a:pt x="0" y="395022"/>
                </a:moveTo>
                <a:cubicBezTo>
                  <a:pt x="54909" y="306495"/>
                  <a:pt x="109818" y="217969"/>
                  <a:pt x="215153" y="152975"/>
                </a:cubicBezTo>
                <a:cubicBezTo>
                  <a:pt x="320488" y="87981"/>
                  <a:pt x="490818" y="22986"/>
                  <a:pt x="632012" y="5057"/>
                </a:cubicBezTo>
                <a:cubicBezTo>
                  <a:pt x="773206" y="-12872"/>
                  <a:pt x="932330" y="20745"/>
                  <a:pt x="1062318" y="45398"/>
                </a:cubicBezTo>
                <a:cubicBezTo>
                  <a:pt x="1192306" y="70051"/>
                  <a:pt x="1335742" y="96946"/>
                  <a:pt x="1411942" y="152975"/>
                </a:cubicBezTo>
                <a:cubicBezTo>
                  <a:pt x="1488142" y="209004"/>
                  <a:pt x="1503830" y="295289"/>
                  <a:pt x="1519518" y="381575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олилиния 57"/>
          <p:cNvSpPr/>
          <p:nvPr/>
        </p:nvSpPr>
        <p:spPr>
          <a:xfrm>
            <a:off x="5809129" y="4303059"/>
            <a:ext cx="1156447" cy="300318"/>
          </a:xfrm>
          <a:custGeom>
            <a:avLst/>
            <a:gdLst>
              <a:gd name="connsiteX0" fmla="*/ 0 w 1519518"/>
              <a:gd name="connsiteY0" fmla="*/ 395022 h 395022"/>
              <a:gd name="connsiteX1" fmla="*/ 215153 w 1519518"/>
              <a:gd name="connsiteY1" fmla="*/ 152975 h 395022"/>
              <a:gd name="connsiteX2" fmla="*/ 632012 w 1519518"/>
              <a:gd name="connsiteY2" fmla="*/ 5057 h 395022"/>
              <a:gd name="connsiteX3" fmla="*/ 1062318 w 1519518"/>
              <a:gd name="connsiteY3" fmla="*/ 45398 h 395022"/>
              <a:gd name="connsiteX4" fmla="*/ 1411942 w 1519518"/>
              <a:gd name="connsiteY4" fmla="*/ 152975 h 395022"/>
              <a:gd name="connsiteX5" fmla="*/ 1519518 w 1519518"/>
              <a:gd name="connsiteY5" fmla="*/ 381575 h 395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9518" h="395022">
                <a:moveTo>
                  <a:pt x="0" y="395022"/>
                </a:moveTo>
                <a:cubicBezTo>
                  <a:pt x="54909" y="306495"/>
                  <a:pt x="109818" y="217969"/>
                  <a:pt x="215153" y="152975"/>
                </a:cubicBezTo>
                <a:cubicBezTo>
                  <a:pt x="320488" y="87981"/>
                  <a:pt x="490818" y="22986"/>
                  <a:pt x="632012" y="5057"/>
                </a:cubicBezTo>
                <a:cubicBezTo>
                  <a:pt x="773206" y="-12872"/>
                  <a:pt x="932330" y="20745"/>
                  <a:pt x="1062318" y="45398"/>
                </a:cubicBezTo>
                <a:cubicBezTo>
                  <a:pt x="1192306" y="70051"/>
                  <a:pt x="1335742" y="96946"/>
                  <a:pt x="1411942" y="152975"/>
                </a:cubicBezTo>
                <a:cubicBezTo>
                  <a:pt x="1488142" y="209004"/>
                  <a:pt x="1503830" y="295289"/>
                  <a:pt x="1519518" y="381575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10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341312" y="1139688"/>
            <a:ext cx="11586225" cy="5032512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Базовые операции над списками:</a:t>
            </a:r>
          </a:p>
          <a:p>
            <a:pPr lvl="1"/>
            <a:r>
              <a:rPr lang="ru-RU" dirty="0" smtClean="0"/>
              <a:t>Поверхностное копирование списков:</a:t>
            </a:r>
          </a:p>
          <a:p>
            <a:pPr marL="822960" lvl="3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a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= [</a:t>
            </a: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dirty="0" smtClean="0">
                <a:solidFill>
                  <a:srgbClr val="1750EB"/>
                </a:solidFill>
                <a:latin typeface="JetBrains Mono"/>
              </a:rPr>
              <a:t>84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,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 [</a:t>
            </a:r>
            <a:r>
              <a:rPr lang="ru-RU" altLang="ru-RU" dirty="0" smtClean="0">
                <a:solidFill>
                  <a:srgbClr val="1750EB"/>
                </a:solidFill>
                <a:latin typeface="JetBrains Mono"/>
              </a:rPr>
              <a:t>67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,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dirty="0" smtClean="0">
                <a:solidFill>
                  <a:srgbClr val="1750EB"/>
                </a:solidFill>
                <a:latin typeface="JetBrains Mono"/>
              </a:rPr>
              <a:t>63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],</a:t>
            </a:r>
            <a:r>
              <a:rPr lang="en-US" altLang="ru-RU" dirty="0" smtClean="0">
                <a:solidFill>
                  <a:srgbClr val="1750EB"/>
                </a:solidFill>
                <a:latin typeface="JetBrains Mono"/>
              </a:rPr>
              <a:t> </a:t>
            </a:r>
            <a:r>
              <a:rPr lang="ru-RU" altLang="ru-RU" dirty="0" smtClean="0">
                <a:solidFill>
                  <a:srgbClr val="1750EB"/>
                </a:solidFill>
                <a:latin typeface="JetBrains Mono"/>
              </a:rPr>
              <a:t>24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]</a:t>
            </a:r>
            <a:endParaRPr lang="en-US" altLang="ru-RU" dirty="0" smtClean="0">
              <a:solidFill>
                <a:srgbClr val="080808"/>
              </a:solidFill>
              <a:latin typeface="JetBrains Mono"/>
            </a:endParaRPr>
          </a:p>
          <a:p>
            <a:pPr marL="822960" lvl="3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dirty="0">
                <a:solidFill>
                  <a:srgbClr val="080808"/>
                </a:solidFill>
                <a:latin typeface="JetBrains Mono"/>
              </a:rPr>
              <a:t>b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en-US" altLang="ru-RU" dirty="0">
                <a:solidFill>
                  <a:srgbClr val="080808"/>
                </a:solidFill>
                <a:latin typeface="JetBrains Mono"/>
              </a:rPr>
              <a:t>a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[:] </a:t>
            </a:r>
            <a:r>
              <a:rPr lang="en-US" altLang="ru-RU" i="1" dirty="0" smtClean="0">
                <a:solidFill>
                  <a:srgbClr val="8C8C8C"/>
                </a:solidFill>
                <a:latin typeface="JetBrains Mono"/>
              </a:rPr>
              <a:t># </a:t>
            </a:r>
            <a:r>
              <a:rPr lang="ru-RU" altLang="ru-RU" i="1" dirty="0" smtClean="0">
                <a:solidFill>
                  <a:srgbClr val="8C8C8C"/>
                </a:solidFill>
                <a:latin typeface="JetBrains Mono"/>
              </a:rPr>
              <a:t>поверхностное копирование</a:t>
            </a:r>
          </a:p>
          <a:p>
            <a:pPr marL="822960" lvl="3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c = a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  </a:t>
            </a:r>
            <a:r>
              <a:rPr lang="en-US" altLang="ru-RU" i="1" dirty="0" smtClean="0">
                <a:solidFill>
                  <a:srgbClr val="8C8C8C"/>
                </a:solidFill>
                <a:latin typeface="JetBrains Mono"/>
              </a:rPr>
              <a:t># </a:t>
            </a:r>
            <a:r>
              <a:rPr lang="ru-RU" altLang="ru-RU" i="1" dirty="0" smtClean="0">
                <a:solidFill>
                  <a:srgbClr val="8C8C8C"/>
                </a:solidFill>
                <a:latin typeface="JetBrains Mono"/>
              </a:rPr>
              <a:t>с является псевдонимом списка </a:t>
            </a:r>
            <a:r>
              <a:rPr lang="en-US" altLang="ru-RU" i="1" dirty="0" smtClean="0">
                <a:solidFill>
                  <a:srgbClr val="8C8C8C"/>
                </a:solidFill>
                <a:latin typeface="JetBrains Mono"/>
              </a:rPr>
              <a:t>a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altLang="ru-RU" dirty="0">
              <a:solidFill>
                <a:srgbClr val="080808"/>
              </a:solidFill>
              <a:latin typeface="JetBrains Mono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altLang="ru-RU" sz="3200" b="0" dirty="0" smtClean="0">
              <a:solidFill>
                <a:srgbClr val="080808"/>
              </a:solidFill>
              <a:latin typeface="JetBrains Mono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altLang="ru-RU" sz="3200" b="0" dirty="0">
              <a:solidFill>
                <a:srgbClr val="080808"/>
              </a:solidFill>
              <a:latin typeface="JetBrains Mono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86989"/>
              </p:ext>
            </p:extLst>
          </p:nvPr>
        </p:nvGraphicFramePr>
        <p:xfrm>
          <a:off x="341311" y="3928378"/>
          <a:ext cx="11586225" cy="2143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664">
                  <a:extLst>
                    <a:ext uri="{9D8B030D-6E8A-4147-A177-3AD203B41FA5}">
                      <a16:colId xmlns:a16="http://schemas.microsoft.com/office/drawing/2014/main" val="722050060"/>
                    </a:ext>
                  </a:extLst>
                </a:gridCol>
                <a:gridCol w="473709">
                  <a:extLst>
                    <a:ext uri="{9D8B030D-6E8A-4147-A177-3AD203B41FA5}">
                      <a16:colId xmlns:a16="http://schemas.microsoft.com/office/drawing/2014/main" val="539703305"/>
                    </a:ext>
                  </a:extLst>
                </a:gridCol>
                <a:gridCol w="242500">
                  <a:extLst>
                    <a:ext uri="{9D8B030D-6E8A-4147-A177-3AD203B41FA5}">
                      <a16:colId xmlns:a16="http://schemas.microsoft.com/office/drawing/2014/main" val="2073391786"/>
                    </a:ext>
                  </a:extLst>
                </a:gridCol>
                <a:gridCol w="473709">
                  <a:extLst>
                    <a:ext uri="{9D8B030D-6E8A-4147-A177-3AD203B41FA5}">
                      <a16:colId xmlns:a16="http://schemas.microsoft.com/office/drawing/2014/main" val="3630792369"/>
                    </a:ext>
                  </a:extLst>
                </a:gridCol>
                <a:gridCol w="473709">
                  <a:extLst>
                    <a:ext uri="{9D8B030D-6E8A-4147-A177-3AD203B41FA5}">
                      <a16:colId xmlns:a16="http://schemas.microsoft.com/office/drawing/2014/main" val="1089475333"/>
                    </a:ext>
                  </a:extLst>
                </a:gridCol>
                <a:gridCol w="473709">
                  <a:extLst>
                    <a:ext uri="{9D8B030D-6E8A-4147-A177-3AD203B41FA5}">
                      <a16:colId xmlns:a16="http://schemas.microsoft.com/office/drawing/2014/main" val="2771034965"/>
                    </a:ext>
                  </a:extLst>
                </a:gridCol>
                <a:gridCol w="473709">
                  <a:extLst>
                    <a:ext uri="{9D8B030D-6E8A-4147-A177-3AD203B41FA5}">
                      <a16:colId xmlns:a16="http://schemas.microsoft.com/office/drawing/2014/main" val="3817872866"/>
                    </a:ext>
                  </a:extLst>
                </a:gridCol>
                <a:gridCol w="242500">
                  <a:extLst>
                    <a:ext uri="{9D8B030D-6E8A-4147-A177-3AD203B41FA5}">
                      <a16:colId xmlns:a16="http://schemas.microsoft.com/office/drawing/2014/main" val="2187914985"/>
                    </a:ext>
                  </a:extLst>
                </a:gridCol>
                <a:gridCol w="474458">
                  <a:extLst>
                    <a:ext uri="{9D8B030D-6E8A-4147-A177-3AD203B41FA5}">
                      <a16:colId xmlns:a16="http://schemas.microsoft.com/office/drawing/2014/main" val="3484340444"/>
                    </a:ext>
                  </a:extLst>
                </a:gridCol>
                <a:gridCol w="243458">
                  <a:extLst>
                    <a:ext uri="{9D8B030D-6E8A-4147-A177-3AD203B41FA5}">
                      <a16:colId xmlns:a16="http://schemas.microsoft.com/office/drawing/2014/main" val="2844743505"/>
                    </a:ext>
                  </a:extLst>
                </a:gridCol>
                <a:gridCol w="474458">
                  <a:extLst>
                    <a:ext uri="{9D8B030D-6E8A-4147-A177-3AD203B41FA5}">
                      <a16:colId xmlns:a16="http://schemas.microsoft.com/office/drawing/2014/main" val="2105209803"/>
                    </a:ext>
                  </a:extLst>
                </a:gridCol>
                <a:gridCol w="242500">
                  <a:extLst>
                    <a:ext uri="{9D8B030D-6E8A-4147-A177-3AD203B41FA5}">
                      <a16:colId xmlns:a16="http://schemas.microsoft.com/office/drawing/2014/main" val="97056085"/>
                    </a:ext>
                  </a:extLst>
                </a:gridCol>
                <a:gridCol w="473709">
                  <a:extLst>
                    <a:ext uri="{9D8B030D-6E8A-4147-A177-3AD203B41FA5}">
                      <a16:colId xmlns:a16="http://schemas.microsoft.com/office/drawing/2014/main" val="404085604"/>
                    </a:ext>
                  </a:extLst>
                </a:gridCol>
                <a:gridCol w="342316">
                  <a:extLst>
                    <a:ext uri="{9D8B030D-6E8A-4147-A177-3AD203B41FA5}">
                      <a16:colId xmlns:a16="http://schemas.microsoft.com/office/drawing/2014/main" val="1724605408"/>
                    </a:ext>
                  </a:extLst>
                </a:gridCol>
                <a:gridCol w="474458">
                  <a:extLst>
                    <a:ext uri="{9D8B030D-6E8A-4147-A177-3AD203B41FA5}">
                      <a16:colId xmlns:a16="http://schemas.microsoft.com/office/drawing/2014/main" val="2076597595"/>
                    </a:ext>
                  </a:extLst>
                </a:gridCol>
                <a:gridCol w="473709">
                  <a:extLst>
                    <a:ext uri="{9D8B030D-6E8A-4147-A177-3AD203B41FA5}">
                      <a16:colId xmlns:a16="http://schemas.microsoft.com/office/drawing/2014/main" val="2263977497"/>
                    </a:ext>
                  </a:extLst>
                </a:gridCol>
                <a:gridCol w="257664">
                  <a:extLst>
                    <a:ext uri="{9D8B030D-6E8A-4147-A177-3AD203B41FA5}">
                      <a16:colId xmlns:a16="http://schemas.microsoft.com/office/drawing/2014/main" val="244837007"/>
                    </a:ext>
                  </a:extLst>
                </a:gridCol>
                <a:gridCol w="473709">
                  <a:extLst>
                    <a:ext uri="{9D8B030D-6E8A-4147-A177-3AD203B41FA5}">
                      <a16:colId xmlns:a16="http://schemas.microsoft.com/office/drawing/2014/main" val="1522092497"/>
                    </a:ext>
                  </a:extLst>
                </a:gridCol>
                <a:gridCol w="473709">
                  <a:extLst>
                    <a:ext uri="{9D8B030D-6E8A-4147-A177-3AD203B41FA5}">
                      <a16:colId xmlns:a16="http://schemas.microsoft.com/office/drawing/2014/main" val="4103318620"/>
                    </a:ext>
                  </a:extLst>
                </a:gridCol>
                <a:gridCol w="473709">
                  <a:extLst>
                    <a:ext uri="{9D8B030D-6E8A-4147-A177-3AD203B41FA5}">
                      <a16:colId xmlns:a16="http://schemas.microsoft.com/office/drawing/2014/main" val="3877835844"/>
                    </a:ext>
                  </a:extLst>
                </a:gridCol>
                <a:gridCol w="251635">
                  <a:extLst>
                    <a:ext uri="{9D8B030D-6E8A-4147-A177-3AD203B41FA5}">
                      <a16:colId xmlns:a16="http://schemas.microsoft.com/office/drawing/2014/main" val="1412637671"/>
                    </a:ext>
                  </a:extLst>
                </a:gridCol>
                <a:gridCol w="473709">
                  <a:extLst>
                    <a:ext uri="{9D8B030D-6E8A-4147-A177-3AD203B41FA5}">
                      <a16:colId xmlns:a16="http://schemas.microsoft.com/office/drawing/2014/main" val="3831689096"/>
                    </a:ext>
                  </a:extLst>
                </a:gridCol>
                <a:gridCol w="251635">
                  <a:extLst>
                    <a:ext uri="{9D8B030D-6E8A-4147-A177-3AD203B41FA5}">
                      <a16:colId xmlns:a16="http://schemas.microsoft.com/office/drawing/2014/main" val="2117543310"/>
                    </a:ext>
                  </a:extLst>
                </a:gridCol>
                <a:gridCol w="473709">
                  <a:extLst>
                    <a:ext uri="{9D8B030D-6E8A-4147-A177-3AD203B41FA5}">
                      <a16:colId xmlns:a16="http://schemas.microsoft.com/office/drawing/2014/main" val="3236174231"/>
                    </a:ext>
                  </a:extLst>
                </a:gridCol>
                <a:gridCol w="473709">
                  <a:extLst>
                    <a:ext uri="{9D8B030D-6E8A-4147-A177-3AD203B41FA5}">
                      <a16:colId xmlns:a16="http://schemas.microsoft.com/office/drawing/2014/main" val="107893060"/>
                    </a:ext>
                  </a:extLst>
                </a:gridCol>
                <a:gridCol w="473709">
                  <a:extLst>
                    <a:ext uri="{9D8B030D-6E8A-4147-A177-3AD203B41FA5}">
                      <a16:colId xmlns:a16="http://schemas.microsoft.com/office/drawing/2014/main" val="4083882403"/>
                    </a:ext>
                  </a:extLst>
                </a:gridCol>
                <a:gridCol w="473709">
                  <a:extLst>
                    <a:ext uri="{9D8B030D-6E8A-4147-A177-3AD203B41FA5}">
                      <a16:colId xmlns:a16="http://schemas.microsoft.com/office/drawing/2014/main" val="4045584207"/>
                    </a:ext>
                  </a:extLst>
                </a:gridCol>
                <a:gridCol w="251635">
                  <a:extLst>
                    <a:ext uri="{9D8B030D-6E8A-4147-A177-3AD203B41FA5}">
                      <a16:colId xmlns:a16="http://schemas.microsoft.com/office/drawing/2014/main" val="373131341"/>
                    </a:ext>
                  </a:extLst>
                </a:gridCol>
                <a:gridCol w="473709">
                  <a:extLst>
                    <a:ext uri="{9D8B030D-6E8A-4147-A177-3AD203B41FA5}">
                      <a16:colId xmlns:a16="http://schemas.microsoft.com/office/drawing/2014/main" val="461793721"/>
                    </a:ext>
                  </a:extLst>
                </a:gridCol>
              </a:tblGrid>
              <a:tr h="66024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…</a:t>
                      </a:r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</a:t>
                      </a:r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…</a:t>
                      </a:r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32</a:t>
                      </a:r>
                      <a:endParaRPr kumimoji="0" lang="ru-RU" sz="1600" b="1" kern="1200" dirty="0">
                        <a:solidFill>
                          <a:srgbClr val="00B050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33</a:t>
                      </a:r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34</a:t>
                      </a:r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35</a:t>
                      </a:r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…</a:t>
                      </a:r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44</a:t>
                      </a:r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…</a:t>
                      </a:r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51</a:t>
                      </a:r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59</a:t>
                      </a:r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…</a:t>
                      </a:r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68</a:t>
                      </a:r>
                      <a:endParaRPr kumimoji="0" lang="ru-RU" sz="1600" b="1" kern="1200" dirty="0">
                        <a:solidFill>
                          <a:srgbClr val="FF0000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69</a:t>
                      </a:r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…</a:t>
                      </a:r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82</a:t>
                      </a:r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…</a:t>
                      </a:r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87</a:t>
                      </a:r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…</a:t>
                      </a:r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90</a:t>
                      </a:r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96</a:t>
                      </a:r>
                      <a:endParaRPr kumimoji="0" lang="ru-RU" sz="1600" b="1" kern="1200" dirty="0">
                        <a:solidFill>
                          <a:srgbClr val="0070C0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97</a:t>
                      </a:r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98</a:t>
                      </a:r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…</a:t>
                      </a:r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76324"/>
                  </a:ext>
                </a:extLst>
              </a:tr>
              <a:tr h="660248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id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32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</a:p>
                    <a:p>
                      <a:pPr algn="ctr"/>
                      <a:r>
                        <a:rPr lang="en-US" b="1" dirty="0" smtClean="0"/>
                        <a:t>44</a:t>
                      </a:r>
                      <a:endParaRPr lang="ru-RU" b="1" dirty="0"/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</a:p>
                    <a:p>
                      <a:pPr algn="ctr"/>
                      <a:r>
                        <a:rPr lang="en-US" b="1" dirty="0" smtClean="0"/>
                        <a:t>51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id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68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</a:p>
                    <a:p>
                      <a:pPr algn="ctr"/>
                      <a:r>
                        <a:rPr lang="en-US" b="1" dirty="0" smtClean="0"/>
                        <a:t>59</a:t>
                      </a:r>
                      <a:endParaRPr lang="ru-RU" b="1" dirty="0" smtClean="0"/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2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ru-RU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84</a:t>
                      </a:r>
                      <a:endParaRPr kumimoji="0" lang="ru-RU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2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kumimoji="0" lang="ru-RU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</a:p>
                    <a:p>
                      <a:pPr algn="ctr"/>
                      <a:r>
                        <a:rPr lang="en-US" b="1" dirty="0" smtClean="0"/>
                        <a:t>82</a:t>
                      </a:r>
                      <a:endParaRPr lang="ru-RU" b="1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</a:p>
                    <a:p>
                      <a:pPr algn="ctr"/>
                      <a:r>
                        <a:rPr lang="en-US" b="1" dirty="0" smtClean="0"/>
                        <a:t>87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6CE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67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E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63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id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</a:p>
                    <a:p>
                      <a:pPr algn="ctr"/>
                      <a:r>
                        <a:rPr lang="en-US" b="1" dirty="0" smtClean="0"/>
                        <a:t>44</a:t>
                      </a:r>
                      <a:endParaRPr lang="ru-RU" b="1" dirty="0"/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</a:p>
                    <a:p>
                      <a:pPr algn="ctr"/>
                      <a:r>
                        <a:rPr lang="en-US" b="1" dirty="0" smtClean="0"/>
                        <a:t>51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id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68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</a:p>
                    <a:p>
                      <a:pPr algn="ctr"/>
                      <a:r>
                        <a:rPr lang="en-US" b="1" dirty="0" smtClean="0"/>
                        <a:t>59</a:t>
                      </a:r>
                      <a:endParaRPr lang="ru-RU" b="1" dirty="0" smtClean="0"/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id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32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659835"/>
                  </a:ext>
                </a:extLst>
              </a:tr>
              <a:tr h="660248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Cambria" panose="02040503050406030204" pitchFamily="18" charset="0"/>
                        </a:rPr>
                        <a:t>…</a:t>
                      </a:r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Cambria" panose="02040503050406030204" pitchFamily="18" charset="0"/>
                        </a:rPr>
                        <a:t>a</a:t>
                      </a:r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Cambria" panose="02040503050406030204" pitchFamily="18" charset="0"/>
                        </a:rPr>
                        <a:t>b</a:t>
                      </a:r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Cambria" panose="02040503050406030204" pitchFamily="18" charset="0"/>
                        </a:rPr>
                        <a:t>c</a:t>
                      </a:r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603204"/>
                  </a:ext>
                </a:extLst>
              </a:tr>
            </a:tbl>
          </a:graphicData>
        </a:graphic>
      </p:graphicFrame>
      <p:cxnSp>
        <p:nvCxnSpPr>
          <p:cNvPr id="42" name="Скругленная соединительная линия 41"/>
          <p:cNvCxnSpPr/>
          <p:nvPr/>
        </p:nvCxnSpPr>
        <p:spPr>
          <a:xfrm rot="5400000" flipH="1" flipV="1">
            <a:off x="988360" y="5291418"/>
            <a:ext cx="363071" cy="268942"/>
          </a:xfrm>
          <a:prstGeom prst="curvedConnector3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кругленная соединительная линия 42"/>
          <p:cNvCxnSpPr/>
          <p:nvPr/>
        </p:nvCxnSpPr>
        <p:spPr>
          <a:xfrm flipV="1">
            <a:off x="8960225" y="5330602"/>
            <a:ext cx="372034" cy="370952"/>
          </a:xfrm>
          <a:prstGeom prst="curvedConnector3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Полилиния 51"/>
          <p:cNvSpPr/>
          <p:nvPr/>
        </p:nvSpPr>
        <p:spPr>
          <a:xfrm>
            <a:off x="1547186" y="5271246"/>
            <a:ext cx="10151755" cy="774364"/>
          </a:xfrm>
          <a:custGeom>
            <a:avLst/>
            <a:gdLst>
              <a:gd name="connsiteX0" fmla="*/ 10193122 w 10193122"/>
              <a:gd name="connsiteY0" fmla="*/ 0 h 891521"/>
              <a:gd name="connsiteX1" fmla="*/ 9345957 w 10193122"/>
              <a:gd name="connsiteY1" fmla="*/ 564777 h 891521"/>
              <a:gd name="connsiteX2" fmla="*/ 8068487 w 10193122"/>
              <a:gd name="connsiteY2" fmla="*/ 887506 h 891521"/>
              <a:gd name="connsiteX3" fmla="*/ 5177369 w 10193122"/>
              <a:gd name="connsiteY3" fmla="*/ 726141 h 891521"/>
              <a:gd name="connsiteX4" fmla="*/ 2340040 w 10193122"/>
              <a:gd name="connsiteY4" fmla="*/ 443753 h 891521"/>
              <a:gd name="connsiteX5" fmla="*/ 255746 w 10193122"/>
              <a:gd name="connsiteY5" fmla="*/ 336177 h 891521"/>
              <a:gd name="connsiteX6" fmla="*/ 107828 w 10193122"/>
              <a:gd name="connsiteY6" fmla="*/ 94129 h 891521"/>
              <a:gd name="connsiteX0" fmla="*/ 10193122 w 10193122"/>
              <a:gd name="connsiteY0" fmla="*/ 0 h 790842"/>
              <a:gd name="connsiteX1" fmla="*/ 9345957 w 10193122"/>
              <a:gd name="connsiteY1" fmla="*/ 564777 h 790842"/>
              <a:gd name="connsiteX2" fmla="*/ 7261663 w 10193122"/>
              <a:gd name="connsiteY2" fmla="*/ 779930 h 790842"/>
              <a:gd name="connsiteX3" fmla="*/ 5177369 w 10193122"/>
              <a:gd name="connsiteY3" fmla="*/ 726141 h 790842"/>
              <a:gd name="connsiteX4" fmla="*/ 2340040 w 10193122"/>
              <a:gd name="connsiteY4" fmla="*/ 443753 h 790842"/>
              <a:gd name="connsiteX5" fmla="*/ 255746 w 10193122"/>
              <a:gd name="connsiteY5" fmla="*/ 336177 h 790842"/>
              <a:gd name="connsiteX6" fmla="*/ 107828 w 10193122"/>
              <a:gd name="connsiteY6" fmla="*/ 94129 h 790842"/>
              <a:gd name="connsiteX0" fmla="*/ 10191513 w 10191513"/>
              <a:gd name="connsiteY0" fmla="*/ 0 h 786880"/>
              <a:gd name="connsiteX1" fmla="*/ 9344348 w 10191513"/>
              <a:gd name="connsiteY1" fmla="*/ 564777 h 786880"/>
              <a:gd name="connsiteX2" fmla="*/ 7260054 w 10191513"/>
              <a:gd name="connsiteY2" fmla="*/ 779930 h 786880"/>
              <a:gd name="connsiteX3" fmla="*/ 5175760 w 10191513"/>
              <a:gd name="connsiteY3" fmla="*/ 726141 h 786880"/>
              <a:gd name="connsiteX4" fmla="*/ 2311537 w 10191513"/>
              <a:gd name="connsiteY4" fmla="*/ 645459 h 786880"/>
              <a:gd name="connsiteX5" fmla="*/ 254137 w 10191513"/>
              <a:gd name="connsiteY5" fmla="*/ 336177 h 786880"/>
              <a:gd name="connsiteX6" fmla="*/ 106219 w 10191513"/>
              <a:gd name="connsiteY6" fmla="*/ 94129 h 786880"/>
              <a:gd name="connsiteX0" fmla="*/ 10191513 w 10191513"/>
              <a:gd name="connsiteY0" fmla="*/ 0 h 734022"/>
              <a:gd name="connsiteX1" fmla="*/ 9344348 w 10191513"/>
              <a:gd name="connsiteY1" fmla="*/ 564777 h 734022"/>
              <a:gd name="connsiteX2" fmla="*/ 7206266 w 10191513"/>
              <a:gd name="connsiteY2" fmla="*/ 712694 h 734022"/>
              <a:gd name="connsiteX3" fmla="*/ 5175760 w 10191513"/>
              <a:gd name="connsiteY3" fmla="*/ 726141 h 734022"/>
              <a:gd name="connsiteX4" fmla="*/ 2311537 w 10191513"/>
              <a:gd name="connsiteY4" fmla="*/ 645459 h 734022"/>
              <a:gd name="connsiteX5" fmla="*/ 254137 w 10191513"/>
              <a:gd name="connsiteY5" fmla="*/ 336177 h 734022"/>
              <a:gd name="connsiteX6" fmla="*/ 106219 w 10191513"/>
              <a:gd name="connsiteY6" fmla="*/ 94129 h 734022"/>
              <a:gd name="connsiteX0" fmla="*/ 10113911 w 10113911"/>
              <a:gd name="connsiteY0" fmla="*/ 0 h 734022"/>
              <a:gd name="connsiteX1" fmla="*/ 9266746 w 10113911"/>
              <a:gd name="connsiteY1" fmla="*/ 564777 h 734022"/>
              <a:gd name="connsiteX2" fmla="*/ 7128664 w 10113911"/>
              <a:gd name="connsiteY2" fmla="*/ 712694 h 734022"/>
              <a:gd name="connsiteX3" fmla="*/ 5098158 w 10113911"/>
              <a:gd name="connsiteY3" fmla="*/ 726141 h 734022"/>
              <a:gd name="connsiteX4" fmla="*/ 2233935 w 10113911"/>
              <a:gd name="connsiteY4" fmla="*/ 645459 h 734022"/>
              <a:gd name="connsiteX5" fmla="*/ 512711 w 10113911"/>
              <a:gd name="connsiteY5" fmla="*/ 443753 h 734022"/>
              <a:gd name="connsiteX6" fmla="*/ 28617 w 10113911"/>
              <a:gd name="connsiteY6" fmla="*/ 94129 h 734022"/>
              <a:gd name="connsiteX0" fmla="*/ 10151755 w 10151755"/>
              <a:gd name="connsiteY0" fmla="*/ 40342 h 774364"/>
              <a:gd name="connsiteX1" fmla="*/ 9304590 w 10151755"/>
              <a:gd name="connsiteY1" fmla="*/ 605119 h 774364"/>
              <a:gd name="connsiteX2" fmla="*/ 7166508 w 10151755"/>
              <a:gd name="connsiteY2" fmla="*/ 753036 h 774364"/>
              <a:gd name="connsiteX3" fmla="*/ 5136002 w 10151755"/>
              <a:gd name="connsiteY3" fmla="*/ 766483 h 774364"/>
              <a:gd name="connsiteX4" fmla="*/ 2271779 w 10151755"/>
              <a:gd name="connsiteY4" fmla="*/ 685801 h 774364"/>
              <a:gd name="connsiteX5" fmla="*/ 550555 w 10151755"/>
              <a:gd name="connsiteY5" fmla="*/ 484095 h 774364"/>
              <a:gd name="connsiteX6" fmla="*/ 26120 w 10151755"/>
              <a:gd name="connsiteY6" fmla="*/ 0 h 774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51755" h="774364">
                <a:moveTo>
                  <a:pt x="10151755" y="40342"/>
                </a:moveTo>
                <a:cubicBezTo>
                  <a:pt x="9905225" y="248771"/>
                  <a:pt x="9802131" y="486337"/>
                  <a:pt x="9304590" y="605119"/>
                </a:cubicBezTo>
                <a:cubicBezTo>
                  <a:pt x="8807049" y="723901"/>
                  <a:pt x="7861273" y="726142"/>
                  <a:pt x="7166508" y="753036"/>
                </a:cubicBezTo>
                <a:cubicBezTo>
                  <a:pt x="6471743" y="779930"/>
                  <a:pt x="5951790" y="777689"/>
                  <a:pt x="5136002" y="766483"/>
                </a:cubicBezTo>
                <a:cubicBezTo>
                  <a:pt x="4320214" y="755277"/>
                  <a:pt x="3036020" y="732866"/>
                  <a:pt x="2271779" y="685801"/>
                </a:cubicBezTo>
                <a:cubicBezTo>
                  <a:pt x="1507538" y="638736"/>
                  <a:pt x="924831" y="598395"/>
                  <a:pt x="550555" y="484095"/>
                </a:cubicBezTo>
                <a:cubicBezTo>
                  <a:pt x="176279" y="369795"/>
                  <a:pt x="-85939" y="91888"/>
                  <a:pt x="26120" y="0"/>
                </a:cubicBezTo>
              </a:path>
            </a:pathLst>
          </a:custGeom>
          <a:noFill/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Полилиния 52"/>
          <p:cNvSpPr/>
          <p:nvPr/>
        </p:nvSpPr>
        <p:spPr>
          <a:xfrm>
            <a:off x="2514602" y="5284694"/>
            <a:ext cx="3240739" cy="201708"/>
          </a:xfrm>
          <a:custGeom>
            <a:avLst/>
            <a:gdLst>
              <a:gd name="connsiteX0" fmla="*/ 0 w 2689411"/>
              <a:gd name="connsiteY0" fmla="*/ 0 h 297610"/>
              <a:gd name="connsiteX1" fmla="*/ 510988 w 2689411"/>
              <a:gd name="connsiteY1" fmla="*/ 242047 h 297610"/>
              <a:gd name="connsiteX2" fmla="*/ 1519517 w 2689411"/>
              <a:gd name="connsiteY2" fmla="*/ 295835 h 297610"/>
              <a:gd name="connsiteX3" fmla="*/ 2393576 w 2689411"/>
              <a:gd name="connsiteY3" fmla="*/ 201706 h 297610"/>
              <a:gd name="connsiteX4" fmla="*/ 2689411 w 2689411"/>
              <a:gd name="connsiteY4" fmla="*/ 40341 h 29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9411" h="297610">
                <a:moveTo>
                  <a:pt x="0" y="0"/>
                </a:moveTo>
                <a:cubicBezTo>
                  <a:pt x="128867" y="96370"/>
                  <a:pt x="257735" y="192741"/>
                  <a:pt x="510988" y="242047"/>
                </a:cubicBezTo>
                <a:cubicBezTo>
                  <a:pt x="764241" y="291353"/>
                  <a:pt x="1205752" y="302559"/>
                  <a:pt x="1519517" y="295835"/>
                </a:cubicBezTo>
                <a:cubicBezTo>
                  <a:pt x="1833282" y="289112"/>
                  <a:pt x="2198594" y="244288"/>
                  <a:pt x="2393576" y="201706"/>
                </a:cubicBezTo>
                <a:cubicBezTo>
                  <a:pt x="2588558" y="159124"/>
                  <a:pt x="2638984" y="99732"/>
                  <a:pt x="2689411" y="4034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олилиния 53"/>
          <p:cNvSpPr/>
          <p:nvPr/>
        </p:nvSpPr>
        <p:spPr>
          <a:xfrm flipH="1">
            <a:off x="5755340" y="5223026"/>
            <a:ext cx="4814047" cy="578519"/>
          </a:xfrm>
          <a:custGeom>
            <a:avLst/>
            <a:gdLst>
              <a:gd name="connsiteX0" fmla="*/ 0 w 2689411"/>
              <a:gd name="connsiteY0" fmla="*/ 0 h 297610"/>
              <a:gd name="connsiteX1" fmla="*/ 510988 w 2689411"/>
              <a:gd name="connsiteY1" fmla="*/ 242047 h 297610"/>
              <a:gd name="connsiteX2" fmla="*/ 1519517 w 2689411"/>
              <a:gd name="connsiteY2" fmla="*/ 295835 h 297610"/>
              <a:gd name="connsiteX3" fmla="*/ 2393576 w 2689411"/>
              <a:gd name="connsiteY3" fmla="*/ 201706 h 297610"/>
              <a:gd name="connsiteX4" fmla="*/ 2689411 w 2689411"/>
              <a:gd name="connsiteY4" fmla="*/ 40341 h 29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9411" h="297610">
                <a:moveTo>
                  <a:pt x="0" y="0"/>
                </a:moveTo>
                <a:cubicBezTo>
                  <a:pt x="128867" y="96370"/>
                  <a:pt x="257735" y="192741"/>
                  <a:pt x="510988" y="242047"/>
                </a:cubicBezTo>
                <a:cubicBezTo>
                  <a:pt x="764241" y="291353"/>
                  <a:pt x="1205752" y="302559"/>
                  <a:pt x="1519517" y="295835"/>
                </a:cubicBezTo>
                <a:cubicBezTo>
                  <a:pt x="1833282" y="289112"/>
                  <a:pt x="2198594" y="244288"/>
                  <a:pt x="2393576" y="201706"/>
                </a:cubicBezTo>
                <a:cubicBezTo>
                  <a:pt x="2588558" y="159124"/>
                  <a:pt x="2638984" y="99732"/>
                  <a:pt x="2689411" y="4034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олилиния 56"/>
          <p:cNvSpPr/>
          <p:nvPr/>
        </p:nvSpPr>
        <p:spPr>
          <a:xfrm>
            <a:off x="6252882" y="4217319"/>
            <a:ext cx="1748118" cy="386058"/>
          </a:xfrm>
          <a:custGeom>
            <a:avLst/>
            <a:gdLst>
              <a:gd name="connsiteX0" fmla="*/ 0 w 1519518"/>
              <a:gd name="connsiteY0" fmla="*/ 395022 h 395022"/>
              <a:gd name="connsiteX1" fmla="*/ 215153 w 1519518"/>
              <a:gd name="connsiteY1" fmla="*/ 152975 h 395022"/>
              <a:gd name="connsiteX2" fmla="*/ 632012 w 1519518"/>
              <a:gd name="connsiteY2" fmla="*/ 5057 h 395022"/>
              <a:gd name="connsiteX3" fmla="*/ 1062318 w 1519518"/>
              <a:gd name="connsiteY3" fmla="*/ 45398 h 395022"/>
              <a:gd name="connsiteX4" fmla="*/ 1411942 w 1519518"/>
              <a:gd name="connsiteY4" fmla="*/ 152975 h 395022"/>
              <a:gd name="connsiteX5" fmla="*/ 1519518 w 1519518"/>
              <a:gd name="connsiteY5" fmla="*/ 381575 h 395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9518" h="395022">
                <a:moveTo>
                  <a:pt x="0" y="395022"/>
                </a:moveTo>
                <a:cubicBezTo>
                  <a:pt x="54909" y="306495"/>
                  <a:pt x="109818" y="217969"/>
                  <a:pt x="215153" y="152975"/>
                </a:cubicBezTo>
                <a:cubicBezTo>
                  <a:pt x="320488" y="87981"/>
                  <a:pt x="490818" y="22986"/>
                  <a:pt x="632012" y="5057"/>
                </a:cubicBezTo>
                <a:cubicBezTo>
                  <a:pt x="773206" y="-12872"/>
                  <a:pt x="932330" y="20745"/>
                  <a:pt x="1062318" y="45398"/>
                </a:cubicBezTo>
                <a:cubicBezTo>
                  <a:pt x="1192306" y="70051"/>
                  <a:pt x="1335742" y="96946"/>
                  <a:pt x="1411942" y="152975"/>
                </a:cubicBezTo>
                <a:cubicBezTo>
                  <a:pt x="1488142" y="209004"/>
                  <a:pt x="1503830" y="295289"/>
                  <a:pt x="1519518" y="381575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олилиния 57"/>
          <p:cNvSpPr/>
          <p:nvPr/>
        </p:nvSpPr>
        <p:spPr>
          <a:xfrm>
            <a:off x="5836023" y="4276165"/>
            <a:ext cx="1156447" cy="300318"/>
          </a:xfrm>
          <a:custGeom>
            <a:avLst/>
            <a:gdLst>
              <a:gd name="connsiteX0" fmla="*/ 0 w 1519518"/>
              <a:gd name="connsiteY0" fmla="*/ 395022 h 395022"/>
              <a:gd name="connsiteX1" fmla="*/ 215153 w 1519518"/>
              <a:gd name="connsiteY1" fmla="*/ 152975 h 395022"/>
              <a:gd name="connsiteX2" fmla="*/ 632012 w 1519518"/>
              <a:gd name="connsiteY2" fmla="*/ 5057 h 395022"/>
              <a:gd name="connsiteX3" fmla="*/ 1062318 w 1519518"/>
              <a:gd name="connsiteY3" fmla="*/ 45398 h 395022"/>
              <a:gd name="connsiteX4" fmla="*/ 1411942 w 1519518"/>
              <a:gd name="connsiteY4" fmla="*/ 152975 h 395022"/>
              <a:gd name="connsiteX5" fmla="*/ 1519518 w 1519518"/>
              <a:gd name="connsiteY5" fmla="*/ 381575 h 395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9518" h="395022">
                <a:moveTo>
                  <a:pt x="0" y="395022"/>
                </a:moveTo>
                <a:cubicBezTo>
                  <a:pt x="54909" y="306495"/>
                  <a:pt x="109818" y="217969"/>
                  <a:pt x="215153" y="152975"/>
                </a:cubicBezTo>
                <a:cubicBezTo>
                  <a:pt x="320488" y="87981"/>
                  <a:pt x="490818" y="22986"/>
                  <a:pt x="632012" y="5057"/>
                </a:cubicBezTo>
                <a:cubicBezTo>
                  <a:pt x="773206" y="-12872"/>
                  <a:pt x="932330" y="20745"/>
                  <a:pt x="1062318" y="45398"/>
                </a:cubicBezTo>
                <a:cubicBezTo>
                  <a:pt x="1192306" y="70051"/>
                  <a:pt x="1335742" y="96946"/>
                  <a:pt x="1411942" y="152975"/>
                </a:cubicBezTo>
                <a:cubicBezTo>
                  <a:pt x="1488142" y="209004"/>
                  <a:pt x="1503830" y="295289"/>
                  <a:pt x="1519518" y="381575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81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341312" y="1139688"/>
            <a:ext cx="11586225" cy="5032512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Базовые операции над списками:</a:t>
            </a:r>
          </a:p>
          <a:p>
            <a:pPr lvl="1"/>
            <a:r>
              <a:rPr lang="ru-RU" dirty="0" smtClean="0"/>
              <a:t>Глубокое копирование списков:</a:t>
            </a:r>
          </a:p>
          <a:p>
            <a:pPr marL="822960" lvl="3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import copy</a:t>
            </a:r>
          </a:p>
          <a:p>
            <a:pPr marL="822960" lvl="3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a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= [</a:t>
            </a: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dirty="0" smtClean="0">
                <a:solidFill>
                  <a:srgbClr val="1750EB"/>
                </a:solidFill>
                <a:latin typeface="JetBrains Mono"/>
              </a:rPr>
              <a:t>84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,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 [</a:t>
            </a:r>
            <a:r>
              <a:rPr lang="ru-RU" altLang="ru-RU" dirty="0" smtClean="0">
                <a:solidFill>
                  <a:srgbClr val="1750EB"/>
                </a:solidFill>
                <a:latin typeface="JetBrains Mono"/>
              </a:rPr>
              <a:t>67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,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dirty="0" smtClean="0">
                <a:solidFill>
                  <a:srgbClr val="1750EB"/>
                </a:solidFill>
                <a:latin typeface="JetBrains Mono"/>
              </a:rPr>
              <a:t>63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]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]</a:t>
            </a:r>
            <a:endParaRPr lang="en-US" altLang="ru-RU" dirty="0" smtClean="0">
              <a:solidFill>
                <a:srgbClr val="080808"/>
              </a:solidFill>
              <a:latin typeface="JetBrains Mono"/>
            </a:endParaRPr>
          </a:p>
          <a:p>
            <a:pPr marL="822960" lvl="3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dirty="0">
                <a:solidFill>
                  <a:srgbClr val="080808"/>
                </a:solidFill>
                <a:latin typeface="JetBrains Mono"/>
              </a:rPr>
              <a:t>b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en-US" altLang="ru-RU" dirty="0" err="1" smtClean="0">
                <a:solidFill>
                  <a:srgbClr val="080808"/>
                </a:solidFill>
                <a:latin typeface="JetBrains Mono"/>
              </a:rPr>
              <a:t>copy.deepcopy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(a) </a:t>
            </a:r>
            <a:r>
              <a:rPr lang="en-US" altLang="ru-RU" i="1" dirty="0" smtClean="0">
                <a:solidFill>
                  <a:srgbClr val="8C8C8C"/>
                </a:solidFill>
                <a:latin typeface="JetBrains Mono"/>
              </a:rPr>
              <a:t># </a:t>
            </a:r>
            <a:r>
              <a:rPr lang="ru-RU" altLang="ru-RU" i="1" dirty="0" smtClean="0">
                <a:solidFill>
                  <a:srgbClr val="8C8C8C"/>
                </a:solidFill>
                <a:latin typeface="JetBrains Mono"/>
              </a:rPr>
              <a:t>глубокое копирование</a:t>
            </a:r>
          </a:p>
          <a:p>
            <a:pPr marL="822960" lvl="3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c = a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  </a:t>
            </a:r>
            <a:r>
              <a:rPr lang="en-US" altLang="ru-RU" i="1" dirty="0" smtClean="0">
                <a:solidFill>
                  <a:srgbClr val="8C8C8C"/>
                </a:solidFill>
                <a:latin typeface="JetBrains Mono"/>
              </a:rPr>
              <a:t># </a:t>
            </a:r>
            <a:r>
              <a:rPr lang="ru-RU" altLang="ru-RU" i="1" dirty="0" smtClean="0">
                <a:solidFill>
                  <a:srgbClr val="8C8C8C"/>
                </a:solidFill>
                <a:latin typeface="JetBrains Mono"/>
              </a:rPr>
              <a:t>с является псевдонимом списка </a:t>
            </a:r>
            <a:r>
              <a:rPr lang="en-US" altLang="ru-RU" i="1" dirty="0" smtClean="0">
                <a:solidFill>
                  <a:srgbClr val="8C8C8C"/>
                </a:solidFill>
                <a:latin typeface="JetBrains Mono"/>
              </a:rPr>
              <a:t>a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altLang="ru-RU" dirty="0">
              <a:solidFill>
                <a:srgbClr val="080808"/>
              </a:solidFill>
              <a:latin typeface="JetBrains Mono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altLang="ru-RU" sz="3200" b="0" dirty="0" smtClean="0">
              <a:solidFill>
                <a:srgbClr val="080808"/>
              </a:solidFill>
              <a:latin typeface="JetBrains Mono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altLang="ru-RU" sz="3200" b="0" dirty="0">
              <a:solidFill>
                <a:srgbClr val="080808"/>
              </a:solidFill>
              <a:latin typeface="JetBrains Mono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405308"/>
              </p:ext>
            </p:extLst>
          </p:nvPr>
        </p:nvGraphicFramePr>
        <p:xfrm>
          <a:off x="166261" y="3928378"/>
          <a:ext cx="11887195" cy="2234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722050060"/>
                    </a:ext>
                  </a:extLst>
                </a:gridCol>
                <a:gridCol w="402565">
                  <a:extLst>
                    <a:ext uri="{9D8B030D-6E8A-4147-A177-3AD203B41FA5}">
                      <a16:colId xmlns:a16="http://schemas.microsoft.com/office/drawing/2014/main" val="539703305"/>
                    </a:ext>
                  </a:extLst>
                </a:gridCol>
                <a:gridCol w="212989">
                  <a:extLst>
                    <a:ext uri="{9D8B030D-6E8A-4147-A177-3AD203B41FA5}">
                      <a16:colId xmlns:a16="http://schemas.microsoft.com/office/drawing/2014/main" val="2073391786"/>
                    </a:ext>
                  </a:extLst>
                </a:gridCol>
                <a:gridCol w="395643">
                  <a:extLst>
                    <a:ext uri="{9D8B030D-6E8A-4147-A177-3AD203B41FA5}">
                      <a16:colId xmlns:a16="http://schemas.microsoft.com/office/drawing/2014/main" val="3630792369"/>
                    </a:ext>
                  </a:extLst>
                </a:gridCol>
                <a:gridCol w="395643">
                  <a:extLst>
                    <a:ext uri="{9D8B030D-6E8A-4147-A177-3AD203B41FA5}">
                      <a16:colId xmlns:a16="http://schemas.microsoft.com/office/drawing/2014/main" val="1089475333"/>
                    </a:ext>
                  </a:extLst>
                </a:gridCol>
                <a:gridCol w="395643">
                  <a:extLst>
                    <a:ext uri="{9D8B030D-6E8A-4147-A177-3AD203B41FA5}">
                      <a16:colId xmlns:a16="http://schemas.microsoft.com/office/drawing/2014/main" val="2771034965"/>
                    </a:ext>
                  </a:extLst>
                </a:gridCol>
                <a:gridCol w="212989">
                  <a:extLst>
                    <a:ext uri="{9D8B030D-6E8A-4147-A177-3AD203B41FA5}">
                      <a16:colId xmlns:a16="http://schemas.microsoft.com/office/drawing/2014/main" val="2187914985"/>
                    </a:ext>
                  </a:extLst>
                </a:gridCol>
                <a:gridCol w="396269">
                  <a:extLst>
                    <a:ext uri="{9D8B030D-6E8A-4147-A177-3AD203B41FA5}">
                      <a16:colId xmlns:a16="http://schemas.microsoft.com/office/drawing/2014/main" val="3484340444"/>
                    </a:ext>
                  </a:extLst>
                </a:gridCol>
                <a:gridCol w="212989">
                  <a:extLst>
                    <a:ext uri="{9D8B030D-6E8A-4147-A177-3AD203B41FA5}">
                      <a16:colId xmlns:a16="http://schemas.microsoft.com/office/drawing/2014/main" val="2844743505"/>
                    </a:ext>
                  </a:extLst>
                </a:gridCol>
                <a:gridCol w="396269">
                  <a:extLst>
                    <a:ext uri="{9D8B030D-6E8A-4147-A177-3AD203B41FA5}">
                      <a16:colId xmlns:a16="http://schemas.microsoft.com/office/drawing/2014/main" val="2105209803"/>
                    </a:ext>
                  </a:extLst>
                </a:gridCol>
                <a:gridCol w="285904">
                  <a:extLst>
                    <a:ext uri="{9D8B030D-6E8A-4147-A177-3AD203B41FA5}">
                      <a16:colId xmlns:a16="http://schemas.microsoft.com/office/drawing/2014/main" val="1724605408"/>
                    </a:ext>
                  </a:extLst>
                </a:gridCol>
                <a:gridCol w="396269">
                  <a:extLst>
                    <a:ext uri="{9D8B030D-6E8A-4147-A177-3AD203B41FA5}">
                      <a16:colId xmlns:a16="http://schemas.microsoft.com/office/drawing/2014/main" val="2076597595"/>
                    </a:ext>
                  </a:extLst>
                </a:gridCol>
                <a:gridCol w="395643">
                  <a:extLst>
                    <a:ext uri="{9D8B030D-6E8A-4147-A177-3AD203B41FA5}">
                      <a16:colId xmlns:a16="http://schemas.microsoft.com/office/drawing/2014/main" val="2263977497"/>
                    </a:ext>
                  </a:extLst>
                </a:gridCol>
                <a:gridCol w="215202">
                  <a:extLst>
                    <a:ext uri="{9D8B030D-6E8A-4147-A177-3AD203B41FA5}">
                      <a16:colId xmlns:a16="http://schemas.microsoft.com/office/drawing/2014/main" val="244837007"/>
                    </a:ext>
                  </a:extLst>
                </a:gridCol>
                <a:gridCol w="395643">
                  <a:extLst>
                    <a:ext uri="{9D8B030D-6E8A-4147-A177-3AD203B41FA5}">
                      <a16:colId xmlns:a16="http://schemas.microsoft.com/office/drawing/2014/main" val="1522092497"/>
                    </a:ext>
                  </a:extLst>
                </a:gridCol>
                <a:gridCol w="395643">
                  <a:extLst>
                    <a:ext uri="{9D8B030D-6E8A-4147-A177-3AD203B41FA5}">
                      <a16:colId xmlns:a16="http://schemas.microsoft.com/office/drawing/2014/main" val="4103318620"/>
                    </a:ext>
                  </a:extLst>
                </a:gridCol>
                <a:gridCol w="395643">
                  <a:extLst>
                    <a:ext uri="{9D8B030D-6E8A-4147-A177-3AD203B41FA5}">
                      <a16:colId xmlns:a16="http://schemas.microsoft.com/office/drawing/2014/main" val="3877835844"/>
                    </a:ext>
                  </a:extLst>
                </a:gridCol>
                <a:gridCol w="212989">
                  <a:extLst>
                    <a:ext uri="{9D8B030D-6E8A-4147-A177-3AD203B41FA5}">
                      <a16:colId xmlns:a16="http://schemas.microsoft.com/office/drawing/2014/main" val="1412637671"/>
                    </a:ext>
                  </a:extLst>
                </a:gridCol>
                <a:gridCol w="395643">
                  <a:extLst>
                    <a:ext uri="{9D8B030D-6E8A-4147-A177-3AD203B41FA5}">
                      <a16:colId xmlns:a16="http://schemas.microsoft.com/office/drawing/2014/main" val="3831689096"/>
                    </a:ext>
                  </a:extLst>
                </a:gridCol>
                <a:gridCol w="212989">
                  <a:extLst>
                    <a:ext uri="{9D8B030D-6E8A-4147-A177-3AD203B41FA5}">
                      <a16:colId xmlns:a16="http://schemas.microsoft.com/office/drawing/2014/main" val="2117543310"/>
                    </a:ext>
                  </a:extLst>
                </a:gridCol>
                <a:gridCol w="395643">
                  <a:extLst>
                    <a:ext uri="{9D8B030D-6E8A-4147-A177-3AD203B41FA5}">
                      <a16:colId xmlns:a16="http://schemas.microsoft.com/office/drawing/2014/main" val="3236174231"/>
                    </a:ext>
                  </a:extLst>
                </a:gridCol>
                <a:gridCol w="395643">
                  <a:extLst>
                    <a:ext uri="{9D8B030D-6E8A-4147-A177-3AD203B41FA5}">
                      <a16:colId xmlns:a16="http://schemas.microsoft.com/office/drawing/2014/main" val="107893060"/>
                    </a:ext>
                  </a:extLst>
                </a:gridCol>
                <a:gridCol w="395643">
                  <a:extLst>
                    <a:ext uri="{9D8B030D-6E8A-4147-A177-3AD203B41FA5}">
                      <a16:colId xmlns:a16="http://schemas.microsoft.com/office/drawing/2014/main" val="4083882403"/>
                    </a:ext>
                  </a:extLst>
                </a:gridCol>
                <a:gridCol w="212989">
                  <a:extLst>
                    <a:ext uri="{9D8B030D-6E8A-4147-A177-3AD203B41FA5}">
                      <a16:colId xmlns:a16="http://schemas.microsoft.com/office/drawing/2014/main" val="373131341"/>
                    </a:ext>
                  </a:extLst>
                </a:gridCol>
                <a:gridCol w="395643">
                  <a:extLst>
                    <a:ext uri="{9D8B030D-6E8A-4147-A177-3AD203B41FA5}">
                      <a16:colId xmlns:a16="http://schemas.microsoft.com/office/drawing/2014/main" val="461793721"/>
                    </a:ext>
                  </a:extLst>
                </a:gridCol>
                <a:gridCol w="395643">
                  <a:extLst>
                    <a:ext uri="{9D8B030D-6E8A-4147-A177-3AD203B41FA5}">
                      <a16:colId xmlns:a16="http://schemas.microsoft.com/office/drawing/2014/main" val="866808942"/>
                    </a:ext>
                  </a:extLst>
                </a:gridCol>
                <a:gridCol w="395643">
                  <a:extLst>
                    <a:ext uri="{9D8B030D-6E8A-4147-A177-3AD203B41FA5}">
                      <a16:colId xmlns:a16="http://schemas.microsoft.com/office/drawing/2014/main" val="3535029772"/>
                    </a:ext>
                  </a:extLst>
                </a:gridCol>
                <a:gridCol w="395643">
                  <a:extLst>
                    <a:ext uri="{9D8B030D-6E8A-4147-A177-3AD203B41FA5}">
                      <a16:colId xmlns:a16="http://schemas.microsoft.com/office/drawing/2014/main" val="345846559"/>
                    </a:ext>
                  </a:extLst>
                </a:gridCol>
                <a:gridCol w="395643">
                  <a:extLst>
                    <a:ext uri="{9D8B030D-6E8A-4147-A177-3AD203B41FA5}">
                      <a16:colId xmlns:a16="http://schemas.microsoft.com/office/drawing/2014/main" val="152918085"/>
                    </a:ext>
                  </a:extLst>
                </a:gridCol>
                <a:gridCol w="395643">
                  <a:extLst>
                    <a:ext uri="{9D8B030D-6E8A-4147-A177-3AD203B41FA5}">
                      <a16:colId xmlns:a16="http://schemas.microsoft.com/office/drawing/2014/main" val="2081958730"/>
                    </a:ext>
                  </a:extLst>
                </a:gridCol>
                <a:gridCol w="395643">
                  <a:extLst>
                    <a:ext uri="{9D8B030D-6E8A-4147-A177-3AD203B41FA5}">
                      <a16:colId xmlns:a16="http://schemas.microsoft.com/office/drawing/2014/main" val="4265134520"/>
                    </a:ext>
                  </a:extLst>
                </a:gridCol>
                <a:gridCol w="395643">
                  <a:extLst>
                    <a:ext uri="{9D8B030D-6E8A-4147-A177-3AD203B41FA5}">
                      <a16:colId xmlns:a16="http://schemas.microsoft.com/office/drawing/2014/main" val="2280360170"/>
                    </a:ext>
                  </a:extLst>
                </a:gridCol>
                <a:gridCol w="395643">
                  <a:extLst>
                    <a:ext uri="{9D8B030D-6E8A-4147-A177-3AD203B41FA5}">
                      <a16:colId xmlns:a16="http://schemas.microsoft.com/office/drawing/2014/main" val="4267689111"/>
                    </a:ext>
                  </a:extLst>
                </a:gridCol>
                <a:gridCol w="395643">
                  <a:extLst>
                    <a:ext uri="{9D8B030D-6E8A-4147-A177-3AD203B41FA5}">
                      <a16:colId xmlns:a16="http://schemas.microsoft.com/office/drawing/2014/main" val="1759793652"/>
                    </a:ext>
                  </a:extLst>
                </a:gridCol>
              </a:tblGrid>
              <a:tr h="66024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…</a:t>
                      </a:r>
                      <a:endParaRPr kumimoji="0" lang="ru-RU" sz="12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</a:t>
                      </a:r>
                      <a:endParaRPr kumimoji="0" lang="ru-RU" sz="12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…</a:t>
                      </a:r>
                      <a:endParaRPr kumimoji="0" lang="ru-RU" sz="12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ru-RU" sz="1200" b="1" kern="1200" dirty="0" smtClean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2</a:t>
                      </a:r>
                      <a:endParaRPr kumimoji="0" lang="ru-RU" sz="1200" b="1" kern="1200" dirty="0">
                        <a:solidFill>
                          <a:srgbClr val="00B050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ru-RU" sz="12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3</a:t>
                      </a:r>
                      <a:endParaRPr kumimoji="0" lang="ru-RU" sz="12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ru-RU" sz="12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</a:t>
                      </a:r>
                      <a:endParaRPr kumimoji="0" lang="ru-RU" sz="12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…</a:t>
                      </a:r>
                      <a:endParaRPr kumimoji="0" lang="ru-RU" sz="12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ru-RU" sz="12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</a:t>
                      </a:r>
                      <a:endParaRPr kumimoji="0" lang="ru-RU" sz="12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…</a:t>
                      </a:r>
                      <a:endParaRPr kumimoji="0" lang="ru-RU" sz="12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ru-RU" sz="12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kumimoji="0" lang="ru-RU" sz="12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…</a:t>
                      </a:r>
                      <a:endParaRPr kumimoji="0" lang="ru-RU" sz="12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ru-RU" sz="1200" b="1" kern="1200" dirty="0" smtClean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200" b="1" kern="1200" dirty="0" smtClean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8</a:t>
                      </a:r>
                      <a:endParaRPr kumimoji="0" lang="ru-RU" sz="1200" b="1" kern="1200" dirty="0">
                        <a:solidFill>
                          <a:srgbClr val="FF0000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ru-RU" sz="12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9</a:t>
                      </a:r>
                      <a:endParaRPr kumimoji="0" lang="ru-RU" sz="12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…</a:t>
                      </a:r>
                      <a:endParaRPr kumimoji="0" lang="ru-RU" sz="12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ru-RU" sz="12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2</a:t>
                      </a:r>
                      <a:endParaRPr kumimoji="0" lang="ru-RU" sz="12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…</a:t>
                      </a:r>
                      <a:endParaRPr kumimoji="0" lang="ru-RU" sz="12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ru-RU" sz="12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7</a:t>
                      </a:r>
                      <a:endParaRPr kumimoji="0" lang="ru-RU" sz="12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…</a:t>
                      </a:r>
                      <a:endParaRPr kumimoji="0" lang="ru-RU" sz="12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0" lang="ru-RU" sz="12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0" lang="ru-RU" sz="12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sz="1200" b="1" kern="1200" dirty="0">
                        <a:solidFill>
                          <a:srgbClr val="0070C0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sz="12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sz="12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sz="12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sz="12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sz="12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sz="12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sz="12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sz="12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sz="12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sz="12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sz="12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sz="12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sz="12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76324"/>
                  </a:ext>
                </a:extLst>
              </a:tr>
              <a:tr h="660248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id22</a:t>
                      </a:r>
                      <a:endParaRPr kumimoji="0" lang="ru-RU" sz="16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  <a:r>
                        <a:rPr kumimoji="0" lang="en-US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en-US" b="1" dirty="0" smtClean="0"/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id41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id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48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2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ru-RU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84</a:t>
                      </a:r>
                      <a:endParaRPr kumimoji="0" lang="ru-RU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</a:p>
                    <a:p>
                      <a:pPr algn="ctr"/>
                      <a:r>
                        <a:rPr lang="en-US" b="1" dirty="0" smtClean="0"/>
                        <a:t>62</a:t>
                      </a:r>
                      <a:endParaRPr lang="ru-RU" b="1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</a:p>
                    <a:p>
                      <a:pPr algn="ctr"/>
                      <a:r>
                        <a:rPr lang="en-US" b="1" dirty="0" smtClean="0"/>
                        <a:t>67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6CE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  <a:endParaRPr kumimoji="0" lang="ru-RU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E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63</a:t>
                      </a:r>
                      <a:endParaRPr kumimoji="0" lang="ru-RU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CE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CE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CE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CE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CE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CED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CE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CE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ru-RU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CE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CE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CE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CE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CE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ru-RU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CE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CE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ru-RU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C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659835"/>
                  </a:ext>
                </a:extLst>
              </a:tr>
              <a:tr h="660248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Cambria" panose="02040503050406030204" pitchFamily="18" charset="0"/>
                        </a:rPr>
                        <a:t>…</a:t>
                      </a:r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Cambria" panose="02040503050406030204" pitchFamily="18" charset="0"/>
                        </a:rPr>
                        <a:t>a</a:t>
                      </a:r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603204"/>
                  </a:ext>
                </a:extLst>
              </a:tr>
            </a:tbl>
          </a:graphicData>
        </a:graphic>
      </p:graphicFrame>
      <p:cxnSp>
        <p:nvCxnSpPr>
          <p:cNvPr id="42" name="Скругленная соединительная линия 41"/>
          <p:cNvCxnSpPr/>
          <p:nvPr/>
        </p:nvCxnSpPr>
        <p:spPr>
          <a:xfrm rot="5400000" flipH="1" flipV="1">
            <a:off x="661474" y="5325033"/>
            <a:ext cx="363071" cy="268942"/>
          </a:xfrm>
          <a:prstGeom prst="curvedConnector3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Полилиния 52"/>
          <p:cNvSpPr/>
          <p:nvPr/>
        </p:nvSpPr>
        <p:spPr>
          <a:xfrm>
            <a:off x="1882590" y="5224182"/>
            <a:ext cx="1909481" cy="235323"/>
          </a:xfrm>
          <a:custGeom>
            <a:avLst/>
            <a:gdLst>
              <a:gd name="connsiteX0" fmla="*/ 0 w 2689411"/>
              <a:gd name="connsiteY0" fmla="*/ 0 h 297610"/>
              <a:gd name="connsiteX1" fmla="*/ 510988 w 2689411"/>
              <a:gd name="connsiteY1" fmla="*/ 242047 h 297610"/>
              <a:gd name="connsiteX2" fmla="*/ 1519517 w 2689411"/>
              <a:gd name="connsiteY2" fmla="*/ 295835 h 297610"/>
              <a:gd name="connsiteX3" fmla="*/ 2393576 w 2689411"/>
              <a:gd name="connsiteY3" fmla="*/ 201706 h 297610"/>
              <a:gd name="connsiteX4" fmla="*/ 2689411 w 2689411"/>
              <a:gd name="connsiteY4" fmla="*/ 40341 h 29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9411" h="297610">
                <a:moveTo>
                  <a:pt x="0" y="0"/>
                </a:moveTo>
                <a:cubicBezTo>
                  <a:pt x="128867" y="96370"/>
                  <a:pt x="257735" y="192741"/>
                  <a:pt x="510988" y="242047"/>
                </a:cubicBezTo>
                <a:cubicBezTo>
                  <a:pt x="764241" y="291353"/>
                  <a:pt x="1205752" y="302559"/>
                  <a:pt x="1519517" y="295835"/>
                </a:cubicBezTo>
                <a:cubicBezTo>
                  <a:pt x="1833282" y="289112"/>
                  <a:pt x="2198594" y="244288"/>
                  <a:pt x="2393576" y="201706"/>
                </a:cubicBezTo>
                <a:cubicBezTo>
                  <a:pt x="2588558" y="159124"/>
                  <a:pt x="2638984" y="99732"/>
                  <a:pt x="2689411" y="4034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олилиния 56"/>
          <p:cNvSpPr/>
          <p:nvPr/>
        </p:nvSpPr>
        <p:spPr>
          <a:xfrm>
            <a:off x="4175313" y="4237594"/>
            <a:ext cx="1418664" cy="406554"/>
          </a:xfrm>
          <a:custGeom>
            <a:avLst/>
            <a:gdLst>
              <a:gd name="connsiteX0" fmla="*/ 0 w 1519518"/>
              <a:gd name="connsiteY0" fmla="*/ 395022 h 395022"/>
              <a:gd name="connsiteX1" fmla="*/ 215153 w 1519518"/>
              <a:gd name="connsiteY1" fmla="*/ 152975 h 395022"/>
              <a:gd name="connsiteX2" fmla="*/ 632012 w 1519518"/>
              <a:gd name="connsiteY2" fmla="*/ 5057 h 395022"/>
              <a:gd name="connsiteX3" fmla="*/ 1062318 w 1519518"/>
              <a:gd name="connsiteY3" fmla="*/ 45398 h 395022"/>
              <a:gd name="connsiteX4" fmla="*/ 1411942 w 1519518"/>
              <a:gd name="connsiteY4" fmla="*/ 152975 h 395022"/>
              <a:gd name="connsiteX5" fmla="*/ 1519518 w 1519518"/>
              <a:gd name="connsiteY5" fmla="*/ 381575 h 395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9518" h="395022">
                <a:moveTo>
                  <a:pt x="0" y="395022"/>
                </a:moveTo>
                <a:cubicBezTo>
                  <a:pt x="54909" y="306495"/>
                  <a:pt x="109818" y="217969"/>
                  <a:pt x="215153" y="152975"/>
                </a:cubicBezTo>
                <a:cubicBezTo>
                  <a:pt x="320488" y="87981"/>
                  <a:pt x="490818" y="22986"/>
                  <a:pt x="632012" y="5057"/>
                </a:cubicBezTo>
                <a:cubicBezTo>
                  <a:pt x="773206" y="-12872"/>
                  <a:pt x="932330" y="20745"/>
                  <a:pt x="1062318" y="45398"/>
                </a:cubicBezTo>
                <a:cubicBezTo>
                  <a:pt x="1192306" y="70051"/>
                  <a:pt x="1335742" y="96946"/>
                  <a:pt x="1411942" y="152975"/>
                </a:cubicBezTo>
                <a:cubicBezTo>
                  <a:pt x="1488142" y="209004"/>
                  <a:pt x="1503830" y="295289"/>
                  <a:pt x="1519518" y="381575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олилиния 57"/>
          <p:cNvSpPr/>
          <p:nvPr/>
        </p:nvSpPr>
        <p:spPr>
          <a:xfrm>
            <a:off x="3888643" y="4356847"/>
            <a:ext cx="965745" cy="287301"/>
          </a:xfrm>
          <a:custGeom>
            <a:avLst/>
            <a:gdLst>
              <a:gd name="connsiteX0" fmla="*/ 0 w 1519518"/>
              <a:gd name="connsiteY0" fmla="*/ 395022 h 395022"/>
              <a:gd name="connsiteX1" fmla="*/ 215153 w 1519518"/>
              <a:gd name="connsiteY1" fmla="*/ 152975 h 395022"/>
              <a:gd name="connsiteX2" fmla="*/ 632012 w 1519518"/>
              <a:gd name="connsiteY2" fmla="*/ 5057 h 395022"/>
              <a:gd name="connsiteX3" fmla="*/ 1062318 w 1519518"/>
              <a:gd name="connsiteY3" fmla="*/ 45398 h 395022"/>
              <a:gd name="connsiteX4" fmla="*/ 1411942 w 1519518"/>
              <a:gd name="connsiteY4" fmla="*/ 152975 h 395022"/>
              <a:gd name="connsiteX5" fmla="*/ 1519518 w 1519518"/>
              <a:gd name="connsiteY5" fmla="*/ 381575 h 395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9518" h="395022">
                <a:moveTo>
                  <a:pt x="0" y="395022"/>
                </a:moveTo>
                <a:cubicBezTo>
                  <a:pt x="54909" y="306495"/>
                  <a:pt x="109818" y="217969"/>
                  <a:pt x="215153" y="152975"/>
                </a:cubicBezTo>
                <a:cubicBezTo>
                  <a:pt x="320488" y="87981"/>
                  <a:pt x="490818" y="22986"/>
                  <a:pt x="632012" y="5057"/>
                </a:cubicBezTo>
                <a:cubicBezTo>
                  <a:pt x="773206" y="-12872"/>
                  <a:pt x="932330" y="20745"/>
                  <a:pt x="1062318" y="45398"/>
                </a:cubicBezTo>
                <a:cubicBezTo>
                  <a:pt x="1192306" y="70051"/>
                  <a:pt x="1335742" y="96946"/>
                  <a:pt x="1411942" y="152975"/>
                </a:cubicBezTo>
                <a:cubicBezTo>
                  <a:pt x="1488142" y="209004"/>
                  <a:pt x="1503830" y="295289"/>
                  <a:pt x="1519518" y="381575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75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341312" y="1139688"/>
            <a:ext cx="11586225" cy="5032512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Базовые операции над списками:</a:t>
            </a:r>
          </a:p>
          <a:p>
            <a:pPr lvl="1"/>
            <a:r>
              <a:rPr lang="ru-RU" dirty="0" smtClean="0"/>
              <a:t>Глубокое копирование списков:</a:t>
            </a:r>
          </a:p>
          <a:p>
            <a:pPr marL="822960" lvl="3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import copy</a:t>
            </a:r>
          </a:p>
          <a:p>
            <a:pPr marL="822960" lvl="3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a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= [</a:t>
            </a: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dirty="0" smtClean="0">
                <a:solidFill>
                  <a:srgbClr val="1750EB"/>
                </a:solidFill>
                <a:latin typeface="JetBrains Mono"/>
              </a:rPr>
              <a:t>84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,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 [</a:t>
            </a:r>
            <a:r>
              <a:rPr lang="ru-RU" altLang="ru-RU" dirty="0" smtClean="0">
                <a:solidFill>
                  <a:srgbClr val="1750EB"/>
                </a:solidFill>
                <a:latin typeface="JetBrains Mono"/>
              </a:rPr>
              <a:t>67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,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dirty="0" smtClean="0">
                <a:solidFill>
                  <a:srgbClr val="1750EB"/>
                </a:solidFill>
                <a:latin typeface="JetBrains Mono"/>
              </a:rPr>
              <a:t>63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]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]</a:t>
            </a:r>
            <a:endParaRPr lang="en-US" altLang="ru-RU" dirty="0" smtClean="0">
              <a:solidFill>
                <a:srgbClr val="080808"/>
              </a:solidFill>
              <a:latin typeface="JetBrains Mono"/>
            </a:endParaRPr>
          </a:p>
          <a:p>
            <a:pPr marL="822960" lvl="3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dirty="0">
                <a:solidFill>
                  <a:srgbClr val="080808"/>
                </a:solidFill>
                <a:latin typeface="JetBrains Mono"/>
              </a:rPr>
              <a:t>b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en-US" altLang="ru-RU" dirty="0" err="1" smtClean="0">
                <a:solidFill>
                  <a:srgbClr val="080808"/>
                </a:solidFill>
                <a:latin typeface="JetBrains Mono"/>
              </a:rPr>
              <a:t>copy.deepcopy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(a) </a:t>
            </a:r>
            <a:r>
              <a:rPr lang="en-US" altLang="ru-RU" i="1" dirty="0" smtClean="0">
                <a:solidFill>
                  <a:srgbClr val="8C8C8C"/>
                </a:solidFill>
                <a:latin typeface="JetBrains Mono"/>
              </a:rPr>
              <a:t># </a:t>
            </a:r>
            <a:r>
              <a:rPr lang="ru-RU" altLang="ru-RU" i="1" dirty="0" smtClean="0">
                <a:solidFill>
                  <a:srgbClr val="8C8C8C"/>
                </a:solidFill>
                <a:latin typeface="JetBrains Mono"/>
              </a:rPr>
              <a:t>глубокое копирование</a:t>
            </a:r>
          </a:p>
          <a:p>
            <a:pPr marL="822960" lvl="3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c = a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  </a:t>
            </a:r>
            <a:r>
              <a:rPr lang="en-US" altLang="ru-RU" i="1" dirty="0" smtClean="0">
                <a:solidFill>
                  <a:srgbClr val="8C8C8C"/>
                </a:solidFill>
                <a:latin typeface="JetBrains Mono"/>
              </a:rPr>
              <a:t># </a:t>
            </a:r>
            <a:r>
              <a:rPr lang="ru-RU" altLang="ru-RU" i="1" dirty="0" smtClean="0">
                <a:solidFill>
                  <a:srgbClr val="8C8C8C"/>
                </a:solidFill>
                <a:latin typeface="JetBrains Mono"/>
              </a:rPr>
              <a:t>с является псевдонимом списка </a:t>
            </a:r>
            <a:r>
              <a:rPr lang="en-US" altLang="ru-RU" i="1" dirty="0" smtClean="0">
                <a:solidFill>
                  <a:srgbClr val="8C8C8C"/>
                </a:solidFill>
                <a:latin typeface="JetBrains Mono"/>
              </a:rPr>
              <a:t>a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altLang="ru-RU" dirty="0">
              <a:solidFill>
                <a:srgbClr val="080808"/>
              </a:solidFill>
              <a:latin typeface="JetBrains Mono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altLang="ru-RU" sz="3200" b="0" dirty="0" smtClean="0">
              <a:solidFill>
                <a:srgbClr val="080808"/>
              </a:solidFill>
              <a:latin typeface="JetBrains Mono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altLang="ru-RU" sz="3200" b="0" dirty="0">
              <a:solidFill>
                <a:srgbClr val="080808"/>
              </a:solidFill>
              <a:latin typeface="JetBrains Mono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846827"/>
              </p:ext>
            </p:extLst>
          </p:nvPr>
        </p:nvGraphicFramePr>
        <p:xfrm>
          <a:off x="166261" y="3928378"/>
          <a:ext cx="11887195" cy="2234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722050060"/>
                    </a:ext>
                  </a:extLst>
                </a:gridCol>
                <a:gridCol w="402565">
                  <a:extLst>
                    <a:ext uri="{9D8B030D-6E8A-4147-A177-3AD203B41FA5}">
                      <a16:colId xmlns:a16="http://schemas.microsoft.com/office/drawing/2014/main" val="539703305"/>
                    </a:ext>
                  </a:extLst>
                </a:gridCol>
                <a:gridCol w="212989">
                  <a:extLst>
                    <a:ext uri="{9D8B030D-6E8A-4147-A177-3AD203B41FA5}">
                      <a16:colId xmlns:a16="http://schemas.microsoft.com/office/drawing/2014/main" val="2073391786"/>
                    </a:ext>
                  </a:extLst>
                </a:gridCol>
                <a:gridCol w="395643">
                  <a:extLst>
                    <a:ext uri="{9D8B030D-6E8A-4147-A177-3AD203B41FA5}">
                      <a16:colId xmlns:a16="http://schemas.microsoft.com/office/drawing/2014/main" val="3630792369"/>
                    </a:ext>
                  </a:extLst>
                </a:gridCol>
                <a:gridCol w="395643">
                  <a:extLst>
                    <a:ext uri="{9D8B030D-6E8A-4147-A177-3AD203B41FA5}">
                      <a16:colId xmlns:a16="http://schemas.microsoft.com/office/drawing/2014/main" val="1089475333"/>
                    </a:ext>
                  </a:extLst>
                </a:gridCol>
                <a:gridCol w="395643">
                  <a:extLst>
                    <a:ext uri="{9D8B030D-6E8A-4147-A177-3AD203B41FA5}">
                      <a16:colId xmlns:a16="http://schemas.microsoft.com/office/drawing/2014/main" val="2771034965"/>
                    </a:ext>
                  </a:extLst>
                </a:gridCol>
                <a:gridCol w="212989">
                  <a:extLst>
                    <a:ext uri="{9D8B030D-6E8A-4147-A177-3AD203B41FA5}">
                      <a16:colId xmlns:a16="http://schemas.microsoft.com/office/drawing/2014/main" val="2187914985"/>
                    </a:ext>
                  </a:extLst>
                </a:gridCol>
                <a:gridCol w="396269">
                  <a:extLst>
                    <a:ext uri="{9D8B030D-6E8A-4147-A177-3AD203B41FA5}">
                      <a16:colId xmlns:a16="http://schemas.microsoft.com/office/drawing/2014/main" val="3484340444"/>
                    </a:ext>
                  </a:extLst>
                </a:gridCol>
                <a:gridCol w="212989">
                  <a:extLst>
                    <a:ext uri="{9D8B030D-6E8A-4147-A177-3AD203B41FA5}">
                      <a16:colId xmlns:a16="http://schemas.microsoft.com/office/drawing/2014/main" val="2844743505"/>
                    </a:ext>
                  </a:extLst>
                </a:gridCol>
                <a:gridCol w="396269">
                  <a:extLst>
                    <a:ext uri="{9D8B030D-6E8A-4147-A177-3AD203B41FA5}">
                      <a16:colId xmlns:a16="http://schemas.microsoft.com/office/drawing/2014/main" val="2105209803"/>
                    </a:ext>
                  </a:extLst>
                </a:gridCol>
                <a:gridCol w="285904">
                  <a:extLst>
                    <a:ext uri="{9D8B030D-6E8A-4147-A177-3AD203B41FA5}">
                      <a16:colId xmlns:a16="http://schemas.microsoft.com/office/drawing/2014/main" val="1724605408"/>
                    </a:ext>
                  </a:extLst>
                </a:gridCol>
                <a:gridCol w="396269">
                  <a:extLst>
                    <a:ext uri="{9D8B030D-6E8A-4147-A177-3AD203B41FA5}">
                      <a16:colId xmlns:a16="http://schemas.microsoft.com/office/drawing/2014/main" val="2076597595"/>
                    </a:ext>
                  </a:extLst>
                </a:gridCol>
                <a:gridCol w="395643">
                  <a:extLst>
                    <a:ext uri="{9D8B030D-6E8A-4147-A177-3AD203B41FA5}">
                      <a16:colId xmlns:a16="http://schemas.microsoft.com/office/drawing/2014/main" val="2263977497"/>
                    </a:ext>
                  </a:extLst>
                </a:gridCol>
                <a:gridCol w="215202">
                  <a:extLst>
                    <a:ext uri="{9D8B030D-6E8A-4147-A177-3AD203B41FA5}">
                      <a16:colId xmlns:a16="http://schemas.microsoft.com/office/drawing/2014/main" val="244837007"/>
                    </a:ext>
                  </a:extLst>
                </a:gridCol>
                <a:gridCol w="395643">
                  <a:extLst>
                    <a:ext uri="{9D8B030D-6E8A-4147-A177-3AD203B41FA5}">
                      <a16:colId xmlns:a16="http://schemas.microsoft.com/office/drawing/2014/main" val="1522092497"/>
                    </a:ext>
                  </a:extLst>
                </a:gridCol>
                <a:gridCol w="395643">
                  <a:extLst>
                    <a:ext uri="{9D8B030D-6E8A-4147-A177-3AD203B41FA5}">
                      <a16:colId xmlns:a16="http://schemas.microsoft.com/office/drawing/2014/main" val="4103318620"/>
                    </a:ext>
                  </a:extLst>
                </a:gridCol>
                <a:gridCol w="395643">
                  <a:extLst>
                    <a:ext uri="{9D8B030D-6E8A-4147-A177-3AD203B41FA5}">
                      <a16:colId xmlns:a16="http://schemas.microsoft.com/office/drawing/2014/main" val="3877835844"/>
                    </a:ext>
                  </a:extLst>
                </a:gridCol>
                <a:gridCol w="212989">
                  <a:extLst>
                    <a:ext uri="{9D8B030D-6E8A-4147-A177-3AD203B41FA5}">
                      <a16:colId xmlns:a16="http://schemas.microsoft.com/office/drawing/2014/main" val="1412637671"/>
                    </a:ext>
                  </a:extLst>
                </a:gridCol>
                <a:gridCol w="395643">
                  <a:extLst>
                    <a:ext uri="{9D8B030D-6E8A-4147-A177-3AD203B41FA5}">
                      <a16:colId xmlns:a16="http://schemas.microsoft.com/office/drawing/2014/main" val="3831689096"/>
                    </a:ext>
                  </a:extLst>
                </a:gridCol>
                <a:gridCol w="212989">
                  <a:extLst>
                    <a:ext uri="{9D8B030D-6E8A-4147-A177-3AD203B41FA5}">
                      <a16:colId xmlns:a16="http://schemas.microsoft.com/office/drawing/2014/main" val="2117543310"/>
                    </a:ext>
                  </a:extLst>
                </a:gridCol>
                <a:gridCol w="395643">
                  <a:extLst>
                    <a:ext uri="{9D8B030D-6E8A-4147-A177-3AD203B41FA5}">
                      <a16:colId xmlns:a16="http://schemas.microsoft.com/office/drawing/2014/main" val="3236174231"/>
                    </a:ext>
                  </a:extLst>
                </a:gridCol>
                <a:gridCol w="395643">
                  <a:extLst>
                    <a:ext uri="{9D8B030D-6E8A-4147-A177-3AD203B41FA5}">
                      <a16:colId xmlns:a16="http://schemas.microsoft.com/office/drawing/2014/main" val="107893060"/>
                    </a:ext>
                  </a:extLst>
                </a:gridCol>
                <a:gridCol w="395643">
                  <a:extLst>
                    <a:ext uri="{9D8B030D-6E8A-4147-A177-3AD203B41FA5}">
                      <a16:colId xmlns:a16="http://schemas.microsoft.com/office/drawing/2014/main" val="4083882403"/>
                    </a:ext>
                  </a:extLst>
                </a:gridCol>
                <a:gridCol w="212989">
                  <a:extLst>
                    <a:ext uri="{9D8B030D-6E8A-4147-A177-3AD203B41FA5}">
                      <a16:colId xmlns:a16="http://schemas.microsoft.com/office/drawing/2014/main" val="373131341"/>
                    </a:ext>
                  </a:extLst>
                </a:gridCol>
                <a:gridCol w="395643">
                  <a:extLst>
                    <a:ext uri="{9D8B030D-6E8A-4147-A177-3AD203B41FA5}">
                      <a16:colId xmlns:a16="http://schemas.microsoft.com/office/drawing/2014/main" val="461793721"/>
                    </a:ext>
                  </a:extLst>
                </a:gridCol>
                <a:gridCol w="395643">
                  <a:extLst>
                    <a:ext uri="{9D8B030D-6E8A-4147-A177-3AD203B41FA5}">
                      <a16:colId xmlns:a16="http://schemas.microsoft.com/office/drawing/2014/main" val="866808942"/>
                    </a:ext>
                  </a:extLst>
                </a:gridCol>
                <a:gridCol w="395643">
                  <a:extLst>
                    <a:ext uri="{9D8B030D-6E8A-4147-A177-3AD203B41FA5}">
                      <a16:colId xmlns:a16="http://schemas.microsoft.com/office/drawing/2014/main" val="3535029772"/>
                    </a:ext>
                  </a:extLst>
                </a:gridCol>
                <a:gridCol w="395643">
                  <a:extLst>
                    <a:ext uri="{9D8B030D-6E8A-4147-A177-3AD203B41FA5}">
                      <a16:colId xmlns:a16="http://schemas.microsoft.com/office/drawing/2014/main" val="345846559"/>
                    </a:ext>
                  </a:extLst>
                </a:gridCol>
                <a:gridCol w="395643">
                  <a:extLst>
                    <a:ext uri="{9D8B030D-6E8A-4147-A177-3AD203B41FA5}">
                      <a16:colId xmlns:a16="http://schemas.microsoft.com/office/drawing/2014/main" val="152918085"/>
                    </a:ext>
                  </a:extLst>
                </a:gridCol>
                <a:gridCol w="395643">
                  <a:extLst>
                    <a:ext uri="{9D8B030D-6E8A-4147-A177-3AD203B41FA5}">
                      <a16:colId xmlns:a16="http://schemas.microsoft.com/office/drawing/2014/main" val="2081958730"/>
                    </a:ext>
                  </a:extLst>
                </a:gridCol>
                <a:gridCol w="395643">
                  <a:extLst>
                    <a:ext uri="{9D8B030D-6E8A-4147-A177-3AD203B41FA5}">
                      <a16:colId xmlns:a16="http://schemas.microsoft.com/office/drawing/2014/main" val="4265134520"/>
                    </a:ext>
                  </a:extLst>
                </a:gridCol>
                <a:gridCol w="395643">
                  <a:extLst>
                    <a:ext uri="{9D8B030D-6E8A-4147-A177-3AD203B41FA5}">
                      <a16:colId xmlns:a16="http://schemas.microsoft.com/office/drawing/2014/main" val="2280360170"/>
                    </a:ext>
                  </a:extLst>
                </a:gridCol>
                <a:gridCol w="395643">
                  <a:extLst>
                    <a:ext uri="{9D8B030D-6E8A-4147-A177-3AD203B41FA5}">
                      <a16:colId xmlns:a16="http://schemas.microsoft.com/office/drawing/2014/main" val="4267689111"/>
                    </a:ext>
                  </a:extLst>
                </a:gridCol>
                <a:gridCol w="395643">
                  <a:extLst>
                    <a:ext uri="{9D8B030D-6E8A-4147-A177-3AD203B41FA5}">
                      <a16:colId xmlns:a16="http://schemas.microsoft.com/office/drawing/2014/main" val="1759793652"/>
                    </a:ext>
                  </a:extLst>
                </a:gridCol>
              </a:tblGrid>
              <a:tr h="66024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…</a:t>
                      </a:r>
                      <a:endParaRPr kumimoji="0" lang="ru-RU" sz="12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</a:t>
                      </a:r>
                      <a:endParaRPr kumimoji="0" lang="ru-RU" sz="12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…</a:t>
                      </a:r>
                      <a:endParaRPr kumimoji="0" lang="ru-RU" sz="12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ru-RU" sz="1200" b="1" kern="1200" dirty="0" smtClean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2</a:t>
                      </a:r>
                      <a:endParaRPr kumimoji="0" lang="ru-RU" sz="1200" b="1" kern="1200" dirty="0">
                        <a:solidFill>
                          <a:srgbClr val="00B050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ru-RU" sz="12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3</a:t>
                      </a:r>
                      <a:endParaRPr kumimoji="0" lang="ru-RU" sz="12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ru-RU" sz="12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</a:t>
                      </a:r>
                      <a:endParaRPr kumimoji="0" lang="ru-RU" sz="12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…</a:t>
                      </a:r>
                      <a:endParaRPr kumimoji="0" lang="ru-RU" sz="12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ru-RU" sz="12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</a:t>
                      </a:r>
                      <a:endParaRPr kumimoji="0" lang="ru-RU" sz="12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…</a:t>
                      </a:r>
                      <a:endParaRPr kumimoji="0" lang="ru-RU" sz="12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ru-RU" sz="12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kumimoji="0" lang="ru-RU" sz="12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…</a:t>
                      </a:r>
                      <a:endParaRPr kumimoji="0" lang="ru-RU" sz="12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ru-RU" sz="1200" b="1" kern="1200" dirty="0" smtClean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200" b="1" kern="1200" dirty="0" smtClean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8</a:t>
                      </a:r>
                      <a:endParaRPr kumimoji="0" lang="ru-RU" sz="1200" b="1" kern="1200" dirty="0">
                        <a:solidFill>
                          <a:srgbClr val="FF0000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ru-RU" sz="12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9</a:t>
                      </a:r>
                      <a:endParaRPr kumimoji="0" lang="ru-RU" sz="12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…</a:t>
                      </a:r>
                      <a:endParaRPr kumimoji="0" lang="ru-RU" sz="12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ru-RU" sz="12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2</a:t>
                      </a:r>
                      <a:endParaRPr kumimoji="0" lang="ru-RU" sz="12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…</a:t>
                      </a:r>
                      <a:endParaRPr kumimoji="0" lang="ru-RU" sz="12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ru-RU" sz="12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7</a:t>
                      </a:r>
                      <a:endParaRPr kumimoji="0" lang="ru-RU" sz="12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…</a:t>
                      </a:r>
                      <a:endParaRPr kumimoji="0" lang="ru-RU" sz="12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2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7</a:t>
                      </a:r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</a:t>
                      </a:r>
                      <a:endParaRPr kumimoji="0" lang="ru-RU" sz="12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0" lang="ru-RU" sz="12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ru-RU" sz="1200" b="1" kern="1200" dirty="0" smtClean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72</a:t>
                      </a:r>
                      <a:endParaRPr kumimoji="0" lang="ru-RU" sz="1200" b="1" kern="1200" dirty="0">
                        <a:solidFill>
                          <a:srgbClr val="0070C0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ru-RU" sz="12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73</a:t>
                      </a:r>
                      <a:endParaRPr kumimoji="0" lang="ru-RU" sz="12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ru-RU" sz="12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74</a:t>
                      </a:r>
                      <a:endParaRPr kumimoji="0" lang="ru-RU" sz="12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…</a:t>
                      </a:r>
                      <a:endParaRPr kumimoji="0" lang="ru-RU" sz="12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ru-RU" sz="12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79</a:t>
                      </a:r>
                      <a:endParaRPr kumimoji="0" lang="ru-RU" sz="12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sz="12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ru-RU" sz="12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85</a:t>
                      </a:r>
                      <a:endParaRPr kumimoji="0" lang="ru-RU" sz="12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sz="12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ru-RU" sz="12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88</a:t>
                      </a:r>
                      <a:endParaRPr kumimoji="0" lang="ru-RU" sz="12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ru-RU" sz="12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89</a:t>
                      </a:r>
                      <a:endParaRPr kumimoji="0" lang="ru-RU" sz="12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sz="12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ru-RU" sz="12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93</a:t>
                      </a:r>
                      <a:endParaRPr kumimoji="0" lang="ru-RU" sz="12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sz="12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ru-RU" sz="12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98</a:t>
                      </a:r>
                      <a:endParaRPr kumimoji="0" lang="ru-RU" sz="12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76324"/>
                  </a:ext>
                </a:extLst>
              </a:tr>
              <a:tr h="660248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id22</a:t>
                      </a:r>
                      <a:endParaRPr kumimoji="0" lang="ru-RU" sz="16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  <a:r>
                        <a:rPr kumimoji="0" lang="en-US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en-US" b="1" dirty="0" smtClean="0"/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id41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id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48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2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ru-RU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84</a:t>
                      </a:r>
                      <a:endParaRPr kumimoji="0" lang="ru-RU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</a:p>
                    <a:p>
                      <a:pPr algn="ctr"/>
                      <a:r>
                        <a:rPr lang="en-US" b="1" dirty="0" smtClean="0"/>
                        <a:t>62</a:t>
                      </a:r>
                      <a:endParaRPr lang="ru-RU" b="1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</a:p>
                    <a:p>
                      <a:pPr algn="ctr"/>
                      <a:r>
                        <a:rPr lang="en-US" b="1" dirty="0" smtClean="0"/>
                        <a:t>67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6CE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  <a:endParaRPr kumimoji="0" lang="ru-RU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E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63</a:t>
                      </a:r>
                      <a:endParaRPr kumimoji="0" lang="ru-RU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id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</a:p>
                    <a:p>
                      <a:pPr algn="ctr"/>
                      <a:r>
                        <a:rPr lang="en-US" b="1" dirty="0" smtClean="0"/>
                        <a:t>79</a:t>
                      </a:r>
                      <a:endParaRPr lang="ru-RU" b="1" dirty="0"/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</a:p>
                    <a:p>
                      <a:pPr algn="ctr"/>
                      <a:r>
                        <a:rPr lang="en-US" b="1" dirty="0" smtClean="0"/>
                        <a:t>85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id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88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2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ru-RU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CE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84</a:t>
                      </a:r>
                      <a:endParaRPr kumimoji="0" lang="ru-RU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CE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</a:p>
                    <a:p>
                      <a:pPr algn="ctr"/>
                      <a:r>
                        <a:rPr lang="en-US" b="1" dirty="0" smtClean="0"/>
                        <a:t>93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</a:p>
                    <a:p>
                      <a:pPr algn="ctr"/>
                      <a:r>
                        <a:rPr lang="en-US" b="1" dirty="0" smtClean="0"/>
                        <a:t>98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CE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  <a:endParaRPr kumimoji="0" lang="ru-RU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CE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63</a:t>
                      </a:r>
                      <a:endParaRPr kumimoji="0" lang="ru-RU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659835"/>
                  </a:ext>
                </a:extLst>
              </a:tr>
              <a:tr h="660248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Cambria" panose="02040503050406030204" pitchFamily="18" charset="0"/>
                        </a:rPr>
                        <a:t>…</a:t>
                      </a:r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Cambria" panose="02040503050406030204" pitchFamily="18" charset="0"/>
                        </a:rPr>
                        <a:t>a</a:t>
                      </a:r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Cambria" panose="02040503050406030204" pitchFamily="18" charset="0"/>
                        </a:rPr>
                        <a:t>b</a:t>
                      </a:r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603204"/>
                  </a:ext>
                </a:extLst>
              </a:tr>
            </a:tbl>
          </a:graphicData>
        </a:graphic>
      </p:graphicFrame>
      <p:cxnSp>
        <p:nvCxnSpPr>
          <p:cNvPr id="42" name="Скругленная соединительная линия 41"/>
          <p:cNvCxnSpPr/>
          <p:nvPr/>
        </p:nvCxnSpPr>
        <p:spPr>
          <a:xfrm rot="5400000" flipH="1" flipV="1">
            <a:off x="661474" y="5325033"/>
            <a:ext cx="363071" cy="268942"/>
          </a:xfrm>
          <a:prstGeom prst="curvedConnector3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кругленная соединительная линия 42"/>
          <p:cNvCxnSpPr/>
          <p:nvPr/>
        </p:nvCxnSpPr>
        <p:spPr>
          <a:xfrm flipV="1">
            <a:off x="6421174" y="5274032"/>
            <a:ext cx="372034" cy="370952"/>
          </a:xfrm>
          <a:prstGeom prst="curvedConnector3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Полилиния 52"/>
          <p:cNvSpPr/>
          <p:nvPr/>
        </p:nvSpPr>
        <p:spPr>
          <a:xfrm>
            <a:off x="1882590" y="5224182"/>
            <a:ext cx="1909481" cy="235323"/>
          </a:xfrm>
          <a:custGeom>
            <a:avLst/>
            <a:gdLst>
              <a:gd name="connsiteX0" fmla="*/ 0 w 2689411"/>
              <a:gd name="connsiteY0" fmla="*/ 0 h 297610"/>
              <a:gd name="connsiteX1" fmla="*/ 510988 w 2689411"/>
              <a:gd name="connsiteY1" fmla="*/ 242047 h 297610"/>
              <a:gd name="connsiteX2" fmla="*/ 1519517 w 2689411"/>
              <a:gd name="connsiteY2" fmla="*/ 295835 h 297610"/>
              <a:gd name="connsiteX3" fmla="*/ 2393576 w 2689411"/>
              <a:gd name="connsiteY3" fmla="*/ 201706 h 297610"/>
              <a:gd name="connsiteX4" fmla="*/ 2689411 w 2689411"/>
              <a:gd name="connsiteY4" fmla="*/ 40341 h 29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9411" h="297610">
                <a:moveTo>
                  <a:pt x="0" y="0"/>
                </a:moveTo>
                <a:cubicBezTo>
                  <a:pt x="128867" y="96370"/>
                  <a:pt x="257735" y="192741"/>
                  <a:pt x="510988" y="242047"/>
                </a:cubicBezTo>
                <a:cubicBezTo>
                  <a:pt x="764241" y="291353"/>
                  <a:pt x="1205752" y="302559"/>
                  <a:pt x="1519517" y="295835"/>
                </a:cubicBezTo>
                <a:cubicBezTo>
                  <a:pt x="1833282" y="289112"/>
                  <a:pt x="2198594" y="244288"/>
                  <a:pt x="2393576" y="201706"/>
                </a:cubicBezTo>
                <a:cubicBezTo>
                  <a:pt x="2588558" y="159124"/>
                  <a:pt x="2638984" y="99732"/>
                  <a:pt x="2689411" y="4034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олилиния 56"/>
          <p:cNvSpPr/>
          <p:nvPr/>
        </p:nvSpPr>
        <p:spPr>
          <a:xfrm>
            <a:off x="4175313" y="4237594"/>
            <a:ext cx="1418664" cy="406554"/>
          </a:xfrm>
          <a:custGeom>
            <a:avLst/>
            <a:gdLst>
              <a:gd name="connsiteX0" fmla="*/ 0 w 1519518"/>
              <a:gd name="connsiteY0" fmla="*/ 395022 h 395022"/>
              <a:gd name="connsiteX1" fmla="*/ 215153 w 1519518"/>
              <a:gd name="connsiteY1" fmla="*/ 152975 h 395022"/>
              <a:gd name="connsiteX2" fmla="*/ 632012 w 1519518"/>
              <a:gd name="connsiteY2" fmla="*/ 5057 h 395022"/>
              <a:gd name="connsiteX3" fmla="*/ 1062318 w 1519518"/>
              <a:gd name="connsiteY3" fmla="*/ 45398 h 395022"/>
              <a:gd name="connsiteX4" fmla="*/ 1411942 w 1519518"/>
              <a:gd name="connsiteY4" fmla="*/ 152975 h 395022"/>
              <a:gd name="connsiteX5" fmla="*/ 1519518 w 1519518"/>
              <a:gd name="connsiteY5" fmla="*/ 381575 h 395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9518" h="395022">
                <a:moveTo>
                  <a:pt x="0" y="395022"/>
                </a:moveTo>
                <a:cubicBezTo>
                  <a:pt x="54909" y="306495"/>
                  <a:pt x="109818" y="217969"/>
                  <a:pt x="215153" y="152975"/>
                </a:cubicBezTo>
                <a:cubicBezTo>
                  <a:pt x="320488" y="87981"/>
                  <a:pt x="490818" y="22986"/>
                  <a:pt x="632012" y="5057"/>
                </a:cubicBezTo>
                <a:cubicBezTo>
                  <a:pt x="773206" y="-12872"/>
                  <a:pt x="932330" y="20745"/>
                  <a:pt x="1062318" y="45398"/>
                </a:cubicBezTo>
                <a:cubicBezTo>
                  <a:pt x="1192306" y="70051"/>
                  <a:pt x="1335742" y="96946"/>
                  <a:pt x="1411942" y="152975"/>
                </a:cubicBezTo>
                <a:cubicBezTo>
                  <a:pt x="1488142" y="209004"/>
                  <a:pt x="1503830" y="295289"/>
                  <a:pt x="1519518" y="381575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олилиния 57"/>
          <p:cNvSpPr/>
          <p:nvPr/>
        </p:nvSpPr>
        <p:spPr>
          <a:xfrm>
            <a:off x="3888643" y="4356847"/>
            <a:ext cx="965745" cy="287301"/>
          </a:xfrm>
          <a:custGeom>
            <a:avLst/>
            <a:gdLst>
              <a:gd name="connsiteX0" fmla="*/ 0 w 1519518"/>
              <a:gd name="connsiteY0" fmla="*/ 395022 h 395022"/>
              <a:gd name="connsiteX1" fmla="*/ 215153 w 1519518"/>
              <a:gd name="connsiteY1" fmla="*/ 152975 h 395022"/>
              <a:gd name="connsiteX2" fmla="*/ 632012 w 1519518"/>
              <a:gd name="connsiteY2" fmla="*/ 5057 h 395022"/>
              <a:gd name="connsiteX3" fmla="*/ 1062318 w 1519518"/>
              <a:gd name="connsiteY3" fmla="*/ 45398 h 395022"/>
              <a:gd name="connsiteX4" fmla="*/ 1411942 w 1519518"/>
              <a:gd name="connsiteY4" fmla="*/ 152975 h 395022"/>
              <a:gd name="connsiteX5" fmla="*/ 1519518 w 1519518"/>
              <a:gd name="connsiteY5" fmla="*/ 381575 h 395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9518" h="395022">
                <a:moveTo>
                  <a:pt x="0" y="395022"/>
                </a:moveTo>
                <a:cubicBezTo>
                  <a:pt x="54909" y="306495"/>
                  <a:pt x="109818" y="217969"/>
                  <a:pt x="215153" y="152975"/>
                </a:cubicBezTo>
                <a:cubicBezTo>
                  <a:pt x="320488" y="87981"/>
                  <a:pt x="490818" y="22986"/>
                  <a:pt x="632012" y="5057"/>
                </a:cubicBezTo>
                <a:cubicBezTo>
                  <a:pt x="773206" y="-12872"/>
                  <a:pt x="932330" y="20745"/>
                  <a:pt x="1062318" y="45398"/>
                </a:cubicBezTo>
                <a:cubicBezTo>
                  <a:pt x="1192306" y="70051"/>
                  <a:pt x="1335742" y="96946"/>
                  <a:pt x="1411942" y="152975"/>
                </a:cubicBezTo>
                <a:cubicBezTo>
                  <a:pt x="1488142" y="209004"/>
                  <a:pt x="1503830" y="295289"/>
                  <a:pt x="1519518" y="381575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олилиния 12"/>
          <p:cNvSpPr/>
          <p:nvPr/>
        </p:nvSpPr>
        <p:spPr>
          <a:xfrm>
            <a:off x="7669314" y="5204013"/>
            <a:ext cx="2012568" cy="242046"/>
          </a:xfrm>
          <a:custGeom>
            <a:avLst/>
            <a:gdLst>
              <a:gd name="connsiteX0" fmla="*/ 0 w 2689411"/>
              <a:gd name="connsiteY0" fmla="*/ 0 h 297610"/>
              <a:gd name="connsiteX1" fmla="*/ 510988 w 2689411"/>
              <a:gd name="connsiteY1" fmla="*/ 242047 h 297610"/>
              <a:gd name="connsiteX2" fmla="*/ 1519517 w 2689411"/>
              <a:gd name="connsiteY2" fmla="*/ 295835 h 297610"/>
              <a:gd name="connsiteX3" fmla="*/ 2393576 w 2689411"/>
              <a:gd name="connsiteY3" fmla="*/ 201706 h 297610"/>
              <a:gd name="connsiteX4" fmla="*/ 2689411 w 2689411"/>
              <a:gd name="connsiteY4" fmla="*/ 40341 h 29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9411" h="297610">
                <a:moveTo>
                  <a:pt x="0" y="0"/>
                </a:moveTo>
                <a:cubicBezTo>
                  <a:pt x="128867" y="96370"/>
                  <a:pt x="257735" y="192741"/>
                  <a:pt x="510988" y="242047"/>
                </a:cubicBezTo>
                <a:cubicBezTo>
                  <a:pt x="764241" y="291353"/>
                  <a:pt x="1205752" y="302559"/>
                  <a:pt x="1519517" y="295835"/>
                </a:cubicBezTo>
                <a:cubicBezTo>
                  <a:pt x="1833282" y="289112"/>
                  <a:pt x="2198594" y="244288"/>
                  <a:pt x="2393576" y="201706"/>
                </a:cubicBezTo>
                <a:cubicBezTo>
                  <a:pt x="2588558" y="159124"/>
                  <a:pt x="2638984" y="99732"/>
                  <a:pt x="2689411" y="4034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олилиния 13"/>
          <p:cNvSpPr/>
          <p:nvPr/>
        </p:nvSpPr>
        <p:spPr>
          <a:xfrm>
            <a:off x="10230966" y="4188289"/>
            <a:ext cx="1418664" cy="406554"/>
          </a:xfrm>
          <a:custGeom>
            <a:avLst/>
            <a:gdLst>
              <a:gd name="connsiteX0" fmla="*/ 0 w 1519518"/>
              <a:gd name="connsiteY0" fmla="*/ 395022 h 395022"/>
              <a:gd name="connsiteX1" fmla="*/ 215153 w 1519518"/>
              <a:gd name="connsiteY1" fmla="*/ 152975 h 395022"/>
              <a:gd name="connsiteX2" fmla="*/ 632012 w 1519518"/>
              <a:gd name="connsiteY2" fmla="*/ 5057 h 395022"/>
              <a:gd name="connsiteX3" fmla="*/ 1062318 w 1519518"/>
              <a:gd name="connsiteY3" fmla="*/ 45398 h 395022"/>
              <a:gd name="connsiteX4" fmla="*/ 1411942 w 1519518"/>
              <a:gd name="connsiteY4" fmla="*/ 152975 h 395022"/>
              <a:gd name="connsiteX5" fmla="*/ 1519518 w 1519518"/>
              <a:gd name="connsiteY5" fmla="*/ 381575 h 395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9518" h="395022">
                <a:moveTo>
                  <a:pt x="0" y="395022"/>
                </a:moveTo>
                <a:cubicBezTo>
                  <a:pt x="54909" y="306495"/>
                  <a:pt x="109818" y="217969"/>
                  <a:pt x="215153" y="152975"/>
                </a:cubicBezTo>
                <a:cubicBezTo>
                  <a:pt x="320488" y="87981"/>
                  <a:pt x="490818" y="22986"/>
                  <a:pt x="632012" y="5057"/>
                </a:cubicBezTo>
                <a:cubicBezTo>
                  <a:pt x="773206" y="-12872"/>
                  <a:pt x="932330" y="20745"/>
                  <a:pt x="1062318" y="45398"/>
                </a:cubicBezTo>
                <a:cubicBezTo>
                  <a:pt x="1192306" y="70051"/>
                  <a:pt x="1335742" y="96946"/>
                  <a:pt x="1411942" y="152975"/>
                </a:cubicBezTo>
                <a:cubicBezTo>
                  <a:pt x="1488142" y="209004"/>
                  <a:pt x="1503830" y="295289"/>
                  <a:pt x="1519518" y="381575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олилиния 14"/>
          <p:cNvSpPr/>
          <p:nvPr/>
        </p:nvSpPr>
        <p:spPr>
          <a:xfrm>
            <a:off x="9944296" y="4307542"/>
            <a:ext cx="965745" cy="287301"/>
          </a:xfrm>
          <a:custGeom>
            <a:avLst/>
            <a:gdLst>
              <a:gd name="connsiteX0" fmla="*/ 0 w 1519518"/>
              <a:gd name="connsiteY0" fmla="*/ 395022 h 395022"/>
              <a:gd name="connsiteX1" fmla="*/ 215153 w 1519518"/>
              <a:gd name="connsiteY1" fmla="*/ 152975 h 395022"/>
              <a:gd name="connsiteX2" fmla="*/ 632012 w 1519518"/>
              <a:gd name="connsiteY2" fmla="*/ 5057 h 395022"/>
              <a:gd name="connsiteX3" fmla="*/ 1062318 w 1519518"/>
              <a:gd name="connsiteY3" fmla="*/ 45398 h 395022"/>
              <a:gd name="connsiteX4" fmla="*/ 1411942 w 1519518"/>
              <a:gd name="connsiteY4" fmla="*/ 152975 h 395022"/>
              <a:gd name="connsiteX5" fmla="*/ 1519518 w 1519518"/>
              <a:gd name="connsiteY5" fmla="*/ 381575 h 395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9518" h="395022">
                <a:moveTo>
                  <a:pt x="0" y="395022"/>
                </a:moveTo>
                <a:cubicBezTo>
                  <a:pt x="54909" y="306495"/>
                  <a:pt x="109818" y="217969"/>
                  <a:pt x="215153" y="152975"/>
                </a:cubicBezTo>
                <a:cubicBezTo>
                  <a:pt x="320488" y="87981"/>
                  <a:pt x="490818" y="22986"/>
                  <a:pt x="632012" y="5057"/>
                </a:cubicBezTo>
                <a:cubicBezTo>
                  <a:pt x="773206" y="-12872"/>
                  <a:pt x="932330" y="20745"/>
                  <a:pt x="1062318" y="45398"/>
                </a:cubicBezTo>
                <a:cubicBezTo>
                  <a:pt x="1192306" y="70051"/>
                  <a:pt x="1335742" y="96946"/>
                  <a:pt x="1411942" y="152975"/>
                </a:cubicBezTo>
                <a:cubicBezTo>
                  <a:pt x="1488142" y="209004"/>
                  <a:pt x="1503830" y="295289"/>
                  <a:pt x="1519518" y="381575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17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Методы для работы со списками: </a:t>
            </a:r>
            <a:r>
              <a:rPr lang="ru-RU" dirty="0" smtClean="0"/>
              <a:t>эти методы меняют список на месте</a:t>
            </a:r>
          </a:p>
          <a:p>
            <a:pPr lvl="1"/>
            <a:r>
              <a:rPr lang="en-US" dirty="0" err="1" smtClean="0">
                <a:solidFill>
                  <a:srgbClr val="0000FF"/>
                </a:solidFill>
              </a:rPr>
              <a:t>lst.</a:t>
            </a:r>
            <a:r>
              <a:rPr lang="en-US" dirty="0" err="1" smtClean="0">
                <a:solidFill>
                  <a:srgbClr val="00B050"/>
                </a:solidFill>
              </a:rPr>
              <a:t>append</a:t>
            </a:r>
            <a:r>
              <a:rPr lang="en-US" dirty="0" smtClean="0"/>
              <a:t>()</a:t>
            </a:r>
            <a:r>
              <a:rPr lang="ru-RU" dirty="0" smtClean="0"/>
              <a:t> – добавляет в конец списка </a:t>
            </a:r>
            <a:r>
              <a:rPr lang="en-US" dirty="0" err="1" smtClean="0"/>
              <a:t>lst</a:t>
            </a:r>
            <a:r>
              <a:rPr lang="en-US" dirty="0" smtClean="0"/>
              <a:t> </a:t>
            </a:r>
            <a:r>
              <a:rPr lang="ru-RU" dirty="0" smtClean="0"/>
              <a:t>указанный элемент.</a:t>
            </a:r>
          </a:p>
          <a:p>
            <a:pPr marL="320040" lvl="1" indent="0">
              <a:buNone/>
            </a:pPr>
            <a:endParaRPr lang="ru-RU" altLang="ru-RU" b="0" dirty="0" smtClean="0">
              <a:solidFill>
                <a:srgbClr val="080808"/>
              </a:solidFill>
              <a:latin typeface="JetBrains Mono"/>
            </a:endParaRPr>
          </a:p>
          <a:p>
            <a:pPr marL="320040" lvl="1" indent="0">
              <a:buNone/>
            </a:pP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list1 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= [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'1'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'84'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'67'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'63'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'24'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]</a:t>
            </a:r>
            <a:br>
              <a:rPr lang="ru-RU" altLang="ru-RU" dirty="0">
                <a:solidFill>
                  <a:srgbClr val="080808"/>
                </a:solidFill>
                <a:latin typeface="JetBrains Mono"/>
              </a:rPr>
            </a:b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list1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append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45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)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(list1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) 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614092" y="5291345"/>
            <a:ext cx="67056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1" dirty="0">
                <a:solidFill>
                  <a:srgbClr val="8C8C8C"/>
                </a:solidFill>
                <a:latin typeface="JetBrains Mono"/>
              </a:rPr>
              <a:t># list1 = </a:t>
            </a:r>
            <a:r>
              <a:rPr lang="ru-RU" sz="3200" b="1" i="1" dirty="0">
                <a:solidFill>
                  <a:srgbClr val="8C8C8C"/>
                </a:solidFill>
                <a:latin typeface="JetBrains Mono"/>
              </a:rPr>
              <a:t>['1', '84', '67', '63', '24', 45]</a:t>
            </a:r>
          </a:p>
        </p:txBody>
      </p:sp>
    </p:spTree>
    <p:extLst>
      <p:ext uri="{BB962C8B-B14F-4D97-AF65-F5344CB8AC3E}">
        <p14:creationId xmlns:p14="http://schemas.microsoft.com/office/powerpoint/2010/main" val="53596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Методы для работы со списками: </a:t>
            </a:r>
            <a:r>
              <a:rPr lang="ru-RU" dirty="0" smtClean="0"/>
              <a:t>эти методы меняют список на месте, ничего не возвращая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lst.</a:t>
            </a:r>
            <a:r>
              <a:rPr lang="en-US" dirty="0" err="1" smtClean="0">
                <a:solidFill>
                  <a:srgbClr val="00B050"/>
                </a:solidFill>
              </a:rPr>
              <a:t>extend</a:t>
            </a:r>
            <a:r>
              <a:rPr lang="en-US" dirty="0" smtClean="0"/>
              <a:t>(list_)</a:t>
            </a:r>
            <a:r>
              <a:rPr lang="ru-RU" dirty="0" smtClean="0"/>
              <a:t> – расширяет список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0000FF"/>
                </a:solidFill>
              </a:rPr>
              <a:t>lst</a:t>
            </a:r>
            <a:r>
              <a:rPr lang="ru-RU" dirty="0" smtClean="0"/>
              <a:t>, добавляя в конец все элементы списка </a:t>
            </a:r>
            <a:r>
              <a:rPr lang="en-US" dirty="0" smtClean="0"/>
              <a:t>list_</a:t>
            </a:r>
            <a:r>
              <a:rPr lang="ru-RU" dirty="0" smtClean="0"/>
              <a:t>.</a:t>
            </a:r>
          </a:p>
          <a:p>
            <a:pPr marL="320040" lvl="1" indent="0">
              <a:buNone/>
            </a:pPr>
            <a:endParaRPr lang="ru-RU" altLang="ru-RU" sz="1200" b="0" dirty="0" smtClean="0">
              <a:solidFill>
                <a:srgbClr val="080808"/>
              </a:solidFill>
              <a:latin typeface="JetBrains Mono"/>
            </a:endParaRPr>
          </a:p>
          <a:p>
            <a:pPr marL="320040" lvl="1" indent="0">
              <a:buNone/>
            </a:pP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list1 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= [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'1'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'84'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'67'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'63'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'24'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]</a:t>
            </a:r>
            <a:br>
              <a:rPr lang="ru-RU" altLang="ru-RU" dirty="0">
                <a:solidFill>
                  <a:srgbClr val="080808"/>
                </a:solidFill>
                <a:latin typeface="JetBrains Mono"/>
              </a:rPr>
            </a:b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list1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extend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[45, 678, 123]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)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rgbClr val="080808"/>
                </a:solidFill>
                <a:latin typeface="JetBrains Mono"/>
              </a:rPr>
            </a:br>
            <a:endParaRPr lang="en-US" altLang="ru-RU" sz="1600" dirty="0" smtClean="0">
              <a:solidFill>
                <a:srgbClr val="080808"/>
              </a:solidFill>
              <a:latin typeface="JetBrains Mono"/>
            </a:endParaRPr>
          </a:p>
          <a:p>
            <a:pPr marL="320040" lvl="1" indent="0">
              <a:buNone/>
            </a:pPr>
            <a:r>
              <a:rPr lang="ru-RU" altLang="ru-RU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(list1) 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294928" y="5289760"/>
            <a:ext cx="85266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1" dirty="0">
                <a:solidFill>
                  <a:srgbClr val="8C8C8C"/>
                </a:solidFill>
                <a:latin typeface="JetBrains Mono"/>
              </a:rPr>
              <a:t># list1 = </a:t>
            </a:r>
            <a:r>
              <a:rPr lang="ru-RU" sz="3200" b="1" i="1" dirty="0">
                <a:solidFill>
                  <a:srgbClr val="8C8C8C"/>
                </a:solidFill>
                <a:latin typeface="JetBrains Mono"/>
              </a:rPr>
              <a:t>['1', '84', '67', '63', '24', 45, 678, 123]</a:t>
            </a:r>
          </a:p>
        </p:txBody>
      </p:sp>
    </p:spTree>
    <p:extLst>
      <p:ext uri="{BB962C8B-B14F-4D97-AF65-F5344CB8AC3E}">
        <p14:creationId xmlns:p14="http://schemas.microsoft.com/office/powerpoint/2010/main" val="75010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Методы для работы со списками:</a:t>
            </a:r>
            <a:endParaRPr lang="ru-RU" dirty="0" smtClean="0"/>
          </a:p>
          <a:p>
            <a:pPr lvl="1"/>
            <a:r>
              <a:rPr lang="en-US" dirty="0" err="1" smtClean="0">
                <a:solidFill>
                  <a:srgbClr val="0000FF"/>
                </a:solidFill>
              </a:rPr>
              <a:t>lst.</a:t>
            </a:r>
            <a:r>
              <a:rPr lang="en-US" dirty="0" err="1" smtClean="0">
                <a:solidFill>
                  <a:srgbClr val="00B050"/>
                </a:solidFill>
              </a:rPr>
              <a:t>insert</a:t>
            </a:r>
            <a:r>
              <a:rPr lang="en-US" dirty="0" smtClean="0"/>
              <a:t>(</a:t>
            </a:r>
            <a:r>
              <a:rPr lang="en-US" dirty="0" err="1" smtClean="0"/>
              <a:t>ind</a:t>
            </a:r>
            <a:r>
              <a:rPr lang="en-US" dirty="0" smtClean="0"/>
              <a:t>, </a:t>
            </a:r>
            <a:r>
              <a:rPr lang="ru-RU" dirty="0" smtClean="0"/>
              <a:t>элемент</a:t>
            </a:r>
            <a:r>
              <a:rPr lang="en-US" dirty="0" smtClean="0"/>
              <a:t>)</a:t>
            </a:r>
            <a:r>
              <a:rPr lang="ru-RU" dirty="0" smtClean="0"/>
              <a:t> – вставляет элемент в список в позицию </a:t>
            </a:r>
            <a:r>
              <a:rPr lang="en-US" dirty="0" err="1" smtClean="0"/>
              <a:t>ind</a:t>
            </a:r>
            <a:r>
              <a:rPr lang="ru-RU" dirty="0" smtClean="0"/>
              <a:t>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altLang="ru-RU" sz="1800" b="0" dirty="0" smtClean="0">
              <a:solidFill>
                <a:srgbClr val="080808"/>
              </a:solidFill>
              <a:latin typeface="JetBrains Mono"/>
            </a:endParaRPr>
          </a:p>
          <a:p>
            <a:pPr marL="1081088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3500" dirty="0" smtClean="0">
                <a:solidFill>
                  <a:srgbClr val="080808"/>
                </a:solidFill>
                <a:latin typeface="JetBrains Mono"/>
              </a:rPr>
              <a:t>list1 </a:t>
            </a:r>
            <a:r>
              <a:rPr lang="ru-RU" altLang="ru-RU" sz="3500" dirty="0">
                <a:solidFill>
                  <a:srgbClr val="080808"/>
                </a:solidFill>
                <a:latin typeface="JetBrains Mono"/>
              </a:rPr>
              <a:t>= [</a:t>
            </a:r>
            <a:r>
              <a:rPr lang="ru-RU" altLang="ru-RU" sz="3500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ru-RU" altLang="ru-RU" sz="35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3500" dirty="0">
                <a:solidFill>
                  <a:srgbClr val="1750EB"/>
                </a:solidFill>
                <a:latin typeface="JetBrains Mono"/>
              </a:rPr>
              <a:t>84</a:t>
            </a:r>
            <a:r>
              <a:rPr lang="ru-RU" altLang="ru-RU" sz="35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3500" dirty="0">
                <a:solidFill>
                  <a:srgbClr val="1750EB"/>
                </a:solidFill>
                <a:latin typeface="JetBrains Mono"/>
              </a:rPr>
              <a:t>67</a:t>
            </a:r>
            <a:r>
              <a:rPr lang="ru-RU" altLang="ru-RU" sz="3500" dirty="0">
                <a:solidFill>
                  <a:srgbClr val="080808"/>
                </a:solidFill>
                <a:latin typeface="JetBrains Mono"/>
              </a:rPr>
              <a:t>,</a:t>
            </a:r>
            <a:r>
              <a:rPr lang="ru-RU" altLang="ru-RU" sz="3500" dirty="0">
                <a:solidFill>
                  <a:srgbClr val="1750EB"/>
                </a:solidFill>
                <a:latin typeface="JetBrains Mono"/>
              </a:rPr>
              <a:t>63</a:t>
            </a:r>
            <a:r>
              <a:rPr lang="ru-RU" altLang="ru-RU" sz="35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3500" dirty="0" smtClean="0">
                <a:solidFill>
                  <a:srgbClr val="1750EB"/>
                </a:solidFill>
                <a:latin typeface="JetBrains Mono"/>
              </a:rPr>
              <a:t>24</a:t>
            </a:r>
            <a:r>
              <a:rPr lang="ru-RU" altLang="ru-RU" sz="3500" dirty="0">
                <a:solidFill>
                  <a:srgbClr val="080808"/>
                </a:solidFill>
                <a:latin typeface="JetBrains Mono"/>
              </a:rPr>
              <a:t> , </a:t>
            </a:r>
            <a:r>
              <a:rPr lang="ru-RU" altLang="ru-RU" sz="3500" dirty="0" smtClean="0">
                <a:solidFill>
                  <a:srgbClr val="1750EB"/>
                </a:solidFill>
                <a:latin typeface="JetBrains Mono"/>
              </a:rPr>
              <a:t>84</a:t>
            </a:r>
            <a:r>
              <a:rPr lang="ru-RU" altLang="ru-RU" sz="3500" dirty="0" smtClean="0">
                <a:solidFill>
                  <a:srgbClr val="080808"/>
                </a:solidFill>
                <a:latin typeface="JetBrains Mono"/>
              </a:rPr>
              <a:t>]</a:t>
            </a:r>
            <a:r>
              <a:rPr lang="ru-RU" altLang="ru-RU" sz="3500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3500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500" dirty="0" smtClean="0">
                <a:solidFill>
                  <a:srgbClr val="080808"/>
                </a:solidFill>
                <a:latin typeface="JetBrains Mono"/>
              </a:rPr>
              <a:t>list1.</a:t>
            </a:r>
            <a:r>
              <a:rPr lang="en-US" altLang="ru-RU" sz="3500" dirty="0" smtClean="0">
                <a:solidFill>
                  <a:srgbClr val="080808"/>
                </a:solidFill>
                <a:latin typeface="JetBrains Mono"/>
              </a:rPr>
              <a:t>insert</a:t>
            </a:r>
            <a:r>
              <a:rPr lang="ru-RU" altLang="ru-RU" sz="3500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ru-RU" sz="3500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altLang="ru-RU" sz="3500" dirty="0" smtClean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3500" dirty="0" smtClean="0">
                <a:solidFill>
                  <a:srgbClr val="1750EB"/>
                </a:solidFill>
                <a:latin typeface="JetBrains Mono"/>
              </a:rPr>
              <a:t>555</a:t>
            </a:r>
            <a:r>
              <a:rPr lang="ru-RU" altLang="ru-RU" sz="3500" dirty="0" smtClean="0">
                <a:solidFill>
                  <a:srgbClr val="080808"/>
                </a:solidFill>
                <a:latin typeface="JetBrains Mono"/>
              </a:rPr>
              <a:t>))</a:t>
            </a:r>
            <a:r>
              <a:rPr lang="ru-RU" altLang="ru-RU" sz="3500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3500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500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3500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500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500" dirty="0">
                <a:solidFill>
                  <a:srgbClr val="080808"/>
                </a:solidFill>
                <a:latin typeface="JetBrains Mono"/>
              </a:rPr>
              <a:t>(list1</a:t>
            </a:r>
            <a:r>
              <a:rPr lang="ru-RU" altLang="ru-RU" sz="3500" dirty="0" smtClean="0">
                <a:solidFill>
                  <a:srgbClr val="080808"/>
                </a:solidFill>
                <a:latin typeface="JetBrains Mono"/>
              </a:rPr>
              <a:t>)</a:t>
            </a:r>
            <a:endParaRPr lang="ru-RU" altLang="ru-RU" sz="6500" dirty="0">
              <a:latin typeface="Arial" panose="020B0604020202020204" pitchFamily="34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268316" y="5439385"/>
            <a:ext cx="67794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1" dirty="0">
                <a:solidFill>
                  <a:srgbClr val="8C8C8C"/>
                </a:solidFill>
                <a:latin typeface="JetBrains Mono"/>
              </a:rPr>
              <a:t># list1 = </a:t>
            </a:r>
            <a:r>
              <a:rPr lang="ru-RU" sz="3200" b="1" i="1" dirty="0" smtClean="0">
                <a:solidFill>
                  <a:srgbClr val="8C8C8C"/>
                </a:solidFill>
                <a:latin typeface="JetBrains Mono"/>
              </a:rPr>
              <a:t>[</a:t>
            </a:r>
            <a:r>
              <a:rPr lang="ru-RU" altLang="ru-RU" sz="3200" b="1" i="1" dirty="0">
                <a:solidFill>
                  <a:srgbClr val="8C8C8C"/>
                </a:solidFill>
                <a:latin typeface="JetBrains Mono"/>
              </a:rPr>
              <a:t>1</a:t>
            </a:r>
            <a:r>
              <a:rPr lang="ru-RU" altLang="ru-RU" sz="3200" b="1" i="1" dirty="0" smtClean="0">
                <a:solidFill>
                  <a:srgbClr val="8C8C8C"/>
                </a:solidFill>
                <a:latin typeface="JetBrains Mono"/>
              </a:rPr>
              <a:t>, 84, 67, 555, 63, 24, 84 </a:t>
            </a:r>
            <a:r>
              <a:rPr lang="ru-RU" sz="3200" b="1" i="1" dirty="0" smtClean="0">
                <a:solidFill>
                  <a:srgbClr val="8C8C8C"/>
                </a:solidFill>
                <a:latin typeface="JetBrains Mono"/>
              </a:rPr>
              <a:t>]</a:t>
            </a:r>
            <a:endParaRPr lang="ru-RU" sz="3200" b="1" i="1" dirty="0">
              <a:solidFill>
                <a:srgbClr val="8C8C8C"/>
              </a:solidFill>
              <a:latin typeface="JetBrains Mono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3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Методы для работы со списками:</a:t>
            </a:r>
            <a:endParaRPr lang="ru-RU" dirty="0" smtClean="0"/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lst.</a:t>
            </a:r>
            <a:r>
              <a:rPr lang="en-US" dirty="0" err="1" smtClean="0">
                <a:solidFill>
                  <a:srgbClr val="00B050"/>
                </a:solidFill>
              </a:rPr>
              <a:t>remove</a:t>
            </a:r>
            <a:r>
              <a:rPr lang="en-US" dirty="0" smtClean="0"/>
              <a:t>(</a:t>
            </a:r>
            <a:r>
              <a:rPr lang="ru-RU" dirty="0" smtClean="0"/>
              <a:t>элемент</a:t>
            </a:r>
            <a:r>
              <a:rPr lang="en-US" dirty="0" smtClean="0"/>
              <a:t>)</a:t>
            </a:r>
            <a:r>
              <a:rPr lang="ru-RU" dirty="0" smtClean="0"/>
              <a:t> – удаляет из списка </a:t>
            </a:r>
            <a:r>
              <a:rPr lang="en-US" dirty="0" err="1" smtClean="0">
                <a:solidFill>
                  <a:srgbClr val="0000FF"/>
                </a:solidFill>
              </a:rPr>
              <a:t>lst</a:t>
            </a:r>
            <a:r>
              <a:rPr lang="ru-RU" dirty="0" smtClean="0"/>
              <a:t> первое вхождение заданного элемента. Если такого элемента в списке нет, то </a:t>
            </a:r>
            <a:r>
              <a:rPr lang="en-US" dirty="0" err="1" smtClean="0"/>
              <a:t>ValueError</a:t>
            </a:r>
            <a:r>
              <a:rPr lang="ru-RU" dirty="0" smtClean="0"/>
              <a:t>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altLang="ru-RU" sz="1800" b="0" dirty="0" smtClean="0">
              <a:solidFill>
                <a:srgbClr val="080808"/>
              </a:solidFill>
              <a:latin typeface="JetBrains Mono"/>
            </a:endParaRPr>
          </a:p>
          <a:p>
            <a:pPr marL="1081088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3500" dirty="0" smtClean="0">
                <a:solidFill>
                  <a:srgbClr val="080808"/>
                </a:solidFill>
                <a:latin typeface="JetBrains Mono"/>
              </a:rPr>
              <a:t>list1 </a:t>
            </a:r>
            <a:r>
              <a:rPr lang="ru-RU" altLang="ru-RU" sz="3500" dirty="0">
                <a:solidFill>
                  <a:srgbClr val="080808"/>
                </a:solidFill>
                <a:latin typeface="JetBrains Mono"/>
              </a:rPr>
              <a:t>= [</a:t>
            </a:r>
            <a:r>
              <a:rPr lang="ru-RU" altLang="ru-RU" sz="3500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ru-RU" altLang="ru-RU" sz="35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3500" dirty="0">
                <a:solidFill>
                  <a:srgbClr val="1750EB"/>
                </a:solidFill>
                <a:latin typeface="JetBrains Mono"/>
              </a:rPr>
              <a:t>84</a:t>
            </a:r>
            <a:r>
              <a:rPr lang="ru-RU" altLang="ru-RU" sz="35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3500" dirty="0">
                <a:solidFill>
                  <a:srgbClr val="1750EB"/>
                </a:solidFill>
                <a:latin typeface="JetBrains Mono"/>
              </a:rPr>
              <a:t>67</a:t>
            </a:r>
            <a:r>
              <a:rPr lang="ru-RU" altLang="ru-RU" sz="3500" dirty="0">
                <a:solidFill>
                  <a:srgbClr val="080808"/>
                </a:solidFill>
                <a:latin typeface="JetBrains Mono"/>
              </a:rPr>
              <a:t>,</a:t>
            </a:r>
            <a:r>
              <a:rPr lang="ru-RU" altLang="ru-RU" sz="3500" dirty="0">
                <a:solidFill>
                  <a:srgbClr val="1750EB"/>
                </a:solidFill>
                <a:latin typeface="JetBrains Mono"/>
              </a:rPr>
              <a:t>63</a:t>
            </a:r>
            <a:r>
              <a:rPr lang="ru-RU" altLang="ru-RU" sz="35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3500" dirty="0" smtClean="0">
                <a:solidFill>
                  <a:srgbClr val="1750EB"/>
                </a:solidFill>
                <a:latin typeface="JetBrains Mono"/>
              </a:rPr>
              <a:t>24</a:t>
            </a:r>
            <a:r>
              <a:rPr lang="ru-RU" altLang="ru-RU" sz="3500" dirty="0">
                <a:solidFill>
                  <a:srgbClr val="080808"/>
                </a:solidFill>
                <a:latin typeface="JetBrains Mono"/>
              </a:rPr>
              <a:t> , </a:t>
            </a:r>
            <a:r>
              <a:rPr lang="ru-RU" altLang="ru-RU" sz="3500" dirty="0" smtClean="0">
                <a:solidFill>
                  <a:srgbClr val="1750EB"/>
                </a:solidFill>
                <a:latin typeface="JetBrains Mono"/>
              </a:rPr>
              <a:t>84</a:t>
            </a:r>
            <a:r>
              <a:rPr lang="ru-RU" altLang="ru-RU" sz="3500" dirty="0" smtClean="0">
                <a:solidFill>
                  <a:srgbClr val="080808"/>
                </a:solidFill>
                <a:latin typeface="JetBrains Mono"/>
              </a:rPr>
              <a:t>]</a:t>
            </a:r>
            <a:r>
              <a:rPr lang="ru-RU" altLang="ru-RU" sz="3500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3500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500" dirty="0" smtClean="0">
                <a:solidFill>
                  <a:srgbClr val="080808"/>
                </a:solidFill>
                <a:latin typeface="JetBrains Mono"/>
              </a:rPr>
              <a:t>list1.</a:t>
            </a:r>
            <a:r>
              <a:rPr lang="en-US" altLang="ru-RU" sz="3500" dirty="0" smtClean="0">
                <a:solidFill>
                  <a:srgbClr val="080808"/>
                </a:solidFill>
                <a:latin typeface="JetBrains Mono"/>
              </a:rPr>
              <a:t>remove</a:t>
            </a:r>
            <a:r>
              <a:rPr lang="ru-RU" altLang="ru-RU" sz="3500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500" dirty="0">
                <a:solidFill>
                  <a:srgbClr val="1750EB"/>
                </a:solidFill>
                <a:latin typeface="JetBrains Mono"/>
              </a:rPr>
              <a:t>84</a:t>
            </a:r>
            <a:r>
              <a:rPr lang="ru-RU" altLang="ru-RU" sz="3500" dirty="0" smtClean="0">
                <a:solidFill>
                  <a:srgbClr val="080808"/>
                </a:solidFill>
                <a:latin typeface="JetBrains Mono"/>
              </a:rPr>
              <a:t>))</a:t>
            </a:r>
            <a:r>
              <a:rPr lang="ru-RU" altLang="ru-RU" sz="3500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3500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500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3500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500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500" dirty="0">
                <a:solidFill>
                  <a:srgbClr val="080808"/>
                </a:solidFill>
                <a:latin typeface="JetBrains Mono"/>
              </a:rPr>
              <a:t>(list1</a:t>
            </a:r>
            <a:r>
              <a:rPr lang="ru-RU" altLang="ru-RU" sz="3500" dirty="0" smtClean="0">
                <a:solidFill>
                  <a:srgbClr val="080808"/>
                </a:solidFill>
                <a:latin typeface="JetBrains Mono"/>
              </a:rPr>
              <a:t>)</a:t>
            </a:r>
            <a:endParaRPr lang="ru-RU" altLang="ru-RU" sz="6500" dirty="0">
              <a:latin typeface="Arial" panose="020B0604020202020204" pitchFamily="34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388453" y="5439385"/>
            <a:ext cx="51587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1" dirty="0">
                <a:solidFill>
                  <a:srgbClr val="8C8C8C"/>
                </a:solidFill>
                <a:latin typeface="JetBrains Mono"/>
              </a:rPr>
              <a:t># list1 = </a:t>
            </a:r>
            <a:r>
              <a:rPr lang="ru-RU" sz="3200" b="1" i="1" dirty="0" smtClean="0">
                <a:solidFill>
                  <a:srgbClr val="8C8C8C"/>
                </a:solidFill>
                <a:latin typeface="JetBrains Mono"/>
              </a:rPr>
              <a:t>[</a:t>
            </a:r>
            <a:r>
              <a:rPr lang="ru-RU" altLang="ru-RU" sz="3200" b="1" i="1" dirty="0">
                <a:solidFill>
                  <a:srgbClr val="8C8C8C"/>
                </a:solidFill>
                <a:latin typeface="JetBrains Mono"/>
              </a:rPr>
              <a:t>1</a:t>
            </a:r>
            <a:r>
              <a:rPr lang="ru-RU" altLang="ru-RU" sz="3200" b="1" i="1" dirty="0" smtClean="0">
                <a:solidFill>
                  <a:srgbClr val="8C8C8C"/>
                </a:solidFill>
                <a:latin typeface="JetBrains Mono"/>
              </a:rPr>
              <a:t>, 67, 63, 24, 84 </a:t>
            </a:r>
            <a:r>
              <a:rPr lang="ru-RU" sz="3200" b="1" i="1" dirty="0" smtClean="0">
                <a:solidFill>
                  <a:srgbClr val="8C8C8C"/>
                </a:solidFill>
                <a:latin typeface="JetBrains Mono"/>
              </a:rPr>
              <a:t>]</a:t>
            </a:r>
            <a:endParaRPr lang="ru-RU" sz="3200" b="1" i="1" dirty="0">
              <a:solidFill>
                <a:srgbClr val="8C8C8C"/>
              </a:solidFill>
              <a:latin typeface="JetBrains Mono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54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Список (</a:t>
            </a:r>
            <a:r>
              <a:rPr lang="en-US" dirty="0"/>
              <a:t>list</a:t>
            </a:r>
            <a:r>
              <a:rPr lang="ru-RU" dirty="0"/>
              <a:t>) – это упорядоченная </a:t>
            </a:r>
            <a:r>
              <a:rPr lang="ru-RU" dirty="0" smtClean="0"/>
              <a:t>изменяемая </a:t>
            </a:r>
            <a:r>
              <a:rPr lang="ru-RU" dirty="0"/>
              <a:t>последовательность элементов.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974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Методы для работы со списками:</a:t>
            </a:r>
            <a:endParaRPr lang="ru-RU" dirty="0" smtClean="0"/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lst.</a:t>
            </a:r>
            <a:r>
              <a:rPr lang="en-US" dirty="0" err="1" smtClean="0">
                <a:solidFill>
                  <a:srgbClr val="00B050"/>
                </a:solidFill>
              </a:rPr>
              <a:t>pop</a:t>
            </a:r>
            <a:r>
              <a:rPr lang="en-US" dirty="0" smtClean="0"/>
              <a:t>(</a:t>
            </a:r>
            <a:r>
              <a:rPr lang="en-US" dirty="0"/>
              <a:t>[</a:t>
            </a:r>
            <a:r>
              <a:rPr lang="ru-RU" dirty="0" smtClean="0"/>
              <a:t>индекс</a:t>
            </a:r>
            <a:r>
              <a:rPr lang="en-US" dirty="0" smtClean="0"/>
              <a:t>])</a:t>
            </a:r>
            <a:r>
              <a:rPr lang="ru-RU" dirty="0" smtClean="0"/>
              <a:t> – удаляет последний элемент (или элемент с заданным индексом) из списка </a:t>
            </a:r>
            <a:r>
              <a:rPr lang="en-US" dirty="0" err="1">
                <a:solidFill>
                  <a:srgbClr val="0000FF"/>
                </a:solidFill>
              </a:rPr>
              <a:t>lst</a:t>
            </a:r>
            <a:r>
              <a:rPr lang="en-US" dirty="0" smtClean="0"/>
              <a:t> </a:t>
            </a:r>
            <a:r>
              <a:rPr lang="ru-RU" dirty="0" smtClean="0"/>
              <a:t>и возвращает удаленный элемент.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altLang="ru-RU" sz="3500" b="0" dirty="0" smtClean="0">
              <a:solidFill>
                <a:srgbClr val="080808"/>
              </a:solidFill>
              <a:latin typeface="JetBrains Mono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3500" dirty="0" smtClean="0">
                <a:solidFill>
                  <a:srgbClr val="080808"/>
                </a:solidFill>
                <a:latin typeface="JetBrains Mono"/>
              </a:rPr>
              <a:t>list1 </a:t>
            </a:r>
            <a:r>
              <a:rPr lang="ru-RU" altLang="ru-RU" sz="3500" dirty="0">
                <a:solidFill>
                  <a:srgbClr val="080808"/>
                </a:solidFill>
                <a:latin typeface="JetBrains Mono"/>
              </a:rPr>
              <a:t>= [</a:t>
            </a:r>
            <a:r>
              <a:rPr lang="ru-RU" altLang="ru-RU" sz="3500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ru-RU" altLang="ru-RU" sz="35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3500" dirty="0">
                <a:solidFill>
                  <a:srgbClr val="1750EB"/>
                </a:solidFill>
                <a:latin typeface="JetBrains Mono"/>
              </a:rPr>
              <a:t>84</a:t>
            </a:r>
            <a:r>
              <a:rPr lang="ru-RU" altLang="ru-RU" sz="35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3500" dirty="0">
                <a:solidFill>
                  <a:srgbClr val="1750EB"/>
                </a:solidFill>
                <a:latin typeface="JetBrains Mono"/>
              </a:rPr>
              <a:t>67</a:t>
            </a:r>
            <a:r>
              <a:rPr lang="ru-RU" altLang="ru-RU" sz="3500" dirty="0">
                <a:solidFill>
                  <a:srgbClr val="080808"/>
                </a:solidFill>
                <a:latin typeface="JetBrains Mono"/>
              </a:rPr>
              <a:t>,</a:t>
            </a:r>
            <a:r>
              <a:rPr lang="ru-RU" altLang="ru-RU" sz="3500" dirty="0">
                <a:solidFill>
                  <a:srgbClr val="1750EB"/>
                </a:solidFill>
                <a:latin typeface="JetBrains Mono"/>
              </a:rPr>
              <a:t>63</a:t>
            </a:r>
            <a:r>
              <a:rPr lang="ru-RU" altLang="ru-RU" sz="35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3500" dirty="0">
                <a:solidFill>
                  <a:srgbClr val="1750EB"/>
                </a:solidFill>
                <a:latin typeface="JetBrains Mono"/>
              </a:rPr>
              <a:t>24</a:t>
            </a:r>
            <a:r>
              <a:rPr lang="ru-RU" altLang="ru-RU" sz="3500" dirty="0">
                <a:solidFill>
                  <a:srgbClr val="080808"/>
                </a:solidFill>
                <a:latin typeface="JetBrains Mono"/>
              </a:rPr>
              <a:t>]</a:t>
            </a:r>
            <a:br>
              <a:rPr lang="ru-RU" altLang="ru-RU" sz="3500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500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500" dirty="0" smtClean="0">
                <a:solidFill>
                  <a:srgbClr val="080808"/>
                </a:solidFill>
                <a:latin typeface="JetBrains Mono"/>
              </a:rPr>
              <a:t>(list1.pop(3))</a:t>
            </a:r>
            <a:r>
              <a:rPr lang="ru-RU" altLang="ru-RU" sz="3500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3500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500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3500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500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500" dirty="0">
                <a:solidFill>
                  <a:srgbClr val="080808"/>
                </a:solidFill>
                <a:latin typeface="JetBrains Mono"/>
              </a:rPr>
              <a:t>(list1</a:t>
            </a:r>
            <a:r>
              <a:rPr lang="ru-RU" altLang="ru-RU" sz="3500" dirty="0" smtClean="0">
                <a:solidFill>
                  <a:srgbClr val="080808"/>
                </a:solidFill>
                <a:latin typeface="JetBrains Mono"/>
              </a:rPr>
              <a:t>)</a:t>
            </a:r>
            <a:endParaRPr lang="ru-RU" altLang="ru-RU" sz="6500" dirty="0">
              <a:latin typeface="Arial" panose="020B0604020202020204" pitchFamily="34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124315" y="5160476"/>
            <a:ext cx="44759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1" dirty="0">
                <a:solidFill>
                  <a:srgbClr val="8C8C8C"/>
                </a:solidFill>
                <a:latin typeface="JetBrains Mono"/>
              </a:rPr>
              <a:t># list1 = </a:t>
            </a:r>
            <a:r>
              <a:rPr lang="ru-RU" sz="3200" b="1" i="1" dirty="0" smtClean="0">
                <a:solidFill>
                  <a:srgbClr val="8C8C8C"/>
                </a:solidFill>
                <a:latin typeface="JetBrains Mono"/>
              </a:rPr>
              <a:t>[</a:t>
            </a:r>
            <a:r>
              <a:rPr lang="ru-RU" altLang="ru-RU" sz="3200" b="1" i="1" dirty="0">
                <a:solidFill>
                  <a:srgbClr val="8C8C8C"/>
                </a:solidFill>
                <a:latin typeface="JetBrains Mono"/>
              </a:rPr>
              <a:t>1, 84, </a:t>
            </a:r>
            <a:r>
              <a:rPr lang="ru-RU" altLang="ru-RU" sz="3200" b="1" i="1" dirty="0" smtClean="0">
                <a:solidFill>
                  <a:srgbClr val="8C8C8C"/>
                </a:solidFill>
                <a:latin typeface="JetBrains Mono"/>
              </a:rPr>
              <a:t>67, 24</a:t>
            </a:r>
            <a:r>
              <a:rPr lang="ru-RU" sz="3200" b="1" i="1" dirty="0" smtClean="0">
                <a:solidFill>
                  <a:srgbClr val="8C8C8C"/>
                </a:solidFill>
                <a:latin typeface="JetBrains Mono"/>
              </a:rPr>
              <a:t> ]</a:t>
            </a:r>
            <a:endParaRPr lang="ru-RU" sz="3200" b="1" i="1" dirty="0">
              <a:solidFill>
                <a:srgbClr val="8C8C8C"/>
              </a:solidFill>
              <a:latin typeface="JetBrains Mono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113490" y="4148753"/>
            <a:ext cx="13227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1" dirty="0">
                <a:solidFill>
                  <a:srgbClr val="8C8C8C"/>
                </a:solidFill>
                <a:latin typeface="JetBrains Mono"/>
              </a:rPr>
              <a:t># </a:t>
            </a:r>
            <a:r>
              <a:rPr lang="ru-RU" sz="3200" b="1" i="1" dirty="0">
                <a:solidFill>
                  <a:srgbClr val="8C8C8C"/>
                </a:solidFill>
                <a:latin typeface="JetBrains Mono"/>
              </a:rPr>
              <a:t> </a:t>
            </a:r>
            <a:r>
              <a:rPr lang="ru-RU" sz="3200" b="1" i="1" dirty="0" smtClean="0">
                <a:solidFill>
                  <a:srgbClr val="8C8C8C"/>
                </a:solidFill>
                <a:latin typeface="JetBrains Mono"/>
              </a:rPr>
              <a:t> 63 </a:t>
            </a:r>
            <a:endParaRPr lang="ru-RU" sz="3200" b="1" i="1" dirty="0">
              <a:solidFill>
                <a:srgbClr val="8C8C8C"/>
              </a:solidFill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425991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Методы для работы со списками:</a:t>
            </a:r>
            <a:endParaRPr lang="ru-RU" dirty="0" smtClean="0"/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lst.</a:t>
            </a:r>
            <a:r>
              <a:rPr lang="en-US" dirty="0" err="1" smtClean="0">
                <a:solidFill>
                  <a:srgbClr val="00B050"/>
                </a:solidFill>
              </a:rPr>
              <a:t>index</a:t>
            </a:r>
            <a:r>
              <a:rPr lang="en-US" dirty="0" smtClean="0"/>
              <a:t>(x, [start [, end]])</a:t>
            </a:r>
            <a:r>
              <a:rPr lang="ru-RU" dirty="0" smtClean="0"/>
              <a:t> – возвращает индекс первого элемента со значением </a:t>
            </a:r>
            <a:r>
              <a:rPr lang="en-US" dirty="0" smtClean="0"/>
              <a:t>x</a:t>
            </a:r>
            <a:r>
              <a:rPr lang="ru-RU" dirty="0" smtClean="0"/>
              <a:t> (поиск по всему списку или от </a:t>
            </a:r>
            <a:r>
              <a:rPr lang="en-US" dirty="0" smtClean="0"/>
              <a:t>start</a:t>
            </a:r>
            <a:r>
              <a:rPr lang="ru-RU" dirty="0" smtClean="0"/>
              <a:t> до </a:t>
            </a:r>
            <a:r>
              <a:rPr lang="en-US" dirty="0" smtClean="0"/>
              <a:t>end</a:t>
            </a:r>
            <a:r>
              <a:rPr lang="ru-RU" dirty="0" smtClean="0"/>
              <a:t>). </a:t>
            </a:r>
            <a:r>
              <a:rPr lang="ru-RU" dirty="0"/>
              <a:t>Если такого элемента в списке нет, то </a:t>
            </a:r>
            <a:r>
              <a:rPr lang="en-US" dirty="0" err="1" smtClean="0"/>
              <a:t>ValueError</a:t>
            </a:r>
            <a:r>
              <a:rPr lang="ru-RU" dirty="0" smtClean="0"/>
              <a:t>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altLang="ru-RU" sz="1800" b="0" dirty="0" smtClean="0">
              <a:solidFill>
                <a:srgbClr val="080808"/>
              </a:solidFill>
              <a:latin typeface="JetBrains Mono"/>
            </a:endParaRPr>
          </a:p>
          <a:p>
            <a:pPr marL="1081088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3500" dirty="0" smtClean="0">
                <a:solidFill>
                  <a:srgbClr val="080808"/>
                </a:solidFill>
                <a:latin typeface="JetBrains Mono"/>
              </a:rPr>
              <a:t>list1 </a:t>
            </a:r>
            <a:r>
              <a:rPr lang="ru-RU" altLang="ru-RU" sz="3500" dirty="0">
                <a:solidFill>
                  <a:srgbClr val="080808"/>
                </a:solidFill>
                <a:latin typeface="JetBrains Mono"/>
              </a:rPr>
              <a:t>= [</a:t>
            </a:r>
            <a:r>
              <a:rPr lang="ru-RU" altLang="ru-RU" sz="3500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ru-RU" altLang="ru-RU" sz="35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3500" dirty="0">
                <a:solidFill>
                  <a:srgbClr val="1750EB"/>
                </a:solidFill>
                <a:latin typeface="JetBrains Mono"/>
              </a:rPr>
              <a:t>84</a:t>
            </a:r>
            <a:r>
              <a:rPr lang="ru-RU" altLang="ru-RU" sz="35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3500" dirty="0">
                <a:solidFill>
                  <a:srgbClr val="1750EB"/>
                </a:solidFill>
                <a:latin typeface="JetBrains Mono"/>
              </a:rPr>
              <a:t>67</a:t>
            </a:r>
            <a:r>
              <a:rPr lang="ru-RU" altLang="ru-RU" sz="3500" dirty="0">
                <a:solidFill>
                  <a:srgbClr val="080808"/>
                </a:solidFill>
                <a:latin typeface="JetBrains Mono"/>
              </a:rPr>
              <a:t>,</a:t>
            </a:r>
            <a:r>
              <a:rPr lang="ru-RU" altLang="ru-RU" sz="3500" dirty="0">
                <a:solidFill>
                  <a:srgbClr val="1750EB"/>
                </a:solidFill>
                <a:latin typeface="JetBrains Mono"/>
              </a:rPr>
              <a:t>63</a:t>
            </a:r>
            <a:r>
              <a:rPr lang="ru-RU" altLang="ru-RU" sz="35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3500" dirty="0" smtClean="0">
                <a:solidFill>
                  <a:srgbClr val="1750EB"/>
                </a:solidFill>
                <a:latin typeface="JetBrains Mono"/>
              </a:rPr>
              <a:t>24</a:t>
            </a:r>
            <a:r>
              <a:rPr lang="ru-RU" altLang="ru-RU" sz="3500" dirty="0">
                <a:solidFill>
                  <a:srgbClr val="080808"/>
                </a:solidFill>
                <a:latin typeface="JetBrains Mono"/>
              </a:rPr>
              <a:t> , </a:t>
            </a:r>
            <a:r>
              <a:rPr lang="ru-RU" altLang="ru-RU" sz="3500" dirty="0" smtClean="0">
                <a:solidFill>
                  <a:srgbClr val="1750EB"/>
                </a:solidFill>
                <a:latin typeface="JetBrains Mono"/>
              </a:rPr>
              <a:t>84</a:t>
            </a:r>
            <a:r>
              <a:rPr lang="ru-RU" altLang="ru-RU" sz="3500" dirty="0" smtClean="0">
                <a:solidFill>
                  <a:srgbClr val="080808"/>
                </a:solidFill>
                <a:latin typeface="JetBrains Mono"/>
              </a:rPr>
              <a:t>]</a:t>
            </a:r>
            <a:r>
              <a:rPr lang="ru-RU" altLang="ru-RU" sz="3500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3500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1800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1800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500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500" dirty="0">
                <a:solidFill>
                  <a:srgbClr val="080808"/>
                </a:solidFill>
                <a:latin typeface="JetBrains Mono"/>
              </a:rPr>
              <a:t>(list1.</a:t>
            </a:r>
            <a:r>
              <a:rPr lang="en-US" altLang="ru-RU" sz="3500" dirty="0">
                <a:solidFill>
                  <a:srgbClr val="080808"/>
                </a:solidFill>
                <a:latin typeface="JetBrains Mono"/>
              </a:rPr>
              <a:t>index</a:t>
            </a:r>
            <a:r>
              <a:rPr lang="ru-RU" altLang="ru-RU" sz="35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500" dirty="0">
                <a:solidFill>
                  <a:srgbClr val="1750EB"/>
                </a:solidFill>
                <a:latin typeface="JetBrains Mono"/>
              </a:rPr>
              <a:t>84</a:t>
            </a:r>
            <a:r>
              <a:rPr lang="ru-RU" altLang="ru-RU" sz="3500" dirty="0">
                <a:solidFill>
                  <a:srgbClr val="080808"/>
                </a:solidFill>
                <a:latin typeface="JetBrains Mono"/>
              </a:rPr>
              <a:t>))</a:t>
            </a:r>
            <a:endParaRPr lang="ru-RU" altLang="ru-RU" sz="6500" dirty="0">
              <a:latin typeface="Arial" panose="020B0604020202020204" pitchFamily="34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192011" y="5291345"/>
            <a:ext cx="7537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1" dirty="0">
                <a:solidFill>
                  <a:srgbClr val="8C8C8C"/>
                </a:solidFill>
                <a:latin typeface="JetBrains Mono"/>
              </a:rPr>
              <a:t># </a:t>
            </a:r>
            <a:r>
              <a:rPr lang="ru-RU" altLang="ru-RU" sz="3200" b="1" i="1" dirty="0" smtClean="0">
                <a:solidFill>
                  <a:srgbClr val="8C8C8C"/>
                </a:solidFill>
                <a:latin typeface="JetBrains Mono"/>
              </a:rPr>
              <a:t>1</a:t>
            </a:r>
            <a:endParaRPr lang="ru-RU" sz="3200" b="1" i="1" dirty="0">
              <a:solidFill>
                <a:srgbClr val="8C8C8C"/>
              </a:solidFill>
              <a:latin typeface="JetBrains Mono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03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Методы для работы со списками:</a:t>
            </a:r>
            <a:endParaRPr lang="ru-RU" dirty="0" smtClean="0"/>
          </a:p>
          <a:p>
            <a:pPr lvl="1"/>
            <a:r>
              <a:rPr lang="en-US" dirty="0" err="1" smtClean="0">
                <a:solidFill>
                  <a:srgbClr val="0000FF"/>
                </a:solidFill>
              </a:rPr>
              <a:t>lst.</a:t>
            </a:r>
            <a:r>
              <a:rPr lang="en-US" dirty="0" err="1" smtClean="0">
                <a:solidFill>
                  <a:srgbClr val="00B050"/>
                </a:solidFill>
              </a:rPr>
              <a:t>count</a:t>
            </a:r>
            <a:r>
              <a:rPr lang="en-US" dirty="0" smtClean="0"/>
              <a:t>(x)</a:t>
            </a:r>
            <a:r>
              <a:rPr lang="ru-RU" dirty="0" smtClean="0"/>
              <a:t> – возвращает число вхождений в список </a:t>
            </a:r>
            <a:r>
              <a:rPr lang="en-US" dirty="0" err="1" smtClean="0"/>
              <a:t>lst</a:t>
            </a:r>
            <a:r>
              <a:rPr lang="ru-RU" dirty="0" smtClean="0"/>
              <a:t> элемента </a:t>
            </a:r>
            <a:r>
              <a:rPr lang="en-US" dirty="0" smtClean="0"/>
              <a:t>x</a:t>
            </a:r>
            <a:r>
              <a:rPr lang="ru-RU" dirty="0" smtClean="0"/>
              <a:t>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altLang="ru-RU" sz="1800" b="0" dirty="0" smtClean="0">
              <a:solidFill>
                <a:srgbClr val="080808"/>
              </a:solidFill>
              <a:latin typeface="JetBrains Mono"/>
            </a:endParaRPr>
          </a:p>
          <a:p>
            <a:pPr marL="1081088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3500" dirty="0" smtClean="0">
                <a:solidFill>
                  <a:srgbClr val="080808"/>
                </a:solidFill>
                <a:latin typeface="JetBrains Mono"/>
              </a:rPr>
              <a:t>list1 </a:t>
            </a:r>
            <a:r>
              <a:rPr lang="ru-RU" altLang="ru-RU" sz="3500" dirty="0">
                <a:solidFill>
                  <a:srgbClr val="080808"/>
                </a:solidFill>
                <a:latin typeface="JetBrains Mono"/>
              </a:rPr>
              <a:t>= [</a:t>
            </a:r>
            <a:r>
              <a:rPr lang="ru-RU" altLang="ru-RU" sz="3500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ru-RU" altLang="ru-RU" sz="35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3500" dirty="0">
                <a:solidFill>
                  <a:srgbClr val="1750EB"/>
                </a:solidFill>
                <a:latin typeface="JetBrains Mono"/>
              </a:rPr>
              <a:t>84</a:t>
            </a:r>
            <a:r>
              <a:rPr lang="ru-RU" altLang="ru-RU" sz="35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3500" dirty="0">
                <a:solidFill>
                  <a:srgbClr val="1750EB"/>
                </a:solidFill>
                <a:latin typeface="JetBrains Mono"/>
              </a:rPr>
              <a:t>67</a:t>
            </a:r>
            <a:r>
              <a:rPr lang="ru-RU" altLang="ru-RU" sz="3500" dirty="0">
                <a:solidFill>
                  <a:srgbClr val="080808"/>
                </a:solidFill>
                <a:latin typeface="JetBrains Mono"/>
              </a:rPr>
              <a:t>,</a:t>
            </a:r>
            <a:r>
              <a:rPr lang="ru-RU" altLang="ru-RU" sz="3500" dirty="0">
                <a:solidFill>
                  <a:srgbClr val="1750EB"/>
                </a:solidFill>
                <a:latin typeface="JetBrains Mono"/>
              </a:rPr>
              <a:t>63</a:t>
            </a:r>
            <a:r>
              <a:rPr lang="ru-RU" altLang="ru-RU" sz="35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3500" dirty="0" smtClean="0">
                <a:solidFill>
                  <a:srgbClr val="1750EB"/>
                </a:solidFill>
                <a:latin typeface="JetBrains Mono"/>
              </a:rPr>
              <a:t>24</a:t>
            </a:r>
            <a:r>
              <a:rPr lang="ru-RU" altLang="ru-RU" sz="3500" dirty="0">
                <a:solidFill>
                  <a:srgbClr val="080808"/>
                </a:solidFill>
                <a:latin typeface="JetBrains Mono"/>
              </a:rPr>
              <a:t> , </a:t>
            </a:r>
            <a:r>
              <a:rPr lang="ru-RU" altLang="ru-RU" sz="3500" dirty="0" smtClean="0">
                <a:solidFill>
                  <a:srgbClr val="1750EB"/>
                </a:solidFill>
                <a:latin typeface="JetBrains Mono"/>
              </a:rPr>
              <a:t>84</a:t>
            </a:r>
            <a:r>
              <a:rPr lang="ru-RU" altLang="ru-RU" sz="3500" dirty="0" smtClean="0">
                <a:solidFill>
                  <a:srgbClr val="080808"/>
                </a:solidFill>
                <a:latin typeface="JetBrains Mono"/>
              </a:rPr>
              <a:t>]</a:t>
            </a:r>
            <a:r>
              <a:rPr lang="ru-RU" altLang="ru-RU" sz="3500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3500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1800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1800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500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500" dirty="0" smtClean="0">
                <a:solidFill>
                  <a:srgbClr val="080808"/>
                </a:solidFill>
                <a:latin typeface="JetBrains Mono"/>
              </a:rPr>
              <a:t>(list1</a:t>
            </a:r>
            <a:r>
              <a:rPr lang="en-US" altLang="ru-RU" sz="3500" dirty="0" smtClean="0">
                <a:solidFill>
                  <a:srgbClr val="080808"/>
                </a:solidFill>
                <a:latin typeface="JetBrains Mono"/>
              </a:rPr>
              <a:t>.count(</a:t>
            </a:r>
            <a:r>
              <a:rPr lang="en-US" altLang="ru-RU" sz="3500" dirty="0">
                <a:solidFill>
                  <a:srgbClr val="1750EB"/>
                </a:solidFill>
                <a:latin typeface="JetBrains Mono"/>
              </a:rPr>
              <a:t>84</a:t>
            </a:r>
            <a:r>
              <a:rPr lang="en-US" altLang="ru-RU" sz="3500" dirty="0" smtClean="0">
                <a:solidFill>
                  <a:srgbClr val="080808"/>
                </a:solidFill>
                <a:latin typeface="JetBrains Mono"/>
              </a:rPr>
              <a:t>)</a:t>
            </a:r>
            <a:r>
              <a:rPr lang="ru-RU" altLang="ru-RU" sz="3500" dirty="0" smtClean="0">
                <a:solidFill>
                  <a:srgbClr val="080808"/>
                </a:solidFill>
                <a:latin typeface="JetBrains Mono"/>
              </a:rPr>
              <a:t>)</a:t>
            </a:r>
            <a:endParaRPr lang="ru-RU" altLang="ru-RU" sz="6500" dirty="0">
              <a:latin typeface="Arial" panose="020B0604020202020204" pitchFamily="34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904294" y="4227316"/>
            <a:ext cx="7537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1" dirty="0">
                <a:solidFill>
                  <a:srgbClr val="8C8C8C"/>
                </a:solidFill>
                <a:latin typeface="JetBrains Mono"/>
              </a:rPr>
              <a:t># </a:t>
            </a:r>
            <a:r>
              <a:rPr lang="en-US" sz="3200" b="1" i="1" dirty="0" smtClean="0">
                <a:solidFill>
                  <a:srgbClr val="8C8C8C"/>
                </a:solidFill>
                <a:latin typeface="JetBrains Mono"/>
              </a:rPr>
              <a:t>2</a:t>
            </a:r>
            <a:endParaRPr lang="ru-RU" sz="3200" b="1" i="1" dirty="0">
              <a:solidFill>
                <a:srgbClr val="8C8C8C"/>
              </a:solidFill>
              <a:latin typeface="JetBrains Mono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97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Методы для работы со списками:</a:t>
            </a:r>
            <a:endParaRPr lang="ru-RU" dirty="0" smtClean="0"/>
          </a:p>
          <a:p>
            <a:pPr lvl="1"/>
            <a:r>
              <a:rPr lang="en-US" dirty="0" err="1" smtClean="0">
                <a:solidFill>
                  <a:srgbClr val="0000FF"/>
                </a:solidFill>
              </a:rPr>
              <a:t>lst.</a:t>
            </a:r>
            <a:r>
              <a:rPr lang="en-US" dirty="0" err="1" smtClean="0">
                <a:solidFill>
                  <a:srgbClr val="00B050"/>
                </a:solidFill>
              </a:rPr>
              <a:t>sort</a:t>
            </a:r>
            <a:r>
              <a:rPr lang="en-US" dirty="0" smtClean="0"/>
              <a:t>([key=</a:t>
            </a:r>
            <a:r>
              <a:rPr lang="ru-RU" dirty="0" smtClean="0"/>
              <a:t>функция</a:t>
            </a:r>
            <a:r>
              <a:rPr lang="en-US" dirty="0" smtClean="0"/>
              <a:t>])</a:t>
            </a:r>
            <a:r>
              <a:rPr lang="ru-RU" dirty="0" smtClean="0"/>
              <a:t> – сортирует список </a:t>
            </a:r>
            <a:r>
              <a:rPr lang="en-US" dirty="0" err="1" smtClean="0"/>
              <a:t>lst</a:t>
            </a:r>
            <a:r>
              <a:rPr lang="ru-RU" dirty="0" smtClean="0"/>
              <a:t> на основе функции (по умолчанию, сортировка по возрастанию, т.е. </a:t>
            </a:r>
            <a:r>
              <a:rPr lang="en-US" dirty="0"/>
              <a:t>r</a:t>
            </a:r>
            <a:r>
              <a:rPr lang="en-US" dirty="0" smtClean="0"/>
              <a:t>everse=0</a:t>
            </a:r>
            <a:r>
              <a:rPr lang="ru-RU" dirty="0" smtClean="0"/>
              <a:t>).</a:t>
            </a:r>
            <a:r>
              <a:rPr lang="en-US" dirty="0" smtClean="0"/>
              <a:t> </a:t>
            </a:r>
            <a:r>
              <a:rPr lang="ru-RU" dirty="0" smtClean="0"/>
              <a:t>Функция – это функция одной переменной, применяемая к каждому элементу списка перед сортировкой.</a:t>
            </a:r>
          </a:p>
          <a:p>
            <a:pPr lvl="1"/>
            <a:r>
              <a:rPr lang="ru-RU" dirty="0" smtClean="0"/>
              <a:t>Сортировка по убыванию </a:t>
            </a:r>
            <a:endParaRPr lang="en-US" dirty="0" smtClean="0"/>
          </a:p>
          <a:p>
            <a:pPr marL="32004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   </a:t>
            </a:r>
            <a:r>
              <a:rPr lang="en-US" dirty="0" err="1" smtClean="0">
                <a:solidFill>
                  <a:srgbClr val="0000FF"/>
                </a:solidFill>
              </a:rPr>
              <a:t>lst.</a:t>
            </a:r>
            <a:r>
              <a:rPr lang="en-US" dirty="0" err="1" smtClean="0">
                <a:solidFill>
                  <a:srgbClr val="00B050"/>
                </a:solidFill>
              </a:rPr>
              <a:t>sort</a:t>
            </a:r>
            <a:r>
              <a:rPr lang="en-US" dirty="0" smtClean="0"/>
              <a:t>(reverse=1)</a:t>
            </a:r>
            <a:endParaRPr lang="ru-RU" dirty="0" smtClean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ru-RU" sz="1800" b="0" dirty="0" smtClean="0">
              <a:solidFill>
                <a:srgbClr val="080808"/>
              </a:solidFill>
              <a:latin typeface="JetBrains Mono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3200" i="1" u="sng" dirty="0" smtClean="0">
                <a:solidFill>
                  <a:srgbClr val="080808"/>
                </a:solidFill>
                <a:latin typeface="+mn-lt"/>
              </a:rPr>
              <a:t>Важно</a:t>
            </a:r>
            <a:r>
              <a:rPr lang="ru-RU" altLang="ru-RU" sz="3200" dirty="0" smtClean="0">
                <a:solidFill>
                  <a:srgbClr val="080808"/>
                </a:solidFill>
                <a:latin typeface="+mn-lt"/>
              </a:rPr>
              <a:t>: изменяется сам список </a:t>
            </a:r>
            <a:r>
              <a:rPr lang="en-US" altLang="ru-RU" sz="3200" dirty="0" err="1" smtClean="0">
                <a:solidFill>
                  <a:srgbClr val="080808"/>
                </a:solidFill>
                <a:latin typeface="+mn-lt"/>
              </a:rPr>
              <a:t>lst</a:t>
            </a:r>
            <a:r>
              <a:rPr lang="ru-RU" altLang="ru-RU" sz="3200" dirty="0" smtClean="0">
                <a:solidFill>
                  <a:srgbClr val="080808"/>
                </a:solidFill>
                <a:latin typeface="+mn-lt"/>
              </a:rPr>
              <a:t>, в отличие от функции </a:t>
            </a:r>
            <a:r>
              <a:rPr lang="en-US" altLang="ru-RU" sz="3200" dirty="0" smtClean="0">
                <a:solidFill>
                  <a:srgbClr val="080808"/>
                </a:solidFill>
                <a:latin typeface="+mn-lt"/>
              </a:rPr>
              <a:t>sorted()</a:t>
            </a:r>
            <a:r>
              <a:rPr lang="ru-RU" altLang="ru-RU" sz="3200" dirty="0" smtClean="0">
                <a:solidFill>
                  <a:srgbClr val="080808"/>
                </a:solidFill>
                <a:latin typeface="+mn-lt"/>
              </a:rPr>
              <a:t>, которая возвращает отсортированный список.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56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184731" y="1348816"/>
            <a:ext cx="12007269" cy="5032512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Методы для работы со списками:</a:t>
            </a:r>
            <a:endParaRPr lang="ru-RU" dirty="0" smtClean="0"/>
          </a:p>
          <a:p>
            <a:pPr lvl="1"/>
            <a:r>
              <a:rPr lang="en-US" dirty="0" err="1" smtClean="0">
                <a:solidFill>
                  <a:srgbClr val="0000FF"/>
                </a:solidFill>
              </a:rPr>
              <a:t>lst.</a:t>
            </a:r>
            <a:r>
              <a:rPr lang="en-US" dirty="0" err="1" smtClean="0">
                <a:solidFill>
                  <a:srgbClr val="00B050"/>
                </a:solidFill>
              </a:rPr>
              <a:t>sort</a:t>
            </a:r>
            <a:r>
              <a:rPr lang="en-US" dirty="0" smtClean="0"/>
              <a:t>([key=</a:t>
            </a:r>
            <a:r>
              <a:rPr lang="ru-RU" dirty="0" smtClean="0"/>
              <a:t>функция</a:t>
            </a:r>
            <a:r>
              <a:rPr lang="en-US" dirty="0" smtClean="0"/>
              <a:t>])</a:t>
            </a:r>
          </a:p>
          <a:p>
            <a:pPr lvl="1"/>
            <a:endParaRPr lang="en-US" dirty="0" smtClean="0"/>
          </a:p>
          <a:p>
            <a:pPr lvl="1"/>
            <a:r>
              <a:rPr lang="ru-RU" dirty="0" smtClean="0"/>
              <a:t>Примеры</a:t>
            </a:r>
          </a:p>
          <a:p>
            <a:pPr marL="631825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list1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=[</a:t>
            </a: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>34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, -</a:t>
            </a: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>125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>6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, -</a:t>
            </a: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>7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>8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, -</a:t>
            </a: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>95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, -</a:t>
            </a: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>4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>63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>21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]</a:t>
            </a:r>
            <a:br>
              <a:rPr lang="ru-RU" altLang="ru-RU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list1.sort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()</a:t>
            </a:r>
            <a:r>
              <a:rPr lang="en-US" altLang="ru-RU" dirty="0">
                <a:solidFill>
                  <a:srgbClr val="080808"/>
                </a:solidFill>
                <a:latin typeface="JetBrains Mono"/>
              </a:rPr>
              <a:t>;                  </a:t>
            </a:r>
            <a:r>
              <a:rPr lang="en-US" altLang="ru-RU" sz="2800" dirty="0">
                <a:solidFill>
                  <a:srgbClr val="8C8C8C"/>
                </a:solidFill>
                <a:latin typeface="JetBrains Mono"/>
              </a:rPr>
              <a:t># [-125, -95, -7, -4, 5, 6, 8, 21, 34, 63]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list1.sort(</a:t>
            </a:r>
            <a:r>
              <a:rPr lang="ru-RU" altLang="ru-RU" dirty="0" err="1">
                <a:solidFill>
                  <a:srgbClr val="660099"/>
                </a:solidFill>
                <a:latin typeface="JetBrains Mono"/>
              </a:rPr>
              <a:t>reverse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)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; </a:t>
            </a:r>
            <a:r>
              <a:rPr lang="en-US" altLang="ru-RU" sz="2800" dirty="0">
                <a:solidFill>
                  <a:srgbClr val="8C8C8C"/>
                </a:solidFill>
                <a:latin typeface="JetBrains Mono"/>
              </a:rPr>
              <a:t># [63, 34, 21, 8, 6, 5, -4, -7, -95, -125]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list1.sort(</a:t>
            </a:r>
            <a:r>
              <a:rPr lang="ru-RU" altLang="ru-RU" dirty="0" err="1">
                <a:solidFill>
                  <a:srgbClr val="660099"/>
                </a:solidFill>
                <a:latin typeface="JetBrains Mono"/>
              </a:rPr>
              <a:t>key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ru-RU" altLang="ru-RU" dirty="0" err="1">
                <a:solidFill>
                  <a:srgbClr val="000080"/>
                </a:solidFill>
                <a:latin typeface="JetBrains Mono"/>
              </a:rPr>
              <a:t>abs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)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;    </a:t>
            </a:r>
            <a:r>
              <a:rPr lang="en-US" altLang="ru-RU" sz="2800" dirty="0" smtClean="0">
                <a:solidFill>
                  <a:srgbClr val="8C8C8C"/>
                </a:solidFill>
                <a:latin typeface="JetBrains Mono"/>
              </a:rPr>
              <a:t># </a:t>
            </a:r>
            <a:r>
              <a:rPr lang="en-US" altLang="ru-RU" sz="2800" dirty="0">
                <a:solidFill>
                  <a:srgbClr val="8C8C8C"/>
                </a:solidFill>
                <a:latin typeface="JetBrains Mono"/>
              </a:rPr>
              <a:t>[-4, 5, 6, -7, 8, 21, 34, 63, -95, -125]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68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184731" y="1348816"/>
            <a:ext cx="12007269" cy="5032512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Методы для работы со списками:</a:t>
            </a:r>
            <a:endParaRPr lang="ru-RU" dirty="0" smtClean="0"/>
          </a:p>
          <a:p>
            <a:pPr lvl="1"/>
            <a:r>
              <a:rPr lang="en-US" dirty="0" err="1" smtClean="0">
                <a:solidFill>
                  <a:srgbClr val="0000FF"/>
                </a:solidFill>
              </a:rPr>
              <a:t>lst.</a:t>
            </a:r>
            <a:r>
              <a:rPr lang="en-US" dirty="0" err="1" smtClean="0">
                <a:solidFill>
                  <a:srgbClr val="00B050"/>
                </a:solidFill>
              </a:rPr>
              <a:t>sort</a:t>
            </a:r>
            <a:r>
              <a:rPr lang="en-US" dirty="0" smtClean="0"/>
              <a:t>([key=</a:t>
            </a:r>
            <a:r>
              <a:rPr lang="ru-RU" dirty="0" smtClean="0"/>
              <a:t>функция</a:t>
            </a:r>
            <a:r>
              <a:rPr lang="en-US" dirty="0" smtClean="0"/>
              <a:t>])</a:t>
            </a:r>
          </a:p>
          <a:p>
            <a:pPr lvl="1"/>
            <a:r>
              <a:rPr lang="ru-RU" dirty="0" smtClean="0"/>
              <a:t>Примеры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altLang="ru-RU" sz="1800" b="0" dirty="0" smtClean="0">
              <a:solidFill>
                <a:srgbClr val="080808"/>
              </a:solidFill>
              <a:latin typeface="JetBrains Mono"/>
            </a:endParaRPr>
          </a:p>
          <a:p>
            <a:pPr marL="531813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list2 = </a:t>
            </a:r>
            <a:r>
              <a:rPr lang="ru-RU" altLang="ru-RU" dirty="0" err="1">
                <a:solidFill>
                  <a:srgbClr val="000080"/>
                </a:solidFill>
                <a:latin typeface="JetBrains Mono"/>
              </a:rPr>
              <a:t>list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"Маша Саша и Даша"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list2.sort()</a:t>
            </a:r>
            <a:br>
              <a:rPr lang="ru-RU" altLang="ru-RU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""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ru-RU" altLang="ru-RU" dirty="0" err="1">
                <a:solidFill>
                  <a:srgbClr val="080808"/>
                </a:solidFill>
                <a:latin typeface="JetBrains Mono"/>
              </a:rPr>
              <a:t>join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(list2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)) </a:t>
            </a:r>
            <a:r>
              <a:rPr lang="en-US" altLang="ru-RU" dirty="0">
                <a:solidFill>
                  <a:srgbClr val="8C8C8C"/>
                </a:solidFill>
                <a:latin typeface="JetBrains Mono"/>
              </a:rPr>
              <a:t># </a:t>
            </a:r>
            <a:r>
              <a:rPr lang="ru-RU" altLang="ru-RU" dirty="0">
                <a:solidFill>
                  <a:srgbClr val="8C8C8C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rgbClr val="8C8C8C"/>
                </a:solidFill>
                <a:latin typeface="JetBrains Mono"/>
              </a:rPr>
              <a:t>ДМСааааааишшш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list2.</a:t>
            </a:r>
            <a:r>
              <a:rPr lang="ru-RU" altLang="ru-RU" dirty="0">
                <a:solidFill>
                  <a:srgbClr val="FF0000"/>
                </a:solidFill>
                <a:latin typeface="JetBrains Mono"/>
              </a:rPr>
              <a:t>sort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dirty="0" err="1">
                <a:solidFill>
                  <a:srgbClr val="660099"/>
                </a:solidFill>
                <a:latin typeface="JetBrains Mono"/>
              </a:rPr>
              <a:t>key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ru-RU" altLang="ru-RU" dirty="0" err="1">
                <a:solidFill>
                  <a:srgbClr val="000080"/>
                </a:solidFill>
                <a:latin typeface="JetBrains Mono"/>
              </a:rPr>
              <a:t>str</a:t>
            </a:r>
            <a:r>
              <a:rPr lang="ru-RU" altLang="ru-RU" dirty="0" err="1">
                <a:solidFill>
                  <a:srgbClr val="080808"/>
                </a:solidFill>
                <a:latin typeface="JetBrains Mono"/>
              </a:rPr>
              <a:t>.lower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""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ru-RU" altLang="ru-RU" dirty="0" err="1">
                <a:solidFill>
                  <a:srgbClr val="080808"/>
                </a:solidFill>
                <a:latin typeface="JetBrains Mono"/>
              </a:rPr>
              <a:t>join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(list2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)) </a:t>
            </a:r>
            <a:r>
              <a:rPr lang="en-US" altLang="ru-RU" sz="3500" dirty="0">
                <a:solidFill>
                  <a:srgbClr val="8C8C8C"/>
                </a:solidFill>
                <a:latin typeface="JetBrains Mono"/>
              </a:rPr>
              <a:t># </a:t>
            </a:r>
            <a:r>
              <a:rPr lang="ru-RU" altLang="ru-RU" sz="3500" dirty="0">
                <a:solidFill>
                  <a:srgbClr val="8C8C8C"/>
                </a:solidFill>
                <a:latin typeface="JetBrains Mono"/>
              </a:rPr>
              <a:t> </a:t>
            </a:r>
            <a:r>
              <a:rPr lang="ru-RU" altLang="ru-RU" sz="3500" dirty="0" err="1">
                <a:solidFill>
                  <a:srgbClr val="8C8C8C"/>
                </a:solidFill>
                <a:latin typeface="JetBrains Mono"/>
              </a:rPr>
              <a:t>ааааааДиМСшшш</a:t>
            </a:r>
            <a:endParaRPr lang="ru-RU" altLang="ru-RU" sz="3500" dirty="0">
              <a:latin typeface="Arial" panose="020B0604020202020204" pitchFamily="34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53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Методы для работы со списками:</a:t>
            </a:r>
            <a:endParaRPr lang="ru-RU" dirty="0" smtClean="0"/>
          </a:p>
          <a:p>
            <a:pPr lvl="1"/>
            <a:r>
              <a:rPr lang="en-US" dirty="0" err="1" smtClean="0">
                <a:solidFill>
                  <a:srgbClr val="0000FF"/>
                </a:solidFill>
              </a:rPr>
              <a:t>lst.</a:t>
            </a:r>
            <a:r>
              <a:rPr lang="en-US" dirty="0" err="1" smtClean="0">
                <a:solidFill>
                  <a:srgbClr val="00B050"/>
                </a:solidFill>
              </a:rPr>
              <a:t>reverse</a:t>
            </a:r>
            <a:r>
              <a:rPr lang="en-US" dirty="0" smtClean="0"/>
              <a:t>()</a:t>
            </a:r>
            <a:r>
              <a:rPr lang="ru-RU" dirty="0" smtClean="0"/>
              <a:t> – разворачивает список</a:t>
            </a:r>
          </a:p>
          <a:p>
            <a:pPr lvl="1"/>
            <a:r>
              <a:rPr lang="en-US" dirty="0" err="1" smtClean="0">
                <a:solidFill>
                  <a:srgbClr val="0000FF"/>
                </a:solidFill>
              </a:rPr>
              <a:t>lst.</a:t>
            </a:r>
            <a:r>
              <a:rPr lang="en-US" dirty="0" err="1" smtClean="0">
                <a:solidFill>
                  <a:srgbClr val="00B050"/>
                </a:solidFill>
              </a:rPr>
              <a:t>copy</a:t>
            </a:r>
            <a:r>
              <a:rPr lang="en-US" dirty="0" smtClean="0"/>
              <a:t>() – </a:t>
            </a:r>
            <a:r>
              <a:rPr lang="ru-RU" dirty="0" smtClean="0"/>
              <a:t>поверхностная копия списка</a:t>
            </a:r>
          </a:p>
          <a:p>
            <a:pPr lvl="1"/>
            <a:r>
              <a:rPr lang="en-US" dirty="0" err="1" smtClean="0">
                <a:solidFill>
                  <a:srgbClr val="0000FF"/>
                </a:solidFill>
              </a:rPr>
              <a:t>lst.</a:t>
            </a:r>
            <a:r>
              <a:rPr lang="en-US" dirty="0" err="1" smtClean="0">
                <a:solidFill>
                  <a:srgbClr val="00B050"/>
                </a:solidFill>
              </a:rPr>
              <a:t>clear</a:t>
            </a:r>
            <a:r>
              <a:rPr lang="en-US" dirty="0" smtClean="0"/>
              <a:t>()</a:t>
            </a:r>
            <a:r>
              <a:rPr lang="ru-RU" dirty="0" smtClean="0"/>
              <a:t> – очищает список</a:t>
            </a:r>
            <a:endParaRPr lang="en-US" dirty="0" smtClean="0"/>
          </a:p>
          <a:p>
            <a:pPr marL="32004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   </a:t>
            </a:r>
            <a:endParaRPr lang="ru-RU" altLang="ru-RU" sz="3200" dirty="0" smtClean="0">
              <a:solidFill>
                <a:srgbClr val="080808"/>
              </a:solidFill>
              <a:latin typeface="+mn-lt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5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Многомерные списки</a:t>
            </a:r>
          </a:p>
          <a:p>
            <a:r>
              <a:rPr lang="ru-RU" dirty="0" smtClean="0"/>
              <a:t>Работа с многомерными списками ничем не отличается от обычных списков, только при обращении к ним нужно указывать несколько индексов.</a:t>
            </a:r>
          </a:p>
          <a:p>
            <a:pPr lvl="1"/>
            <a:r>
              <a:rPr lang="ru-RU" dirty="0" smtClean="0"/>
              <a:t>Пример</a:t>
            </a:r>
            <a:endParaRPr lang="ru-RU" dirty="0"/>
          </a:p>
          <a:p>
            <a:pPr marL="134620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s= [</a:t>
            </a: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,</a:t>
            </a: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,</a:t>
            </a: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,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'Python'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,</a:t>
            </a: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[</a:t>
            </a:r>
            <a:r>
              <a:rPr lang="ru-RU" altLang="ru-RU" dirty="0" smtClean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altLang="ru-RU" dirty="0" smtClean="0">
                <a:solidFill>
                  <a:srgbClr val="1750EB"/>
                </a:solidFill>
                <a:latin typeface="JetBrains Mono"/>
              </a:rPr>
              <a:t>.4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,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'а'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]]</a:t>
            </a:r>
            <a:br>
              <a:rPr lang="ru-RU" altLang="ru-RU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(s[</a:t>
            </a: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],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' '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, s[</a:t>
            </a: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][</a:t>
            </a: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])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en-US" altLang="ru-RU" dirty="0" smtClean="0">
                <a:solidFill>
                  <a:srgbClr val="8C8C8C"/>
                </a:solidFill>
                <a:latin typeface="JetBrains Mono"/>
              </a:rPr>
              <a:t>           # </a:t>
            </a:r>
            <a:r>
              <a:rPr lang="ru-RU" altLang="ru-RU" dirty="0">
                <a:solidFill>
                  <a:srgbClr val="8C8C8C"/>
                </a:solidFill>
                <a:latin typeface="JetBrains Mono"/>
              </a:rPr>
              <a:t>2   а</a:t>
            </a:r>
            <a:endParaRPr lang="ru-RU" altLang="ru-RU" sz="6600" dirty="0">
              <a:solidFill>
                <a:srgbClr val="8C8C8C"/>
              </a:solidFill>
              <a:latin typeface="Arial" panose="020B0604020202020204" pitchFamily="34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764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Кортежи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Кортеж (</a:t>
            </a:r>
            <a:r>
              <a:rPr lang="en-US" dirty="0" smtClean="0"/>
              <a:t>tuple</a:t>
            </a:r>
            <a:r>
              <a:rPr lang="ru-RU" dirty="0" smtClean="0"/>
              <a:t>) </a:t>
            </a:r>
            <a:r>
              <a:rPr lang="ru-RU" dirty="0"/>
              <a:t>– это упорядоченная </a:t>
            </a:r>
            <a:r>
              <a:rPr lang="ru-RU" dirty="0" smtClean="0"/>
              <a:t>неизменяемая </a:t>
            </a:r>
            <a:r>
              <a:rPr lang="ru-RU" dirty="0"/>
              <a:t>последовательность элементов.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876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Кортеж – это список, элементы которого нельзя менять.</a:t>
            </a:r>
          </a:p>
          <a:p>
            <a:r>
              <a:rPr lang="ru-RU" dirty="0" smtClean="0"/>
              <a:t>Обычно используется в случаях, когда данные постоянны на всем протяжении выполнения программы.</a:t>
            </a:r>
          </a:p>
          <a:p>
            <a:r>
              <a:rPr lang="ru-RU" dirty="0" smtClean="0"/>
              <a:t>Кортеж заключается в круглые скобки </a:t>
            </a:r>
            <a:r>
              <a:rPr lang="en-US" dirty="0" smtClean="0"/>
              <a:t>(…)</a:t>
            </a:r>
            <a:endParaRPr lang="ru-RU" dirty="0"/>
          </a:p>
          <a:p>
            <a:r>
              <a:rPr lang="ru-RU" dirty="0" smtClean="0"/>
              <a:t>Кортеж может быть многомерным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Кортеж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206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 Особенности:</a:t>
            </a:r>
          </a:p>
          <a:p>
            <a:pPr lvl="1"/>
            <a:r>
              <a:rPr lang="ru-RU" dirty="0" smtClean="0"/>
              <a:t>может содержать элементы разного типа;</a:t>
            </a:r>
          </a:p>
          <a:p>
            <a:pPr lvl="1"/>
            <a:r>
              <a:rPr lang="ru-RU" dirty="0" smtClean="0"/>
              <a:t>поддерживают </a:t>
            </a:r>
            <a:r>
              <a:rPr lang="ru-RU" dirty="0"/>
              <a:t>доступ по смещению.</a:t>
            </a:r>
          </a:p>
          <a:p>
            <a:pPr lvl="1"/>
            <a:r>
              <a:rPr lang="ru-RU" dirty="0" smtClean="0"/>
              <a:t>имеют </a:t>
            </a:r>
            <a:r>
              <a:rPr lang="ru-RU" dirty="0"/>
              <a:t>переменную длину, разнородны и допускают произвольно глубокое вложение.</a:t>
            </a:r>
          </a:p>
          <a:p>
            <a:pPr lvl="1"/>
            <a:r>
              <a:rPr lang="ru-RU" dirty="0" smtClean="0"/>
              <a:t>поддерживает операторы сравнения: при этом сравнивание производится поэлементно (и рекурсивно, при наличии вложенных элементов).</a:t>
            </a:r>
          </a:p>
          <a:p>
            <a:pPr lvl="1"/>
            <a:r>
              <a:rPr lang="ru-RU" dirty="0"/>
              <a:t>представляют собой массивы ссылок на </a:t>
            </a:r>
            <a:r>
              <a:rPr lang="ru-RU" dirty="0" smtClean="0"/>
              <a:t>объекты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654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Способы создания кортежа:</a:t>
            </a:r>
          </a:p>
          <a:p>
            <a:pPr marL="1062990" lvl="1" indent="-742950">
              <a:buFont typeface="+mj-lt"/>
              <a:buAutoNum type="arabicPeriod"/>
            </a:pPr>
            <a:r>
              <a:rPr lang="ru-RU" dirty="0" smtClean="0"/>
              <a:t>с помощью функции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tuple([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Последовательность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pPr marL="320040" lvl="1" indent="0">
              <a:buNone/>
            </a:pPr>
            <a:r>
              <a:rPr lang="ru-RU" dirty="0" smtClean="0"/>
              <a:t>Примеры:</a:t>
            </a:r>
            <a:r>
              <a:rPr lang="en-US" dirty="0"/>
              <a:t>	</a:t>
            </a:r>
            <a:r>
              <a:rPr lang="en-US" dirty="0" smtClean="0"/>
              <a:t>		</a:t>
            </a:r>
          </a:p>
          <a:p>
            <a:pPr marL="714375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b 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ru-RU" dirty="0" smtClean="0">
                <a:solidFill>
                  <a:srgbClr val="000080"/>
                </a:solidFill>
                <a:latin typeface="JetBrains Mono"/>
              </a:rPr>
              <a:t>tuple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()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                     </a:t>
            </a:r>
            <a:r>
              <a:rPr lang="ru-RU" altLang="ru-RU" i="1" dirty="0" smtClean="0">
                <a:solidFill>
                  <a:srgbClr val="8C8C8C"/>
                </a:solidFill>
                <a:latin typeface="JetBrains Mono"/>
              </a:rPr>
              <a:t># </a:t>
            </a:r>
            <a:r>
              <a:rPr lang="en-US" altLang="ru-RU" i="1" dirty="0" smtClean="0">
                <a:solidFill>
                  <a:srgbClr val="8C8C8C"/>
                </a:solidFill>
                <a:latin typeface="JetBrains Mono"/>
              </a:rPr>
              <a:t>b</a:t>
            </a:r>
            <a:r>
              <a:rPr lang="ru-RU" altLang="ru-RU" i="1" dirty="0" smtClean="0">
                <a:solidFill>
                  <a:srgbClr val="8C8C8C"/>
                </a:solidFill>
                <a:latin typeface="JetBrains Mono"/>
              </a:rPr>
              <a:t> </a:t>
            </a:r>
            <a:r>
              <a:rPr lang="ru-RU" altLang="ru-RU" i="1" dirty="0">
                <a:solidFill>
                  <a:srgbClr val="8C8C8C"/>
                </a:solidFill>
                <a:latin typeface="JetBrains Mono"/>
              </a:rPr>
              <a:t>= </a:t>
            </a:r>
            <a:r>
              <a:rPr lang="en-US" altLang="ru-RU" i="1" dirty="0" smtClean="0">
                <a:solidFill>
                  <a:srgbClr val="8C8C8C"/>
                </a:solidFill>
                <a:latin typeface="JetBrains Mono"/>
              </a:rPr>
              <a:t>()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s = </a:t>
            </a:r>
            <a:r>
              <a:rPr lang="en-US" altLang="ru-RU" dirty="0" smtClean="0">
                <a:solidFill>
                  <a:srgbClr val="000080"/>
                </a:solidFill>
                <a:latin typeface="JetBrains Mono"/>
              </a:rPr>
              <a:t>tuple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dirty="0" smtClean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dirty="0" err="1">
                <a:solidFill>
                  <a:srgbClr val="008080"/>
                </a:solidFill>
                <a:latin typeface="JetBrains Mono"/>
              </a:rPr>
              <a:t>String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)     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  </a:t>
            </a:r>
            <a:r>
              <a:rPr lang="ru-RU" altLang="ru-RU" i="1" dirty="0" smtClean="0">
                <a:solidFill>
                  <a:srgbClr val="8C8C8C"/>
                </a:solidFill>
                <a:latin typeface="JetBrains Mono"/>
              </a:rPr>
              <a:t># </a:t>
            </a:r>
            <a:r>
              <a:rPr lang="ru-RU" altLang="ru-RU" i="1" dirty="0">
                <a:solidFill>
                  <a:srgbClr val="8C8C8C"/>
                </a:solidFill>
                <a:latin typeface="JetBrains Mono"/>
              </a:rPr>
              <a:t>s = </a:t>
            </a:r>
            <a:r>
              <a:rPr lang="en-US" altLang="ru-RU" i="1" dirty="0" smtClean="0">
                <a:solidFill>
                  <a:srgbClr val="8C8C8C"/>
                </a:solidFill>
                <a:latin typeface="JetBrains Mono"/>
              </a:rPr>
              <a:t>(</a:t>
            </a:r>
            <a:r>
              <a:rPr lang="ru-RU" altLang="ru-RU" i="1" dirty="0" smtClean="0">
                <a:solidFill>
                  <a:srgbClr val="8C8C8C"/>
                </a:solidFill>
                <a:latin typeface="JetBrains Mono"/>
              </a:rPr>
              <a:t>‘</a:t>
            </a:r>
            <a:r>
              <a:rPr lang="ru-RU" altLang="ru-RU" i="1" dirty="0">
                <a:solidFill>
                  <a:srgbClr val="8C8C8C"/>
                </a:solidFill>
                <a:latin typeface="JetBrains Mono"/>
              </a:rPr>
              <a:t>S’, ‘t’, ’r’, ’i‘, ’n’, ’g</a:t>
            </a:r>
            <a:r>
              <a:rPr lang="ru-RU" altLang="ru-RU" i="1" dirty="0" smtClean="0">
                <a:solidFill>
                  <a:srgbClr val="8C8C8C"/>
                </a:solidFill>
                <a:latin typeface="JetBrains Mono"/>
              </a:rPr>
              <a:t>’</a:t>
            </a:r>
            <a:r>
              <a:rPr lang="en-US" altLang="ru-RU" i="1" dirty="0" smtClean="0">
                <a:solidFill>
                  <a:srgbClr val="8C8C8C"/>
                </a:solidFill>
                <a:latin typeface="JetBrains Mono"/>
              </a:rPr>
              <a:t>)</a:t>
            </a:r>
            <a:r>
              <a:rPr lang="ru-RU" altLang="ru-RU" i="1" dirty="0">
                <a:solidFill>
                  <a:srgbClr val="8C8C8C"/>
                </a:solidFill>
                <a:latin typeface="JetBrains Mono"/>
              </a:rPr>
              <a:t/>
            </a:r>
            <a:br>
              <a:rPr lang="ru-RU" altLang="ru-RU" i="1" dirty="0">
                <a:solidFill>
                  <a:srgbClr val="8C8C8C"/>
                </a:solidFill>
                <a:latin typeface="JetBrains Mono"/>
              </a:rPr>
            </a:br>
            <a:r>
              <a:rPr lang="en-US" altLang="ru-RU" i="1" dirty="0" smtClean="0">
                <a:solidFill>
                  <a:srgbClr val="8C8C8C"/>
                </a:solidFill>
                <a:latin typeface="JetBrains Mono"/>
              </a:rPr>
              <a:t> 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t 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ru-RU" altLang="ru-RU" dirty="0" smtClean="0">
                <a:solidFill>
                  <a:srgbClr val="000080"/>
                </a:solidFill>
                <a:latin typeface="JetBrains Mono"/>
              </a:rPr>
              <a:t>t</a:t>
            </a:r>
            <a:r>
              <a:rPr lang="en-US" altLang="ru-RU" dirty="0" err="1" smtClean="0">
                <a:solidFill>
                  <a:srgbClr val="000080"/>
                </a:solidFill>
                <a:latin typeface="JetBrains Mono"/>
              </a:rPr>
              <a:t>uple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en-US" altLang="ru-RU" dirty="0" smtClean="0">
                <a:solidFill>
                  <a:srgbClr val="FF0000"/>
                </a:solidFill>
                <a:latin typeface="JetBrains Mono"/>
              </a:rPr>
              <a:t>[</a:t>
            </a:r>
            <a:r>
              <a:rPr lang="ru-RU" altLang="ru-RU" dirty="0" smtClean="0">
                <a:solidFill>
                  <a:srgbClr val="1750EB"/>
                </a:solidFill>
                <a:latin typeface="JetBrains Mono"/>
              </a:rPr>
              <a:t>1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,</a:t>
            </a:r>
            <a:r>
              <a:rPr lang="ru-RU" altLang="ru-RU" dirty="0" smtClean="0">
                <a:solidFill>
                  <a:srgbClr val="1750EB"/>
                </a:solidFill>
                <a:latin typeface="JetBrains Mono"/>
              </a:rPr>
              <a:t>2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,</a:t>
            </a:r>
            <a:r>
              <a:rPr lang="ru-RU" altLang="ru-RU" dirty="0" smtClean="0">
                <a:solidFill>
                  <a:srgbClr val="1750EB"/>
                </a:solidFill>
                <a:latin typeface="JetBrains Mono"/>
              </a:rPr>
              <a:t>3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,</a:t>
            </a:r>
            <a:r>
              <a:rPr lang="ru-RU" altLang="ru-RU" dirty="0" smtClean="0">
                <a:solidFill>
                  <a:srgbClr val="1750EB"/>
                </a:solidFill>
                <a:latin typeface="JetBrains Mono"/>
              </a:rPr>
              <a:t>4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,</a:t>
            </a:r>
            <a:r>
              <a:rPr lang="ru-RU" altLang="ru-RU" dirty="0" smtClean="0">
                <a:solidFill>
                  <a:srgbClr val="1750EB"/>
                </a:solidFill>
                <a:latin typeface="JetBrains Mono"/>
              </a:rPr>
              <a:t>5</a:t>
            </a:r>
            <a:r>
              <a:rPr lang="en-US" altLang="ru-RU" dirty="0" smtClean="0">
                <a:solidFill>
                  <a:srgbClr val="FF0000"/>
                </a:solidFill>
                <a:latin typeface="JetBrains Mono"/>
              </a:rPr>
              <a:t>] 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)   </a:t>
            </a:r>
            <a:r>
              <a:rPr lang="ru-RU" altLang="ru-RU" i="1" dirty="0">
                <a:solidFill>
                  <a:srgbClr val="8C8C8C"/>
                </a:solidFill>
                <a:latin typeface="JetBrains Mono"/>
              </a:rPr>
              <a:t># t = </a:t>
            </a:r>
            <a:r>
              <a:rPr lang="en-US" altLang="ru-RU" i="1" dirty="0" smtClean="0">
                <a:solidFill>
                  <a:srgbClr val="8C8C8C"/>
                </a:solidFill>
                <a:latin typeface="JetBrains Mono"/>
              </a:rPr>
              <a:t>(</a:t>
            </a:r>
            <a:r>
              <a:rPr lang="ru-RU" altLang="ru-RU" i="1" dirty="0" smtClean="0">
                <a:solidFill>
                  <a:srgbClr val="8C8C8C"/>
                </a:solidFill>
                <a:latin typeface="JetBrains Mono"/>
              </a:rPr>
              <a:t>1</a:t>
            </a:r>
            <a:r>
              <a:rPr lang="ru-RU" altLang="ru-RU" i="1" dirty="0">
                <a:solidFill>
                  <a:srgbClr val="8C8C8C"/>
                </a:solidFill>
                <a:latin typeface="JetBrains Mono"/>
              </a:rPr>
              <a:t>, 2, 3, 4, </a:t>
            </a:r>
            <a:r>
              <a:rPr lang="ru-RU" altLang="ru-RU" i="1" dirty="0" smtClean="0">
                <a:solidFill>
                  <a:srgbClr val="8C8C8C"/>
                </a:solidFill>
                <a:latin typeface="JetBrains Mono"/>
              </a:rPr>
              <a:t>5</a:t>
            </a:r>
            <a:r>
              <a:rPr lang="en-US" altLang="ru-RU" i="1" dirty="0">
                <a:solidFill>
                  <a:srgbClr val="8C8C8C"/>
                </a:solidFill>
                <a:latin typeface="JetBrains Mono"/>
              </a:rPr>
              <a:t>)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Кортежи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757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Способы создания кортежа:</a:t>
            </a:r>
          </a:p>
          <a:p>
            <a:pPr marL="1062990" lvl="1" indent="-742950">
              <a:buFont typeface="+mj-lt"/>
              <a:buAutoNum type="arabicPeriod" startAt="2"/>
            </a:pPr>
            <a:r>
              <a:rPr lang="ru-RU" dirty="0" smtClean="0"/>
              <a:t>Перечислением элементов в круглых скобках</a:t>
            </a:r>
            <a:endParaRPr lang="en-US" dirty="0" smtClean="0"/>
          </a:p>
          <a:p>
            <a:pPr marL="320040" lvl="1" indent="0">
              <a:buNone/>
            </a:pPr>
            <a:r>
              <a:rPr lang="ru-RU" dirty="0" smtClean="0"/>
              <a:t>Примеры:</a:t>
            </a:r>
            <a:r>
              <a:rPr lang="en-US" dirty="0"/>
              <a:t>	</a:t>
            </a:r>
            <a:r>
              <a:rPr lang="en-US" dirty="0" smtClean="0"/>
              <a:t>		</a:t>
            </a:r>
          </a:p>
          <a:p>
            <a:pPr marL="714375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a = ()                      </a:t>
            </a:r>
            <a:r>
              <a:rPr lang="ru-RU" altLang="ru-RU" i="1" dirty="0">
                <a:solidFill>
                  <a:srgbClr val="8C8C8C"/>
                </a:solidFill>
                <a:latin typeface="JetBrains Mono"/>
              </a:rPr>
              <a:t># a = ()</a:t>
            </a:r>
            <a:br>
              <a:rPr lang="ru-RU" altLang="ru-RU" i="1" dirty="0">
                <a:solidFill>
                  <a:srgbClr val="8C8C8C"/>
                </a:solidFill>
                <a:latin typeface="JetBrains Mono"/>
              </a:rPr>
            </a:b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b = (</a:t>
            </a: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>4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)                    </a:t>
            </a:r>
            <a:r>
              <a:rPr lang="ru-RU" altLang="ru-RU" i="1" dirty="0">
                <a:solidFill>
                  <a:srgbClr val="8C8C8C"/>
                </a:solidFill>
                <a:latin typeface="JetBrains Mono"/>
              </a:rPr>
              <a:t># b = 4 – Число, не кортеж!!!</a:t>
            </a:r>
            <a:br>
              <a:rPr lang="ru-RU" altLang="ru-RU" i="1" dirty="0">
                <a:solidFill>
                  <a:srgbClr val="8C8C8C"/>
                </a:solidFill>
                <a:latin typeface="JetBrains Mono"/>
              </a:rPr>
            </a:b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s = (</a:t>
            </a: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ru-RU" altLang="ru-RU" dirty="0">
                <a:solidFill>
                  <a:srgbClr val="FF0000"/>
                </a:solidFill>
                <a:latin typeface="JetBrains Mono"/>
              </a:rPr>
              <a:t>,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 )                  </a:t>
            </a:r>
            <a:r>
              <a:rPr lang="ru-RU" altLang="ru-RU" i="1" dirty="0">
                <a:solidFill>
                  <a:srgbClr val="8C8C8C"/>
                </a:solidFill>
                <a:latin typeface="JetBrains Mono"/>
              </a:rPr>
              <a:t># s = (5, ) – </a:t>
            </a:r>
            <a:r>
              <a:rPr lang="ru-RU" altLang="ru-RU" i="1" dirty="0" smtClean="0">
                <a:solidFill>
                  <a:srgbClr val="8C8C8C"/>
                </a:solidFill>
                <a:latin typeface="JetBrains Mono"/>
              </a:rPr>
              <a:t>кортеж</a:t>
            </a:r>
            <a:r>
              <a:rPr lang="ru-RU" altLang="ru-RU" i="1" dirty="0">
                <a:solidFill>
                  <a:srgbClr val="8C8C8C"/>
                </a:solidFill>
                <a:latin typeface="JetBrains Mono"/>
              </a:rPr>
              <a:t/>
            </a:r>
            <a:br>
              <a:rPr lang="ru-RU" altLang="ru-RU" i="1" dirty="0">
                <a:solidFill>
                  <a:srgbClr val="8C8C8C"/>
                </a:solidFill>
                <a:latin typeface="JetBrains Mono"/>
              </a:rPr>
            </a:b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t = </a:t>
            </a: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>12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"23"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>4.5     </a:t>
            </a:r>
            <a:r>
              <a:rPr lang="ru-RU" altLang="ru-RU" i="1" dirty="0" smtClean="0">
                <a:solidFill>
                  <a:srgbClr val="8C8C8C"/>
                </a:solidFill>
                <a:latin typeface="JetBrains Mono"/>
              </a:rPr>
              <a:t># </a:t>
            </a:r>
            <a:r>
              <a:rPr lang="ru-RU" altLang="ru-RU" i="1" dirty="0">
                <a:solidFill>
                  <a:srgbClr val="8C8C8C"/>
                </a:solidFill>
                <a:latin typeface="JetBrains Mono"/>
              </a:rPr>
              <a:t>t = (12, '23', 4.5</a:t>
            </a:r>
            <a:r>
              <a:rPr lang="ru-RU" altLang="ru-RU" i="1" dirty="0" smtClean="0">
                <a:solidFill>
                  <a:srgbClr val="8C8C8C"/>
                </a:solidFill>
                <a:latin typeface="JetBrains Mono"/>
              </a:rPr>
              <a:t>)</a:t>
            </a:r>
            <a:r>
              <a:rPr lang="en-US" altLang="ru-RU" i="1" dirty="0" smtClean="0">
                <a:solidFill>
                  <a:srgbClr val="8C8C8C"/>
                </a:solidFill>
                <a:latin typeface="JetBrains Mono"/>
              </a:rPr>
              <a:t> – </a:t>
            </a:r>
            <a:r>
              <a:rPr lang="ru-RU" altLang="ru-RU" i="1" dirty="0" smtClean="0">
                <a:solidFill>
                  <a:srgbClr val="8C8C8C"/>
                </a:solidFill>
                <a:latin typeface="JetBrains Mono"/>
              </a:rPr>
              <a:t>кортеж</a:t>
            </a:r>
          </a:p>
          <a:p>
            <a:pPr marL="714375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dirty="0">
                <a:solidFill>
                  <a:srgbClr val="080808"/>
                </a:solidFill>
                <a:latin typeface="JetBrains Mono"/>
              </a:rPr>
              <a:t>v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ru-RU" altLang="ru-RU" dirty="0" smtClean="0">
                <a:solidFill>
                  <a:srgbClr val="1750EB"/>
                </a:solidFill>
                <a:latin typeface="JetBrains Mono"/>
              </a:rPr>
              <a:t>5</a:t>
            </a:r>
            <a:r>
              <a:rPr lang="en-US" altLang="ru-RU" dirty="0" smtClean="0">
                <a:solidFill>
                  <a:srgbClr val="1750EB"/>
                </a:solidFill>
                <a:latin typeface="JetBrains Mono"/>
              </a:rPr>
              <a:t>4</a:t>
            </a:r>
            <a:r>
              <a:rPr lang="ru-RU" altLang="ru-RU" dirty="0" smtClean="0">
                <a:solidFill>
                  <a:srgbClr val="FF0000"/>
                </a:solidFill>
                <a:latin typeface="JetBrains Mono"/>
              </a:rPr>
              <a:t>, 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                  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i="1" dirty="0" smtClean="0">
                <a:solidFill>
                  <a:srgbClr val="8C8C8C"/>
                </a:solidFill>
                <a:latin typeface="JetBrains Mono"/>
              </a:rPr>
              <a:t># </a:t>
            </a:r>
            <a:r>
              <a:rPr lang="en-US" altLang="ru-RU" i="1" dirty="0" smtClean="0">
                <a:solidFill>
                  <a:srgbClr val="8C8C8C"/>
                </a:solidFill>
                <a:latin typeface="JetBrains Mono"/>
              </a:rPr>
              <a:t>v</a:t>
            </a:r>
            <a:r>
              <a:rPr lang="ru-RU" altLang="ru-RU" i="1" dirty="0" smtClean="0">
                <a:solidFill>
                  <a:srgbClr val="8C8C8C"/>
                </a:solidFill>
                <a:latin typeface="JetBrains Mono"/>
              </a:rPr>
              <a:t> </a:t>
            </a:r>
            <a:r>
              <a:rPr lang="ru-RU" altLang="ru-RU" i="1" dirty="0">
                <a:solidFill>
                  <a:srgbClr val="8C8C8C"/>
                </a:solidFill>
                <a:latin typeface="JetBrains Mono"/>
              </a:rPr>
              <a:t>= (</a:t>
            </a:r>
            <a:r>
              <a:rPr lang="ru-RU" altLang="ru-RU" i="1" dirty="0" smtClean="0">
                <a:solidFill>
                  <a:srgbClr val="8C8C8C"/>
                </a:solidFill>
                <a:latin typeface="JetBrains Mono"/>
              </a:rPr>
              <a:t>5</a:t>
            </a:r>
            <a:r>
              <a:rPr lang="en-US" altLang="ru-RU" i="1" dirty="0" smtClean="0">
                <a:solidFill>
                  <a:srgbClr val="8C8C8C"/>
                </a:solidFill>
                <a:latin typeface="JetBrains Mono"/>
              </a:rPr>
              <a:t>4</a:t>
            </a:r>
            <a:r>
              <a:rPr lang="ru-RU" altLang="ru-RU" i="1" dirty="0" smtClean="0">
                <a:solidFill>
                  <a:srgbClr val="8C8C8C"/>
                </a:solidFill>
                <a:latin typeface="JetBrains Mono"/>
              </a:rPr>
              <a:t>, </a:t>
            </a:r>
            <a:r>
              <a:rPr lang="ru-RU" altLang="ru-RU" i="1" dirty="0">
                <a:solidFill>
                  <a:srgbClr val="8C8C8C"/>
                </a:solidFill>
                <a:latin typeface="JetBrains Mono"/>
              </a:rPr>
              <a:t>) – </a:t>
            </a:r>
            <a:r>
              <a:rPr lang="ru-RU" altLang="ru-RU" i="1" dirty="0" smtClean="0">
                <a:solidFill>
                  <a:srgbClr val="8C8C8C"/>
                </a:solidFill>
                <a:latin typeface="JetBrains Mono"/>
              </a:rPr>
              <a:t>кортеж</a:t>
            </a:r>
            <a:endParaRPr lang="ru-RU" altLang="ru-RU" dirty="0">
              <a:latin typeface="Arial" panose="020B0604020202020204" pitchFamily="34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Кортежи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774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Операции над кортежами и методы кортежей аналогичны средствам работы со строками при условии, что они не изменяют содержимое.</a:t>
            </a:r>
          </a:p>
          <a:p>
            <a:r>
              <a:rPr lang="ru-RU" dirty="0" smtClean="0"/>
              <a:t>К ним можно отнести:</a:t>
            </a:r>
          </a:p>
          <a:p>
            <a:pPr lvl="1"/>
            <a:r>
              <a:rPr lang="ru-RU" dirty="0" smtClean="0"/>
              <a:t>Объединение кортежей</a:t>
            </a:r>
          </a:p>
          <a:p>
            <a:pPr lvl="1"/>
            <a:r>
              <a:rPr lang="ru-RU" dirty="0" smtClean="0"/>
              <a:t>Повторение кортежей</a:t>
            </a:r>
          </a:p>
          <a:p>
            <a:pPr lvl="1"/>
            <a:r>
              <a:rPr lang="ru-RU" dirty="0" smtClean="0"/>
              <a:t>Извлечение среза</a:t>
            </a:r>
          </a:p>
          <a:p>
            <a:pPr lvl="1"/>
            <a:r>
              <a:rPr lang="ru-RU" dirty="0" smtClean="0"/>
              <a:t>Доступ по индексу</a:t>
            </a:r>
          </a:p>
          <a:p>
            <a:pPr lvl="1"/>
            <a:r>
              <a:rPr lang="ru-RU" dirty="0" smtClean="0"/>
              <a:t>…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Кортеж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635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Упаковка и распаковка кортежей</a:t>
            </a:r>
          </a:p>
          <a:p>
            <a:pPr lvl="1"/>
            <a:r>
              <a:rPr lang="ru-RU" dirty="0">
                <a:solidFill>
                  <a:srgbClr val="0000FF"/>
                </a:solidFill>
              </a:rPr>
              <a:t>упаковка</a:t>
            </a:r>
            <a:r>
              <a:rPr lang="ru-RU" dirty="0" smtClean="0"/>
              <a:t>:</a:t>
            </a:r>
          </a:p>
          <a:p>
            <a:pPr lvl="2"/>
            <a:r>
              <a:rPr lang="ru-RU" dirty="0" smtClean="0"/>
              <a:t>набор элементов, перечисленных через запятую, упаковываются в один кортеж</a:t>
            </a:r>
          </a:p>
          <a:p>
            <a:pPr lvl="2"/>
            <a:endParaRPr lang="ru-RU" dirty="0" smtClean="0"/>
          </a:p>
          <a:p>
            <a:pPr marL="594360" lvl="2" indent="0">
              <a:buNone/>
            </a:pP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t = </a:t>
            </a: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>12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"23"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dirty="0" smtClean="0">
                <a:solidFill>
                  <a:srgbClr val="1750EB"/>
                </a:solidFill>
                <a:latin typeface="JetBrains Mono"/>
              </a:rPr>
              <a:t>4.5    </a:t>
            </a:r>
            <a:r>
              <a:rPr lang="en-US" altLang="ru-RU" dirty="0">
                <a:solidFill>
                  <a:srgbClr val="8C8C8C"/>
                </a:solidFill>
                <a:latin typeface="JetBrains Mono"/>
              </a:rPr>
              <a:t> #</a:t>
            </a:r>
            <a:r>
              <a:rPr lang="ru-RU" altLang="ru-RU" dirty="0">
                <a:solidFill>
                  <a:srgbClr val="8C8C8C"/>
                </a:solidFill>
                <a:latin typeface="JetBrains Mono"/>
              </a:rPr>
              <a:t>где </a:t>
            </a:r>
            <a:r>
              <a:rPr lang="en-US" altLang="ru-RU" dirty="0">
                <a:solidFill>
                  <a:srgbClr val="8C8C8C"/>
                </a:solidFill>
                <a:latin typeface="JetBrains Mono"/>
              </a:rPr>
              <a:t>t </a:t>
            </a:r>
            <a:r>
              <a:rPr lang="ru-RU" altLang="ru-RU" dirty="0" smtClean="0">
                <a:solidFill>
                  <a:srgbClr val="8C8C8C"/>
                </a:solidFill>
                <a:latin typeface="JetBrains Mono"/>
              </a:rPr>
              <a:t>= (12,</a:t>
            </a:r>
            <a:r>
              <a:rPr lang="ru-RU" altLang="ru-RU" dirty="0">
                <a:solidFill>
                  <a:srgbClr val="8C8C8C"/>
                </a:solidFill>
                <a:latin typeface="JetBrains Mono"/>
              </a:rPr>
              <a:t> "23", 4.5</a:t>
            </a:r>
            <a:r>
              <a:rPr lang="ru-RU" altLang="ru-RU" dirty="0" smtClean="0">
                <a:solidFill>
                  <a:srgbClr val="8C8C8C"/>
                </a:solidFill>
                <a:latin typeface="JetBrains Mono"/>
              </a:rPr>
              <a:t>)</a:t>
            </a:r>
            <a:endParaRPr lang="ru-RU" altLang="ru-RU" dirty="0" smtClean="0">
              <a:solidFill>
                <a:srgbClr val="1750EB"/>
              </a:solidFill>
              <a:latin typeface="JetBrains Mono"/>
            </a:endParaRPr>
          </a:p>
          <a:p>
            <a:pPr lvl="3"/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Кортежи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631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Упаковка и распаковка кортежей</a:t>
            </a:r>
          </a:p>
          <a:p>
            <a:pPr lvl="1"/>
            <a:r>
              <a:rPr lang="ru-RU" dirty="0" smtClean="0">
                <a:solidFill>
                  <a:srgbClr val="0000FF"/>
                </a:solidFill>
              </a:rPr>
              <a:t>распаковка</a:t>
            </a:r>
            <a:r>
              <a:rPr lang="ru-RU" dirty="0" smtClean="0">
                <a:solidFill>
                  <a:srgbClr val="1750EB"/>
                </a:solidFill>
                <a:latin typeface="JetBrains Mono"/>
              </a:rPr>
              <a:t>:</a:t>
            </a:r>
          </a:p>
          <a:p>
            <a:pPr lvl="2"/>
            <a:r>
              <a:rPr lang="ru-RU" dirty="0" smtClean="0"/>
              <a:t>нескольким </a:t>
            </a:r>
            <a:r>
              <a:rPr lang="ru-RU" dirty="0"/>
              <a:t>переменным присваиваются элементы </a:t>
            </a:r>
            <a:r>
              <a:rPr lang="ru-RU" dirty="0" smtClean="0"/>
              <a:t>кортежа (число переменных должно совпадать с количеством значений в кортеже)</a:t>
            </a:r>
            <a:endParaRPr lang="ru-RU" dirty="0"/>
          </a:p>
          <a:p>
            <a:pPr marL="868680" lvl="3" indent="0">
              <a:buNone/>
            </a:pP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t 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>12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"23"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>4.5</a:t>
            </a:r>
            <a:endParaRPr lang="ru-RU" altLang="ru-RU" dirty="0" smtClean="0">
              <a:solidFill>
                <a:srgbClr val="080808"/>
              </a:solidFill>
              <a:latin typeface="JetBrains Mono"/>
            </a:endParaRPr>
          </a:p>
          <a:p>
            <a:pPr marL="868680" lvl="3" indent="0">
              <a:buNone/>
            </a:pP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x, y, z = 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t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   </a:t>
            </a:r>
            <a:r>
              <a:rPr lang="en-US" altLang="ru-RU" dirty="0" smtClean="0">
                <a:solidFill>
                  <a:srgbClr val="8C8C8C"/>
                </a:solidFill>
                <a:latin typeface="JetBrains Mono"/>
              </a:rPr>
              <a:t> #</a:t>
            </a:r>
            <a:r>
              <a:rPr lang="ru-RU" altLang="ru-RU" dirty="0" smtClean="0">
                <a:solidFill>
                  <a:srgbClr val="8C8C8C"/>
                </a:solidFill>
                <a:latin typeface="JetBrains Mono"/>
              </a:rPr>
              <a:t>где </a:t>
            </a:r>
            <a:r>
              <a:rPr lang="en-US" altLang="ru-RU" dirty="0" smtClean="0">
                <a:solidFill>
                  <a:srgbClr val="8C8C8C"/>
                </a:solidFill>
                <a:latin typeface="JetBrains Mono"/>
              </a:rPr>
              <a:t>t - </a:t>
            </a:r>
            <a:r>
              <a:rPr lang="ru-RU" altLang="ru-RU" dirty="0" smtClean="0">
                <a:solidFill>
                  <a:srgbClr val="8C8C8C"/>
                </a:solidFill>
                <a:latin typeface="JetBrains Mono"/>
              </a:rPr>
              <a:t>кортеж</a:t>
            </a:r>
            <a:endParaRPr lang="ru-RU" altLang="ru-RU" dirty="0">
              <a:solidFill>
                <a:srgbClr val="8C8C8C"/>
              </a:solidFill>
              <a:latin typeface="JetBrains Mono"/>
            </a:endParaRPr>
          </a:p>
          <a:p>
            <a:pPr marL="868680" lvl="3" indent="0">
              <a:buNone/>
            </a:pPr>
            <a:r>
              <a:rPr lang="en-US" dirty="0" smtClean="0"/>
              <a:t>a,  b </a:t>
            </a:r>
            <a:r>
              <a:rPr lang="en-US" dirty="0" smtClean="0"/>
              <a:t>= t          </a:t>
            </a:r>
            <a:r>
              <a:rPr lang="en-US" dirty="0">
                <a:solidFill>
                  <a:srgbClr val="8C8C8C"/>
                </a:solidFill>
                <a:latin typeface="JetBrains Mono"/>
              </a:rPr>
              <a:t> # </a:t>
            </a:r>
            <a:r>
              <a:rPr lang="ru-RU" dirty="0">
                <a:solidFill>
                  <a:srgbClr val="8C8C8C"/>
                </a:solidFill>
                <a:latin typeface="JetBrains Mono"/>
              </a:rPr>
              <a:t>здесь ошибка</a:t>
            </a:r>
            <a:r>
              <a:rPr lang="ru-RU" dirty="0" smtClean="0">
                <a:solidFill>
                  <a:srgbClr val="8C8C8C"/>
                </a:solidFill>
                <a:latin typeface="JetBrains Mono"/>
              </a:rPr>
              <a:t>,</a:t>
            </a:r>
          </a:p>
          <a:p>
            <a:pPr marL="868680" lvl="3" indent="0">
              <a:buNone/>
            </a:pPr>
            <a:r>
              <a:rPr lang="en-US" dirty="0"/>
              <a:t>a, </a:t>
            </a:r>
            <a:r>
              <a:rPr lang="ru-RU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b </a:t>
            </a:r>
            <a:r>
              <a:rPr lang="en-US" dirty="0"/>
              <a:t>= t    </a:t>
            </a:r>
            <a:r>
              <a:rPr lang="ru-RU" dirty="0" smtClean="0"/>
              <a:t> </a:t>
            </a:r>
            <a:r>
              <a:rPr lang="en-US" dirty="0" smtClean="0">
                <a:solidFill>
                  <a:srgbClr val="8C8C8C"/>
                </a:solidFill>
                <a:latin typeface="JetBrains Mono"/>
              </a:rPr>
              <a:t># a=12, b = </a:t>
            </a:r>
            <a:r>
              <a:rPr lang="en-US" dirty="0">
                <a:solidFill>
                  <a:srgbClr val="8C8C8C"/>
                </a:solidFill>
                <a:latin typeface="JetBrains Mono"/>
              </a:rPr>
              <a:t>[</a:t>
            </a:r>
            <a:r>
              <a:rPr lang="ru-RU" altLang="ru-RU" dirty="0">
                <a:solidFill>
                  <a:srgbClr val="8C8C8C"/>
                </a:solidFill>
                <a:latin typeface="JetBrains Mono"/>
              </a:rPr>
              <a:t>"23", 4.5</a:t>
            </a:r>
            <a:r>
              <a:rPr lang="en-US" dirty="0" smtClean="0">
                <a:solidFill>
                  <a:srgbClr val="8C8C8C"/>
                </a:solidFill>
                <a:latin typeface="JetBrains Mono"/>
              </a:rPr>
              <a:t>]</a:t>
            </a:r>
            <a:endParaRPr lang="ru-RU" dirty="0">
              <a:solidFill>
                <a:srgbClr val="8C8C8C"/>
              </a:solidFill>
              <a:latin typeface="JetBrains Mono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Кортежи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442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Пример.</a:t>
            </a:r>
          </a:p>
          <a:p>
            <a:r>
              <a:rPr lang="ru-RU" dirty="0" smtClean="0"/>
              <a:t>Дан список случайных целых чисел. Требуется вычислить сумму элементов списка, с учетом увеличения всех элементов кратных </a:t>
            </a:r>
            <a:r>
              <a:rPr lang="ru-RU" dirty="0"/>
              <a:t>4 </a:t>
            </a:r>
            <a:r>
              <a:rPr lang="ru-RU" dirty="0" smtClean="0"/>
              <a:t>в 10 раз.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Кортежи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927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51838" y="1379912"/>
            <a:ext cx="11212781" cy="5001415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Пример</a:t>
            </a:r>
            <a:r>
              <a:rPr lang="en-US" dirty="0" smtClean="0"/>
              <a:t> (</a:t>
            </a:r>
            <a:r>
              <a:rPr lang="ru-RU" dirty="0" smtClean="0"/>
              <a:t>программа)</a:t>
            </a:r>
          </a:p>
          <a:p>
            <a:pPr marL="0" indent="0">
              <a:buNone/>
            </a:pPr>
            <a:r>
              <a:rPr lang="ru-RU" altLang="ru-RU" dirty="0" err="1">
                <a:solidFill>
                  <a:srgbClr val="0033B3"/>
                </a:solidFill>
                <a:latin typeface="JetBrains Mono"/>
              </a:rPr>
              <a:t>def</a:t>
            </a:r>
            <a:r>
              <a:rPr lang="ru-RU" altLang="ru-RU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rgbClr val="00B050"/>
                </a:solidFill>
                <a:latin typeface="JetBrains Mono"/>
              </a:rPr>
              <a:t>func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dirty="0" err="1">
                <a:solidFill>
                  <a:srgbClr val="C00000"/>
                </a:solidFill>
                <a:latin typeface="JetBrains Mono"/>
              </a:rPr>
              <a:t>lst</a:t>
            </a:r>
            <a:r>
              <a:rPr lang="ru-RU" altLang="ru-RU" dirty="0">
                <a:solidFill>
                  <a:srgbClr val="C00000"/>
                </a:solidFill>
                <a:latin typeface="JetBrains Mono"/>
              </a:rPr>
              <a:t>_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, k):</a:t>
            </a:r>
            <a:br>
              <a:rPr lang="ru-RU" altLang="ru-RU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dirty="0" err="1">
                <a:solidFill>
                  <a:srgbClr val="0033B3"/>
                </a:solidFill>
                <a:latin typeface="JetBrains Mono"/>
              </a:rPr>
              <a:t>for</a:t>
            </a:r>
            <a:r>
              <a:rPr lang="ru-RU" altLang="ru-RU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i </a:t>
            </a:r>
            <a:r>
              <a:rPr lang="ru-RU" altLang="ru-RU" dirty="0" err="1">
                <a:solidFill>
                  <a:srgbClr val="0033B3"/>
                </a:solidFill>
                <a:latin typeface="JetBrains Mono"/>
              </a:rPr>
              <a:t>in</a:t>
            </a:r>
            <a:r>
              <a:rPr lang="ru-RU" altLang="ru-RU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rgbClr val="000080"/>
                </a:solidFill>
                <a:latin typeface="JetBrains Mono"/>
              </a:rPr>
              <a:t>range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dirty="0" err="1">
                <a:solidFill>
                  <a:srgbClr val="000080"/>
                </a:solidFill>
                <a:latin typeface="JetBrains Mono"/>
              </a:rPr>
              <a:t>len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dirty="0" err="1">
                <a:solidFill>
                  <a:srgbClr val="C00000"/>
                </a:solidFill>
                <a:latin typeface="JetBrains Mono"/>
              </a:rPr>
              <a:t>lst</a:t>
            </a:r>
            <a:r>
              <a:rPr lang="ru-RU" altLang="ru-RU" dirty="0">
                <a:solidFill>
                  <a:srgbClr val="C00000"/>
                </a:solidFill>
                <a:latin typeface="JetBrains Mono"/>
              </a:rPr>
              <a:t>_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)):</a:t>
            </a:r>
            <a:br>
              <a:rPr lang="ru-RU" altLang="ru-RU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dirty="0" err="1">
                <a:solidFill>
                  <a:srgbClr val="0033B3"/>
                </a:solidFill>
                <a:latin typeface="JetBrains Mono"/>
              </a:rPr>
              <a:t>if</a:t>
            </a:r>
            <a:r>
              <a:rPr lang="ru-RU" altLang="ru-RU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rgbClr val="C00000"/>
                </a:solidFill>
                <a:latin typeface="JetBrains Mono"/>
              </a:rPr>
              <a:t>lst</a:t>
            </a:r>
            <a:r>
              <a:rPr lang="ru-RU" altLang="ru-RU" dirty="0">
                <a:solidFill>
                  <a:srgbClr val="C00000"/>
                </a:solidFill>
                <a:latin typeface="JetBrains Mono"/>
              </a:rPr>
              <a:t>_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[i] % k == </a:t>
            </a: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:</a:t>
            </a:r>
            <a:br>
              <a:rPr lang="ru-RU" altLang="ru-RU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ru-RU" altLang="ru-RU" dirty="0" err="1">
                <a:solidFill>
                  <a:srgbClr val="C00000"/>
                </a:solidFill>
                <a:latin typeface="JetBrains Mono"/>
              </a:rPr>
              <a:t>lst</a:t>
            </a:r>
            <a:r>
              <a:rPr lang="ru-RU" altLang="ru-RU" dirty="0">
                <a:solidFill>
                  <a:srgbClr val="C00000"/>
                </a:solidFill>
                <a:latin typeface="JetBrains Mono"/>
              </a:rPr>
              <a:t>_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[i]*=</a:t>
            </a:r>
            <a:r>
              <a:rPr lang="ru-RU" altLang="ru-RU" dirty="0" smtClean="0">
                <a:solidFill>
                  <a:srgbClr val="1750EB"/>
                </a:solidFill>
                <a:latin typeface="JetBrains Mono"/>
              </a:rPr>
              <a:t>10 </a:t>
            </a:r>
            <a:r>
              <a:rPr lang="en-US" dirty="0">
                <a:solidFill>
                  <a:srgbClr val="8C8C8C"/>
                </a:solidFill>
                <a:latin typeface="JetBrains Mono"/>
              </a:rPr>
              <a:t># </a:t>
            </a:r>
            <a:r>
              <a:rPr lang="ru-RU" dirty="0" smtClean="0">
                <a:solidFill>
                  <a:srgbClr val="8C8C8C"/>
                </a:solidFill>
                <a:latin typeface="JetBrains Mono"/>
              </a:rPr>
              <a:t>увеличиваем элемент в 10 раз</a:t>
            </a: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rgbClr val="1750EB"/>
                </a:solidFill>
                <a:latin typeface="JetBrains Mono"/>
              </a:rPr>
            </a:b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>    </a:t>
            </a:r>
            <a:r>
              <a:rPr lang="ru-RU" altLang="ru-RU" dirty="0" err="1">
                <a:solidFill>
                  <a:srgbClr val="0033B3"/>
                </a:solidFill>
                <a:latin typeface="JetBrains Mono"/>
              </a:rPr>
              <a:t>return</a:t>
            </a:r>
            <a:r>
              <a:rPr lang="ru-RU" altLang="ru-RU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rgbClr val="000080"/>
                </a:solidFill>
                <a:latin typeface="JetBrains Mono"/>
              </a:rPr>
              <a:t>sum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dirty="0" err="1">
                <a:solidFill>
                  <a:srgbClr val="C00000"/>
                </a:solidFill>
                <a:latin typeface="JetBrains Mono"/>
              </a:rPr>
              <a:t>lst</a:t>
            </a:r>
            <a:r>
              <a:rPr lang="ru-RU" altLang="ru-RU" dirty="0" smtClean="0">
                <a:solidFill>
                  <a:srgbClr val="C00000"/>
                </a:solidFill>
                <a:latin typeface="JetBrains Mono"/>
              </a:rPr>
              <a:t>_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) </a:t>
            </a:r>
            <a:r>
              <a:rPr lang="en-US" dirty="0">
                <a:solidFill>
                  <a:srgbClr val="8C8C8C"/>
                </a:solidFill>
                <a:latin typeface="JetBrains Mono"/>
              </a:rPr>
              <a:t># </a:t>
            </a:r>
            <a:r>
              <a:rPr lang="ru-RU" dirty="0" smtClean="0">
                <a:solidFill>
                  <a:srgbClr val="8C8C8C"/>
                </a:solidFill>
                <a:latin typeface="JetBrains Mono"/>
              </a:rPr>
              <a:t>возвращаем сумму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dirty="0" err="1">
                <a:solidFill>
                  <a:srgbClr val="080808"/>
                </a:solidFill>
                <a:latin typeface="JetBrains Mono"/>
              </a:rPr>
              <a:t>lst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 = [</a:t>
            </a:r>
            <a:r>
              <a:rPr lang="ru-RU" altLang="ru-RU" dirty="0" err="1">
                <a:solidFill>
                  <a:srgbClr val="080808"/>
                </a:solidFill>
                <a:latin typeface="JetBrains Mono"/>
              </a:rPr>
              <a:t>randint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>20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>79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ru-RU" altLang="ru-RU" dirty="0" err="1">
                <a:solidFill>
                  <a:srgbClr val="0033B3"/>
                </a:solidFill>
                <a:latin typeface="JetBrains Mono"/>
              </a:rPr>
              <a:t>for</a:t>
            </a:r>
            <a:r>
              <a:rPr lang="ru-RU" altLang="ru-RU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i </a:t>
            </a:r>
            <a:r>
              <a:rPr lang="ru-RU" altLang="ru-RU" dirty="0" err="1">
                <a:solidFill>
                  <a:srgbClr val="0033B3"/>
                </a:solidFill>
                <a:latin typeface="JetBrains Mono"/>
              </a:rPr>
              <a:t>in</a:t>
            </a:r>
            <a:r>
              <a:rPr lang="ru-RU" altLang="ru-RU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rgbClr val="000080"/>
                </a:solidFill>
                <a:latin typeface="JetBrains Mono"/>
              </a:rPr>
              <a:t>range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>10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)]</a:t>
            </a:r>
            <a:br>
              <a:rPr lang="ru-RU" altLang="ru-RU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dirty="0" err="1">
                <a:solidFill>
                  <a:srgbClr val="080808"/>
                </a:solidFill>
                <a:latin typeface="JetBrains Mono"/>
              </a:rPr>
              <a:t>lst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)         </a:t>
            </a:r>
            <a:r>
              <a:rPr lang="en-US" altLang="ru-RU" dirty="0">
                <a:solidFill>
                  <a:srgbClr val="8C8C8C"/>
                </a:solidFill>
                <a:latin typeface="JetBrains Mono"/>
              </a:rPr>
              <a:t># </a:t>
            </a:r>
            <a:r>
              <a:rPr lang="ru-RU" dirty="0">
                <a:solidFill>
                  <a:srgbClr val="8C8C8C"/>
                </a:solidFill>
                <a:latin typeface="JetBrains Mono"/>
              </a:rPr>
              <a:t>[62, 44, 66, 23, 37, 71, 72, 64, 64, 68]</a:t>
            </a:r>
            <a:r>
              <a:rPr lang="ru-RU" altLang="ru-RU" dirty="0">
                <a:solidFill>
                  <a:srgbClr val="8C8C8C"/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rgbClr val="8C8C8C"/>
                </a:solidFill>
                <a:latin typeface="JetBrains Mono"/>
              </a:rPr>
            </a:br>
            <a:r>
              <a:rPr lang="ru-RU" altLang="ru-RU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dirty="0" err="1">
                <a:solidFill>
                  <a:srgbClr val="00B050"/>
                </a:solidFill>
                <a:latin typeface="JetBrains Mono"/>
              </a:rPr>
              <a:t>func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(lst,</a:t>
            </a: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>4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))</a:t>
            </a:r>
            <a:br>
              <a:rPr lang="ru-RU" altLang="ru-RU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dirty="0" err="1">
                <a:solidFill>
                  <a:srgbClr val="080808"/>
                </a:solidFill>
                <a:latin typeface="JetBrains Mono"/>
              </a:rPr>
              <a:t>lst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)</a:t>
            </a:r>
            <a:r>
              <a:rPr lang="en-US" altLang="ru-RU" dirty="0">
                <a:solidFill>
                  <a:srgbClr val="080808"/>
                </a:solidFill>
                <a:latin typeface="JetBrains Mono"/>
              </a:rPr>
              <a:t>   </a:t>
            </a:r>
            <a:r>
              <a:rPr lang="en-US" altLang="ru-RU" dirty="0">
                <a:solidFill>
                  <a:srgbClr val="8C8C8C"/>
                </a:solidFill>
                <a:latin typeface="JetBrains Mono"/>
              </a:rPr>
              <a:t># [62, </a:t>
            </a:r>
            <a:r>
              <a:rPr lang="en-US" altLang="ru-RU" dirty="0">
                <a:solidFill>
                  <a:srgbClr val="C00000"/>
                </a:solidFill>
                <a:latin typeface="JetBrains Mono"/>
              </a:rPr>
              <a:t>440</a:t>
            </a:r>
            <a:r>
              <a:rPr lang="en-US" altLang="ru-RU" dirty="0">
                <a:solidFill>
                  <a:srgbClr val="8C8C8C"/>
                </a:solidFill>
                <a:latin typeface="JetBrains Mono"/>
              </a:rPr>
              <a:t>, 66, 23, 37, 71, </a:t>
            </a:r>
            <a:r>
              <a:rPr lang="en-US" altLang="ru-RU" dirty="0">
                <a:solidFill>
                  <a:srgbClr val="C00000"/>
                </a:solidFill>
                <a:latin typeface="JetBrains Mono"/>
              </a:rPr>
              <a:t>720</a:t>
            </a:r>
            <a:r>
              <a:rPr lang="en-US" altLang="ru-RU" dirty="0">
                <a:solidFill>
                  <a:srgbClr val="8C8C8C"/>
                </a:solidFill>
                <a:latin typeface="JetBrains Mono"/>
              </a:rPr>
              <a:t>, </a:t>
            </a:r>
            <a:r>
              <a:rPr lang="en-US" altLang="ru-RU" dirty="0">
                <a:solidFill>
                  <a:srgbClr val="C00000"/>
                </a:solidFill>
                <a:latin typeface="JetBrains Mono"/>
              </a:rPr>
              <a:t>640</a:t>
            </a:r>
            <a:r>
              <a:rPr lang="en-US" altLang="ru-RU" dirty="0">
                <a:solidFill>
                  <a:srgbClr val="8C8C8C"/>
                </a:solidFill>
                <a:latin typeface="JetBrains Mono"/>
              </a:rPr>
              <a:t>, </a:t>
            </a:r>
            <a:r>
              <a:rPr lang="en-US" altLang="ru-RU" dirty="0">
                <a:solidFill>
                  <a:srgbClr val="C00000"/>
                </a:solidFill>
                <a:latin typeface="JetBrains Mono"/>
              </a:rPr>
              <a:t>640</a:t>
            </a:r>
            <a:r>
              <a:rPr lang="en-US" altLang="ru-RU" dirty="0">
                <a:solidFill>
                  <a:srgbClr val="8C8C8C"/>
                </a:solidFill>
                <a:latin typeface="JetBrains Mono"/>
              </a:rPr>
              <a:t>, </a:t>
            </a:r>
            <a:r>
              <a:rPr lang="en-US" altLang="ru-RU" dirty="0">
                <a:solidFill>
                  <a:srgbClr val="C00000"/>
                </a:solidFill>
                <a:latin typeface="JetBrains Mono"/>
              </a:rPr>
              <a:t>680</a:t>
            </a:r>
            <a:r>
              <a:rPr lang="en-US" altLang="ru-RU" dirty="0">
                <a:solidFill>
                  <a:srgbClr val="8C8C8C"/>
                </a:solidFill>
                <a:latin typeface="JetBrains Mono"/>
              </a:rPr>
              <a:t>]</a:t>
            </a:r>
            <a:endParaRPr lang="ru-RU" altLang="ru-RU" dirty="0">
              <a:solidFill>
                <a:srgbClr val="8C8C8C"/>
              </a:solidFill>
              <a:latin typeface="JetBrains Mono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Кортежи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968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Изменяемые объекты передаются в функцию по ссылке (т.е. параметру-переменной присваивается ссылка на уже существующий объект)!</a:t>
            </a:r>
          </a:p>
          <a:p>
            <a:r>
              <a:rPr lang="ru-RU" dirty="0" smtClean="0"/>
              <a:t>Если важно защитить данные от изменения, то следует в функции передавать неизменяемые объекты, например, вместо списка использовать кортеж.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Кортежи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8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51838" y="1379912"/>
            <a:ext cx="11212781" cy="5220393"/>
          </a:xfrm>
        </p:spPr>
        <p:txBody>
          <a:bodyPr>
            <a:normAutofit fontScale="92500" lnSpcReduction="20000"/>
          </a:bodyPr>
          <a:lstStyle/>
          <a:p>
            <a:r>
              <a:rPr lang="ru-RU" sz="3900" dirty="0" smtClean="0"/>
              <a:t>Пример</a:t>
            </a:r>
            <a:endParaRPr lang="ru-RU" dirty="0" smtClean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dirty="0" err="1">
                <a:solidFill>
                  <a:srgbClr val="0033B3"/>
                </a:solidFill>
                <a:latin typeface="JetBrains Mono"/>
              </a:rPr>
              <a:t>def</a:t>
            </a:r>
            <a:r>
              <a:rPr lang="ru-RU" altLang="ru-RU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rgbClr val="00B050"/>
                </a:solidFill>
                <a:latin typeface="JetBrains Mono"/>
              </a:rPr>
              <a:t>func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dirty="0" err="1">
                <a:solidFill>
                  <a:srgbClr val="080808"/>
                </a:solidFill>
                <a:latin typeface="JetBrains Mono"/>
              </a:rPr>
              <a:t>lst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_, k):</a:t>
            </a:r>
            <a:br>
              <a:rPr lang="ru-RU" altLang="ru-RU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dirty="0">
                <a:solidFill>
                  <a:srgbClr val="FF0000"/>
                </a:solidFill>
                <a:latin typeface="JetBrains Mono"/>
              </a:rPr>
              <a:t>    </a:t>
            </a:r>
            <a:r>
              <a:rPr lang="ru-RU" altLang="ru-RU" dirty="0" err="1">
                <a:solidFill>
                  <a:srgbClr val="FF0000"/>
                </a:solidFill>
                <a:latin typeface="JetBrains Mono"/>
              </a:rPr>
              <a:t>lst</a:t>
            </a:r>
            <a:r>
              <a:rPr lang="ru-RU" altLang="ru-RU" dirty="0">
                <a:solidFill>
                  <a:srgbClr val="FF0000"/>
                </a:solidFill>
                <a:latin typeface="JetBrains Mono"/>
              </a:rPr>
              <a:t>_ 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ru-RU" altLang="ru-RU" dirty="0" err="1">
                <a:solidFill>
                  <a:srgbClr val="FF0000"/>
                </a:solidFill>
                <a:latin typeface="JetBrains Mono"/>
              </a:rPr>
              <a:t>list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dirty="0" err="1">
                <a:solidFill>
                  <a:srgbClr val="080808"/>
                </a:solidFill>
                <a:latin typeface="JetBrains Mono"/>
              </a:rPr>
              <a:t>lst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_) </a:t>
            </a:r>
            <a:r>
              <a:rPr lang="en-US" dirty="0">
                <a:solidFill>
                  <a:srgbClr val="8C8C8C"/>
                </a:solidFill>
                <a:latin typeface="JetBrains Mono"/>
              </a:rPr>
              <a:t># </a:t>
            </a:r>
            <a:r>
              <a:rPr lang="ru-RU" dirty="0" smtClean="0">
                <a:solidFill>
                  <a:srgbClr val="8C8C8C"/>
                </a:solidFill>
                <a:latin typeface="JetBrains Mono"/>
              </a:rPr>
              <a:t>преобразуем кортеж к списку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dirty="0" err="1">
                <a:solidFill>
                  <a:srgbClr val="0033B3"/>
                </a:solidFill>
                <a:latin typeface="JetBrains Mono"/>
              </a:rPr>
              <a:t>for</a:t>
            </a:r>
            <a:r>
              <a:rPr lang="ru-RU" altLang="ru-RU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i </a:t>
            </a:r>
            <a:r>
              <a:rPr lang="ru-RU" altLang="ru-RU" dirty="0" err="1">
                <a:solidFill>
                  <a:srgbClr val="0033B3"/>
                </a:solidFill>
                <a:latin typeface="JetBrains Mono"/>
              </a:rPr>
              <a:t>in</a:t>
            </a:r>
            <a:r>
              <a:rPr lang="ru-RU" altLang="ru-RU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rgbClr val="000080"/>
                </a:solidFill>
                <a:latin typeface="JetBrains Mono"/>
              </a:rPr>
              <a:t>range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dirty="0" err="1">
                <a:solidFill>
                  <a:srgbClr val="000080"/>
                </a:solidFill>
                <a:latin typeface="JetBrains Mono"/>
              </a:rPr>
              <a:t>len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dirty="0" err="1">
                <a:solidFill>
                  <a:srgbClr val="080808"/>
                </a:solidFill>
                <a:latin typeface="JetBrains Mono"/>
              </a:rPr>
              <a:t>lst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_)):</a:t>
            </a:r>
            <a:br>
              <a:rPr lang="ru-RU" altLang="ru-RU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dirty="0" err="1">
                <a:solidFill>
                  <a:srgbClr val="0033B3"/>
                </a:solidFill>
                <a:latin typeface="JetBrains Mono"/>
              </a:rPr>
              <a:t>if</a:t>
            </a:r>
            <a:r>
              <a:rPr lang="ru-RU" altLang="ru-RU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rgbClr val="080808"/>
                </a:solidFill>
                <a:latin typeface="JetBrains Mono"/>
              </a:rPr>
              <a:t>lst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_[i] % k == </a:t>
            </a: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:</a:t>
            </a:r>
            <a:br>
              <a:rPr lang="ru-RU" altLang="ru-RU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ru-RU" altLang="ru-RU" dirty="0" err="1">
                <a:solidFill>
                  <a:srgbClr val="080808"/>
                </a:solidFill>
                <a:latin typeface="JetBrains Mono"/>
              </a:rPr>
              <a:t>lst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_[i] *= </a:t>
            </a:r>
            <a:r>
              <a:rPr lang="ru-RU" altLang="ru-RU" dirty="0" smtClean="0">
                <a:solidFill>
                  <a:srgbClr val="1750EB"/>
                </a:solidFill>
                <a:latin typeface="JetBrains Mono"/>
              </a:rPr>
              <a:t>10 </a:t>
            </a:r>
            <a:r>
              <a:rPr lang="en-US" dirty="0">
                <a:solidFill>
                  <a:srgbClr val="8C8C8C"/>
                </a:solidFill>
                <a:latin typeface="JetBrains Mono"/>
              </a:rPr>
              <a:t># </a:t>
            </a:r>
            <a:r>
              <a:rPr lang="ru-RU" dirty="0" smtClean="0">
                <a:solidFill>
                  <a:srgbClr val="8C8C8C"/>
                </a:solidFill>
                <a:latin typeface="JetBrains Mono"/>
              </a:rPr>
              <a:t>редактируем элементы</a:t>
            </a: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rgbClr val="1750EB"/>
                </a:solidFill>
                <a:latin typeface="JetBrains Mono"/>
              </a:rPr>
            </a:b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>    </a:t>
            </a:r>
            <a:r>
              <a:rPr lang="ru-RU" altLang="ru-RU" dirty="0" err="1">
                <a:solidFill>
                  <a:srgbClr val="0033B3"/>
                </a:solidFill>
                <a:latin typeface="JetBrains Mono"/>
              </a:rPr>
              <a:t>return</a:t>
            </a:r>
            <a:r>
              <a:rPr lang="ru-RU" altLang="ru-RU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rgbClr val="000080"/>
                </a:solidFill>
                <a:latin typeface="JetBrains Mono"/>
              </a:rPr>
              <a:t>sum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dirty="0" err="1">
                <a:solidFill>
                  <a:srgbClr val="080808"/>
                </a:solidFill>
                <a:latin typeface="JetBrains Mono"/>
              </a:rPr>
              <a:t>lst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_)</a:t>
            </a:r>
            <a:br>
              <a:rPr lang="ru-RU" altLang="ru-RU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dirty="0" err="1">
                <a:solidFill>
                  <a:srgbClr val="080808"/>
                </a:solidFill>
                <a:latin typeface="JetBrains Mono"/>
              </a:rPr>
              <a:t>lst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ru-RU" altLang="ru-RU" dirty="0" err="1">
                <a:solidFill>
                  <a:srgbClr val="000080"/>
                </a:solidFill>
                <a:latin typeface="JetBrains Mono"/>
              </a:rPr>
              <a:t>tuple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([</a:t>
            </a:r>
            <a:r>
              <a:rPr lang="ru-RU" altLang="ru-RU" dirty="0" err="1">
                <a:solidFill>
                  <a:srgbClr val="080808"/>
                </a:solidFill>
                <a:latin typeface="JetBrains Mono"/>
              </a:rPr>
              <a:t>randint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>20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>79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ru-RU" altLang="ru-RU" dirty="0" err="1">
                <a:solidFill>
                  <a:srgbClr val="0033B3"/>
                </a:solidFill>
                <a:latin typeface="JetBrains Mono"/>
              </a:rPr>
              <a:t>for</a:t>
            </a:r>
            <a:r>
              <a:rPr lang="ru-RU" altLang="ru-RU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i </a:t>
            </a:r>
            <a:r>
              <a:rPr lang="ru-RU" altLang="ru-RU" dirty="0" err="1">
                <a:solidFill>
                  <a:srgbClr val="0033B3"/>
                </a:solidFill>
                <a:latin typeface="JetBrains Mono"/>
              </a:rPr>
              <a:t>in</a:t>
            </a:r>
            <a:r>
              <a:rPr lang="ru-RU" altLang="ru-RU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rgbClr val="000080"/>
                </a:solidFill>
                <a:latin typeface="JetBrains Mono"/>
              </a:rPr>
              <a:t>range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>10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)])</a:t>
            </a:r>
            <a:br>
              <a:rPr lang="ru-RU" altLang="ru-RU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dirty="0" err="1">
                <a:solidFill>
                  <a:srgbClr val="080808"/>
                </a:solidFill>
                <a:latin typeface="JetBrains Mono"/>
              </a:rPr>
              <a:t>lst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)               </a:t>
            </a:r>
            <a:r>
              <a:rPr lang="en-US" altLang="ru-RU" dirty="0" smtClean="0">
                <a:solidFill>
                  <a:srgbClr val="8C8C8C"/>
                </a:solidFill>
                <a:latin typeface="JetBrains Mono"/>
              </a:rPr>
              <a:t># </a:t>
            </a:r>
            <a:r>
              <a:rPr lang="ru-RU" dirty="0">
                <a:solidFill>
                  <a:srgbClr val="8C8C8C"/>
                </a:solidFill>
                <a:latin typeface="JetBrains Mono"/>
              </a:rPr>
              <a:t>[62, 44, 66, 23, 37, 71, 72, 64, 64, 68]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dirty="0" err="1">
                <a:solidFill>
                  <a:srgbClr val="00B050"/>
                </a:solidFill>
                <a:latin typeface="JetBrains Mono"/>
              </a:rPr>
              <a:t>func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dirty="0" err="1">
                <a:solidFill>
                  <a:srgbClr val="080808"/>
                </a:solidFill>
                <a:latin typeface="JetBrains Mono"/>
              </a:rPr>
              <a:t>lst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>4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))</a:t>
            </a:r>
            <a:br>
              <a:rPr lang="ru-RU" altLang="ru-RU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dirty="0" err="1">
                <a:solidFill>
                  <a:srgbClr val="080808"/>
                </a:solidFill>
                <a:latin typeface="JetBrains Mono"/>
              </a:rPr>
              <a:t>lst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)               </a:t>
            </a:r>
            <a:r>
              <a:rPr lang="en-US" altLang="ru-RU" dirty="0" smtClean="0">
                <a:solidFill>
                  <a:srgbClr val="8C8C8C"/>
                </a:solidFill>
                <a:latin typeface="JetBrains Mono"/>
              </a:rPr>
              <a:t># </a:t>
            </a:r>
            <a:r>
              <a:rPr lang="ru-RU" dirty="0">
                <a:solidFill>
                  <a:srgbClr val="8C8C8C"/>
                </a:solidFill>
                <a:latin typeface="JetBrains Mono"/>
              </a:rPr>
              <a:t>[62, 44, 66, 23, 37, 71, 72, 64, 64, 68]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Кортежи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964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719402" y="1446414"/>
            <a:ext cx="10818663" cy="4887883"/>
          </a:xfrm>
        </p:spPr>
        <p:txBody>
          <a:bodyPr/>
          <a:lstStyle/>
          <a:p>
            <a:r>
              <a:rPr lang="ru-RU" dirty="0" smtClean="0"/>
              <a:t>Т.к. кортежи могут содержать списки, также как списки быть вложенными в другие списки.</a:t>
            </a:r>
          </a:p>
          <a:p>
            <a:r>
              <a:rPr lang="ru-RU" dirty="0" smtClean="0"/>
              <a:t>Списки внутри кортежей можно изменять!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Кортежи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90015" y="4110097"/>
            <a:ext cx="476264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tpl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 = (</a:t>
            </a:r>
            <a:r>
              <a:rPr lang="ru-RU" altLang="ru-RU" sz="3200" b="1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,  </a:t>
            </a:r>
            <a:r>
              <a:rPr lang="ru-RU" altLang="ru-RU" sz="3200" b="1" dirty="0">
                <a:solidFill>
                  <a:srgbClr val="1750EB"/>
                </a:solidFill>
                <a:latin typeface="JetBrains Mono"/>
              </a:rPr>
              <a:t>10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, [</a:t>
            </a:r>
            <a:r>
              <a:rPr lang="ru-RU" altLang="ru-RU" sz="3200" b="1" dirty="0">
                <a:solidFill>
                  <a:srgbClr val="1750EB"/>
                </a:solidFill>
                <a:latin typeface="JetBrains Mono"/>
              </a:rPr>
              <a:t>45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3200" b="1" dirty="0">
                <a:solidFill>
                  <a:srgbClr val="1750EB"/>
                </a:solidFill>
                <a:latin typeface="JetBrains Mono"/>
              </a:rPr>
              <a:t>64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,</a:t>
            </a:r>
            <a:r>
              <a:rPr lang="ru-RU" altLang="ru-RU" sz="3200" b="1" dirty="0">
                <a:solidFill>
                  <a:srgbClr val="1750EB"/>
                </a:solidFill>
                <a:latin typeface="JetBrains Mono"/>
              </a:rPr>
              <a:t>89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])</a:t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tpl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tpl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ru-RU" altLang="ru-RU" sz="3200" b="1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][</a:t>
            </a:r>
            <a:r>
              <a:rPr lang="ru-RU" altLang="ru-RU" sz="3200" b="1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] = 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3200" b="1" dirty="0" err="1">
                <a:solidFill>
                  <a:srgbClr val="008080"/>
                </a:solidFill>
                <a:latin typeface="JetBrains Mono"/>
              </a:rPr>
              <a:t>fff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"</a:t>
            </a:r>
            <a:br>
              <a:rPr lang="ru-RU" altLang="ru-RU" sz="3200" b="1" dirty="0">
                <a:solidFill>
                  <a:srgbClr val="008080"/>
                </a:solidFill>
                <a:latin typeface="JetBrains Mono"/>
              </a:rPr>
            </a:br>
            <a:r>
              <a:rPr lang="ru-RU" altLang="ru-RU" sz="32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tpl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)</a:t>
            </a:r>
            <a:endParaRPr lang="ru-RU" altLang="ru-RU" sz="6000" b="1" dirty="0">
              <a:latin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637227" y="4076846"/>
            <a:ext cx="4747538" cy="20621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ru-RU" sz="3200" b="1" i="1" u="sng" dirty="0" smtClean="0"/>
              <a:t>Результат</a:t>
            </a:r>
            <a:r>
              <a:rPr lang="ru-RU" sz="3200" b="1" u="sng" dirty="0" smtClean="0"/>
              <a:t>:</a:t>
            </a:r>
          </a:p>
          <a:p>
            <a:r>
              <a:rPr lang="ru-RU" sz="3200" b="1" dirty="0" smtClean="0"/>
              <a:t>(</a:t>
            </a:r>
            <a:r>
              <a:rPr lang="ru-RU" sz="3200" b="1" dirty="0"/>
              <a:t>1, 10, [45, 64, 89</a:t>
            </a:r>
            <a:r>
              <a:rPr lang="ru-RU" sz="3200" b="1" dirty="0" smtClean="0"/>
              <a:t>])</a:t>
            </a:r>
          </a:p>
          <a:p>
            <a:endParaRPr lang="ru-RU" sz="3200" b="1" dirty="0"/>
          </a:p>
          <a:p>
            <a:r>
              <a:rPr lang="ru-RU" sz="3200" b="1" dirty="0"/>
              <a:t>(1, 10, [45, '</a:t>
            </a:r>
            <a:r>
              <a:rPr lang="ru-RU" sz="3200" b="1" dirty="0" err="1"/>
              <a:t>fff</a:t>
            </a:r>
            <a:r>
              <a:rPr lang="ru-RU" sz="3200" b="1" dirty="0"/>
              <a:t>', 89])</a:t>
            </a:r>
          </a:p>
        </p:txBody>
      </p:sp>
    </p:spTree>
    <p:extLst>
      <p:ext uri="{BB962C8B-B14F-4D97-AF65-F5344CB8AC3E}">
        <p14:creationId xmlns:p14="http://schemas.microsoft.com/office/powerpoint/2010/main" val="214099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Способы создания списка:</a:t>
            </a:r>
          </a:p>
          <a:p>
            <a:pPr marL="1062990" lvl="1" indent="-742950">
              <a:buFont typeface="+mj-lt"/>
              <a:buAutoNum type="arabicPeriod"/>
            </a:pPr>
            <a:r>
              <a:rPr lang="ru-RU" dirty="0" smtClean="0"/>
              <a:t>с помощью функции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list([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Последовательность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pPr marL="320040" lvl="1" indent="0">
              <a:buNone/>
            </a:pPr>
            <a:r>
              <a:rPr lang="ru-RU" dirty="0" smtClean="0"/>
              <a:t>Примеры:</a:t>
            </a:r>
            <a:r>
              <a:rPr lang="en-US" dirty="0"/>
              <a:t>	</a:t>
            </a:r>
            <a:r>
              <a:rPr lang="en-US" dirty="0" smtClean="0"/>
              <a:t>		</a:t>
            </a:r>
          </a:p>
          <a:p>
            <a:pPr marL="714375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b 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ru-RU" altLang="ru-RU" dirty="0" err="1">
                <a:solidFill>
                  <a:srgbClr val="000080"/>
                </a:solidFill>
                <a:latin typeface="JetBrains Mono"/>
              </a:rPr>
              <a:t>list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()</a:t>
            </a:r>
            <a:br>
              <a:rPr lang="ru-RU" altLang="ru-RU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s = </a:t>
            </a:r>
            <a:r>
              <a:rPr lang="ru-RU" altLang="ru-RU" dirty="0" err="1">
                <a:solidFill>
                  <a:srgbClr val="000080"/>
                </a:solidFill>
                <a:latin typeface="JetBrains Mono"/>
              </a:rPr>
              <a:t>list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dirty="0" err="1">
                <a:solidFill>
                  <a:srgbClr val="008080"/>
                </a:solidFill>
                <a:latin typeface="JetBrains Mono"/>
              </a:rPr>
              <a:t>String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)     </a:t>
            </a:r>
            <a:r>
              <a:rPr lang="ru-RU" altLang="ru-RU" i="1" dirty="0">
                <a:solidFill>
                  <a:srgbClr val="8C8C8C"/>
                </a:solidFill>
                <a:latin typeface="JetBrains Mono"/>
              </a:rPr>
              <a:t># s = [‘S’, ‘t’, ’r’, ’i‘, ’n’, ’g’]</a:t>
            </a:r>
            <a:br>
              <a:rPr lang="ru-RU" altLang="ru-RU" i="1" dirty="0">
                <a:solidFill>
                  <a:srgbClr val="8C8C8C"/>
                </a:solidFill>
                <a:latin typeface="JetBrains Mono"/>
              </a:rPr>
            </a:br>
            <a:r>
              <a:rPr lang="en-US" altLang="ru-RU" i="1" dirty="0" smtClean="0">
                <a:solidFill>
                  <a:srgbClr val="8C8C8C"/>
                </a:solidFill>
                <a:latin typeface="JetBrains Mono"/>
              </a:rPr>
              <a:t> 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t 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ru-RU" altLang="ru-RU" dirty="0" err="1">
                <a:solidFill>
                  <a:srgbClr val="000080"/>
                </a:solidFill>
                <a:latin typeface="JetBrains Mono"/>
              </a:rPr>
              <a:t>list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dirty="0">
                <a:solidFill>
                  <a:srgbClr val="FF0000"/>
                </a:solidFill>
                <a:latin typeface="JetBrains Mono"/>
              </a:rPr>
              <a:t>(</a:t>
            </a: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,</a:t>
            </a: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,</a:t>
            </a: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,</a:t>
            </a: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>4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,</a:t>
            </a: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ru-RU" altLang="ru-RU" dirty="0" smtClean="0">
                <a:solidFill>
                  <a:srgbClr val="FF0000"/>
                </a:solidFill>
                <a:latin typeface="JetBrains Mono"/>
              </a:rPr>
              <a:t>)</a:t>
            </a:r>
            <a:r>
              <a:rPr lang="en-US" altLang="ru-RU" dirty="0" smtClean="0">
                <a:solidFill>
                  <a:srgbClr val="FF0000"/>
                </a:solidFill>
                <a:latin typeface="JetBrains Mono"/>
              </a:rPr>
              <a:t> 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)   </a:t>
            </a:r>
            <a:r>
              <a:rPr lang="ru-RU" altLang="ru-RU" i="1" dirty="0">
                <a:solidFill>
                  <a:srgbClr val="8C8C8C"/>
                </a:solidFill>
                <a:latin typeface="JetBrains Mono"/>
              </a:rPr>
              <a:t># t = [1, 2, 3, 4, 5</a:t>
            </a:r>
            <a:r>
              <a:rPr lang="ru-RU" altLang="ru-RU" i="1" dirty="0" smtClean="0">
                <a:solidFill>
                  <a:srgbClr val="8C8C8C"/>
                </a:solidFill>
                <a:latin typeface="JetBrains Mono"/>
              </a:rPr>
              <a:t>]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277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Словари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Словарь (</a:t>
            </a:r>
            <a:r>
              <a:rPr lang="en-US" dirty="0" err="1" smtClean="0"/>
              <a:t>dict</a:t>
            </a:r>
            <a:r>
              <a:rPr lang="ru-RU" dirty="0" smtClean="0"/>
              <a:t>) </a:t>
            </a:r>
            <a:r>
              <a:rPr lang="ru-RU" dirty="0"/>
              <a:t>– это </a:t>
            </a:r>
            <a:r>
              <a:rPr lang="ru-RU" dirty="0" smtClean="0"/>
              <a:t>неупорядоченный изменяемый набор элементов </a:t>
            </a:r>
            <a:r>
              <a:rPr lang="en-US" dirty="0" smtClean="0"/>
              <a:t>“</a:t>
            </a:r>
            <a:r>
              <a:rPr lang="ru-RU" dirty="0" err="1" smtClean="0"/>
              <a:t>ключ:значение</a:t>
            </a:r>
            <a:r>
              <a:rPr lang="en-US" dirty="0" smtClean="0"/>
              <a:t>”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512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Словарь (</a:t>
            </a:r>
            <a:r>
              <a:rPr lang="en-US" dirty="0" smtClean="0"/>
              <a:t>Dictionary</a:t>
            </a:r>
            <a:r>
              <a:rPr lang="ru-RU" dirty="0" smtClean="0"/>
              <a:t>) – это отображение между ключами (</a:t>
            </a:r>
            <a:r>
              <a:rPr lang="en-US" dirty="0" smtClean="0"/>
              <a:t>keys</a:t>
            </a:r>
            <a:r>
              <a:rPr lang="ru-RU" dirty="0" smtClean="0"/>
              <a:t>) и значениями (</a:t>
            </a:r>
            <a:r>
              <a:rPr lang="en-US" dirty="0" smtClean="0"/>
              <a:t>values</a:t>
            </a:r>
            <a:r>
              <a:rPr lang="ru-RU" dirty="0" smtClean="0"/>
              <a:t>), при котором ключу однозначно соответствует значение.</a:t>
            </a:r>
          </a:p>
          <a:p>
            <a:r>
              <a:rPr lang="ru-RU" dirty="0" smtClean="0"/>
              <a:t>В словаре не может быть двух одинаковых ключей.</a:t>
            </a:r>
          </a:p>
          <a:p>
            <a:r>
              <a:rPr lang="ru-RU" dirty="0" smtClean="0"/>
              <a:t>Синтаксис:</a:t>
            </a:r>
          </a:p>
          <a:p>
            <a:pPr marL="0" indent="0" algn="ctr">
              <a:buNone/>
            </a:pPr>
            <a:r>
              <a:rPr lang="en-US" sz="3200" dirty="0" smtClean="0">
                <a:latin typeface="JetBrains Mono"/>
              </a:rPr>
              <a:t>{</a:t>
            </a:r>
            <a:r>
              <a:rPr lang="ru-RU" sz="3200" dirty="0" smtClean="0">
                <a:latin typeface="JetBrains Mono"/>
              </a:rPr>
              <a:t>ключ1</a:t>
            </a:r>
            <a:r>
              <a:rPr lang="en-US" sz="3200" dirty="0" smtClean="0">
                <a:latin typeface="JetBrains Mono"/>
              </a:rPr>
              <a:t>: </a:t>
            </a:r>
            <a:r>
              <a:rPr lang="ru-RU" sz="3200" dirty="0" smtClean="0">
                <a:latin typeface="JetBrains Mono"/>
              </a:rPr>
              <a:t>значение1, ключ2</a:t>
            </a:r>
            <a:r>
              <a:rPr lang="en-US" sz="3200" dirty="0" smtClean="0">
                <a:latin typeface="JetBrains Mono"/>
              </a:rPr>
              <a:t>: </a:t>
            </a:r>
            <a:r>
              <a:rPr lang="ru-RU" sz="3200" dirty="0" smtClean="0">
                <a:latin typeface="JetBrains Mono"/>
              </a:rPr>
              <a:t>значение2,…</a:t>
            </a:r>
            <a:r>
              <a:rPr lang="en-US" sz="3200" dirty="0" smtClean="0">
                <a:latin typeface="JetBrains Mono"/>
              </a:rPr>
              <a:t>}</a:t>
            </a:r>
            <a:endParaRPr lang="ru-RU" sz="3200" dirty="0">
              <a:latin typeface="JetBrains Mono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Словари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675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Ключом может быть любой не</a:t>
            </a:r>
            <a:r>
              <a:rPr lang="ru-RU" dirty="0"/>
              <a:t>изменяемый тип данных.</a:t>
            </a:r>
          </a:p>
          <a:p>
            <a:r>
              <a:rPr lang="ru-RU" dirty="0"/>
              <a:t>Значением – любой тип данных</a:t>
            </a:r>
            <a:r>
              <a:rPr lang="ru-RU" dirty="0" smtClean="0"/>
              <a:t>.</a:t>
            </a:r>
          </a:p>
          <a:p>
            <a:r>
              <a:rPr lang="ru-RU" dirty="0" smtClean="0"/>
              <a:t>Значения словарей вполне могут быть структурами, например, другими словарями или списками.</a:t>
            </a:r>
          </a:p>
          <a:p>
            <a:r>
              <a:rPr lang="ru-RU" dirty="0" smtClean="0"/>
              <a:t>Доступ к значениям осуществляется по ключам, которые заключаются в квадратные скобки.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Словари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199505" y="1348816"/>
            <a:ext cx="11804073" cy="5032512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Способы создания словаря:</a:t>
            </a:r>
          </a:p>
          <a:p>
            <a:pPr marL="1062990" lvl="1" indent="-742950">
              <a:buFont typeface="+mj-lt"/>
              <a:buAutoNum type="arabicPeriod"/>
            </a:pPr>
            <a:r>
              <a:rPr lang="ru-RU" dirty="0" smtClean="0"/>
              <a:t>Перечисление элементов словаря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0040" lvl="1" indent="0">
              <a:buNone/>
            </a:pPr>
            <a:r>
              <a:rPr lang="ru-RU" dirty="0" smtClean="0"/>
              <a:t>Примеры:</a:t>
            </a:r>
            <a:r>
              <a:rPr lang="en-US" dirty="0"/>
              <a:t>	</a:t>
            </a:r>
            <a:r>
              <a:rPr lang="en-US" dirty="0" smtClean="0"/>
              <a:t>		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   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x 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=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 {} </a:t>
            </a:r>
            <a:r>
              <a:rPr lang="en-US" altLang="ru-RU" dirty="0">
                <a:solidFill>
                  <a:srgbClr val="8C8C8C"/>
                </a:solidFill>
                <a:latin typeface="JetBrains Mono"/>
              </a:rPr>
              <a:t># </a:t>
            </a:r>
            <a:r>
              <a:rPr lang="ru-RU" altLang="ru-RU" dirty="0" smtClean="0">
                <a:solidFill>
                  <a:srgbClr val="8C8C8C"/>
                </a:solidFill>
                <a:latin typeface="JetBrains Mono"/>
              </a:rPr>
              <a:t>пустой словарь</a:t>
            </a:r>
            <a:endParaRPr lang="ru-RU" altLang="ru-RU" dirty="0" smtClean="0">
              <a:solidFill>
                <a:srgbClr val="080808"/>
              </a:solidFill>
              <a:latin typeface="JetBrains Mono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  d 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= {</a:t>
            </a: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: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'Google'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: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'Mail'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,</a:t>
            </a: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: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'Yandex'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>4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: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'Yahoo'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ru-RU" altLang="ru-RU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   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 </a:t>
            </a:r>
            <a:endParaRPr lang="ru-RU" altLang="ru-RU" dirty="0" smtClean="0">
              <a:solidFill>
                <a:srgbClr val="080808"/>
              </a:solidFill>
              <a:latin typeface="JetBrains Mono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  </a:t>
            </a:r>
            <a:r>
              <a:rPr lang="ru-RU" altLang="ru-RU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(d[</a:t>
            </a:r>
            <a:r>
              <a:rPr lang="ru-RU" altLang="ru-RU" dirty="0" smtClean="0">
                <a:solidFill>
                  <a:srgbClr val="1750EB"/>
                </a:solidFill>
                <a:latin typeface="JetBrains Mono"/>
              </a:rPr>
              <a:t>3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])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ru-RU" dirty="0" smtClean="0">
                <a:solidFill>
                  <a:srgbClr val="8C8C8C"/>
                </a:solidFill>
                <a:latin typeface="JetBrains Mono"/>
              </a:rPr>
              <a:t>  # </a:t>
            </a:r>
            <a:r>
              <a:rPr lang="ru-RU" altLang="ru-RU" dirty="0" smtClean="0">
                <a:solidFill>
                  <a:srgbClr val="8C8C8C"/>
                </a:solidFill>
                <a:latin typeface="JetBrains Mono"/>
              </a:rPr>
              <a:t>‘</a:t>
            </a:r>
            <a:r>
              <a:rPr lang="en-US" altLang="ru-RU" dirty="0" err="1" smtClean="0">
                <a:solidFill>
                  <a:srgbClr val="8C8C8C"/>
                </a:solidFill>
                <a:latin typeface="JetBrains Mono"/>
              </a:rPr>
              <a:t>Yandex</a:t>
            </a:r>
            <a:r>
              <a:rPr lang="ru-RU" altLang="ru-RU" dirty="0" smtClean="0">
                <a:solidFill>
                  <a:srgbClr val="8C8C8C"/>
                </a:solidFill>
                <a:latin typeface="JetBrains Mono"/>
              </a:rPr>
              <a:t>'</a:t>
            </a:r>
            <a:endParaRPr lang="ru-RU" altLang="ru-RU" dirty="0">
              <a:solidFill>
                <a:srgbClr val="8C8C8C"/>
              </a:solidFill>
              <a:latin typeface="Arial" panose="020B0604020202020204" pitchFamily="34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Словари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295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199505" y="1348816"/>
            <a:ext cx="11804073" cy="5032512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Способы создания словаря:</a:t>
            </a:r>
          </a:p>
          <a:p>
            <a:pPr marL="1062990" lvl="1" indent="-742950">
              <a:buFont typeface="+mj-lt"/>
              <a:buAutoNum type="arabicPeriod" startAt="2"/>
            </a:pPr>
            <a:r>
              <a:rPr lang="ru-RU" dirty="0" smtClean="0"/>
              <a:t>С помощью функции </a:t>
            </a:r>
            <a:r>
              <a:rPr lang="en-US" dirty="0" err="1" smtClean="0"/>
              <a:t>dict</a:t>
            </a:r>
            <a:r>
              <a:rPr lang="en-US" dirty="0" smtClean="0"/>
              <a:t>()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0040" lvl="1" indent="0">
              <a:buNone/>
            </a:pPr>
            <a:r>
              <a:rPr lang="ru-RU" dirty="0" smtClean="0"/>
              <a:t>Примеры:</a:t>
            </a:r>
            <a:r>
              <a:rPr lang="en-US" dirty="0"/>
              <a:t>	</a:t>
            </a:r>
            <a:r>
              <a:rPr lang="en-US" dirty="0" smtClean="0"/>
              <a:t>		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800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1800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d1 = </a:t>
            </a:r>
            <a:r>
              <a:rPr lang="ru-RU" altLang="ru-RU" dirty="0" err="1">
                <a:solidFill>
                  <a:srgbClr val="FF0000"/>
                </a:solidFill>
                <a:latin typeface="JetBrains Mono"/>
              </a:rPr>
              <a:t>dict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dirty="0">
                <a:solidFill>
                  <a:srgbClr val="660099"/>
                </a:solidFill>
                <a:latin typeface="JetBrains Mono"/>
              </a:rPr>
              <a:t>g</a:t>
            </a:r>
            <a:r>
              <a:rPr lang="ru-RU" altLang="ru-RU" sz="3200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ru-RU" altLang="ru-RU" sz="3200" dirty="0">
                <a:solidFill>
                  <a:srgbClr val="008080"/>
                </a:solidFill>
                <a:latin typeface="JetBrains Mono"/>
              </a:rPr>
              <a:t>'</a:t>
            </a:r>
            <a:r>
              <a:rPr lang="ru-RU" altLang="ru-RU" sz="3200" dirty="0" err="1">
                <a:solidFill>
                  <a:srgbClr val="008080"/>
                </a:solidFill>
                <a:latin typeface="JetBrains Mono"/>
              </a:rPr>
              <a:t>Google</a:t>
            </a:r>
            <a:r>
              <a:rPr lang="ru-RU" altLang="ru-RU" sz="3200" dirty="0" smtClean="0">
                <a:solidFill>
                  <a:srgbClr val="008080"/>
                </a:solidFill>
                <a:latin typeface="JetBrains Mono"/>
              </a:rPr>
              <a:t>'</a:t>
            </a:r>
            <a:r>
              <a:rPr lang="ru-RU" altLang="ru-RU" sz="3200" dirty="0" smtClean="0">
                <a:solidFill>
                  <a:srgbClr val="080808"/>
                </a:solidFill>
                <a:latin typeface="JetBrains Mono"/>
              </a:rPr>
              <a:t>,</a:t>
            </a:r>
            <a:r>
              <a:rPr lang="ru-RU" altLang="ru-RU" sz="3200" dirty="0" smtClean="0">
                <a:solidFill>
                  <a:srgbClr val="660099"/>
                </a:solidFill>
                <a:latin typeface="JetBrains Mono"/>
              </a:rPr>
              <a:t>m</a:t>
            </a:r>
            <a:r>
              <a:rPr lang="ru-RU" altLang="ru-RU" sz="3200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ru-RU" altLang="ru-RU" sz="3200" dirty="0">
                <a:solidFill>
                  <a:srgbClr val="008080"/>
                </a:solidFill>
                <a:latin typeface="JetBrains Mono"/>
              </a:rPr>
              <a:t>'</a:t>
            </a:r>
            <a:r>
              <a:rPr lang="ru-RU" altLang="ru-RU" sz="3200" dirty="0" err="1">
                <a:solidFill>
                  <a:srgbClr val="008080"/>
                </a:solidFill>
                <a:latin typeface="JetBrains Mono"/>
              </a:rPr>
              <a:t>Mail</a:t>
            </a:r>
            <a:r>
              <a:rPr lang="ru-RU" altLang="ru-RU" sz="3200" dirty="0">
                <a:solidFill>
                  <a:srgbClr val="008080"/>
                </a:solidFill>
                <a:latin typeface="JetBrains Mono"/>
              </a:rPr>
              <a:t>'</a:t>
            </a:r>
            <a:r>
              <a:rPr lang="ru-RU" altLang="ru-RU" sz="32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3200" dirty="0">
                <a:solidFill>
                  <a:srgbClr val="660099"/>
                </a:solidFill>
                <a:latin typeface="JetBrains Mono"/>
              </a:rPr>
              <a:t>y</a:t>
            </a:r>
            <a:r>
              <a:rPr lang="ru-RU" altLang="ru-RU" sz="3200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ru-RU" altLang="ru-RU" sz="3200" dirty="0">
                <a:solidFill>
                  <a:srgbClr val="008080"/>
                </a:solidFill>
                <a:latin typeface="JetBrains Mono"/>
              </a:rPr>
              <a:t>'</a:t>
            </a:r>
            <a:r>
              <a:rPr lang="ru-RU" altLang="ru-RU" sz="3200" dirty="0" err="1">
                <a:solidFill>
                  <a:srgbClr val="008080"/>
                </a:solidFill>
                <a:latin typeface="JetBrains Mono"/>
              </a:rPr>
              <a:t>Yandex</a:t>
            </a:r>
            <a:r>
              <a:rPr lang="ru-RU" altLang="ru-RU" sz="3200" dirty="0">
                <a:solidFill>
                  <a:srgbClr val="008080"/>
                </a:solidFill>
                <a:latin typeface="JetBrains Mono"/>
              </a:rPr>
              <a:t>'</a:t>
            </a:r>
            <a:r>
              <a:rPr lang="ru-RU" altLang="ru-RU" sz="32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3200" dirty="0" err="1">
                <a:solidFill>
                  <a:srgbClr val="660099"/>
                </a:solidFill>
                <a:latin typeface="JetBrains Mono"/>
              </a:rPr>
              <a:t>yl</a:t>
            </a:r>
            <a:r>
              <a:rPr lang="ru-RU" altLang="ru-RU" sz="3200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ru-RU" altLang="ru-RU" sz="3200" dirty="0">
                <a:solidFill>
                  <a:srgbClr val="008080"/>
                </a:solidFill>
                <a:latin typeface="JetBrains Mono"/>
              </a:rPr>
              <a:t>'</a:t>
            </a:r>
            <a:r>
              <a:rPr lang="ru-RU" altLang="ru-RU" sz="3200" dirty="0" err="1">
                <a:solidFill>
                  <a:srgbClr val="008080"/>
                </a:solidFill>
                <a:latin typeface="JetBrains Mono"/>
              </a:rPr>
              <a:t>Yahoo</a:t>
            </a:r>
            <a:r>
              <a:rPr lang="ru-RU" altLang="ru-RU" sz="3200" dirty="0">
                <a:solidFill>
                  <a:srgbClr val="008080"/>
                </a:solidFill>
                <a:latin typeface="JetBrains Mono"/>
              </a:rPr>
              <a:t>'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(d1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'm</a:t>
            </a:r>
            <a:r>
              <a:rPr lang="ru-RU" altLang="ru-RU" dirty="0" smtClean="0">
                <a:solidFill>
                  <a:srgbClr val="008080"/>
                </a:solidFill>
                <a:latin typeface="JetBrains Mono"/>
              </a:rPr>
              <a:t>'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])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                   </a:t>
            </a:r>
            <a:r>
              <a:rPr lang="en-US" altLang="ru-RU" dirty="0" smtClean="0">
                <a:solidFill>
                  <a:srgbClr val="8C8C8C"/>
                </a:solidFill>
                <a:latin typeface="JetBrains Mono"/>
              </a:rPr>
              <a:t># </a:t>
            </a:r>
            <a:r>
              <a:rPr lang="ru-RU" altLang="ru-RU" dirty="0" smtClean="0">
                <a:solidFill>
                  <a:srgbClr val="8C8C8C"/>
                </a:solidFill>
                <a:latin typeface="JetBrains Mono"/>
              </a:rPr>
              <a:t>'</a:t>
            </a:r>
            <a:r>
              <a:rPr lang="ru-RU" altLang="ru-RU" dirty="0" err="1" smtClean="0">
                <a:solidFill>
                  <a:srgbClr val="8C8C8C"/>
                </a:solidFill>
                <a:latin typeface="JetBrains Mono"/>
              </a:rPr>
              <a:t>Mail</a:t>
            </a:r>
            <a:r>
              <a:rPr lang="ru-RU" altLang="ru-RU" dirty="0" smtClean="0">
                <a:solidFill>
                  <a:srgbClr val="8C8C8C"/>
                </a:solidFill>
                <a:latin typeface="JetBrains Mono"/>
              </a:rPr>
              <a:t>' </a:t>
            </a:r>
            <a:endParaRPr lang="en-US" altLang="ru-RU" dirty="0" smtClean="0">
              <a:solidFill>
                <a:srgbClr val="8C8C8C"/>
              </a:solidFill>
              <a:latin typeface="JetBrains Mono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altLang="ru-RU" sz="3500" dirty="0" smtClean="0">
              <a:solidFill>
                <a:srgbClr val="080808"/>
              </a:solidFill>
              <a:latin typeface="JetBrains Mono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3500" dirty="0" smtClean="0">
                <a:solidFill>
                  <a:srgbClr val="080808"/>
                </a:solidFill>
                <a:latin typeface="JetBrains Mono"/>
              </a:rPr>
              <a:t>d2 = </a:t>
            </a:r>
            <a:r>
              <a:rPr lang="ru-RU" altLang="ru-RU" sz="3500" dirty="0" err="1" smtClean="0">
                <a:solidFill>
                  <a:srgbClr val="FF0000"/>
                </a:solidFill>
                <a:latin typeface="JetBrains Mono"/>
              </a:rPr>
              <a:t>dict</a:t>
            </a:r>
            <a:r>
              <a:rPr lang="ru-RU" altLang="ru-RU" sz="3500" dirty="0" smtClean="0">
                <a:solidFill>
                  <a:srgbClr val="000080"/>
                </a:solidFill>
                <a:latin typeface="JetBrains Mono"/>
              </a:rPr>
              <a:t> </a:t>
            </a:r>
            <a:r>
              <a:rPr lang="ru-RU" altLang="ru-RU" sz="3500" dirty="0">
                <a:solidFill>
                  <a:srgbClr val="080808"/>
                </a:solidFill>
                <a:latin typeface="JetBrains Mono"/>
              </a:rPr>
              <a:t>( </a:t>
            </a:r>
            <a:r>
              <a:rPr lang="ru-RU" altLang="ru-RU" sz="3000" dirty="0">
                <a:solidFill>
                  <a:srgbClr val="FF0000"/>
                </a:solidFill>
                <a:latin typeface="JetBrains Mono"/>
              </a:rPr>
              <a:t>[</a:t>
            </a:r>
            <a:r>
              <a:rPr lang="ru-RU" altLang="ru-RU" sz="3000" dirty="0">
                <a:solidFill>
                  <a:srgbClr val="080808"/>
                </a:solidFill>
                <a:latin typeface="JetBrains Mono"/>
              </a:rPr>
              <a:t> (</a:t>
            </a:r>
            <a:r>
              <a:rPr lang="ru-RU" altLang="ru-RU" sz="3000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ru-RU" altLang="ru-RU" sz="30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3000" dirty="0">
                <a:solidFill>
                  <a:srgbClr val="008080"/>
                </a:solidFill>
                <a:latin typeface="JetBrains Mono"/>
              </a:rPr>
              <a:t>'</a:t>
            </a:r>
            <a:r>
              <a:rPr lang="ru-RU" altLang="ru-RU" sz="3000" dirty="0" err="1">
                <a:solidFill>
                  <a:srgbClr val="008080"/>
                </a:solidFill>
                <a:latin typeface="JetBrains Mono"/>
              </a:rPr>
              <a:t>Google</a:t>
            </a:r>
            <a:r>
              <a:rPr lang="ru-RU" altLang="ru-RU" sz="3000" dirty="0">
                <a:solidFill>
                  <a:srgbClr val="008080"/>
                </a:solidFill>
                <a:latin typeface="JetBrains Mono"/>
              </a:rPr>
              <a:t>'</a:t>
            </a:r>
            <a:r>
              <a:rPr lang="ru-RU" altLang="ru-RU" sz="3000" dirty="0">
                <a:solidFill>
                  <a:srgbClr val="080808"/>
                </a:solidFill>
                <a:latin typeface="JetBrains Mono"/>
              </a:rPr>
              <a:t>), (</a:t>
            </a:r>
            <a:r>
              <a:rPr lang="ru-RU" altLang="ru-RU" sz="3000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ru-RU" altLang="ru-RU" sz="30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3000" dirty="0">
                <a:solidFill>
                  <a:srgbClr val="008080"/>
                </a:solidFill>
                <a:latin typeface="JetBrains Mono"/>
              </a:rPr>
              <a:t>'</a:t>
            </a:r>
            <a:r>
              <a:rPr lang="ru-RU" altLang="ru-RU" sz="3000" dirty="0" err="1">
                <a:solidFill>
                  <a:srgbClr val="008080"/>
                </a:solidFill>
                <a:latin typeface="JetBrains Mono"/>
              </a:rPr>
              <a:t>Mail</a:t>
            </a:r>
            <a:r>
              <a:rPr lang="ru-RU" altLang="ru-RU" sz="3000" dirty="0">
                <a:solidFill>
                  <a:srgbClr val="008080"/>
                </a:solidFill>
                <a:latin typeface="JetBrains Mono"/>
              </a:rPr>
              <a:t>'</a:t>
            </a:r>
            <a:r>
              <a:rPr lang="ru-RU" altLang="ru-RU" sz="3000" dirty="0">
                <a:solidFill>
                  <a:srgbClr val="080808"/>
                </a:solidFill>
                <a:latin typeface="JetBrains Mono"/>
              </a:rPr>
              <a:t>), (</a:t>
            </a:r>
            <a:r>
              <a:rPr lang="ru-RU" altLang="ru-RU" sz="3000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ru-RU" altLang="ru-RU" sz="30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3000" dirty="0">
                <a:solidFill>
                  <a:srgbClr val="008080"/>
                </a:solidFill>
                <a:latin typeface="JetBrains Mono"/>
              </a:rPr>
              <a:t>'</a:t>
            </a:r>
            <a:r>
              <a:rPr lang="ru-RU" altLang="ru-RU" sz="3000" dirty="0" err="1">
                <a:solidFill>
                  <a:srgbClr val="008080"/>
                </a:solidFill>
                <a:latin typeface="JetBrains Mono"/>
              </a:rPr>
              <a:t>Yandex</a:t>
            </a:r>
            <a:r>
              <a:rPr lang="ru-RU" altLang="ru-RU" sz="3000" dirty="0">
                <a:solidFill>
                  <a:srgbClr val="008080"/>
                </a:solidFill>
                <a:latin typeface="JetBrains Mono"/>
              </a:rPr>
              <a:t>' </a:t>
            </a:r>
            <a:r>
              <a:rPr lang="ru-RU" altLang="ru-RU" sz="3000" dirty="0">
                <a:solidFill>
                  <a:srgbClr val="080808"/>
                </a:solidFill>
                <a:latin typeface="JetBrains Mono"/>
              </a:rPr>
              <a:t>) , (</a:t>
            </a:r>
            <a:r>
              <a:rPr lang="ru-RU" altLang="ru-RU" sz="3000" dirty="0">
                <a:solidFill>
                  <a:srgbClr val="1750EB"/>
                </a:solidFill>
                <a:latin typeface="JetBrains Mono"/>
              </a:rPr>
              <a:t>4</a:t>
            </a:r>
            <a:r>
              <a:rPr lang="ru-RU" altLang="ru-RU" sz="3000" dirty="0">
                <a:solidFill>
                  <a:srgbClr val="080808"/>
                </a:solidFill>
                <a:latin typeface="JetBrains Mono"/>
              </a:rPr>
              <a:t>,</a:t>
            </a:r>
            <a:r>
              <a:rPr lang="ru-RU" altLang="ru-RU" sz="3000" dirty="0">
                <a:solidFill>
                  <a:srgbClr val="008080"/>
                </a:solidFill>
                <a:latin typeface="JetBrains Mono"/>
              </a:rPr>
              <a:t>'Yahoo</a:t>
            </a:r>
            <a:r>
              <a:rPr lang="ru-RU" altLang="ru-RU" sz="3000" dirty="0" smtClean="0">
                <a:solidFill>
                  <a:srgbClr val="008080"/>
                </a:solidFill>
                <a:latin typeface="JetBrains Mono"/>
              </a:rPr>
              <a:t>'</a:t>
            </a:r>
            <a:r>
              <a:rPr lang="ru-RU" altLang="ru-RU" sz="3000" dirty="0" smtClean="0">
                <a:solidFill>
                  <a:srgbClr val="080808"/>
                </a:solidFill>
                <a:latin typeface="JetBrains Mono"/>
              </a:rPr>
              <a:t>)</a:t>
            </a:r>
            <a:r>
              <a:rPr lang="ru-RU" altLang="ru-RU" sz="3000" dirty="0" smtClean="0">
                <a:solidFill>
                  <a:srgbClr val="FF0000"/>
                </a:solidFill>
                <a:latin typeface="JetBrains Mono"/>
              </a:rPr>
              <a:t>] </a:t>
            </a:r>
            <a:r>
              <a:rPr lang="ru-RU" altLang="ru-RU" sz="3500" dirty="0" smtClean="0">
                <a:solidFill>
                  <a:srgbClr val="080808"/>
                </a:solidFill>
                <a:latin typeface="JetBrains Mono"/>
              </a:rPr>
              <a:t>)</a:t>
            </a:r>
            <a:endParaRPr lang="ru-RU" altLang="ru-RU" sz="35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altLang="ru-RU" sz="6600" dirty="0">
              <a:solidFill>
                <a:srgbClr val="8C8C8C"/>
              </a:solidFill>
              <a:latin typeface="Arial" panose="020B0604020202020204" pitchFamily="34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Словари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995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199505" y="1348816"/>
            <a:ext cx="11804073" cy="5032512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Способы создания словаря:</a:t>
            </a:r>
          </a:p>
          <a:p>
            <a:pPr marL="1062990" lvl="1" indent="-742950">
              <a:buFont typeface="+mj-lt"/>
              <a:buAutoNum type="arabicPeriod" startAt="3"/>
            </a:pPr>
            <a:r>
              <a:rPr lang="ru-RU" dirty="0" smtClean="0"/>
              <a:t>С помощью метода </a:t>
            </a:r>
            <a:r>
              <a:rPr lang="en-US" dirty="0" err="1" smtClean="0"/>
              <a:t>fromkeys</a:t>
            </a:r>
            <a:r>
              <a:rPr lang="en-US" dirty="0" smtClean="0"/>
              <a:t>()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0040" lvl="1" indent="0">
              <a:buNone/>
            </a:pPr>
            <a:r>
              <a:rPr lang="ru-RU" dirty="0" smtClean="0"/>
              <a:t>Примеры:</a:t>
            </a:r>
            <a:r>
              <a:rPr lang="en-US" dirty="0"/>
              <a:t>	</a:t>
            </a:r>
            <a:r>
              <a:rPr lang="en-US" dirty="0" smtClean="0"/>
              <a:t>		</a:t>
            </a:r>
          </a:p>
          <a:p>
            <a:pPr marL="814388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800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1800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d = </a:t>
            </a:r>
            <a:r>
              <a:rPr lang="ru-RU" altLang="ru-RU" dirty="0" err="1">
                <a:solidFill>
                  <a:srgbClr val="000080"/>
                </a:solidFill>
                <a:latin typeface="JetBrains Mono"/>
              </a:rPr>
              <a:t>dict</a:t>
            </a:r>
            <a:r>
              <a:rPr lang="ru-RU" altLang="ru-RU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ru-RU" altLang="ru-RU" dirty="0" err="1">
                <a:solidFill>
                  <a:srgbClr val="FF0000"/>
                </a:solidFill>
                <a:latin typeface="JetBrains Mono"/>
              </a:rPr>
              <a:t>fromkeys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([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'</a:t>
            </a:r>
            <a:r>
              <a:rPr lang="ru-RU" altLang="ru-RU" dirty="0" err="1">
                <a:solidFill>
                  <a:srgbClr val="008080"/>
                </a:solidFill>
                <a:latin typeface="JetBrains Mono"/>
              </a:rPr>
              <a:t>a'</a:t>
            </a:r>
            <a:r>
              <a:rPr lang="ru-RU" altLang="ru-RU" dirty="0" err="1">
                <a:solidFill>
                  <a:srgbClr val="080808"/>
                </a:solidFill>
                <a:latin typeface="JetBrains Mono"/>
              </a:rPr>
              <a:t>,</a:t>
            </a:r>
            <a:r>
              <a:rPr lang="ru-RU" altLang="ru-RU" dirty="0" err="1">
                <a:solidFill>
                  <a:srgbClr val="008080"/>
                </a:solidFill>
                <a:latin typeface="JetBrains Mono"/>
              </a:rPr>
              <a:t>'b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'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])</a:t>
            </a:r>
            <a:br>
              <a:rPr lang="ru-RU" altLang="ru-RU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(d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)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                     </a:t>
            </a:r>
            <a:r>
              <a:rPr lang="en-US" altLang="ru-RU" dirty="0" smtClean="0">
                <a:solidFill>
                  <a:srgbClr val="8C8C8C"/>
                </a:solidFill>
                <a:latin typeface="JetBrains Mono"/>
              </a:rPr>
              <a:t># </a:t>
            </a:r>
            <a:r>
              <a:rPr lang="sq-AL" altLang="ru-RU" dirty="0">
                <a:solidFill>
                  <a:srgbClr val="8C8C8C"/>
                </a:solidFill>
                <a:latin typeface="JetBrains Mono"/>
              </a:rPr>
              <a:t>{'a': None, 'b': None}</a:t>
            </a:r>
            <a:r>
              <a:rPr lang="ru-RU" altLang="ru-RU" dirty="0" smtClean="0">
                <a:solidFill>
                  <a:srgbClr val="8C8C8C"/>
                </a:solidFill>
                <a:latin typeface="JetBrains Mono"/>
              </a:rPr>
              <a:t> 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d = </a:t>
            </a:r>
            <a:r>
              <a:rPr lang="ru-RU" altLang="ru-RU" dirty="0" err="1">
                <a:solidFill>
                  <a:srgbClr val="000080"/>
                </a:solidFill>
                <a:latin typeface="JetBrains Mono"/>
              </a:rPr>
              <a:t>dict</a:t>
            </a:r>
            <a:r>
              <a:rPr lang="ru-RU" altLang="ru-RU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ru-RU" altLang="ru-RU" dirty="0" err="1">
                <a:solidFill>
                  <a:srgbClr val="FF0000"/>
                </a:solidFill>
                <a:latin typeface="JetBrains Mono"/>
              </a:rPr>
              <a:t>fromkeys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([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'</a:t>
            </a:r>
            <a:r>
              <a:rPr lang="ru-RU" altLang="ru-RU" dirty="0" err="1">
                <a:solidFill>
                  <a:srgbClr val="008080"/>
                </a:solidFill>
                <a:latin typeface="JetBrains Mono"/>
              </a:rPr>
              <a:t>a'</a:t>
            </a:r>
            <a:r>
              <a:rPr lang="ru-RU" altLang="ru-RU" dirty="0" err="1">
                <a:solidFill>
                  <a:srgbClr val="080808"/>
                </a:solidFill>
                <a:latin typeface="JetBrains Mono"/>
              </a:rPr>
              <a:t>,</a:t>
            </a:r>
            <a:r>
              <a:rPr lang="ru-RU" altLang="ru-RU" dirty="0" err="1">
                <a:solidFill>
                  <a:srgbClr val="008080"/>
                </a:solidFill>
                <a:latin typeface="JetBrains Mono"/>
              </a:rPr>
              <a:t>'b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'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], </a:t>
            </a: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>100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(d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)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                     </a:t>
            </a:r>
            <a:r>
              <a:rPr lang="en-US" altLang="ru-RU" dirty="0" smtClean="0">
                <a:solidFill>
                  <a:srgbClr val="8C8C8C"/>
                </a:solidFill>
                <a:latin typeface="JetBrains Mono"/>
              </a:rPr>
              <a:t># </a:t>
            </a:r>
            <a:r>
              <a:rPr lang="sq-AL" altLang="ru-RU" dirty="0">
                <a:solidFill>
                  <a:srgbClr val="8C8C8C"/>
                </a:solidFill>
                <a:latin typeface="JetBrains Mono"/>
              </a:rPr>
              <a:t>{'a': </a:t>
            </a:r>
            <a:r>
              <a:rPr lang="en-US" altLang="ru-RU" dirty="0" smtClean="0">
                <a:solidFill>
                  <a:srgbClr val="8C8C8C"/>
                </a:solidFill>
                <a:latin typeface="JetBrains Mono"/>
              </a:rPr>
              <a:t>100</a:t>
            </a:r>
            <a:r>
              <a:rPr lang="sq-AL" altLang="ru-RU" dirty="0" smtClean="0">
                <a:solidFill>
                  <a:srgbClr val="8C8C8C"/>
                </a:solidFill>
                <a:latin typeface="JetBrains Mono"/>
              </a:rPr>
              <a:t>, </a:t>
            </a:r>
            <a:r>
              <a:rPr lang="sq-AL" altLang="ru-RU" dirty="0">
                <a:solidFill>
                  <a:srgbClr val="8C8C8C"/>
                </a:solidFill>
                <a:latin typeface="JetBrains Mono"/>
              </a:rPr>
              <a:t>'b': </a:t>
            </a:r>
            <a:r>
              <a:rPr lang="en-US" altLang="ru-RU" dirty="0" smtClean="0">
                <a:solidFill>
                  <a:srgbClr val="8C8C8C"/>
                </a:solidFill>
                <a:latin typeface="JetBrains Mono"/>
              </a:rPr>
              <a:t>100</a:t>
            </a:r>
            <a:r>
              <a:rPr lang="sq-AL" altLang="ru-RU" dirty="0" smtClean="0">
                <a:solidFill>
                  <a:srgbClr val="8C8C8C"/>
                </a:solidFill>
                <a:latin typeface="JetBrains Mono"/>
              </a:rPr>
              <a:t>}</a:t>
            </a:r>
            <a:r>
              <a:rPr lang="ru-RU" altLang="ru-RU" dirty="0" smtClean="0">
                <a:solidFill>
                  <a:srgbClr val="8C8C8C"/>
                </a:solidFill>
                <a:latin typeface="JetBrains Mono"/>
              </a:rPr>
              <a:t> </a:t>
            </a:r>
            <a:endParaRPr lang="ru-RU" altLang="ru-RU" dirty="0">
              <a:latin typeface="Arial" panose="020B0604020202020204" pitchFamily="34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Словари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542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199505" y="1348816"/>
            <a:ext cx="11804073" cy="5032512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Способы создания словаря:</a:t>
            </a:r>
          </a:p>
          <a:p>
            <a:pPr marL="1062990" lvl="1" indent="-742950">
              <a:buFont typeface="+mj-lt"/>
              <a:buAutoNum type="arabicPeriod" startAt="4"/>
            </a:pPr>
            <a:r>
              <a:rPr lang="ru-RU" dirty="0" smtClean="0"/>
              <a:t>С помощью </a:t>
            </a:r>
            <a:r>
              <a:rPr lang="ru-RU" dirty="0" smtClean="0">
                <a:solidFill>
                  <a:srgbClr val="00B050"/>
                </a:solidFill>
              </a:rPr>
              <a:t>генератора словарей</a:t>
            </a:r>
            <a:endParaRPr lang="en-US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0040" lvl="1" indent="0">
              <a:buNone/>
            </a:pPr>
            <a:r>
              <a:rPr lang="ru-RU" dirty="0" smtClean="0"/>
              <a:t>Синтаксис:</a:t>
            </a:r>
          </a:p>
          <a:p>
            <a:pPr marL="32004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{</a:t>
            </a:r>
            <a:r>
              <a:rPr lang="en-US" dirty="0" smtClean="0"/>
              <a:t> </a:t>
            </a:r>
            <a:r>
              <a:rPr lang="ru-RU" dirty="0" smtClean="0"/>
              <a:t>ключ: выражение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for</a:t>
            </a:r>
            <a:r>
              <a:rPr lang="en-US" dirty="0" smtClean="0"/>
              <a:t> </a:t>
            </a:r>
            <a:r>
              <a:rPr lang="ru-RU" dirty="0" smtClean="0"/>
              <a:t>переменная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</a:t>
            </a:r>
            <a:r>
              <a:rPr lang="ru-RU" dirty="0" smtClean="0"/>
              <a:t> набор </a:t>
            </a:r>
            <a:r>
              <a:rPr lang="en-US" dirty="0" smtClean="0">
                <a:solidFill>
                  <a:srgbClr val="FF0000"/>
                </a:solidFill>
              </a:rPr>
              <a:t>}</a:t>
            </a:r>
            <a:endParaRPr lang="ru-RU" dirty="0" smtClean="0">
              <a:solidFill>
                <a:srgbClr val="FF0000"/>
              </a:solidFill>
            </a:endParaRPr>
          </a:p>
          <a:p>
            <a:pPr marL="320040" lvl="1" indent="0">
              <a:buNone/>
            </a:pPr>
            <a:endParaRPr lang="ru-RU" sz="1600" dirty="0" smtClean="0"/>
          </a:p>
          <a:p>
            <a:pPr marL="320040" lvl="1" indent="0">
              <a:buNone/>
            </a:pPr>
            <a:r>
              <a:rPr lang="ru-RU" dirty="0" smtClean="0"/>
              <a:t>Примеры:</a:t>
            </a:r>
            <a:r>
              <a:rPr lang="en-US" dirty="0"/>
              <a:t>	</a:t>
            </a:r>
            <a:r>
              <a:rPr lang="en-US" dirty="0" smtClean="0"/>
              <a:t>		</a:t>
            </a:r>
          </a:p>
          <a:p>
            <a:pPr marL="814388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800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1800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d = { a: a ** </a:t>
            </a: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>2 </a:t>
            </a:r>
            <a:r>
              <a:rPr lang="ru-RU" altLang="ru-RU" dirty="0" err="1">
                <a:solidFill>
                  <a:srgbClr val="0033B3"/>
                </a:solidFill>
                <a:latin typeface="JetBrains Mono"/>
              </a:rPr>
              <a:t>for</a:t>
            </a:r>
            <a:r>
              <a:rPr lang="ru-RU" altLang="ru-RU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a </a:t>
            </a:r>
            <a:r>
              <a:rPr lang="ru-RU" altLang="ru-RU" dirty="0" err="1">
                <a:solidFill>
                  <a:srgbClr val="0033B3"/>
                </a:solidFill>
                <a:latin typeface="JetBrains Mono"/>
              </a:rPr>
              <a:t>in</a:t>
            </a:r>
            <a:r>
              <a:rPr lang="ru-RU" altLang="ru-RU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dirty="0" err="1" smtClean="0">
                <a:solidFill>
                  <a:srgbClr val="000080"/>
                </a:solidFill>
                <a:latin typeface="JetBrains Mono"/>
              </a:rPr>
              <a:t>range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ru-RU" dirty="0" smtClean="0">
                <a:solidFill>
                  <a:srgbClr val="1750EB"/>
                </a:solidFill>
                <a:latin typeface="JetBrains Mono"/>
              </a:rPr>
              <a:t>1,5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)}</a:t>
            </a:r>
            <a:endParaRPr lang="ru-RU" altLang="ru-RU" sz="6600" dirty="0">
              <a:latin typeface="Arial" panose="020B0604020202020204" pitchFamily="34" charset="0"/>
            </a:endParaRPr>
          </a:p>
          <a:p>
            <a:pPr marL="814388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(d)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                     </a:t>
            </a:r>
            <a:r>
              <a:rPr lang="en-US" altLang="ru-RU" dirty="0" smtClean="0">
                <a:solidFill>
                  <a:srgbClr val="8C8C8C"/>
                </a:solidFill>
                <a:latin typeface="JetBrains Mono"/>
              </a:rPr>
              <a:t># </a:t>
            </a:r>
            <a:r>
              <a:rPr lang="sq-AL" altLang="ru-RU" dirty="0">
                <a:solidFill>
                  <a:srgbClr val="8C8C8C"/>
                </a:solidFill>
                <a:latin typeface="JetBrains Mono"/>
              </a:rPr>
              <a:t>{1: 1, 2: 4, 3: 9, 4: 16}</a:t>
            </a:r>
            <a:r>
              <a:rPr lang="ru-RU" altLang="ru-RU" dirty="0" smtClean="0">
                <a:solidFill>
                  <a:srgbClr val="8C8C8C"/>
                </a:solidFill>
                <a:latin typeface="JetBrains Mono"/>
              </a:rPr>
              <a:t> </a:t>
            </a:r>
            <a:endParaRPr lang="ru-RU" altLang="ru-RU" dirty="0">
              <a:latin typeface="Arial" panose="020B0604020202020204" pitchFamily="34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Словари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819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51837" y="1348816"/>
            <a:ext cx="11618243" cy="5032512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Операции над словарями</a:t>
            </a:r>
          </a:p>
          <a:p>
            <a:pPr lvl="1"/>
            <a:r>
              <a:rPr lang="ru-RU" i="1" dirty="0" smtClean="0"/>
              <a:t>Добавление элементов </a:t>
            </a:r>
            <a:r>
              <a:rPr lang="ru-RU" dirty="0" smtClean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для добавления элемента в словарь достаточно присвоить значение по новому ключу.</a:t>
            </a:r>
          </a:p>
          <a:p>
            <a:pPr marL="531813" indent="0">
              <a:buNone/>
            </a:pP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d = { a: a ** </a:t>
            </a: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>2 </a:t>
            </a:r>
            <a:r>
              <a:rPr lang="ru-RU" altLang="ru-RU" dirty="0" err="1">
                <a:solidFill>
                  <a:srgbClr val="0033B3"/>
                </a:solidFill>
                <a:latin typeface="JetBrains Mono"/>
              </a:rPr>
              <a:t>for</a:t>
            </a:r>
            <a:r>
              <a:rPr lang="ru-RU" altLang="ru-RU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a </a:t>
            </a:r>
            <a:r>
              <a:rPr lang="ru-RU" altLang="ru-RU" dirty="0" err="1">
                <a:solidFill>
                  <a:srgbClr val="0033B3"/>
                </a:solidFill>
                <a:latin typeface="JetBrains Mono"/>
              </a:rPr>
              <a:t>in</a:t>
            </a:r>
            <a:r>
              <a:rPr lang="ru-RU" altLang="ru-RU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rgbClr val="000080"/>
                </a:solidFill>
                <a:latin typeface="JetBrains Mono"/>
              </a:rPr>
              <a:t>range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,</a:t>
            </a: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)}</a:t>
            </a:r>
            <a:br>
              <a:rPr lang="ru-RU" altLang="ru-RU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(d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)           </a:t>
            </a:r>
            <a:r>
              <a:rPr lang="en-US" altLang="ru-RU" dirty="0" smtClean="0">
                <a:solidFill>
                  <a:srgbClr val="8C8C8C"/>
                </a:solidFill>
                <a:latin typeface="JetBrains Mono"/>
              </a:rPr>
              <a:t># </a:t>
            </a:r>
            <a:r>
              <a:rPr lang="sq-AL" altLang="ru-RU" dirty="0">
                <a:solidFill>
                  <a:srgbClr val="8C8C8C"/>
                </a:solidFill>
                <a:latin typeface="JetBrains Mono"/>
              </a:rPr>
              <a:t>{1: 1, 2: 4, 3: 9, 4: 16}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d[</a:t>
            </a: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>6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]=</a:t>
            </a: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>678</a:t>
            </a:r>
            <a:br>
              <a:rPr lang="ru-RU" altLang="ru-RU" dirty="0">
                <a:solidFill>
                  <a:srgbClr val="1750EB"/>
                </a:solidFill>
                <a:latin typeface="JetBrains Mono"/>
              </a:rPr>
            </a:br>
            <a:r>
              <a:rPr lang="ru-RU" altLang="ru-RU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(d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)           </a:t>
            </a:r>
            <a:r>
              <a:rPr lang="en-US" altLang="ru-RU" dirty="0" smtClean="0">
                <a:solidFill>
                  <a:srgbClr val="8C8C8C"/>
                </a:solidFill>
                <a:latin typeface="JetBrains Mono"/>
              </a:rPr>
              <a:t># </a:t>
            </a:r>
            <a:r>
              <a:rPr lang="sq-AL" altLang="ru-RU" dirty="0">
                <a:solidFill>
                  <a:srgbClr val="8C8C8C"/>
                </a:solidFill>
                <a:latin typeface="JetBrains Mono"/>
              </a:rPr>
              <a:t>{1: 1, 2: 4, 3: 9, 4: </a:t>
            </a:r>
            <a:r>
              <a:rPr lang="sq-AL" altLang="ru-RU" dirty="0" smtClean="0">
                <a:solidFill>
                  <a:srgbClr val="8C8C8C"/>
                </a:solidFill>
                <a:latin typeface="JetBrains Mono"/>
              </a:rPr>
              <a:t>16</a:t>
            </a:r>
            <a:r>
              <a:rPr lang="en-US" altLang="ru-RU" dirty="0" smtClean="0">
                <a:solidFill>
                  <a:srgbClr val="8C8C8C"/>
                </a:solidFill>
                <a:latin typeface="JetBrains Mono"/>
              </a:rPr>
              <a:t>, 6: 678</a:t>
            </a:r>
            <a:r>
              <a:rPr lang="sq-AL" altLang="ru-RU" dirty="0" smtClean="0">
                <a:solidFill>
                  <a:srgbClr val="8C8C8C"/>
                </a:solidFill>
                <a:latin typeface="JetBrains Mono"/>
              </a:rPr>
              <a:t>}</a:t>
            </a:r>
            <a:endParaRPr lang="ru-RU" altLang="ru-RU" dirty="0">
              <a:latin typeface="Arial" panose="020B0604020202020204" pitchFamily="34" charset="0"/>
            </a:endParaRP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Словари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436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249383" y="1348816"/>
            <a:ext cx="11525762" cy="5032512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Методы словарей</a:t>
            </a:r>
          </a:p>
          <a:p>
            <a:pPr lvl="1"/>
            <a:r>
              <a:rPr lang="en-US" dirty="0" err="1" smtClean="0"/>
              <a:t>dict.</a:t>
            </a:r>
            <a:r>
              <a:rPr lang="en-US" dirty="0" err="1" smtClean="0">
                <a:solidFill>
                  <a:srgbClr val="00B050"/>
                </a:solidFill>
              </a:rPr>
              <a:t>clear</a:t>
            </a:r>
            <a:r>
              <a:rPr lang="en-US" dirty="0" smtClean="0"/>
              <a:t>()</a:t>
            </a:r>
            <a:r>
              <a:rPr lang="ru-RU" dirty="0" smtClean="0"/>
              <a:t> – очищает список</a:t>
            </a:r>
          </a:p>
          <a:p>
            <a:pPr lvl="1"/>
            <a:r>
              <a:rPr lang="en-US" dirty="0" err="1" smtClean="0"/>
              <a:t>dict.</a:t>
            </a:r>
            <a:r>
              <a:rPr lang="en-US" dirty="0" err="1">
                <a:solidFill>
                  <a:srgbClr val="00B050"/>
                </a:solidFill>
              </a:rPr>
              <a:t>copy</a:t>
            </a:r>
            <a:r>
              <a:rPr lang="en-US" dirty="0" smtClean="0"/>
              <a:t>()</a:t>
            </a:r>
            <a:r>
              <a:rPr lang="ru-RU" dirty="0" smtClean="0"/>
              <a:t> – возвращает копию словаря</a:t>
            </a:r>
          </a:p>
          <a:p>
            <a:pPr lvl="1"/>
            <a:r>
              <a:rPr lang="en-US" dirty="0" err="1" smtClean="0"/>
              <a:t>dict.</a:t>
            </a:r>
            <a:r>
              <a:rPr lang="en-US" dirty="0" err="1">
                <a:solidFill>
                  <a:srgbClr val="00B050"/>
                </a:solidFill>
              </a:rPr>
              <a:t>get</a:t>
            </a:r>
            <a:r>
              <a:rPr lang="en-US" dirty="0" smtClean="0"/>
              <a:t>(key[, default])</a:t>
            </a:r>
            <a:r>
              <a:rPr lang="ru-RU" dirty="0" smtClean="0"/>
              <a:t> – возвращает значение ключа (если ключа нет, то возвращает </a:t>
            </a:r>
            <a:r>
              <a:rPr lang="en-US" dirty="0" smtClean="0"/>
              <a:t>default</a:t>
            </a:r>
            <a:r>
              <a:rPr lang="ru-RU" dirty="0" smtClean="0"/>
              <a:t>)</a:t>
            </a:r>
          </a:p>
          <a:p>
            <a:pPr lvl="1"/>
            <a:r>
              <a:rPr lang="en-US" dirty="0" err="1" smtClean="0"/>
              <a:t>dict.</a:t>
            </a:r>
            <a:r>
              <a:rPr lang="en-US" dirty="0" err="1">
                <a:solidFill>
                  <a:srgbClr val="00B050"/>
                </a:solidFill>
              </a:rPr>
              <a:t>items</a:t>
            </a:r>
            <a:r>
              <a:rPr lang="en-US" dirty="0" smtClean="0"/>
              <a:t>() – </a:t>
            </a:r>
            <a:r>
              <a:rPr lang="ru-RU" dirty="0" smtClean="0"/>
              <a:t>возвращает пары (ключ, значение)</a:t>
            </a:r>
          </a:p>
          <a:p>
            <a:pPr lvl="1"/>
            <a:r>
              <a:rPr lang="en-US" dirty="0" err="1" smtClean="0"/>
              <a:t>dict.</a:t>
            </a:r>
            <a:r>
              <a:rPr lang="en-US" dirty="0" err="1">
                <a:solidFill>
                  <a:srgbClr val="00B050"/>
                </a:solidFill>
              </a:rPr>
              <a:t>keys</a:t>
            </a:r>
            <a:r>
              <a:rPr lang="en-US" dirty="0" smtClean="0"/>
              <a:t>()</a:t>
            </a:r>
            <a:r>
              <a:rPr lang="ru-RU" dirty="0" smtClean="0"/>
              <a:t> – возвращает ключи в словаре</a:t>
            </a:r>
          </a:p>
          <a:p>
            <a:pPr lvl="1"/>
            <a:r>
              <a:rPr lang="en-US" dirty="0" err="1" smtClean="0"/>
              <a:t>dict.</a:t>
            </a:r>
            <a:r>
              <a:rPr lang="en-US" dirty="0" err="1">
                <a:solidFill>
                  <a:srgbClr val="00B050"/>
                </a:solidFill>
              </a:rPr>
              <a:t>values</a:t>
            </a:r>
            <a:r>
              <a:rPr lang="en-US" dirty="0"/>
              <a:t>()</a:t>
            </a:r>
            <a:r>
              <a:rPr lang="ru-RU" dirty="0"/>
              <a:t> – возвращает </a:t>
            </a:r>
            <a:r>
              <a:rPr lang="ru-RU" dirty="0" smtClean="0"/>
              <a:t>значения </a:t>
            </a:r>
            <a:r>
              <a:rPr lang="ru-RU" dirty="0"/>
              <a:t>в словаре</a:t>
            </a:r>
          </a:p>
          <a:p>
            <a:pPr marL="320040" lvl="1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Словари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722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719403" y="1429789"/>
            <a:ext cx="10945216" cy="5149736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Методы словарей</a:t>
            </a:r>
          </a:p>
          <a:p>
            <a:pPr lvl="1"/>
            <a:r>
              <a:rPr lang="en-US" dirty="0" err="1" smtClean="0"/>
              <a:t>dict.</a:t>
            </a:r>
            <a:r>
              <a:rPr lang="en-US" dirty="0" err="1" smtClean="0">
                <a:solidFill>
                  <a:srgbClr val="00B050"/>
                </a:solidFill>
              </a:rPr>
              <a:t>pop</a:t>
            </a:r>
            <a:r>
              <a:rPr lang="en-US" dirty="0" smtClean="0"/>
              <a:t>(</a:t>
            </a:r>
            <a:r>
              <a:rPr lang="en-US" dirty="0"/>
              <a:t>key[, default]</a:t>
            </a:r>
            <a:r>
              <a:rPr lang="en-US" dirty="0" smtClean="0"/>
              <a:t>)</a:t>
            </a:r>
            <a:r>
              <a:rPr lang="ru-RU" dirty="0" smtClean="0"/>
              <a:t> – удаляет ключ и возвращает значение (</a:t>
            </a:r>
            <a:r>
              <a:rPr lang="en-US" dirty="0" smtClean="0"/>
              <a:t>default</a:t>
            </a:r>
            <a:r>
              <a:rPr lang="ru-RU" dirty="0" smtClean="0"/>
              <a:t> – по умолчанию)</a:t>
            </a:r>
          </a:p>
          <a:p>
            <a:pPr lvl="1"/>
            <a:r>
              <a:rPr lang="en-US" dirty="0" err="1" smtClean="0"/>
              <a:t>dict.</a:t>
            </a:r>
            <a:r>
              <a:rPr lang="en-US" dirty="0" err="1" smtClean="0">
                <a:solidFill>
                  <a:srgbClr val="00B050"/>
                </a:solidFill>
              </a:rPr>
              <a:t>popitem</a:t>
            </a:r>
            <a:r>
              <a:rPr lang="en-US" dirty="0" smtClean="0"/>
              <a:t>()</a:t>
            </a:r>
            <a:r>
              <a:rPr lang="ru-RU" dirty="0" smtClean="0"/>
              <a:t> – удаляет и возвращает пару (ключ, значение). Если словарь пуст, исключение </a:t>
            </a:r>
            <a:r>
              <a:rPr lang="en-US" dirty="0" err="1" smtClean="0"/>
              <a:t>KeyError</a:t>
            </a:r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Словари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981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Способы создания списка:</a:t>
            </a:r>
          </a:p>
          <a:p>
            <a:pPr marL="1062990" lvl="1" indent="-742950">
              <a:buFont typeface="+mj-lt"/>
              <a:buAutoNum type="arabicPeriod" startAt="2"/>
            </a:pPr>
            <a:r>
              <a:rPr lang="ru-RU" dirty="0" smtClean="0"/>
              <a:t>перечисление элементов списка внутри </a:t>
            </a:r>
            <a:r>
              <a:rPr lang="en-US" dirty="0" smtClean="0"/>
              <a:t>[ ]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0040" lvl="1" indent="0">
              <a:buNone/>
            </a:pPr>
            <a:r>
              <a:rPr lang="en-US" sz="300" dirty="0" smtClean="0"/>
              <a:t>	</a:t>
            </a:r>
            <a:endParaRPr lang="en-US" sz="100" dirty="0" smtClean="0"/>
          </a:p>
          <a:p>
            <a:pPr marL="1430338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a = [1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,  “</a:t>
            </a:r>
            <a:r>
              <a:rPr lang="en-US" altLang="ru-RU" dirty="0" err="1" smtClean="0">
                <a:solidFill>
                  <a:srgbClr val="080808"/>
                </a:solidFill>
                <a:latin typeface="JetBrains Mono"/>
              </a:rPr>
              <a:t>str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”, 3.456, </a:t>
            </a:r>
            <a:r>
              <a:rPr lang="ru-RU" altLang="ru-RU" dirty="0" smtClean="0">
                <a:solidFill>
                  <a:srgbClr val="FF0000"/>
                </a:solidFill>
                <a:latin typeface="JetBrains Mono"/>
              </a:rPr>
              <a:t>(</a:t>
            </a:r>
            <a:r>
              <a:rPr lang="ru-RU" altLang="ru-RU" dirty="0" smtClean="0">
                <a:solidFill>
                  <a:srgbClr val="1750EB"/>
                </a:solidFill>
                <a:latin typeface="JetBrains Mono"/>
              </a:rPr>
              <a:t>1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,</a:t>
            </a:r>
            <a:r>
              <a:rPr lang="ru-RU" altLang="ru-RU" dirty="0" smtClean="0">
                <a:solidFill>
                  <a:srgbClr val="1750EB"/>
                </a:solidFill>
                <a:latin typeface="JetBrains Mono"/>
              </a:rPr>
              <a:t>2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,</a:t>
            </a:r>
            <a:r>
              <a:rPr lang="ru-RU" altLang="ru-RU" dirty="0" smtClean="0">
                <a:solidFill>
                  <a:srgbClr val="1750EB"/>
                </a:solidFill>
                <a:latin typeface="JetBrains Mono"/>
              </a:rPr>
              <a:t>3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,</a:t>
            </a:r>
            <a:r>
              <a:rPr lang="ru-RU" altLang="ru-RU" dirty="0" smtClean="0">
                <a:solidFill>
                  <a:srgbClr val="1750EB"/>
                </a:solidFill>
                <a:latin typeface="JetBrains Mono"/>
              </a:rPr>
              <a:t>4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,</a:t>
            </a:r>
            <a:r>
              <a:rPr lang="ru-RU" altLang="ru-RU" dirty="0" smtClean="0">
                <a:solidFill>
                  <a:srgbClr val="1750EB"/>
                </a:solidFill>
                <a:latin typeface="JetBrains Mono"/>
              </a:rPr>
              <a:t>5</a:t>
            </a:r>
            <a:r>
              <a:rPr lang="ru-RU" altLang="ru-RU" dirty="0" smtClean="0">
                <a:solidFill>
                  <a:srgbClr val="FF0000"/>
                </a:solidFill>
                <a:latin typeface="JetBrains Mono"/>
              </a:rPr>
              <a:t>)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]</a:t>
            </a:r>
          </a:p>
          <a:p>
            <a:pPr marL="714375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ru-RU" sz="400" dirty="0" smtClean="0">
              <a:solidFill>
                <a:srgbClr val="080808"/>
              </a:solidFill>
              <a:latin typeface="JetBrains Mono"/>
            </a:endParaRPr>
          </a:p>
          <a:p>
            <a:pPr marL="1062990" lvl="1" indent="-742950">
              <a:buFont typeface="+mj-lt"/>
              <a:buAutoNum type="arabicPeriod" startAt="3"/>
            </a:pPr>
            <a:r>
              <a:rPr lang="ru-RU" dirty="0" smtClean="0"/>
              <a:t>методом </a:t>
            </a:r>
            <a:r>
              <a:rPr lang="en-US" dirty="0" smtClean="0"/>
              <a:t>append</a:t>
            </a:r>
            <a:r>
              <a:rPr lang="ru-RU" dirty="0" smtClean="0"/>
              <a:t> поэлементно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144713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981075" algn="l"/>
                <a:tab pos="1795463" algn="l"/>
              </a:tabLst>
            </a:pP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a 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= []</a:t>
            </a:r>
            <a:br>
              <a:rPr lang="ru-RU" altLang="ru-RU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dirty="0" err="1">
                <a:solidFill>
                  <a:srgbClr val="080808"/>
                </a:solidFill>
                <a:latin typeface="JetBrains Mono"/>
              </a:rPr>
              <a:t>a.append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dirty="0" err="1">
                <a:solidFill>
                  <a:srgbClr val="080808"/>
                </a:solidFill>
                <a:latin typeface="JetBrains Mono"/>
              </a:rPr>
              <a:t>a.append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dirty="0" err="1">
                <a:solidFill>
                  <a:srgbClr val="008080"/>
                </a:solidFill>
                <a:latin typeface="JetBrains Mono"/>
              </a:rPr>
              <a:t>str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dirty="0" err="1">
                <a:solidFill>
                  <a:srgbClr val="080808"/>
                </a:solidFill>
                <a:latin typeface="JetBrains Mono"/>
              </a:rPr>
              <a:t>a.append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altLang="ru-RU" dirty="0" smtClean="0">
                <a:solidFill>
                  <a:srgbClr val="1750EB"/>
                </a:solidFill>
                <a:latin typeface="JetBrains Mono"/>
              </a:rPr>
              <a:t>6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ru-RU" dirty="0" smtClean="0">
                <a:solidFill>
                  <a:srgbClr val="1750EB"/>
                </a:solidFill>
                <a:latin typeface="JetBrains Mono"/>
              </a:rPr>
              <a:t>96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]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)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961133" y="5377829"/>
            <a:ext cx="4570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dirty="0">
                <a:solidFill>
                  <a:srgbClr val="8C8C8C"/>
                </a:solidFill>
                <a:latin typeface="JetBrains Mono"/>
              </a:rPr>
              <a:t># a = </a:t>
            </a:r>
            <a:r>
              <a:rPr lang="ru-RU" sz="3600" b="1" i="1" dirty="0">
                <a:solidFill>
                  <a:srgbClr val="8C8C8C"/>
                </a:solidFill>
                <a:latin typeface="JetBrains Mono"/>
              </a:rPr>
              <a:t>[1, '</a:t>
            </a:r>
            <a:r>
              <a:rPr lang="ru-RU" sz="3600" b="1" i="1" dirty="0" err="1">
                <a:solidFill>
                  <a:srgbClr val="8C8C8C"/>
                </a:solidFill>
                <a:latin typeface="JetBrains Mono"/>
              </a:rPr>
              <a:t>str</a:t>
            </a:r>
            <a:r>
              <a:rPr lang="ru-RU" sz="3600" b="1" i="1" dirty="0">
                <a:solidFill>
                  <a:srgbClr val="8C8C8C"/>
                </a:solidFill>
                <a:latin typeface="JetBrains Mono"/>
              </a:rPr>
              <a:t>', [6, 96]]</a:t>
            </a:r>
          </a:p>
        </p:txBody>
      </p:sp>
    </p:spTree>
    <p:extLst>
      <p:ext uri="{BB962C8B-B14F-4D97-AF65-F5344CB8AC3E}">
        <p14:creationId xmlns:p14="http://schemas.microsoft.com/office/powerpoint/2010/main" val="86065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82138" y="1429789"/>
            <a:ext cx="11293006" cy="5149736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Методы словарей</a:t>
            </a:r>
          </a:p>
          <a:p>
            <a:pPr lvl="1"/>
            <a:r>
              <a:rPr lang="en-US" dirty="0" err="1" smtClean="0"/>
              <a:t>dict.</a:t>
            </a:r>
            <a:r>
              <a:rPr lang="en-US" dirty="0" err="1" smtClean="0">
                <a:solidFill>
                  <a:srgbClr val="00B050"/>
                </a:solidFill>
              </a:rPr>
              <a:t>setdefault</a:t>
            </a:r>
            <a:r>
              <a:rPr lang="en-US" dirty="0" smtClean="0"/>
              <a:t>(key[, default])</a:t>
            </a:r>
            <a:r>
              <a:rPr lang="ru-RU" dirty="0" smtClean="0"/>
              <a:t> – возвращает значение по ключу (если ключа нет, то создается новая пара </a:t>
            </a:r>
            <a:r>
              <a:rPr lang="en-US" dirty="0" smtClean="0"/>
              <a:t>key:</a:t>
            </a:r>
            <a:r>
              <a:rPr lang="ru-RU" dirty="0" smtClean="0"/>
              <a:t> </a:t>
            </a:r>
            <a:r>
              <a:rPr lang="en-US" dirty="0" smtClean="0"/>
              <a:t>default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en-US" dirty="0" err="1" smtClean="0"/>
              <a:t>dict.</a:t>
            </a:r>
            <a:r>
              <a:rPr lang="en-US" dirty="0" err="1">
                <a:solidFill>
                  <a:srgbClr val="00B050"/>
                </a:solidFill>
              </a:rPr>
              <a:t>update</a:t>
            </a:r>
            <a:r>
              <a:rPr lang="en-US" dirty="0" smtClean="0"/>
              <a:t>([other])</a:t>
            </a:r>
            <a:r>
              <a:rPr lang="ru-RU" dirty="0" smtClean="0"/>
              <a:t> – обновляет словарь, добавляя пары (ключ, значение) из другого словаря </a:t>
            </a:r>
            <a:r>
              <a:rPr lang="en-US" dirty="0" smtClean="0"/>
              <a:t>other</a:t>
            </a:r>
            <a:r>
              <a:rPr lang="ru-RU" dirty="0" smtClean="0"/>
              <a:t>. Существующие значения перезаписываются. Результат </a:t>
            </a:r>
            <a:r>
              <a:rPr lang="en-US" dirty="0" smtClean="0"/>
              <a:t>None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Словари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956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82138" y="1429789"/>
            <a:ext cx="11293006" cy="5149736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Перебор элементов словаря в цикле </a:t>
            </a:r>
            <a:r>
              <a:rPr lang="en-US" dirty="0" smtClean="0">
                <a:solidFill>
                  <a:srgbClr val="0070C0"/>
                </a:solidFill>
              </a:rPr>
              <a:t>for</a:t>
            </a:r>
            <a:endParaRPr lang="ru-RU" dirty="0">
              <a:solidFill>
                <a:srgbClr val="0070C0"/>
              </a:solidFill>
            </a:endParaRPr>
          </a:p>
          <a:p>
            <a:pPr lvl="1"/>
            <a:r>
              <a:rPr lang="ru-RU" dirty="0" smtClean="0"/>
              <a:t>Перебор ключей словаря циклом </a:t>
            </a:r>
            <a:r>
              <a:rPr lang="en-US" dirty="0" smtClean="0"/>
              <a:t>for</a:t>
            </a:r>
            <a:r>
              <a:rPr lang="ru-RU" dirty="0" smtClean="0"/>
              <a:t> :</a:t>
            </a:r>
          </a:p>
          <a:p>
            <a:pPr marL="320040" lvl="1" indent="0">
              <a:buNone/>
            </a:pPr>
            <a:endParaRPr lang="ru-RU" altLang="ru-RU" dirty="0" smtClean="0">
              <a:solidFill>
                <a:srgbClr val="080808"/>
              </a:solidFill>
              <a:latin typeface="JetBrains Mono"/>
            </a:endParaRPr>
          </a:p>
          <a:p>
            <a:pPr marL="320040" lvl="1" indent="0">
              <a:buNone/>
            </a:pP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d 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= { a: a ** </a:t>
            </a: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>2 </a:t>
            </a:r>
            <a:r>
              <a:rPr lang="ru-RU" altLang="ru-RU" dirty="0" err="1">
                <a:solidFill>
                  <a:srgbClr val="0033B3"/>
                </a:solidFill>
                <a:latin typeface="JetBrains Mono"/>
              </a:rPr>
              <a:t>for</a:t>
            </a:r>
            <a:r>
              <a:rPr lang="ru-RU" altLang="ru-RU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a </a:t>
            </a:r>
            <a:r>
              <a:rPr lang="ru-RU" altLang="ru-RU" dirty="0" err="1">
                <a:solidFill>
                  <a:srgbClr val="0033B3"/>
                </a:solidFill>
                <a:latin typeface="JetBrains Mono"/>
              </a:rPr>
              <a:t>in</a:t>
            </a:r>
            <a:r>
              <a:rPr lang="ru-RU" altLang="ru-RU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rgbClr val="000080"/>
                </a:solidFill>
                <a:latin typeface="JetBrains Mono"/>
              </a:rPr>
              <a:t>range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,</a:t>
            </a: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) }</a:t>
            </a:r>
            <a:endParaRPr lang="en-US" altLang="ru-RU" dirty="0" smtClean="0">
              <a:solidFill>
                <a:srgbClr val="080808"/>
              </a:solidFill>
              <a:latin typeface="JetBrains Mono"/>
            </a:endParaRPr>
          </a:p>
          <a:p>
            <a:pPr marL="320040" lvl="1" indent="0">
              <a:buNone/>
            </a:pPr>
            <a:r>
              <a:rPr lang="ru-RU" altLang="ru-RU" sz="1400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1400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dirty="0" err="1">
                <a:solidFill>
                  <a:srgbClr val="0033B3"/>
                </a:solidFill>
                <a:latin typeface="JetBrains Mono"/>
              </a:rPr>
              <a:t>for</a:t>
            </a:r>
            <a:r>
              <a:rPr lang="ru-RU" altLang="ru-RU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x </a:t>
            </a:r>
            <a:r>
              <a:rPr lang="ru-RU" altLang="ru-RU" dirty="0" err="1">
                <a:solidFill>
                  <a:srgbClr val="0033B3"/>
                </a:solidFill>
                <a:latin typeface="JetBrains Mono"/>
              </a:rPr>
              <a:t>in</a:t>
            </a:r>
            <a:r>
              <a:rPr lang="ru-RU" altLang="ru-RU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d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ru-RU" dirty="0">
                <a:solidFill>
                  <a:srgbClr val="8C8C8C"/>
                </a:solidFill>
                <a:latin typeface="JetBrains Mono"/>
              </a:rPr>
              <a:t># </a:t>
            </a:r>
            <a:r>
              <a:rPr lang="ru-RU" altLang="ru-RU" dirty="0" smtClean="0">
                <a:solidFill>
                  <a:srgbClr val="8C8C8C"/>
                </a:solidFill>
                <a:latin typeface="JetBrains Mono"/>
              </a:rPr>
              <a:t>перебор ключей словаря </a:t>
            </a:r>
            <a:r>
              <a:rPr lang="en-US" altLang="ru-RU" dirty="0" smtClean="0">
                <a:solidFill>
                  <a:srgbClr val="8C8C8C"/>
                </a:solidFill>
                <a:latin typeface="JetBrains Mono"/>
              </a:rPr>
              <a:t>d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(x, d[x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]) </a:t>
            </a:r>
          </a:p>
          <a:p>
            <a:pPr marL="320040" lvl="1" indent="0">
              <a:buNone/>
            </a:pPr>
            <a:r>
              <a:rPr lang="en-US" altLang="ru-RU" dirty="0" smtClean="0">
                <a:solidFill>
                  <a:srgbClr val="8C8C8C"/>
                </a:solidFill>
                <a:latin typeface="JetBrains Mono"/>
              </a:rPr>
              <a:t># </a:t>
            </a:r>
            <a:r>
              <a:rPr lang="ru-RU" altLang="ru-RU" dirty="0" smtClean="0">
                <a:solidFill>
                  <a:srgbClr val="8C8C8C"/>
                </a:solidFill>
                <a:latin typeface="JetBrains Mono"/>
              </a:rPr>
              <a:t>здесь </a:t>
            </a:r>
            <a:r>
              <a:rPr lang="en-US" altLang="ru-RU" dirty="0" smtClean="0">
                <a:solidFill>
                  <a:srgbClr val="8C8C8C"/>
                </a:solidFill>
                <a:latin typeface="JetBrains Mono"/>
              </a:rPr>
              <a:t>x</a:t>
            </a:r>
            <a:r>
              <a:rPr lang="ru-RU" altLang="ru-RU" dirty="0" smtClean="0">
                <a:solidFill>
                  <a:srgbClr val="8C8C8C"/>
                </a:solidFill>
                <a:latin typeface="JetBrains Mono"/>
              </a:rPr>
              <a:t> – ключ, </a:t>
            </a:r>
            <a:r>
              <a:rPr lang="en-US" altLang="ru-RU" dirty="0" smtClean="0">
                <a:solidFill>
                  <a:srgbClr val="8C8C8C"/>
                </a:solidFill>
                <a:latin typeface="JetBrains Mono"/>
              </a:rPr>
              <a:t>d[x]</a:t>
            </a:r>
            <a:r>
              <a:rPr lang="ru-RU" altLang="ru-RU" dirty="0" smtClean="0">
                <a:solidFill>
                  <a:srgbClr val="8C8C8C"/>
                </a:solidFill>
                <a:latin typeface="JetBrains Mono"/>
              </a:rPr>
              <a:t> – значение по ключу</a:t>
            </a:r>
            <a:endParaRPr lang="ru-RU" dirty="0">
              <a:solidFill>
                <a:srgbClr val="8C8C8C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Словари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578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82138" y="1429789"/>
            <a:ext cx="11293006" cy="5149736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Перебор элементов словаря в цикле </a:t>
            </a:r>
            <a:r>
              <a:rPr lang="en-US" dirty="0" smtClean="0">
                <a:solidFill>
                  <a:srgbClr val="0070C0"/>
                </a:solidFill>
              </a:rPr>
              <a:t>for</a:t>
            </a:r>
            <a:endParaRPr lang="ru-RU" dirty="0">
              <a:solidFill>
                <a:srgbClr val="0070C0"/>
              </a:solidFill>
            </a:endParaRPr>
          </a:p>
          <a:p>
            <a:pPr lvl="1"/>
            <a:r>
              <a:rPr lang="ru-RU" dirty="0" smtClean="0"/>
              <a:t>Перебор пар циклом </a:t>
            </a:r>
            <a:r>
              <a:rPr lang="en-US" dirty="0" smtClean="0"/>
              <a:t>for</a:t>
            </a:r>
            <a:r>
              <a:rPr lang="ru-RU" dirty="0" smtClean="0"/>
              <a:t> по набору </a:t>
            </a:r>
            <a:r>
              <a:rPr lang="en-US" dirty="0" smtClean="0"/>
              <a:t>items()</a:t>
            </a:r>
            <a:r>
              <a:rPr lang="ru-RU" dirty="0" smtClean="0"/>
              <a:t> :</a:t>
            </a:r>
          </a:p>
          <a:p>
            <a:pPr lvl="1"/>
            <a:endParaRPr lang="ru-RU" dirty="0" smtClean="0"/>
          </a:p>
          <a:p>
            <a:pPr marL="320040" lvl="1" indent="0">
              <a:buNone/>
            </a:pP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d = { a: a ** </a:t>
            </a: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>2 </a:t>
            </a:r>
            <a:r>
              <a:rPr lang="ru-RU" altLang="ru-RU" dirty="0" err="1">
                <a:solidFill>
                  <a:srgbClr val="0033B3"/>
                </a:solidFill>
                <a:latin typeface="JetBrains Mono"/>
              </a:rPr>
              <a:t>for</a:t>
            </a:r>
            <a:r>
              <a:rPr lang="ru-RU" altLang="ru-RU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a </a:t>
            </a:r>
            <a:r>
              <a:rPr lang="ru-RU" altLang="ru-RU" dirty="0" err="1">
                <a:solidFill>
                  <a:srgbClr val="0033B3"/>
                </a:solidFill>
                <a:latin typeface="JetBrains Mono"/>
              </a:rPr>
              <a:t>in</a:t>
            </a:r>
            <a:r>
              <a:rPr lang="ru-RU" altLang="ru-RU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rgbClr val="000080"/>
                </a:solidFill>
                <a:latin typeface="JetBrains Mono"/>
              </a:rPr>
              <a:t>range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,</a:t>
            </a: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) }</a:t>
            </a:r>
            <a:endParaRPr lang="en-US" altLang="ru-RU" dirty="0" smtClean="0">
              <a:solidFill>
                <a:srgbClr val="080808"/>
              </a:solidFill>
              <a:latin typeface="JetBrains Mono"/>
            </a:endParaRPr>
          </a:p>
          <a:p>
            <a:pPr marL="320040" lvl="1" indent="0">
              <a:buNone/>
            </a:pPr>
            <a:r>
              <a:rPr lang="ru-RU" altLang="ru-RU" sz="1400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1400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dirty="0" err="1">
                <a:solidFill>
                  <a:srgbClr val="0033B3"/>
                </a:solidFill>
                <a:latin typeface="JetBrains Mono"/>
              </a:rPr>
              <a:t>for</a:t>
            </a:r>
            <a:r>
              <a:rPr lang="ru-RU" altLang="ru-RU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altLang="ru-RU" dirty="0" smtClean="0">
                <a:solidFill>
                  <a:srgbClr val="00B050"/>
                </a:solidFill>
                <a:latin typeface="JetBrains Mono"/>
              </a:rPr>
              <a:t>key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ru-RU" dirty="0" smtClean="0">
                <a:solidFill>
                  <a:srgbClr val="00B050"/>
                </a:solidFill>
                <a:latin typeface="JetBrains Mono"/>
              </a:rPr>
              <a:t>value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rgbClr val="0033B3"/>
                </a:solidFill>
                <a:latin typeface="JetBrains Mono"/>
              </a:rPr>
              <a:t>in</a:t>
            </a:r>
            <a:r>
              <a:rPr lang="ru-RU" altLang="ru-RU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d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ru-RU" dirty="0" smtClean="0">
                <a:solidFill>
                  <a:srgbClr val="FF0000"/>
                </a:solidFill>
                <a:latin typeface="JetBrains Mono"/>
              </a:rPr>
              <a:t>items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()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ru-RU" dirty="0">
                <a:solidFill>
                  <a:srgbClr val="8C8C8C"/>
                </a:solidFill>
                <a:latin typeface="JetBrains Mono"/>
              </a:rPr>
              <a:t># </a:t>
            </a:r>
            <a:r>
              <a:rPr lang="ru-RU" altLang="ru-RU" dirty="0" smtClean="0">
                <a:solidFill>
                  <a:srgbClr val="8C8C8C"/>
                </a:solidFill>
                <a:latin typeface="JetBrains Mono"/>
              </a:rPr>
              <a:t>перебор пар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key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value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) </a:t>
            </a:r>
          </a:p>
          <a:p>
            <a:pPr marL="320040" lvl="1" indent="0">
              <a:buNone/>
            </a:pPr>
            <a:endParaRPr lang="ru-RU" dirty="0">
              <a:solidFill>
                <a:srgbClr val="8C8C8C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Словари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661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335462" y="1348816"/>
            <a:ext cx="8027145" cy="5032512"/>
          </a:xfrm>
        </p:spPr>
        <p:txBody>
          <a:bodyPr/>
          <a:lstStyle/>
          <a:p>
            <a:r>
              <a:rPr lang="ru-RU" dirty="0" smtClean="0"/>
              <a:t>Пример</a:t>
            </a:r>
          </a:p>
          <a:p>
            <a:pPr lvl="1"/>
            <a:r>
              <a:rPr lang="ru-RU" altLang="ru-RU" dirty="0"/>
              <a:t>В файле записана информация о результатах</a:t>
            </a:r>
            <a:br>
              <a:rPr lang="ru-RU" altLang="ru-RU" dirty="0"/>
            </a:br>
            <a:r>
              <a:rPr lang="ru-RU" altLang="ru-RU" dirty="0"/>
              <a:t>олимпиады школьников в виде:</a:t>
            </a:r>
            <a:br>
              <a:rPr lang="ru-RU" altLang="ru-RU" dirty="0"/>
            </a:br>
            <a:endParaRPr lang="ru-RU" altLang="ru-RU" sz="1400" dirty="0" smtClean="0"/>
          </a:p>
          <a:p>
            <a:pPr marL="0" indent="0" algn="ctr">
              <a:buNone/>
            </a:pPr>
            <a:r>
              <a:rPr lang="ru-RU" altLang="ru-RU" dirty="0" err="1" smtClean="0"/>
              <a:t>фио</a:t>
            </a:r>
            <a:r>
              <a:rPr lang="ru-RU" altLang="ru-RU" dirty="0" smtClean="0"/>
              <a:t> </a:t>
            </a:r>
            <a:r>
              <a:rPr lang="ru-RU" altLang="ru-RU" dirty="0"/>
              <a:t>школа место</a:t>
            </a:r>
            <a:br>
              <a:rPr lang="ru-RU" altLang="ru-RU" dirty="0"/>
            </a:br>
            <a:endParaRPr lang="ru-RU" altLang="ru-RU" sz="1800" dirty="0" smtClean="0"/>
          </a:p>
          <a:p>
            <a:pPr lvl="1"/>
            <a:r>
              <a:rPr lang="ru-RU" altLang="ru-RU" dirty="0" smtClean="0"/>
              <a:t>Определить </a:t>
            </a:r>
            <a:r>
              <a:rPr lang="ru-RU" altLang="ru-RU" dirty="0"/>
              <a:t>по каждой школе общее число участников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Словари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4721" y="2497455"/>
            <a:ext cx="2895689" cy="33879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Прямоугольник 6"/>
          <p:cNvSpPr/>
          <p:nvPr/>
        </p:nvSpPr>
        <p:spPr>
          <a:xfrm>
            <a:off x="8684721" y="1543348"/>
            <a:ext cx="241720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mbria" panose="02040503050406030204" pitchFamily="18" charset="0"/>
              </a:rPr>
              <a:t>файл</a:t>
            </a:r>
            <a:endParaRPr lang="en-US" sz="2800" b="1" dirty="0" smtClean="0">
              <a:latin typeface="Cambria" panose="02040503050406030204" pitchFamily="18" charset="0"/>
            </a:endParaRPr>
          </a:p>
          <a:p>
            <a:pPr algn="ctr"/>
            <a:r>
              <a:rPr lang="en-US" sz="2800" b="1" dirty="0" err="1" smtClean="0">
                <a:solidFill>
                  <a:srgbClr val="3FADFF"/>
                </a:solidFill>
                <a:latin typeface="Cambria" panose="02040503050406030204" pitchFamily="18" charset="0"/>
              </a:rPr>
              <a:t>olimp_results</a:t>
            </a:r>
            <a:endParaRPr lang="ru-RU" sz="2800" b="1" dirty="0">
              <a:solidFill>
                <a:srgbClr val="3FADFF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69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Пример</a:t>
            </a:r>
          </a:p>
          <a:p>
            <a:pPr marL="0" indent="0">
              <a:buNone/>
            </a:pP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f = </a:t>
            </a:r>
            <a:r>
              <a:rPr lang="ru-RU" altLang="ru-RU" dirty="0" err="1">
                <a:solidFill>
                  <a:srgbClr val="000080"/>
                </a:solidFill>
                <a:latin typeface="JetBrains Mono"/>
              </a:rPr>
              <a:t>open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dirty="0" err="1">
                <a:solidFill>
                  <a:srgbClr val="008080"/>
                </a:solidFill>
                <a:latin typeface="JetBrains Mono"/>
              </a:rPr>
              <a:t>files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/</a:t>
            </a:r>
            <a:r>
              <a:rPr lang="ru-RU" altLang="ru-RU" dirty="0" err="1">
                <a:solidFill>
                  <a:srgbClr val="008080"/>
                </a:solidFill>
                <a:latin typeface="JetBrains Mono"/>
              </a:rPr>
              <a:t>olimp_results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dirty="0" err="1">
                <a:solidFill>
                  <a:srgbClr val="660099"/>
                </a:solidFill>
                <a:latin typeface="JetBrains Mono"/>
              </a:rPr>
              <a:t>encoding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"UTF-8"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d = 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{} </a:t>
            </a:r>
            <a:r>
              <a:rPr lang="en-US" altLang="ru-RU" sz="3000" dirty="0">
                <a:solidFill>
                  <a:srgbClr val="8C8C8C"/>
                </a:solidFill>
                <a:latin typeface="JetBrains Mono"/>
              </a:rPr>
              <a:t># </a:t>
            </a:r>
            <a:r>
              <a:rPr lang="ru-RU" altLang="ru-RU" sz="3000" dirty="0" smtClean="0">
                <a:solidFill>
                  <a:srgbClr val="8C8C8C"/>
                </a:solidFill>
                <a:latin typeface="JetBrains Mono"/>
              </a:rPr>
              <a:t>создаем словарь для хранения школ</a:t>
            </a:r>
            <a:r>
              <a:rPr lang="en-US" altLang="ru-RU" sz="3000" dirty="0" smtClean="0">
                <a:solidFill>
                  <a:srgbClr val="8C8C8C"/>
                </a:solidFill>
                <a:latin typeface="JetBrains Mono"/>
              </a:rPr>
              <a:t> (</a:t>
            </a:r>
            <a:r>
              <a:rPr lang="ru-RU" altLang="ru-RU" sz="3000" dirty="0" smtClean="0">
                <a:solidFill>
                  <a:srgbClr val="8C8C8C"/>
                </a:solidFill>
                <a:latin typeface="JetBrains Mono"/>
              </a:rPr>
              <a:t>ключи</a:t>
            </a:r>
            <a:r>
              <a:rPr lang="en-US" altLang="ru-RU" sz="3000" dirty="0" smtClean="0">
                <a:solidFill>
                  <a:srgbClr val="8C8C8C"/>
                </a:solidFill>
                <a:latin typeface="JetBrains Mono"/>
              </a:rPr>
              <a:t>)</a:t>
            </a:r>
            <a:r>
              <a:rPr lang="ru-RU" altLang="ru-RU" sz="3000" dirty="0" smtClean="0">
                <a:solidFill>
                  <a:srgbClr val="8C8C8C"/>
                </a:solidFill>
                <a:latin typeface="JetBrains Mono"/>
              </a:rPr>
              <a:t> и </a:t>
            </a:r>
          </a:p>
          <a:p>
            <a:pPr marL="0" indent="0">
              <a:buNone/>
            </a:pPr>
            <a:r>
              <a:rPr lang="en-US" altLang="ru-RU" sz="3000" dirty="0" smtClean="0">
                <a:solidFill>
                  <a:srgbClr val="8C8C8C"/>
                </a:solidFill>
                <a:latin typeface="JetBrains Mono"/>
              </a:rPr>
              <a:t>            # </a:t>
            </a:r>
            <a:r>
              <a:rPr lang="ru-RU" altLang="ru-RU" sz="3000" dirty="0" smtClean="0">
                <a:solidFill>
                  <a:srgbClr val="8C8C8C"/>
                </a:solidFill>
                <a:latin typeface="JetBrains Mono"/>
              </a:rPr>
              <a:t>количества участников</a:t>
            </a:r>
            <a:r>
              <a:rPr lang="en-US" altLang="ru-RU" sz="3000" dirty="0" smtClean="0">
                <a:solidFill>
                  <a:srgbClr val="8C8C8C"/>
                </a:solidFill>
                <a:latin typeface="JetBrains Mono"/>
              </a:rPr>
              <a:t> (</a:t>
            </a:r>
            <a:r>
              <a:rPr lang="ru-RU" altLang="ru-RU" sz="3000" dirty="0" smtClean="0">
                <a:solidFill>
                  <a:srgbClr val="8C8C8C"/>
                </a:solidFill>
                <a:latin typeface="JetBrains Mono"/>
              </a:rPr>
              <a:t>значения)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dirty="0" err="1">
                <a:solidFill>
                  <a:srgbClr val="0033B3"/>
                </a:solidFill>
                <a:latin typeface="JetBrains Mono"/>
              </a:rPr>
              <a:t>for</a:t>
            </a:r>
            <a:r>
              <a:rPr lang="ru-RU" altLang="ru-RU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x </a:t>
            </a:r>
            <a:r>
              <a:rPr lang="ru-RU" altLang="ru-RU" dirty="0" err="1">
                <a:solidFill>
                  <a:srgbClr val="0033B3"/>
                </a:solidFill>
                <a:latin typeface="JetBrains Mono"/>
              </a:rPr>
              <a:t>in</a:t>
            </a:r>
            <a:r>
              <a:rPr lang="ru-RU" altLang="ru-RU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rgbClr val="080808"/>
                </a:solidFill>
                <a:latin typeface="JetBrains Mono"/>
              </a:rPr>
              <a:t>f.readlines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():</a:t>
            </a:r>
            <a:br>
              <a:rPr lang="ru-RU" altLang="ru-RU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dirty="0" err="1">
                <a:solidFill>
                  <a:srgbClr val="080808"/>
                </a:solidFill>
                <a:latin typeface="JetBrains Mono"/>
              </a:rPr>
              <a:t>info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ru-RU" altLang="ru-RU" dirty="0" err="1">
                <a:solidFill>
                  <a:srgbClr val="080808"/>
                </a:solidFill>
                <a:latin typeface="JetBrains Mono"/>
              </a:rPr>
              <a:t>x.split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()</a:t>
            </a:r>
            <a:br>
              <a:rPr lang="ru-RU" altLang="ru-RU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    v = </a:t>
            </a:r>
            <a:r>
              <a:rPr lang="ru-RU" altLang="ru-RU" dirty="0" err="1">
                <a:solidFill>
                  <a:srgbClr val="080808"/>
                </a:solidFill>
                <a:latin typeface="JetBrains Mono"/>
              </a:rPr>
              <a:t>d.setdefault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dirty="0" err="1">
                <a:solidFill>
                  <a:srgbClr val="080808"/>
                </a:solidFill>
                <a:latin typeface="JetBrains Mono"/>
              </a:rPr>
              <a:t>info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], </a:t>
            </a: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)</a:t>
            </a:r>
            <a:r>
              <a:rPr lang="ru-RU" altLang="ru-RU" sz="3000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3000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    d[</a:t>
            </a:r>
            <a:r>
              <a:rPr lang="ru-RU" altLang="ru-RU" dirty="0" err="1">
                <a:solidFill>
                  <a:srgbClr val="080808"/>
                </a:solidFill>
                <a:latin typeface="JetBrains Mono"/>
              </a:rPr>
              <a:t>info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]] = v + </a:t>
            </a: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>1</a:t>
            </a:r>
            <a:br>
              <a:rPr lang="ru-RU" altLang="ru-RU" dirty="0">
                <a:solidFill>
                  <a:srgbClr val="1750EB"/>
                </a:solidFill>
                <a:latin typeface="JetBrains Mono"/>
              </a:rPr>
            </a:b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rgbClr val="1750EB"/>
                </a:solidFill>
                <a:latin typeface="JetBrains Mono"/>
              </a:rPr>
            </a:br>
            <a:r>
              <a:rPr lang="ru-RU" altLang="ru-RU" dirty="0" err="1">
                <a:solidFill>
                  <a:srgbClr val="0033B3"/>
                </a:solidFill>
                <a:latin typeface="JetBrains Mono"/>
              </a:rPr>
              <a:t>for</a:t>
            </a:r>
            <a:r>
              <a:rPr lang="ru-RU" altLang="ru-RU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rgbClr val="080808"/>
                </a:solidFill>
                <a:latin typeface="JetBrains Mono"/>
              </a:rPr>
              <a:t>k,v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rgbClr val="0033B3"/>
                </a:solidFill>
                <a:latin typeface="JetBrains Mono"/>
              </a:rPr>
              <a:t>in</a:t>
            </a:r>
            <a:r>
              <a:rPr lang="ru-RU" altLang="ru-RU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rgbClr val="080808"/>
                </a:solidFill>
                <a:latin typeface="JetBrains Mono"/>
              </a:rPr>
              <a:t>d.items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():</a:t>
            </a:r>
            <a:br>
              <a:rPr lang="ru-RU" altLang="ru-RU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(k,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dirty="0">
                <a:solidFill>
                  <a:srgbClr val="0037A6"/>
                </a:solidFill>
                <a:latin typeface="JetBrains Mono"/>
              </a:rPr>
              <a:t>\</a:t>
            </a:r>
            <a:r>
              <a:rPr lang="ru-RU" altLang="ru-RU" dirty="0" err="1">
                <a:solidFill>
                  <a:srgbClr val="0037A6"/>
                </a:solidFill>
                <a:latin typeface="JetBrains Mono"/>
              </a:rPr>
              <a:t>t</a:t>
            </a:r>
            <a:r>
              <a:rPr lang="ru-RU" altLang="ru-RU" dirty="0" err="1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dirty="0" err="1">
                <a:solidFill>
                  <a:srgbClr val="080808"/>
                </a:solidFill>
                <a:latin typeface="JetBrains Mono"/>
              </a:rPr>
              <a:t>,v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)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Словари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192011" y="3512897"/>
            <a:ext cx="585666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ru-RU" sz="2400" b="1" dirty="0">
                <a:solidFill>
                  <a:srgbClr val="8C8C8C"/>
                </a:solidFill>
                <a:latin typeface="JetBrains Mono"/>
              </a:rPr>
              <a:t># </a:t>
            </a:r>
            <a:r>
              <a:rPr lang="ru-RU" altLang="ru-RU" sz="2400" b="1" dirty="0" smtClean="0">
                <a:solidFill>
                  <a:srgbClr val="8C8C8C"/>
                </a:solidFill>
                <a:latin typeface="JetBrains Mono"/>
              </a:rPr>
              <a:t>считываем значение по школе или </a:t>
            </a:r>
          </a:p>
          <a:p>
            <a:r>
              <a:rPr lang="en-US" altLang="ru-RU" sz="2400" b="1" dirty="0" smtClean="0">
                <a:solidFill>
                  <a:srgbClr val="8C8C8C"/>
                </a:solidFill>
                <a:latin typeface="JetBrains Mono"/>
              </a:rPr>
              <a:t># </a:t>
            </a:r>
            <a:r>
              <a:rPr lang="ru-RU" altLang="ru-RU" sz="2400" b="1" dirty="0" smtClean="0">
                <a:solidFill>
                  <a:srgbClr val="8C8C8C"/>
                </a:solidFill>
                <a:latin typeface="JetBrains Mono"/>
              </a:rPr>
              <a:t>создаем новую пару</a:t>
            </a:r>
            <a:endParaRPr lang="ru-RU" sz="24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563437" y="4237098"/>
            <a:ext cx="5231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ru-RU" sz="2400" b="1" dirty="0">
                <a:solidFill>
                  <a:srgbClr val="8C8C8C"/>
                </a:solidFill>
                <a:latin typeface="JetBrains Mono"/>
              </a:rPr>
              <a:t># </a:t>
            </a:r>
            <a:r>
              <a:rPr lang="ru-RU" altLang="ru-RU" sz="2400" b="1" dirty="0" smtClean="0">
                <a:solidFill>
                  <a:srgbClr val="8C8C8C"/>
                </a:solidFill>
                <a:latin typeface="JetBrains Mono"/>
              </a:rPr>
              <a:t>увеличиваем счетчик по школе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37602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Множества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Множество (</a:t>
            </a:r>
            <a:r>
              <a:rPr lang="en-US" dirty="0" smtClean="0"/>
              <a:t>set</a:t>
            </a:r>
            <a:r>
              <a:rPr lang="ru-RU" dirty="0" smtClean="0"/>
              <a:t>) </a:t>
            </a:r>
            <a:r>
              <a:rPr lang="ru-RU" dirty="0"/>
              <a:t>– это </a:t>
            </a:r>
            <a:r>
              <a:rPr lang="ru-RU" dirty="0" smtClean="0"/>
              <a:t>неупорядоченная изменяемая последовательность уникальных элементов.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924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i="1" dirty="0" smtClean="0"/>
              <a:t>Множество</a:t>
            </a:r>
            <a:r>
              <a:rPr lang="ru-RU" dirty="0" smtClean="0"/>
              <a:t> – это неупорядоченная последовательность уникальных элементов.</a:t>
            </a:r>
          </a:p>
          <a:p>
            <a:r>
              <a:rPr lang="ru-RU" dirty="0" smtClean="0"/>
              <a:t>Множество может быть как изменяемым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0000FF"/>
                </a:solidFill>
              </a:rPr>
              <a:t>set</a:t>
            </a:r>
            <a:r>
              <a:rPr lang="ru-RU" dirty="0" smtClean="0">
                <a:solidFill>
                  <a:srgbClr val="0000FF"/>
                </a:solidFill>
              </a:rPr>
              <a:t>()</a:t>
            </a:r>
            <a:r>
              <a:rPr lang="en-US" dirty="0" smtClean="0"/>
              <a:t>)</a:t>
            </a:r>
            <a:r>
              <a:rPr lang="ru-RU" dirty="0" smtClean="0"/>
              <a:t>, так и неизменяемым (</a:t>
            </a:r>
            <a:r>
              <a:rPr lang="en-US" dirty="0" err="1" smtClean="0">
                <a:solidFill>
                  <a:srgbClr val="0000FF"/>
                </a:solidFill>
              </a:rPr>
              <a:t>frozenset</a:t>
            </a:r>
            <a:r>
              <a:rPr lang="en-US" dirty="0" smtClean="0">
                <a:solidFill>
                  <a:srgbClr val="0000FF"/>
                </a:solidFill>
              </a:rPr>
              <a:t>()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Элементы множества должны быть </a:t>
            </a:r>
            <a:r>
              <a:rPr lang="ru-RU" dirty="0" err="1" smtClean="0"/>
              <a:t>хешируемыми</a:t>
            </a:r>
            <a:r>
              <a:rPr lang="ru-RU" dirty="0" smtClean="0"/>
              <a:t>.</a:t>
            </a:r>
          </a:p>
          <a:p>
            <a:endParaRPr lang="en-US" sz="2000" dirty="0" smtClean="0"/>
          </a:p>
          <a:p>
            <a:r>
              <a:rPr lang="ru-RU" dirty="0" smtClean="0"/>
              <a:t>Синтаксис:</a:t>
            </a:r>
          </a:p>
          <a:p>
            <a:pPr marL="0" indent="0" algn="ctr">
              <a:buNone/>
            </a:pPr>
            <a:r>
              <a:rPr lang="en-US" sz="3200" dirty="0" smtClean="0">
                <a:solidFill>
                  <a:srgbClr val="FF0000"/>
                </a:solidFill>
                <a:latin typeface="JetBrains Mono"/>
              </a:rPr>
              <a:t>{</a:t>
            </a:r>
            <a:r>
              <a:rPr lang="ru-RU" sz="3200" dirty="0">
                <a:latin typeface="JetBrains Mono"/>
              </a:rPr>
              <a:t> </a:t>
            </a:r>
            <a:r>
              <a:rPr lang="ru-RU" sz="3200" dirty="0" smtClean="0">
                <a:latin typeface="JetBrains Mono"/>
              </a:rPr>
              <a:t>элемент1, элемент2, …, элемент</a:t>
            </a:r>
            <a:r>
              <a:rPr lang="en-US" sz="3200" dirty="0" smtClean="0">
                <a:latin typeface="JetBrains Mono"/>
              </a:rPr>
              <a:t>N</a:t>
            </a:r>
            <a:r>
              <a:rPr lang="ru-RU" sz="3200" dirty="0" smtClean="0">
                <a:latin typeface="JetBrains Mono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latin typeface="JetBrains Mono"/>
              </a:rPr>
              <a:t>}</a:t>
            </a:r>
            <a:endParaRPr lang="ru-RU" sz="3200" dirty="0">
              <a:solidFill>
                <a:srgbClr val="FF0000"/>
              </a:solidFill>
              <a:latin typeface="JetBrains Mono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Множество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801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199505" y="1348816"/>
            <a:ext cx="11804073" cy="5032512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Способы создания множества:</a:t>
            </a:r>
          </a:p>
          <a:p>
            <a:pPr marL="1062990" lvl="1" indent="-742950">
              <a:buFont typeface="+mj-lt"/>
              <a:buAutoNum type="arabicPeriod"/>
            </a:pPr>
            <a:r>
              <a:rPr lang="ru-RU" dirty="0" smtClean="0"/>
              <a:t>Перечисление элементов множества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0040" lvl="1" indent="0">
              <a:buNone/>
            </a:pPr>
            <a:r>
              <a:rPr lang="ru-RU" dirty="0" smtClean="0"/>
              <a:t>Примеры:</a:t>
            </a:r>
            <a:r>
              <a:rPr lang="en-US" dirty="0"/>
              <a:t>	</a:t>
            </a:r>
            <a:r>
              <a:rPr lang="en-US" dirty="0" smtClean="0"/>
              <a:t>		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   d 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= {</a:t>
            </a:r>
            <a:r>
              <a:rPr lang="ru-RU" altLang="ru-RU" dirty="0" smtClean="0">
                <a:solidFill>
                  <a:srgbClr val="1750EB"/>
                </a:solidFill>
                <a:latin typeface="JetBrains Mono"/>
              </a:rPr>
              <a:t>1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dirty="0" smtClean="0">
                <a:solidFill>
                  <a:srgbClr val="1750EB"/>
                </a:solidFill>
                <a:latin typeface="JetBrains Mono"/>
              </a:rPr>
              <a:t>2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dirty="0" smtClean="0">
                <a:solidFill>
                  <a:srgbClr val="1750EB"/>
                </a:solidFill>
                <a:latin typeface="JetBrains Mono"/>
              </a:rPr>
              <a:t>3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dirty="0" smtClean="0">
                <a:solidFill>
                  <a:srgbClr val="1750EB"/>
                </a:solidFill>
                <a:latin typeface="JetBrains Mono"/>
              </a:rPr>
              <a:t>4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}</a:t>
            </a:r>
            <a:endParaRPr lang="en-US" altLang="ru-RU" dirty="0" smtClean="0">
              <a:solidFill>
                <a:srgbClr val="080808"/>
              </a:solidFill>
              <a:latin typeface="JetBrains Mono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   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 </a:t>
            </a:r>
            <a:endParaRPr lang="ru-RU" altLang="ru-RU" dirty="0" smtClean="0">
              <a:solidFill>
                <a:srgbClr val="080808"/>
              </a:solidFill>
              <a:latin typeface="JetBrains Mono"/>
            </a:endParaRPr>
          </a:p>
          <a:p>
            <a:pPr marL="1163638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i="1" u="sng" dirty="0"/>
              <a:t>Важно</a:t>
            </a:r>
            <a:r>
              <a:rPr lang="ru-RU" altLang="ru-RU" dirty="0"/>
              <a:t>: пустое множество нельзя создать посредством </a:t>
            </a:r>
            <a:r>
              <a:rPr lang="en-US" altLang="ru-RU" dirty="0" smtClean="0"/>
              <a:t>{ }</a:t>
            </a:r>
            <a:r>
              <a:rPr lang="ru-RU" altLang="ru-RU" dirty="0" smtClean="0"/>
              <a:t>, т.к. в этом случае это будет не множество, а словарь!</a:t>
            </a:r>
            <a:endParaRPr lang="ru-RU" alt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Множество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956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199505" y="1348816"/>
            <a:ext cx="11804073" cy="5032512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Способы создания множества:</a:t>
            </a:r>
          </a:p>
          <a:p>
            <a:pPr marL="1062990" lvl="1" indent="-742950">
              <a:buFont typeface="+mj-lt"/>
              <a:buAutoNum type="arabicPeriod" startAt="2"/>
            </a:pPr>
            <a:r>
              <a:rPr lang="ru-RU" dirty="0" smtClean="0"/>
              <a:t>С помощью функции </a:t>
            </a:r>
            <a:r>
              <a:rPr lang="en-US" dirty="0" smtClean="0"/>
              <a:t>set(</a:t>
            </a:r>
            <a:r>
              <a:rPr lang="ru-RU" dirty="0" smtClean="0"/>
              <a:t>набор</a:t>
            </a:r>
            <a:r>
              <a:rPr lang="en-US" dirty="0" smtClean="0"/>
              <a:t>)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0040" lvl="1" indent="0">
              <a:buNone/>
            </a:pPr>
            <a:r>
              <a:rPr lang="ru-RU" dirty="0" smtClean="0"/>
              <a:t>Примеры:</a:t>
            </a:r>
            <a:r>
              <a:rPr lang="en-US" dirty="0"/>
              <a:t>	</a:t>
            </a:r>
            <a:r>
              <a:rPr lang="en-US" dirty="0" smtClean="0"/>
              <a:t>		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800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1800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d1 = </a:t>
            </a:r>
            <a:r>
              <a:rPr lang="en-US" altLang="ru-RU" dirty="0" smtClean="0">
                <a:solidFill>
                  <a:srgbClr val="FF0000"/>
                </a:solidFill>
                <a:latin typeface="JetBrains Mono"/>
              </a:rPr>
              <a:t>se</a:t>
            </a:r>
            <a:r>
              <a:rPr lang="ru-RU" altLang="ru-RU" dirty="0" smtClean="0">
                <a:solidFill>
                  <a:srgbClr val="FF0000"/>
                </a:solidFill>
                <a:latin typeface="JetBrains Mono"/>
              </a:rPr>
              <a:t>t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()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  </a:t>
            </a:r>
            <a:r>
              <a:rPr lang="en-US" altLang="ru-RU" dirty="0" smtClean="0">
                <a:solidFill>
                  <a:srgbClr val="8C8C8C"/>
                </a:solidFill>
                <a:latin typeface="JetBrains Mono"/>
              </a:rPr>
              <a:t># </a:t>
            </a:r>
            <a:r>
              <a:rPr lang="ru-RU" altLang="ru-RU" dirty="0" smtClean="0">
                <a:solidFill>
                  <a:srgbClr val="8C8C8C"/>
                </a:solidFill>
                <a:latin typeface="JetBrains Mono"/>
              </a:rPr>
              <a:t>пустое множество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rgbClr val="080808"/>
                </a:solidFill>
                <a:latin typeface="JetBrains Mono"/>
              </a:rPr>
            </a:br>
            <a:endParaRPr lang="ru-RU" altLang="ru-RU" sz="1600" dirty="0" smtClean="0">
              <a:solidFill>
                <a:srgbClr val="080808"/>
              </a:solidFill>
              <a:latin typeface="JetBrains Mono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d2 = </a:t>
            </a:r>
            <a:r>
              <a:rPr lang="en-US" altLang="ru-RU" dirty="0" smtClean="0">
                <a:solidFill>
                  <a:srgbClr val="FF0000"/>
                </a:solidFill>
                <a:latin typeface="JetBrains Mono"/>
              </a:rPr>
              <a:t>set</a:t>
            </a:r>
            <a:r>
              <a:rPr lang="ru-RU" altLang="ru-RU" dirty="0" smtClean="0">
                <a:solidFill>
                  <a:srgbClr val="000080"/>
                </a:solidFill>
                <a:latin typeface="JetBrains Mono"/>
              </a:rPr>
              <a:t> 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( </a:t>
            </a:r>
            <a:r>
              <a:rPr lang="ru-RU" altLang="ru-RU" dirty="0" smtClean="0">
                <a:solidFill>
                  <a:srgbClr val="008080"/>
                </a:solidFill>
                <a:latin typeface="JetBrains Mono"/>
              </a:rPr>
              <a:t>‘</a:t>
            </a:r>
            <a:r>
              <a:rPr lang="en-US" altLang="ru-RU" dirty="0" smtClean="0">
                <a:solidFill>
                  <a:srgbClr val="008080"/>
                </a:solidFill>
                <a:latin typeface="JetBrains Mono"/>
              </a:rPr>
              <a:t>abracadabra</a:t>
            </a:r>
            <a:r>
              <a:rPr lang="ru-RU" altLang="ru-RU" dirty="0" smtClean="0">
                <a:solidFill>
                  <a:srgbClr val="008080"/>
                </a:solidFill>
                <a:latin typeface="JetBrains Mono"/>
              </a:rPr>
              <a:t>'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)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      </a:t>
            </a:r>
            <a:r>
              <a:rPr lang="en-US" altLang="ru-RU" dirty="0" smtClean="0">
                <a:solidFill>
                  <a:srgbClr val="8C8C8C"/>
                </a:solidFill>
                <a:latin typeface="JetBrains Mono"/>
              </a:rPr>
              <a:t># </a:t>
            </a:r>
            <a:r>
              <a:rPr lang="sq-AL" altLang="ru-RU" dirty="0">
                <a:solidFill>
                  <a:srgbClr val="8C8C8C"/>
                </a:solidFill>
                <a:latin typeface="JetBrains Mono"/>
              </a:rPr>
              <a:t>{'b', 'd', 'c', 'r', 'a'}</a:t>
            </a:r>
            <a:endParaRPr lang="ru-RU" altLang="ru-RU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altLang="ru-RU" dirty="0">
              <a:solidFill>
                <a:srgbClr val="8C8C8C"/>
              </a:solidFill>
              <a:latin typeface="Arial" panose="020B0604020202020204" pitchFamily="34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Множество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664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199505" y="1348816"/>
            <a:ext cx="11804073" cy="5032512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Способы создания множеств</a:t>
            </a:r>
            <a:r>
              <a:rPr lang="ru-RU" dirty="0">
                <a:solidFill>
                  <a:srgbClr val="0070C0"/>
                </a:solidFill>
              </a:rPr>
              <a:t>а</a:t>
            </a:r>
            <a:r>
              <a:rPr lang="ru-RU" dirty="0" smtClean="0">
                <a:solidFill>
                  <a:srgbClr val="0070C0"/>
                </a:solidFill>
              </a:rPr>
              <a:t>:</a:t>
            </a:r>
          </a:p>
          <a:p>
            <a:pPr marL="1062990" lvl="1" indent="-742950">
              <a:buFont typeface="+mj-lt"/>
              <a:buAutoNum type="arabicPeriod" startAt="3"/>
            </a:pPr>
            <a:r>
              <a:rPr lang="ru-RU" dirty="0" smtClean="0"/>
              <a:t>С помощью генератора множеств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0040" lvl="1" indent="0">
              <a:buNone/>
            </a:pPr>
            <a:r>
              <a:rPr lang="ru-RU" dirty="0"/>
              <a:t>Синтаксис:</a:t>
            </a:r>
          </a:p>
          <a:p>
            <a:pPr marL="898525" lvl="1" indent="0">
              <a:buNone/>
            </a:pPr>
            <a:r>
              <a:rPr lang="en-US" dirty="0">
                <a:solidFill>
                  <a:srgbClr val="FF0000"/>
                </a:solidFill>
              </a:rPr>
              <a:t>{</a:t>
            </a:r>
            <a:r>
              <a:rPr lang="en-US" dirty="0"/>
              <a:t> </a:t>
            </a:r>
            <a:r>
              <a:rPr lang="ru-RU" dirty="0" smtClean="0"/>
              <a:t>выражение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</a:t>
            </a:r>
            <a:r>
              <a:rPr lang="en-US" dirty="0"/>
              <a:t> </a:t>
            </a:r>
            <a:r>
              <a:rPr lang="ru-RU" dirty="0"/>
              <a:t>переменная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</a:t>
            </a:r>
            <a:r>
              <a:rPr lang="ru-RU" dirty="0"/>
              <a:t> набор </a:t>
            </a:r>
            <a:r>
              <a:rPr lang="en-US" dirty="0">
                <a:solidFill>
                  <a:srgbClr val="FF0000"/>
                </a:solidFill>
              </a:rPr>
              <a:t>}</a:t>
            </a:r>
            <a:endParaRPr lang="ru-RU" dirty="0">
              <a:solidFill>
                <a:srgbClr val="FF0000"/>
              </a:solidFill>
            </a:endParaRPr>
          </a:p>
          <a:p>
            <a:pPr marL="320040" lvl="1" indent="0">
              <a:buNone/>
            </a:pPr>
            <a:endParaRPr lang="ru-RU" sz="1600" dirty="0" smtClean="0"/>
          </a:p>
          <a:p>
            <a:pPr marL="320040" lvl="1" indent="0">
              <a:buNone/>
            </a:pPr>
            <a:r>
              <a:rPr lang="ru-RU" dirty="0" smtClean="0"/>
              <a:t>Примеры:</a:t>
            </a:r>
            <a:r>
              <a:rPr lang="en-US" dirty="0"/>
              <a:t>	</a:t>
            </a:r>
            <a:r>
              <a:rPr lang="en-US" dirty="0" smtClean="0"/>
              <a:t>		</a:t>
            </a:r>
          </a:p>
          <a:p>
            <a:pPr marL="814388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800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1800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s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=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dirty="0" smtClean="0">
                <a:solidFill>
                  <a:srgbClr val="FF0000"/>
                </a:solidFill>
                <a:latin typeface="JetBrains Mono"/>
              </a:rPr>
              <a:t>{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 i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**</a:t>
            </a: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>2 </a:t>
            </a:r>
            <a:r>
              <a:rPr lang="ru-RU" altLang="ru-RU" dirty="0" err="1">
                <a:solidFill>
                  <a:srgbClr val="0033B3"/>
                </a:solidFill>
                <a:latin typeface="JetBrains Mono"/>
              </a:rPr>
              <a:t>for</a:t>
            </a:r>
            <a:r>
              <a:rPr lang="ru-RU" altLang="ru-RU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i </a:t>
            </a:r>
            <a:r>
              <a:rPr lang="ru-RU" altLang="ru-RU" dirty="0" err="1">
                <a:solidFill>
                  <a:srgbClr val="0033B3"/>
                </a:solidFill>
                <a:latin typeface="JetBrains Mono"/>
              </a:rPr>
              <a:t>in</a:t>
            </a:r>
            <a:r>
              <a:rPr lang="ru-RU" altLang="ru-RU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rgbClr val="000080"/>
                </a:solidFill>
                <a:latin typeface="JetBrains Mono"/>
              </a:rPr>
              <a:t>range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>10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) </a:t>
            </a:r>
            <a:r>
              <a:rPr lang="ru-RU" altLang="ru-RU" dirty="0" smtClean="0">
                <a:solidFill>
                  <a:srgbClr val="FF0000"/>
                </a:solidFill>
                <a:latin typeface="JetBrains Mono"/>
              </a:rPr>
              <a:t>}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(s)    </a:t>
            </a:r>
            <a:r>
              <a:rPr lang="en-US" altLang="ru-RU" dirty="0">
                <a:solidFill>
                  <a:srgbClr val="8C8C8C"/>
                </a:solidFill>
                <a:latin typeface="JetBrains Mono"/>
              </a:rPr>
              <a:t># {0, 1, 64, 4, 36, 9, 16, 49, 81, 25}</a:t>
            </a:r>
            <a:endParaRPr lang="ru-RU" altLang="ru-RU" sz="6600" dirty="0">
              <a:solidFill>
                <a:srgbClr val="8C8C8C"/>
              </a:solidFill>
              <a:latin typeface="Arial" panose="020B0604020202020204" pitchFamily="34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Множество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545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266007" y="1348816"/>
            <a:ext cx="11509137" cy="5032512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Создание списка</a:t>
            </a:r>
          </a:p>
          <a:p>
            <a:pPr lvl="1"/>
            <a:r>
              <a:rPr lang="ru-RU" dirty="0"/>
              <a:t>При создании списка в переменной сохраняется ссылка на объект, а не сам объект</a:t>
            </a:r>
            <a:r>
              <a:rPr lang="ru-RU" dirty="0" smtClean="0"/>
              <a:t>!!!</a:t>
            </a:r>
            <a:endParaRPr lang="en-US" dirty="0" smtClean="0"/>
          </a:p>
          <a:p>
            <a:pPr lvl="1"/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Например,</a:t>
            </a:r>
          </a:p>
          <a:p>
            <a:pPr marL="320040" lvl="1" indent="0" algn="ctr">
              <a:buNone/>
            </a:pP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a 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= [1</a:t>
            </a:r>
            <a:r>
              <a:rPr lang="en-US" altLang="ru-RU" dirty="0">
                <a:solidFill>
                  <a:srgbClr val="080808"/>
                </a:solidFill>
                <a:latin typeface="JetBrains Mono"/>
              </a:rPr>
              <a:t>,  “</a:t>
            </a:r>
            <a:r>
              <a:rPr lang="en-US" altLang="ru-RU" dirty="0" err="1">
                <a:solidFill>
                  <a:srgbClr val="080808"/>
                </a:solidFill>
                <a:latin typeface="JetBrains Mono"/>
              </a:rPr>
              <a:t>str</a:t>
            </a:r>
            <a:r>
              <a:rPr lang="en-US" altLang="ru-RU" dirty="0">
                <a:solidFill>
                  <a:srgbClr val="080808"/>
                </a:solidFill>
                <a:latin typeface="JetBrains Mono"/>
              </a:rPr>
              <a:t>”, 3.456, </a:t>
            </a:r>
            <a:r>
              <a:rPr lang="ru-RU" altLang="ru-RU" dirty="0" smtClean="0">
                <a:solidFill>
                  <a:srgbClr val="FF0000"/>
                </a:solidFill>
                <a:latin typeface="JetBrains Mono"/>
              </a:rPr>
              <a:t>(</a:t>
            </a:r>
            <a:r>
              <a:rPr lang="ru-RU" altLang="ru-RU" dirty="0" smtClean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altLang="ru-RU" dirty="0" smtClean="0">
                <a:solidFill>
                  <a:srgbClr val="1750EB"/>
                </a:solidFill>
                <a:latin typeface="JetBrains Mono"/>
              </a:rPr>
              <a:t>, 6</a:t>
            </a:r>
            <a:r>
              <a:rPr lang="ru-RU" altLang="ru-RU" dirty="0" smtClean="0">
                <a:solidFill>
                  <a:srgbClr val="FF0000"/>
                </a:solidFill>
                <a:latin typeface="JetBrains Mono"/>
              </a:rPr>
              <a:t>)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]</a:t>
            </a:r>
            <a:endParaRPr lang="ru-RU" altLang="ru-RU" dirty="0">
              <a:solidFill>
                <a:srgbClr val="080808"/>
              </a:solidFill>
              <a:latin typeface="JetBrains Mono"/>
            </a:endParaRPr>
          </a:p>
          <a:p>
            <a:pPr lvl="1"/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383543"/>
              </p:ext>
            </p:extLst>
          </p:nvPr>
        </p:nvGraphicFramePr>
        <p:xfrm>
          <a:off x="398898" y="4291206"/>
          <a:ext cx="10859139" cy="2143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231">
                  <a:extLst>
                    <a:ext uri="{9D8B030D-6E8A-4147-A177-3AD203B41FA5}">
                      <a16:colId xmlns:a16="http://schemas.microsoft.com/office/drawing/2014/main" val="875313846"/>
                    </a:ext>
                  </a:extLst>
                </a:gridCol>
                <a:gridCol w="581384">
                  <a:extLst>
                    <a:ext uri="{9D8B030D-6E8A-4147-A177-3AD203B41FA5}">
                      <a16:colId xmlns:a16="http://schemas.microsoft.com/office/drawing/2014/main" val="3140628703"/>
                    </a:ext>
                  </a:extLst>
                </a:gridCol>
                <a:gridCol w="297620">
                  <a:extLst>
                    <a:ext uri="{9D8B030D-6E8A-4147-A177-3AD203B41FA5}">
                      <a16:colId xmlns:a16="http://schemas.microsoft.com/office/drawing/2014/main" val="2034787136"/>
                    </a:ext>
                  </a:extLst>
                </a:gridCol>
                <a:gridCol w="581384">
                  <a:extLst>
                    <a:ext uri="{9D8B030D-6E8A-4147-A177-3AD203B41FA5}">
                      <a16:colId xmlns:a16="http://schemas.microsoft.com/office/drawing/2014/main" val="3374139235"/>
                    </a:ext>
                  </a:extLst>
                </a:gridCol>
                <a:gridCol w="581384">
                  <a:extLst>
                    <a:ext uri="{9D8B030D-6E8A-4147-A177-3AD203B41FA5}">
                      <a16:colId xmlns:a16="http://schemas.microsoft.com/office/drawing/2014/main" val="546391378"/>
                    </a:ext>
                  </a:extLst>
                </a:gridCol>
                <a:gridCol w="581384">
                  <a:extLst>
                    <a:ext uri="{9D8B030D-6E8A-4147-A177-3AD203B41FA5}">
                      <a16:colId xmlns:a16="http://schemas.microsoft.com/office/drawing/2014/main" val="2741065021"/>
                    </a:ext>
                  </a:extLst>
                </a:gridCol>
                <a:gridCol w="581384">
                  <a:extLst>
                    <a:ext uri="{9D8B030D-6E8A-4147-A177-3AD203B41FA5}">
                      <a16:colId xmlns:a16="http://schemas.microsoft.com/office/drawing/2014/main" val="3158199004"/>
                    </a:ext>
                  </a:extLst>
                </a:gridCol>
                <a:gridCol w="297620">
                  <a:extLst>
                    <a:ext uri="{9D8B030D-6E8A-4147-A177-3AD203B41FA5}">
                      <a16:colId xmlns:a16="http://schemas.microsoft.com/office/drawing/2014/main" val="3674978868"/>
                    </a:ext>
                  </a:extLst>
                </a:gridCol>
                <a:gridCol w="582303">
                  <a:extLst>
                    <a:ext uri="{9D8B030D-6E8A-4147-A177-3AD203B41FA5}">
                      <a16:colId xmlns:a16="http://schemas.microsoft.com/office/drawing/2014/main" val="4002605770"/>
                    </a:ext>
                  </a:extLst>
                </a:gridCol>
                <a:gridCol w="298797">
                  <a:extLst>
                    <a:ext uri="{9D8B030D-6E8A-4147-A177-3AD203B41FA5}">
                      <a16:colId xmlns:a16="http://schemas.microsoft.com/office/drawing/2014/main" val="2429789697"/>
                    </a:ext>
                  </a:extLst>
                </a:gridCol>
                <a:gridCol w="941908">
                  <a:extLst>
                    <a:ext uri="{9D8B030D-6E8A-4147-A177-3AD203B41FA5}">
                      <a16:colId xmlns:a16="http://schemas.microsoft.com/office/drawing/2014/main" val="630084032"/>
                    </a:ext>
                  </a:extLst>
                </a:gridCol>
                <a:gridCol w="255622">
                  <a:extLst>
                    <a:ext uri="{9D8B030D-6E8A-4147-A177-3AD203B41FA5}">
                      <a16:colId xmlns:a16="http://schemas.microsoft.com/office/drawing/2014/main" val="819753826"/>
                    </a:ext>
                  </a:extLst>
                </a:gridCol>
                <a:gridCol w="856152">
                  <a:extLst>
                    <a:ext uri="{9D8B030D-6E8A-4147-A177-3AD203B41FA5}">
                      <a16:colId xmlns:a16="http://schemas.microsoft.com/office/drawing/2014/main" val="3912544195"/>
                    </a:ext>
                  </a:extLst>
                </a:gridCol>
                <a:gridCol w="308831">
                  <a:extLst>
                    <a:ext uri="{9D8B030D-6E8A-4147-A177-3AD203B41FA5}">
                      <a16:colId xmlns:a16="http://schemas.microsoft.com/office/drawing/2014/main" val="1680860065"/>
                    </a:ext>
                  </a:extLst>
                </a:gridCol>
                <a:gridCol w="581384">
                  <a:extLst>
                    <a:ext uri="{9D8B030D-6E8A-4147-A177-3AD203B41FA5}">
                      <a16:colId xmlns:a16="http://schemas.microsoft.com/office/drawing/2014/main" val="908492740"/>
                    </a:ext>
                  </a:extLst>
                </a:gridCol>
                <a:gridCol w="581384">
                  <a:extLst>
                    <a:ext uri="{9D8B030D-6E8A-4147-A177-3AD203B41FA5}">
                      <a16:colId xmlns:a16="http://schemas.microsoft.com/office/drawing/2014/main" val="3437211564"/>
                    </a:ext>
                  </a:extLst>
                </a:gridCol>
                <a:gridCol w="581384">
                  <a:extLst>
                    <a:ext uri="{9D8B030D-6E8A-4147-A177-3AD203B41FA5}">
                      <a16:colId xmlns:a16="http://schemas.microsoft.com/office/drawing/2014/main" val="2072997717"/>
                    </a:ext>
                  </a:extLst>
                </a:gridCol>
                <a:gridCol w="581384">
                  <a:extLst>
                    <a:ext uri="{9D8B030D-6E8A-4147-A177-3AD203B41FA5}">
                      <a16:colId xmlns:a16="http://schemas.microsoft.com/office/drawing/2014/main" val="2625695921"/>
                    </a:ext>
                  </a:extLst>
                </a:gridCol>
                <a:gridCol w="581384">
                  <a:extLst>
                    <a:ext uri="{9D8B030D-6E8A-4147-A177-3AD203B41FA5}">
                      <a16:colId xmlns:a16="http://schemas.microsoft.com/office/drawing/2014/main" val="2046046134"/>
                    </a:ext>
                  </a:extLst>
                </a:gridCol>
                <a:gridCol w="497402">
                  <a:extLst>
                    <a:ext uri="{9D8B030D-6E8A-4147-A177-3AD203B41FA5}">
                      <a16:colId xmlns:a16="http://schemas.microsoft.com/office/drawing/2014/main" val="3614832925"/>
                    </a:ext>
                  </a:extLst>
                </a:gridCol>
                <a:gridCol w="392813">
                  <a:extLst>
                    <a:ext uri="{9D8B030D-6E8A-4147-A177-3AD203B41FA5}">
                      <a16:colId xmlns:a16="http://schemas.microsoft.com/office/drawing/2014/main" val="3386223310"/>
                    </a:ext>
                  </a:extLst>
                </a:gridCol>
              </a:tblGrid>
              <a:tr h="66024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…</a:t>
                      </a:r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</a:t>
                      </a:r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…</a:t>
                      </a:r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32</a:t>
                      </a:r>
                      <a:endParaRPr kumimoji="0" lang="ru-RU" sz="1600" b="1" kern="1200" dirty="0">
                        <a:solidFill>
                          <a:srgbClr val="00B050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33</a:t>
                      </a:r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34</a:t>
                      </a:r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35</a:t>
                      </a:r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…</a:t>
                      </a:r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44</a:t>
                      </a:r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…</a:t>
                      </a:r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51</a:t>
                      </a:r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59</a:t>
                      </a:r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…</a:t>
                      </a:r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90</a:t>
                      </a:r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91</a:t>
                      </a:r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94</a:t>
                      </a:r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…</a:t>
                      </a:r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99</a:t>
                      </a:r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540354"/>
                  </a:ext>
                </a:extLst>
              </a:tr>
              <a:tr h="660248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id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32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</a:p>
                    <a:p>
                      <a:pPr algn="ctr"/>
                      <a:r>
                        <a:rPr lang="en-US" b="1" dirty="0" smtClean="0"/>
                        <a:t>44</a:t>
                      </a:r>
                      <a:endParaRPr lang="ru-RU" b="1" dirty="0"/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</a:p>
                    <a:p>
                      <a:pPr algn="ctr"/>
                      <a:r>
                        <a:rPr lang="en-US" b="1" dirty="0" smtClean="0"/>
                        <a:t>51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  <a:endParaRPr kumimoji="0" lang="ru-RU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2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ru-RU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kumimoji="0" lang="en-US" sz="24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kumimoji="0" lang="en-US" sz="2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kumimoji="0" lang="ru-RU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2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3.456</a:t>
                      </a:r>
                      <a:endParaRPr kumimoji="0" lang="ru-RU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id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94</a:t>
                      </a: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</a:p>
                    <a:p>
                      <a:pPr algn="ctr"/>
                      <a:r>
                        <a:rPr lang="en-US" b="1" dirty="0" smtClean="0"/>
                        <a:t>99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CED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2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ru-RU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CED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2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ru-RU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C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768528"/>
                  </a:ext>
                </a:extLst>
              </a:tr>
              <a:tr h="660248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Cambria" panose="02040503050406030204" pitchFamily="18" charset="0"/>
                        </a:rPr>
                        <a:t>…</a:t>
                      </a:r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Cambria" panose="02040503050406030204" pitchFamily="18" charset="0"/>
                        </a:rPr>
                        <a:t>a</a:t>
                      </a:r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971102"/>
                  </a:ext>
                </a:extLst>
              </a:tr>
            </a:tbl>
          </a:graphicData>
        </a:graphic>
      </p:graphicFrame>
      <p:cxnSp>
        <p:nvCxnSpPr>
          <p:cNvPr id="6" name="Скругленная соединительная линия 5"/>
          <p:cNvCxnSpPr/>
          <p:nvPr/>
        </p:nvCxnSpPr>
        <p:spPr>
          <a:xfrm rot="5400000" flipH="1" flipV="1">
            <a:off x="1210236" y="5647763"/>
            <a:ext cx="363072" cy="336179"/>
          </a:xfrm>
          <a:prstGeom prst="curvedConnector3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олилиния 6"/>
          <p:cNvSpPr/>
          <p:nvPr/>
        </p:nvSpPr>
        <p:spPr>
          <a:xfrm>
            <a:off x="1909485" y="5634316"/>
            <a:ext cx="2339786" cy="249470"/>
          </a:xfrm>
          <a:custGeom>
            <a:avLst/>
            <a:gdLst>
              <a:gd name="connsiteX0" fmla="*/ 0 w 2689411"/>
              <a:gd name="connsiteY0" fmla="*/ 0 h 297610"/>
              <a:gd name="connsiteX1" fmla="*/ 510988 w 2689411"/>
              <a:gd name="connsiteY1" fmla="*/ 242047 h 297610"/>
              <a:gd name="connsiteX2" fmla="*/ 1519517 w 2689411"/>
              <a:gd name="connsiteY2" fmla="*/ 295835 h 297610"/>
              <a:gd name="connsiteX3" fmla="*/ 2393576 w 2689411"/>
              <a:gd name="connsiteY3" fmla="*/ 201706 h 297610"/>
              <a:gd name="connsiteX4" fmla="*/ 2689411 w 2689411"/>
              <a:gd name="connsiteY4" fmla="*/ 40341 h 29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9411" h="297610">
                <a:moveTo>
                  <a:pt x="0" y="0"/>
                </a:moveTo>
                <a:cubicBezTo>
                  <a:pt x="128867" y="96370"/>
                  <a:pt x="257735" y="192741"/>
                  <a:pt x="510988" y="242047"/>
                </a:cubicBezTo>
                <a:cubicBezTo>
                  <a:pt x="764241" y="291353"/>
                  <a:pt x="1205752" y="302559"/>
                  <a:pt x="1519517" y="295835"/>
                </a:cubicBezTo>
                <a:cubicBezTo>
                  <a:pt x="1833282" y="289112"/>
                  <a:pt x="2198594" y="244288"/>
                  <a:pt x="2393576" y="201706"/>
                </a:cubicBezTo>
                <a:cubicBezTo>
                  <a:pt x="2588558" y="159124"/>
                  <a:pt x="2638984" y="99732"/>
                  <a:pt x="2689411" y="4034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олилиния 7"/>
          <p:cNvSpPr/>
          <p:nvPr/>
        </p:nvSpPr>
        <p:spPr>
          <a:xfrm flipV="1">
            <a:off x="2626659" y="4616827"/>
            <a:ext cx="2483223" cy="345138"/>
          </a:xfrm>
          <a:custGeom>
            <a:avLst/>
            <a:gdLst>
              <a:gd name="connsiteX0" fmla="*/ 0 w 2689411"/>
              <a:gd name="connsiteY0" fmla="*/ 0 h 297610"/>
              <a:gd name="connsiteX1" fmla="*/ 510988 w 2689411"/>
              <a:gd name="connsiteY1" fmla="*/ 242047 h 297610"/>
              <a:gd name="connsiteX2" fmla="*/ 1519517 w 2689411"/>
              <a:gd name="connsiteY2" fmla="*/ 295835 h 297610"/>
              <a:gd name="connsiteX3" fmla="*/ 2393576 w 2689411"/>
              <a:gd name="connsiteY3" fmla="*/ 201706 h 297610"/>
              <a:gd name="connsiteX4" fmla="*/ 2689411 w 2689411"/>
              <a:gd name="connsiteY4" fmla="*/ 40341 h 29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9411" h="297610">
                <a:moveTo>
                  <a:pt x="0" y="0"/>
                </a:moveTo>
                <a:cubicBezTo>
                  <a:pt x="128867" y="96370"/>
                  <a:pt x="257735" y="192741"/>
                  <a:pt x="510988" y="242047"/>
                </a:cubicBezTo>
                <a:cubicBezTo>
                  <a:pt x="764241" y="291353"/>
                  <a:pt x="1205752" y="302559"/>
                  <a:pt x="1519517" y="295835"/>
                </a:cubicBezTo>
                <a:cubicBezTo>
                  <a:pt x="1833282" y="289112"/>
                  <a:pt x="2198594" y="244288"/>
                  <a:pt x="2393576" y="201706"/>
                </a:cubicBezTo>
                <a:cubicBezTo>
                  <a:pt x="2588558" y="159124"/>
                  <a:pt x="2638984" y="99732"/>
                  <a:pt x="2689411" y="4034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олилиния 8"/>
          <p:cNvSpPr/>
          <p:nvPr/>
        </p:nvSpPr>
        <p:spPr>
          <a:xfrm>
            <a:off x="3124198" y="5652245"/>
            <a:ext cx="3195920" cy="231541"/>
          </a:xfrm>
          <a:custGeom>
            <a:avLst/>
            <a:gdLst>
              <a:gd name="connsiteX0" fmla="*/ 0 w 2689411"/>
              <a:gd name="connsiteY0" fmla="*/ 0 h 297610"/>
              <a:gd name="connsiteX1" fmla="*/ 510988 w 2689411"/>
              <a:gd name="connsiteY1" fmla="*/ 242047 h 297610"/>
              <a:gd name="connsiteX2" fmla="*/ 1519517 w 2689411"/>
              <a:gd name="connsiteY2" fmla="*/ 295835 h 297610"/>
              <a:gd name="connsiteX3" fmla="*/ 2393576 w 2689411"/>
              <a:gd name="connsiteY3" fmla="*/ 201706 h 297610"/>
              <a:gd name="connsiteX4" fmla="*/ 2689411 w 2689411"/>
              <a:gd name="connsiteY4" fmla="*/ 40341 h 29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9411" h="297610">
                <a:moveTo>
                  <a:pt x="0" y="0"/>
                </a:moveTo>
                <a:cubicBezTo>
                  <a:pt x="128867" y="96370"/>
                  <a:pt x="257735" y="192741"/>
                  <a:pt x="510988" y="242047"/>
                </a:cubicBezTo>
                <a:cubicBezTo>
                  <a:pt x="764241" y="291353"/>
                  <a:pt x="1205752" y="302559"/>
                  <a:pt x="1519517" y="295835"/>
                </a:cubicBezTo>
                <a:cubicBezTo>
                  <a:pt x="1833282" y="289112"/>
                  <a:pt x="2198594" y="244288"/>
                  <a:pt x="2393576" y="201706"/>
                </a:cubicBezTo>
                <a:cubicBezTo>
                  <a:pt x="2588558" y="159124"/>
                  <a:pt x="2638984" y="99732"/>
                  <a:pt x="2689411" y="4034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олилиния 9"/>
          <p:cNvSpPr/>
          <p:nvPr/>
        </p:nvSpPr>
        <p:spPr>
          <a:xfrm flipV="1">
            <a:off x="3680008" y="4507448"/>
            <a:ext cx="3756216" cy="454515"/>
          </a:xfrm>
          <a:custGeom>
            <a:avLst/>
            <a:gdLst>
              <a:gd name="connsiteX0" fmla="*/ 0 w 2689411"/>
              <a:gd name="connsiteY0" fmla="*/ 0 h 297610"/>
              <a:gd name="connsiteX1" fmla="*/ 510988 w 2689411"/>
              <a:gd name="connsiteY1" fmla="*/ 242047 h 297610"/>
              <a:gd name="connsiteX2" fmla="*/ 1519517 w 2689411"/>
              <a:gd name="connsiteY2" fmla="*/ 295835 h 297610"/>
              <a:gd name="connsiteX3" fmla="*/ 2393576 w 2689411"/>
              <a:gd name="connsiteY3" fmla="*/ 201706 h 297610"/>
              <a:gd name="connsiteX4" fmla="*/ 2689411 w 2689411"/>
              <a:gd name="connsiteY4" fmla="*/ 40341 h 29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9411" h="297610">
                <a:moveTo>
                  <a:pt x="0" y="0"/>
                </a:moveTo>
                <a:cubicBezTo>
                  <a:pt x="128867" y="96370"/>
                  <a:pt x="257735" y="192741"/>
                  <a:pt x="510988" y="242047"/>
                </a:cubicBezTo>
                <a:cubicBezTo>
                  <a:pt x="764241" y="291353"/>
                  <a:pt x="1205752" y="302559"/>
                  <a:pt x="1519517" y="295835"/>
                </a:cubicBezTo>
                <a:cubicBezTo>
                  <a:pt x="1833282" y="289112"/>
                  <a:pt x="2198594" y="244288"/>
                  <a:pt x="2393576" y="201706"/>
                </a:cubicBezTo>
                <a:cubicBezTo>
                  <a:pt x="2588558" y="159124"/>
                  <a:pt x="2638984" y="99732"/>
                  <a:pt x="2689411" y="4034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олилиния 10"/>
          <p:cNvSpPr/>
          <p:nvPr/>
        </p:nvSpPr>
        <p:spPr>
          <a:xfrm>
            <a:off x="7619184" y="5634316"/>
            <a:ext cx="1592051" cy="285978"/>
          </a:xfrm>
          <a:custGeom>
            <a:avLst/>
            <a:gdLst>
              <a:gd name="connsiteX0" fmla="*/ 0 w 2689411"/>
              <a:gd name="connsiteY0" fmla="*/ 0 h 297610"/>
              <a:gd name="connsiteX1" fmla="*/ 510988 w 2689411"/>
              <a:gd name="connsiteY1" fmla="*/ 242047 h 297610"/>
              <a:gd name="connsiteX2" fmla="*/ 1519517 w 2689411"/>
              <a:gd name="connsiteY2" fmla="*/ 295835 h 297610"/>
              <a:gd name="connsiteX3" fmla="*/ 2393576 w 2689411"/>
              <a:gd name="connsiteY3" fmla="*/ 201706 h 297610"/>
              <a:gd name="connsiteX4" fmla="*/ 2689411 w 2689411"/>
              <a:gd name="connsiteY4" fmla="*/ 40341 h 29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9411" h="297610">
                <a:moveTo>
                  <a:pt x="0" y="0"/>
                </a:moveTo>
                <a:cubicBezTo>
                  <a:pt x="128867" y="96370"/>
                  <a:pt x="257735" y="192741"/>
                  <a:pt x="510988" y="242047"/>
                </a:cubicBezTo>
                <a:cubicBezTo>
                  <a:pt x="764241" y="291353"/>
                  <a:pt x="1205752" y="302559"/>
                  <a:pt x="1519517" y="295835"/>
                </a:cubicBezTo>
                <a:cubicBezTo>
                  <a:pt x="1833282" y="289112"/>
                  <a:pt x="2198594" y="244288"/>
                  <a:pt x="2393576" y="201706"/>
                </a:cubicBezTo>
                <a:cubicBezTo>
                  <a:pt x="2588558" y="159124"/>
                  <a:pt x="2638984" y="99732"/>
                  <a:pt x="2689411" y="4034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олилиния 11"/>
          <p:cNvSpPr/>
          <p:nvPr/>
        </p:nvSpPr>
        <p:spPr>
          <a:xfrm flipV="1">
            <a:off x="8430487" y="4563039"/>
            <a:ext cx="1923748" cy="398924"/>
          </a:xfrm>
          <a:custGeom>
            <a:avLst/>
            <a:gdLst>
              <a:gd name="connsiteX0" fmla="*/ 0 w 2689411"/>
              <a:gd name="connsiteY0" fmla="*/ 0 h 297610"/>
              <a:gd name="connsiteX1" fmla="*/ 510988 w 2689411"/>
              <a:gd name="connsiteY1" fmla="*/ 242047 h 297610"/>
              <a:gd name="connsiteX2" fmla="*/ 1519517 w 2689411"/>
              <a:gd name="connsiteY2" fmla="*/ 295835 h 297610"/>
              <a:gd name="connsiteX3" fmla="*/ 2393576 w 2689411"/>
              <a:gd name="connsiteY3" fmla="*/ 201706 h 297610"/>
              <a:gd name="connsiteX4" fmla="*/ 2689411 w 2689411"/>
              <a:gd name="connsiteY4" fmla="*/ 40341 h 29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9411" h="297610">
                <a:moveTo>
                  <a:pt x="0" y="0"/>
                </a:moveTo>
                <a:cubicBezTo>
                  <a:pt x="128867" y="96370"/>
                  <a:pt x="257735" y="192741"/>
                  <a:pt x="510988" y="242047"/>
                </a:cubicBezTo>
                <a:cubicBezTo>
                  <a:pt x="764241" y="291353"/>
                  <a:pt x="1205752" y="302559"/>
                  <a:pt x="1519517" y="295835"/>
                </a:cubicBezTo>
                <a:cubicBezTo>
                  <a:pt x="1833282" y="289112"/>
                  <a:pt x="2198594" y="244288"/>
                  <a:pt x="2393576" y="201706"/>
                </a:cubicBezTo>
                <a:cubicBezTo>
                  <a:pt x="2588558" y="159124"/>
                  <a:pt x="2638984" y="99732"/>
                  <a:pt x="2689411" y="4034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53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199505" y="1348816"/>
            <a:ext cx="11804073" cy="5032512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Пример.</a:t>
            </a:r>
          </a:p>
          <a:p>
            <a:r>
              <a:rPr lang="ru-RU" dirty="0" smtClean="0"/>
              <a:t>Определить, сколько различных символов встречается в заданной строке</a:t>
            </a:r>
            <a:endParaRPr lang="en-US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Множество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13960" y="3865072"/>
            <a:ext cx="1115065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600" b="1" dirty="0" err="1">
                <a:solidFill>
                  <a:srgbClr val="080808"/>
                </a:solidFill>
                <a:latin typeface="JetBrains Mono"/>
              </a:rPr>
              <a:t>st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ru-RU" altLang="ru-RU" sz="3600" b="1" dirty="0" err="1">
                <a:solidFill>
                  <a:srgbClr val="000080"/>
                </a:solidFill>
                <a:latin typeface="JetBrains Mono"/>
              </a:rPr>
              <a:t>input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6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3600" b="1" dirty="0" err="1">
                <a:solidFill>
                  <a:srgbClr val="008080"/>
                </a:solidFill>
                <a:latin typeface="JetBrains Mono"/>
              </a:rPr>
              <a:t>Input</a:t>
            </a:r>
            <a:r>
              <a:rPr lang="ru-RU" altLang="ru-RU" sz="3600" b="1" dirty="0">
                <a:solidFill>
                  <a:srgbClr val="008080"/>
                </a:solidFill>
                <a:latin typeface="JetBrains Mono"/>
              </a:rPr>
              <a:t> </a:t>
            </a:r>
            <a:r>
              <a:rPr lang="ru-RU" altLang="ru-RU" sz="3600" b="1" dirty="0" err="1">
                <a:solidFill>
                  <a:srgbClr val="008080"/>
                </a:solidFill>
                <a:latin typeface="JetBrains Mono"/>
              </a:rPr>
              <a:t>string</a:t>
            </a:r>
            <a:r>
              <a:rPr lang="ru-RU" altLang="ru-RU" sz="3600" b="1" dirty="0">
                <a:solidFill>
                  <a:srgbClr val="008080"/>
                </a:solidFill>
                <a:latin typeface="JetBrains Mono"/>
              </a:rPr>
              <a:t>: </a:t>
            </a:r>
            <a:r>
              <a:rPr lang="ru-RU" altLang="ru-RU" sz="3600" b="1" dirty="0" smtClean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3600" b="1" dirty="0" smtClean="0">
                <a:solidFill>
                  <a:srgbClr val="080808"/>
                </a:solidFill>
                <a:latin typeface="JetBrains Mono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600" b="1" dirty="0" err="1" smtClean="0">
                <a:solidFill>
                  <a:srgbClr val="080808"/>
                </a:solidFill>
                <a:latin typeface="JetBrains Mono"/>
              </a:rPr>
              <a:t>dif_chars</a:t>
            </a:r>
            <a:r>
              <a:rPr lang="ru-RU" altLang="ru-RU" sz="3600" b="1" dirty="0" smtClean="0">
                <a:solidFill>
                  <a:srgbClr val="080808"/>
                </a:solidFill>
                <a:latin typeface="JetBrains Mono"/>
              </a:rPr>
              <a:t>=</a:t>
            </a:r>
            <a:r>
              <a:rPr lang="ru-RU" altLang="ru-RU" sz="3600" b="1" dirty="0" err="1" smtClean="0">
                <a:solidFill>
                  <a:srgbClr val="000080"/>
                </a:solidFill>
                <a:latin typeface="JetBrains Mono"/>
              </a:rPr>
              <a:t>set</a:t>
            </a:r>
            <a:r>
              <a:rPr lang="ru-RU" altLang="ru-RU" sz="3600" b="1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600" b="1" dirty="0" err="1" smtClean="0">
                <a:solidFill>
                  <a:srgbClr val="080808"/>
                </a:solidFill>
                <a:latin typeface="JetBrains Mono"/>
              </a:rPr>
              <a:t>st</a:t>
            </a:r>
            <a:r>
              <a:rPr lang="ru-RU" altLang="ru-RU" sz="3600" b="1" dirty="0" smtClean="0">
                <a:solidFill>
                  <a:srgbClr val="080808"/>
                </a:solidFill>
                <a:latin typeface="JetBrains Mono"/>
              </a:rPr>
              <a:t>)</a:t>
            </a:r>
            <a:endParaRPr lang="ru-RU" altLang="ru-RU" sz="3600" b="1" dirty="0" smtClean="0">
              <a:solidFill>
                <a:srgbClr val="080808"/>
              </a:solidFill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sz="3600" b="1" dirty="0" smtClean="0">
              <a:solidFill>
                <a:srgbClr val="080808"/>
              </a:solidFill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600" b="1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600" b="1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600" b="1" dirty="0" err="1" smtClean="0">
                <a:solidFill>
                  <a:srgbClr val="008080"/>
                </a:solidFill>
                <a:latin typeface="JetBrains Mono"/>
              </a:rPr>
              <a:t>f"set</a:t>
            </a:r>
            <a:r>
              <a:rPr lang="ru-RU" altLang="ru-RU" sz="3600" b="1" dirty="0" smtClean="0">
                <a:solidFill>
                  <a:srgbClr val="008080"/>
                </a:solidFill>
                <a:latin typeface="JetBrains Mono"/>
              </a:rPr>
              <a:t> </a:t>
            </a:r>
            <a:r>
              <a:rPr lang="ru-RU" altLang="ru-RU" sz="3600" b="1" dirty="0">
                <a:solidFill>
                  <a:srgbClr val="008080"/>
                </a:solidFill>
                <a:latin typeface="JetBrains Mono"/>
              </a:rPr>
              <a:t>= </a:t>
            </a:r>
            <a:r>
              <a:rPr lang="ru-RU" altLang="ru-RU" sz="3600" b="1" dirty="0">
                <a:solidFill>
                  <a:srgbClr val="0037A6"/>
                </a:solidFill>
                <a:latin typeface="JetBrains Mono"/>
              </a:rPr>
              <a:t>{</a:t>
            </a:r>
            <a:r>
              <a:rPr lang="ru-RU" altLang="ru-RU" sz="3600" b="1" dirty="0" err="1">
                <a:solidFill>
                  <a:srgbClr val="080808"/>
                </a:solidFill>
                <a:latin typeface="JetBrains Mono"/>
              </a:rPr>
              <a:t>dif_chars</a:t>
            </a:r>
            <a:r>
              <a:rPr lang="ru-RU" altLang="ru-RU" sz="3600" b="1" dirty="0">
                <a:solidFill>
                  <a:srgbClr val="0037A6"/>
                </a:solidFill>
                <a:latin typeface="JetBrains Mono"/>
              </a:rPr>
              <a:t>}\n</a:t>
            </a:r>
            <a:r>
              <a:rPr lang="ru-RU" altLang="ru-RU" sz="3600" b="1" dirty="0">
                <a:solidFill>
                  <a:srgbClr val="008080"/>
                </a:solidFill>
                <a:latin typeface="JetBrains Mono"/>
              </a:rPr>
              <a:t> </a:t>
            </a:r>
            <a:r>
              <a:rPr lang="ru-RU" altLang="ru-RU" sz="3600" b="1" dirty="0" err="1">
                <a:solidFill>
                  <a:srgbClr val="008080"/>
                </a:solidFill>
                <a:latin typeface="JetBrains Mono"/>
              </a:rPr>
              <a:t>len</a:t>
            </a:r>
            <a:r>
              <a:rPr lang="ru-RU" altLang="ru-RU" sz="3600" b="1" dirty="0">
                <a:solidFill>
                  <a:srgbClr val="008080"/>
                </a:solidFill>
                <a:latin typeface="JetBrains Mono"/>
              </a:rPr>
              <a:t>=</a:t>
            </a:r>
            <a:r>
              <a:rPr lang="ru-RU" altLang="ru-RU" sz="3600" b="1" dirty="0">
                <a:solidFill>
                  <a:srgbClr val="0037A6"/>
                </a:solidFill>
                <a:latin typeface="JetBrains Mono"/>
              </a:rPr>
              <a:t>{</a:t>
            </a:r>
            <a:r>
              <a:rPr lang="ru-RU" altLang="ru-RU" sz="3600" b="1" dirty="0" err="1">
                <a:solidFill>
                  <a:srgbClr val="000080"/>
                </a:solidFill>
                <a:latin typeface="JetBrains Mono"/>
              </a:rPr>
              <a:t>len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600" b="1" dirty="0" err="1">
                <a:solidFill>
                  <a:srgbClr val="080808"/>
                </a:solidFill>
                <a:latin typeface="JetBrains Mono"/>
              </a:rPr>
              <a:t>dif_chars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)</a:t>
            </a:r>
            <a:r>
              <a:rPr lang="ru-RU" altLang="ru-RU" sz="3600" b="1" dirty="0">
                <a:solidFill>
                  <a:srgbClr val="0037A6"/>
                </a:solidFill>
                <a:latin typeface="JetBrains Mono"/>
              </a:rPr>
              <a:t>}\n</a:t>
            </a:r>
            <a:r>
              <a:rPr lang="ru-RU" altLang="ru-RU" sz="3600" b="1" dirty="0" smtClean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3600" b="1" dirty="0" smtClean="0">
                <a:solidFill>
                  <a:srgbClr val="080808"/>
                </a:solidFill>
                <a:latin typeface="JetBrains Mono"/>
              </a:rPr>
              <a:t>)</a:t>
            </a:r>
            <a:endParaRPr lang="ru-RU" altLang="ru-RU" sz="66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53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199505" y="1348816"/>
            <a:ext cx="11804073" cy="5032512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Операции над множествами:</a:t>
            </a:r>
          </a:p>
          <a:p>
            <a:pPr lvl="1"/>
            <a:r>
              <a:rPr lang="ru-RU" dirty="0" smtClean="0"/>
              <a:t>Объединение множеств: </a:t>
            </a:r>
            <a:r>
              <a:rPr lang="en-US" dirty="0" smtClean="0"/>
              <a:t>|</a:t>
            </a:r>
          </a:p>
          <a:p>
            <a:pPr lvl="1"/>
            <a:r>
              <a:rPr lang="ru-RU" dirty="0" smtClean="0"/>
              <a:t>Пересечение множеств: </a:t>
            </a:r>
            <a:r>
              <a:rPr lang="en-US" dirty="0" smtClean="0"/>
              <a:t>&amp;</a:t>
            </a:r>
          </a:p>
          <a:p>
            <a:pPr lvl="1"/>
            <a:r>
              <a:rPr lang="ru-RU" dirty="0" smtClean="0"/>
              <a:t>Разность множеств:  – </a:t>
            </a:r>
          </a:p>
          <a:p>
            <a:pPr lvl="1"/>
            <a:r>
              <a:rPr lang="ru-RU" dirty="0" smtClean="0"/>
              <a:t>Симметричная разность: </a:t>
            </a:r>
            <a:r>
              <a:rPr lang="en-US" dirty="0" smtClean="0"/>
              <a:t>^</a:t>
            </a:r>
            <a:endParaRPr lang="ru-RU" dirty="0" smtClean="0"/>
          </a:p>
          <a:p>
            <a:pPr lvl="1"/>
            <a:r>
              <a:rPr lang="ru-RU" dirty="0" smtClean="0"/>
              <a:t>Сравнение множеств: </a:t>
            </a:r>
          </a:p>
          <a:p>
            <a:pPr lvl="2"/>
            <a:r>
              <a:rPr lang="en-US" dirty="0" smtClean="0"/>
              <a:t>&gt;</a:t>
            </a:r>
            <a:r>
              <a:rPr lang="ru-RU" dirty="0" smtClean="0"/>
              <a:t> (включение первого во второе)</a:t>
            </a:r>
            <a:r>
              <a:rPr lang="en-US" dirty="0" smtClean="0"/>
              <a:t>, &lt;</a:t>
            </a:r>
            <a:r>
              <a:rPr lang="ru-RU" dirty="0" smtClean="0"/>
              <a:t> (наоборот)</a:t>
            </a:r>
            <a:r>
              <a:rPr lang="en-US" dirty="0" smtClean="0"/>
              <a:t> </a:t>
            </a:r>
            <a:endParaRPr lang="ru-RU" dirty="0" smtClean="0"/>
          </a:p>
          <a:p>
            <a:pPr lvl="2"/>
            <a:r>
              <a:rPr lang="en-US" dirty="0" smtClean="0"/>
              <a:t>== (</a:t>
            </a:r>
            <a:r>
              <a:rPr lang="ru-RU" dirty="0" smtClean="0"/>
              <a:t>эквивалентность</a:t>
            </a:r>
            <a:r>
              <a:rPr lang="en-US" dirty="0" smtClean="0"/>
              <a:t>), !=</a:t>
            </a:r>
            <a:r>
              <a:rPr lang="ru-RU" dirty="0" smtClean="0"/>
              <a:t> (неэквивалентность)</a:t>
            </a:r>
            <a:endParaRPr lang="en-US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Множество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506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199505" y="1348816"/>
            <a:ext cx="11804073" cy="5032512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Операции над множествами: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ru-RU" sz="1100" dirty="0" smtClean="0">
              <a:solidFill>
                <a:srgbClr val="0070C0"/>
              </a:solidFill>
            </a:endParaRPr>
          </a:p>
          <a:p>
            <a:pPr marL="898525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s1 = </a:t>
            </a:r>
            <a:r>
              <a:rPr lang="ru-RU" altLang="ru-RU" dirty="0" err="1">
                <a:solidFill>
                  <a:srgbClr val="000080"/>
                </a:solidFill>
                <a:latin typeface="JetBrains Mono"/>
              </a:rPr>
              <a:t>set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'12345</a:t>
            </a:r>
            <a:r>
              <a:rPr lang="ru-RU" altLang="ru-RU" dirty="0" smtClean="0">
                <a:solidFill>
                  <a:srgbClr val="008080"/>
                </a:solidFill>
                <a:latin typeface="JetBrains Mono"/>
              </a:rPr>
              <a:t>'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)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ru-RU" dirty="0" smtClean="0">
                <a:solidFill>
                  <a:srgbClr val="8C8C8C"/>
                </a:solidFill>
                <a:latin typeface="JetBrains Mono"/>
              </a:rPr>
              <a:t># </a:t>
            </a:r>
            <a:r>
              <a:rPr lang="en-US" altLang="ru-RU" dirty="0">
                <a:solidFill>
                  <a:srgbClr val="8C8C8C"/>
                </a:solidFill>
                <a:latin typeface="JetBrains Mono"/>
              </a:rPr>
              <a:t>{'3', '2', '4', '1', '5'}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s2 = </a:t>
            </a:r>
            <a:r>
              <a:rPr lang="ru-RU" altLang="ru-RU" dirty="0" err="1">
                <a:solidFill>
                  <a:srgbClr val="000080"/>
                </a:solidFill>
                <a:latin typeface="JetBrains Mono"/>
              </a:rPr>
              <a:t>set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'6789345</a:t>
            </a:r>
            <a:r>
              <a:rPr lang="ru-RU" altLang="ru-RU" dirty="0" smtClean="0">
                <a:solidFill>
                  <a:srgbClr val="008080"/>
                </a:solidFill>
                <a:latin typeface="JetBrains Mono"/>
              </a:rPr>
              <a:t>'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)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ru-RU" dirty="0" smtClean="0">
                <a:solidFill>
                  <a:srgbClr val="8C8C8C"/>
                </a:solidFill>
                <a:latin typeface="JetBrains Mono"/>
              </a:rPr>
              <a:t># </a:t>
            </a:r>
            <a:r>
              <a:rPr lang="en-US" altLang="ru-RU" dirty="0">
                <a:solidFill>
                  <a:srgbClr val="8C8C8C"/>
                </a:solidFill>
                <a:latin typeface="JetBrains Mono"/>
              </a:rPr>
              <a:t>{'3', '4', '8', '5', '6', '7', '9'}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(s1, s2)</a:t>
            </a:r>
            <a:endParaRPr lang="ru-RU" altLang="ru-RU" dirty="0">
              <a:latin typeface="Arial" panose="020B0604020202020204" pitchFamily="34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Множество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09394" y="4110097"/>
            <a:ext cx="844999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latin typeface="JetBrains Mono"/>
              </a:rPr>
              <a:t>s1 </a:t>
            </a:r>
            <a:r>
              <a:rPr lang="ru-RU" sz="3200" b="1" dirty="0">
                <a:solidFill>
                  <a:srgbClr val="FF0000"/>
                </a:solidFill>
                <a:latin typeface="JetBrains Mono"/>
              </a:rPr>
              <a:t>| </a:t>
            </a:r>
            <a:r>
              <a:rPr lang="en-US" sz="3200" b="1" dirty="0" smtClean="0">
                <a:solidFill>
                  <a:srgbClr val="FF0000"/>
                </a:solidFill>
                <a:latin typeface="JetBrains Mono"/>
              </a:rPr>
              <a:t>  </a:t>
            </a:r>
            <a:r>
              <a:rPr lang="ru-RU" sz="3200" b="1" dirty="0" smtClean="0">
                <a:latin typeface="JetBrains Mono"/>
              </a:rPr>
              <a:t>s2 </a:t>
            </a:r>
            <a:r>
              <a:rPr lang="ru-RU" sz="3200" b="1" dirty="0">
                <a:latin typeface="JetBrains Mono"/>
              </a:rPr>
              <a:t>= {'3', '2', '4', '1', '8', '5', '6', '7', '9'}</a:t>
            </a:r>
          </a:p>
          <a:p>
            <a:r>
              <a:rPr lang="ru-RU" sz="3200" b="1" dirty="0">
                <a:latin typeface="JetBrains Mono"/>
              </a:rPr>
              <a:t>s1 </a:t>
            </a:r>
            <a:r>
              <a:rPr lang="ru-RU" sz="3200" b="1" dirty="0">
                <a:solidFill>
                  <a:srgbClr val="FF0000"/>
                </a:solidFill>
                <a:latin typeface="JetBrains Mono"/>
              </a:rPr>
              <a:t>&amp;</a:t>
            </a:r>
            <a:r>
              <a:rPr lang="ru-RU" sz="3200" b="1" dirty="0">
                <a:latin typeface="JetBrains Mono"/>
              </a:rPr>
              <a:t> </a:t>
            </a:r>
            <a:r>
              <a:rPr lang="en-US" sz="3200" b="1" dirty="0">
                <a:latin typeface="JetBrains Mono"/>
              </a:rPr>
              <a:t> </a:t>
            </a:r>
            <a:r>
              <a:rPr lang="ru-RU" sz="3200" b="1" dirty="0" smtClean="0">
                <a:latin typeface="JetBrains Mono"/>
              </a:rPr>
              <a:t>s2 </a:t>
            </a:r>
            <a:r>
              <a:rPr lang="ru-RU" sz="3200" b="1" dirty="0">
                <a:latin typeface="JetBrains Mono"/>
              </a:rPr>
              <a:t>= {'3', '5', '4'}</a:t>
            </a:r>
          </a:p>
          <a:p>
            <a:r>
              <a:rPr lang="ru-RU" sz="3200" b="1" dirty="0">
                <a:latin typeface="JetBrains Mono"/>
              </a:rPr>
              <a:t>s1 </a:t>
            </a:r>
            <a:r>
              <a:rPr lang="ru-RU" sz="3200" b="1" dirty="0" smtClean="0">
                <a:solidFill>
                  <a:srgbClr val="FF0000"/>
                </a:solidFill>
                <a:latin typeface="JetBrains Mono"/>
              </a:rPr>
              <a:t>–</a:t>
            </a:r>
            <a:r>
              <a:rPr lang="ru-RU" sz="3200" b="1" dirty="0" smtClean="0">
                <a:latin typeface="JetBrains Mono"/>
              </a:rPr>
              <a:t> </a:t>
            </a:r>
            <a:r>
              <a:rPr lang="en-US" sz="3200" b="1" dirty="0" smtClean="0">
                <a:latin typeface="JetBrains Mono"/>
              </a:rPr>
              <a:t> </a:t>
            </a:r>
            <a:r>
              <a:rPr lang="ru-RU" sz="3200" b="1" dirty="0" smtClean="0">
                <a:latin typeface="JetBrains Mono"/>
              </a:rPr>
              <a:t>s2 </a:t>
            </a:r>
            <a:r>
              <a:rPr lang="ru-RU" sz="3200" b="1" dirty="0">
                <a:latin typeface="JetBrains Mono"/>
              </a:rPr>
              <a:t>= {'2', '1'}</a:t>
            </a:r>
          </a:p>
          <a:p>
            <a:r>
              <a:rPr lang="ru-RU" sz="3200" b="1" dirty="0">
                <a:latin typeface="JetBrains Mono"/>
              </a:rPr>
              <a:t>s1 </a:t>
            </a:r>
            <a:r>
              <a:rPr lang="ru-RU" sz="3200" b="1" dirty="0">
                <a:solidFill>
                  <a:srgbClr val="FF0000"/>
                </a:solidFill>
                <a:latin typeface="JetBrains Mono"/>
              </a:rPr>
              <a:t>^ </a:t>
            </a:r>
            <a:r>
              <a:rPr lang="en-US" sz="3200" b="1" dirty="0" smtClean="0">
                <a:solidFill>
                  <a:srgbClr val="FF0000"/>
                </a:solidFill>
                <a:latin typeface="JetBrains Mono"/>
              </a:rPr>
              <a:t> </a:t>
            </a:r>
            <a:r>
              <a:rPr lang="ru-RU" sz="3200" b="1" dirty="0" smtClean="0">
                <a:latin typeface="JetBrains Mono"/>
              </a:rPr>
              <a:t>s2 </a:t>
            </a:r>
            <a:r>
              <a:rPr lang="ru-RU" sz="3200" b="1" dirty="0">
                <a:latin typeface="JetBrains Mono"/>
              </a:rPr>
              <a:t>= {'2', '1', '8', '6', '7', '9'}</a:t>
            </a:r>
          </a:p>
        </p:txBody>
      </p:sp>
    </p:spTree>
    <p:extLst>
      <p:ext uri="{BB962C8B-B14F-4D97-AF65-F5344CB8AC3E}">
        <p14:creationId xmlns:p14="http://schemas.microsoft.com/office/powerpoint/2010/main" val="425182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199505" y="1348816"/>
            <a:ext cx="11804073" cy="5032512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Пример.</a:t>
            </a:r>
          </a:p>
          <a:p>
            <a:r>
              <a:rPr lang="ru-RU" dirty="0" smtClean="0"/>
              <a:t>Даны два списка чисел. Выведите все общие элементы списков по одному разу в порядке убывания</a:t>
            </a:r>
            <a:endParaRPr lang="en-US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Множество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89974" y="3759481"/>
            <a:ext cx="1180407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l1 = [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randint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>
                <a:solidFill>
                  <a:srgbClr val="1750EB"/>
                </a:solidFill>
                <a:latin typeface="JetBrains Mono"/>
              </a:rPr>
              <a:t>10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3200" b="1" dirty="0">
                <a:solidFill>
                  <a:srgbClr val="1750EB"/>
                </a:solidFill>
                <a:latin typeface="JetBrains Mono"/>
              </a:rPr>
              <a:t>50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for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>
                <a:solidFill>
                  <a:srgbClr val="808080"/>
                </a:solidFill>
                <a:latin typeface="JetBrains Mono"/>
              </a:rPr>
              <a:t>n </a:t>
            </a: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in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 err="1">
                <a:solidFill>
                  <a:srgbClr val="000080"/>
                </a:solidFill>
                <a:latin typeface="JetBrains Mono"/>
              </a:rPr>
              <a:t>range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>
                <a:solidFill>
                  <a:srgbClr val="1750EB"/>
                </a:solidFill>
                <a:latin typeface="JetBrains Mono"/>
              </a:rPr>
              <a:t>100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)]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l2 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= [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randint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>
                <a:solidFill>
                  <a:srgbClr val="1750EB"/>
                </a:solidFill>
                <a:latin typeface="JetBrains Mono"/>
              </a:rPr>
              <a:t>10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3200" b="1" dirty="0">
                <a:solidFill>
                  <a:srgbClr val="1750EB"/>
                </a:solidFill>
                <a:latin typeface="JetBrains Mono"/>
              </a:rPr>
              <a:t>100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for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>
                <a:solidFill>
                  <a:srgbClr val="808080"/>
                </a:solidFill>
                <a:latin typeface="JetBrains Mono"/>
              </a:rPr>
              <a:t>n </a:t>
            </a: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in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 err="1">
                <a:solidFill>
                  <a:srgbClr val="000080"/>
                </a:solidFill>
                <a:latin typeface="JetBrains Mono"/>
              </a:rPr>
              <a:t>range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>
                <a:solidFill>
                  <a:srgbClr val="1750EB"/>
                </a:solidFill>
                <a:latin typeface="JetBrains Mono"/>
              </a:rPr>
              <a:t>50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)]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sz="1200" b="1" dirty="0" smtClean="0">
              <a:solidFill>
                <a:srgbClr val="080808"/>
              </a:solidFill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 smtClean="0">
                <a:solidFill>
                  <a:srgbClr val="008080"/>
                </a:solidFill>
                <a:latin typeface="JetBrains Mono"/>
              </a:rPr>
              <a:t>f"l1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=</a:t>
            </a:r>
            <a:r>
              <a:rPr lang="ru-RU" altLang="ru-RU" sz="3200" b="1" dirty="0">
                <a:solidFill>
                  <a:srgbClr val="0037A6"/>
                </a:solidFill>
                <a:latin typeface="JetBrains Mono"/>
              </a:rPr>
              <a:t>{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l1</a:t>
            </a:r>
            <a:r>
              <a:rPr lang="ru-RU" altLang="ru-RU" sz="3200" b="1" dirty="0">
                <a:solidFill>
                  <a:srgbClr val="0037A6"/>
                </a:solidFill>
                <a:latin typeface="JetBrains Mono"/>
              </a:rPr>
              <a:t>}\n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l2=</a:t>
            </a:r>
            <a:r>
              <a:rPr lang="ru-RU" altLang="ru-RU" sz="3200" b="1" dirty="0">
                <a:solidFill>
                  <a:srgbClr val="0037A6"/>
                </a:solidFill>
                <a:latin typeface="JetBrains Mono"/>
              </a:rPr>
              <a:t>{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l2</a:t>
            </a:r>
            <a:r>
              <a:rPr lang="ru-RU" altLang="ru-RU" sz="3200" b="1" dirty="0">
                <a:solidFill>
                  <a:srgbClr val="0037A6"/>
                </a:solidFill>
                <a:latin typeface="JetBrains Mono"/>
              </a:rPr>
              <a:t>}\n</a:t>
            </a:r>
            <a:r>
              <a:rPr lang="ru-RU" altLang="ru-RU" sz="3200" b="1" dirty="0" smtClean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 smtClean="0">
                <a:solidFill>
                  <a:srgbClr val="008080"/>
                </a:solidFill>
                <a:latin typeface="JetBrains Mono"/>
              </a:rPr>
              <a:t>f"l1&amp;l2 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-&gt;  </a:t>
            </a:r>
            <a:r>
              <a:rPr lang="ru-RU" altLang="ru-RU" sz="3200" b="1" dirty="0">
                <a:solidFill>
                  <a:srgbClr val="0037A6"/>
                </a:solidFill>
                <a:latin typeface="JetBrains Mono"/>
              </a:rPr>
              <a:t>{</a:t>
            </a:r>
            <a:r>
              <a:rPr lang="ru-RU" altLang="ru-RU" sz="3200" b="1" dirty="0" err="1">
                <a:solidFill>
                  <a:srgbClr val="000080"/>
                </a:solidFill>
                <a:latin typeface="JetBrains Mono"/>
              </a:rPr>
              <a:t>sorted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 err="1">
                <a:solidFill>
                  <a:srgbClr val="000080"/>
                </a:solidFill>
                <a:latin typeface="JetBrains Mono"/>
              </a:rPr>
              <a:t>list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 err="1">
                <a:solidFill>
                  <a:srgbClr val="000080"/>
                </a:solidFill>
                <a:latin typeface="JetBrains Mono"/>
              </a:rPr>
              <a:t>set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(l1)&amp;</a:t>
            </a:r>
            <a:r>
              <a:rPr lang="ru-RU" altLang="ru-RU" sz="3200" b="1" dirty="0" err="1">
                <a:solidFill>
                  <a:srgbClr val="000080"/>
                </a:solidFill>
                <a:latin typeface="JetBrains Mono"/>
              </a:rPr>
              <a:t>set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(l2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)), </a:t>
            </a:r>
            <a:r>
              <a:rPr lang="ru-RU" altLang="ru-RU" sz="3200" b="1" dirty="0" err="1" smtClean="0">
                <a:solidFill>
                  <a:srgbClr val="660099"/>
                </a:solidFill>
                <a:latin typeface="JetBrains Mono"/>
              </a:rPr>
              <a:t>reverse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=</a:t>
            </a:r>
            <a:r>
              <a:rPr lang="ru-RU" altLang="ru-RU" sz="3200" b="1" dirty="0" err="1" smtClean="0">
                <a:solidFill>
                  <a:srgbClr val="0033B3"/>
                </a:solidFill>
                <a:latin typeface="JetBrains Mono"/>
              </a:rPr>
              <a:t>True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)</a:t>
            </a:r>
            <a:r>
              <a:rPr lang="ru-RU" altLang="ru-RU" sz="3200" b="1" dirty="0" smtClean="0">
                <a:solidFill>
                  <a:srgbClr val="0037A6"/>
                </a:solidFill>
                <a:latin typeface="JetBrains Mono"/>
              </a:rPr>
              <a:t>}</a:t>
            </a:r>
            <a:r>
              <a:rPr lang="ru-RU" altLang="ru-RU" sz="3200" b="1" dirty="0" smtClean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6735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199505" y="1348816"/>
            <a:ext cx="11804073" cy="5032512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Методы множеств:</a:t>
            </a:r>
          </a:p>
          <a:p>
            <a:pPr lvl="1"/>
            <a:r>
              <a:rPr lang="en-US" dirty="0" err="1" smtClean="0"/>
              <a:t>set.union</a:t>
            </a:r>
            <a:r>
              <a:rPr lang="en-US" dirty="0" smtClean="0"/>
              <a:t>(</a:t>
            </a:r>
            <a:r>
              <a:rPr lang="ru-RU" dirty="0" smtClean="0"/>
              <a:t>множества</a:t>
            </a:r>
            <a:r>
              <a:rPr lang="en-US" dirty="0" smtClean="0"/>
              <a:t>) – </a:t>
            </a:r>
            <a:r>
              <a:rPr lang="ru-RU" dirty="0" smtClean="0"/>
              <a:t>объединение</a:t>
            </a:r>
            <a:endParaRPr lang="en-US" dirty="0" smtClean="0"/>
          </a:p>
          <a:p>
            <a:pPr lvl="1"/>
            <a:r>
              <a:rPr lang="en-US" dirty="0" err="1" smtClean="0"/>
              <a:t>set.intersection</a:t>
            </a:r>
            <a:r>
              <a:rPr lang="en-US" dirty="0" smtClean="0"/>
              <a:t>()</a:t>
            </a:r>
            <a:r>
              <a:rPr lang="ru-RU" dirty="0" smtClean="0"/>
              <a:t> - пересечение</a:t>
            </a:r>
            <a:endParaRPr lang="en-US" dirty="0" smtClean="0"/>
          </a:p>
          <a:p>
            <a:pPr lvl="1"/>
            <a:r>
              <a:rPr lang="en-US" dirty="0" err="1" smtClean="0"/>
              <a:t>set.difference</a:t>
            </a:r>
            <a:r>
              <a:rPr lang="en-US" dirty="0" smtClean="0"/>
              <a:t>()</a:t>
            </a:r>
            <a:r>
              <a:rPr lang="ru-RU" dirty="0" smtClean="0"/>
              <a:t> - разность</a:t>
            </a:r>
            <a:endParaRPr lang="en-US" dirty="0" smtClean="0"/>
          </a:p>
          <a:p>
            <a:pPr lvl="1"/>
            <a:r>
              <a:rPr lang="en-US" dirty="0" err="1" smtClean="0"/>
              <a:t>set.symmetric_difference</a:t>
            </a:r>
            <a:r>
              <a:rPr lang="en-US" dirty="0" smtClean="0"/>
              <a:t>()</a:t>
            </a:r>
            <a:r>
              <a:rPr lang="ru-RU" dirty="0" smtClean="0"/>
              <a:t> – симметричная разность</a:t>
            </a:r>
          </a:p>
          <a:p>
            <a:pPr marL="320040" lvl="1" indent="0">
              <a:buNone/>
            </a:pPr>
            <a:endParaRPr lang="ru-RU" dirty="0"/>
          </a:p>
          <a:p>
            <a:pPr marL="320040" lvl="1" indent="0">
              <a:buNone/>
            </a:pPr>
            <a:r>
              <a:rPr lang="ru-RU" i="1" u="sng" dirty="0" smtClean="0"/>
              <a:t>Отличия</a:t>
            </a:r>
            <a:r>
              <a:rPr lang="ru-RU" dirty="0" smtClean="0"/>
              <a:t>: аргументы необязательно множества!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Множество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081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199505" y="1348816"/>
            <a:ext cx="11804073" cy="841491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Пример.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Множество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90332" y="3189750"/>
            <a:ext cx="1125433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i="1" dirty="0" smtClean="0">
                <a:solidFill>
                  <a:srgbClr val="8C8C8C"/>
                </a:solidFill>
                <a:latin typeface="JetBrains Mono"/>
              </a:rPr>
              <a:t># </a:t>
            </a:r>
            <a:r>
              <a:rPr lang="ru-RU" altLang="ru-RU" sz="2800" b="1" i="1" dirty="0">
                <a:solidFill>
                  <a:srgbClr val="8C8C8C"/>
                </a:solidFill>
                <a:latin typeface="JetBrains Mono"/>
              </a:rPr>
              <a:t>Метод </a:t>
            </a:r>
            <a:r>
              <a:rPr lang="ru-RU" altLang="ru-RU" sz="2800" b="1" i="1" dirty="0" err="1">
                <a:solidFill>
                  <a:srgbClr val="8C8C8C"/>
                </a:solidFill>
                <a:latin typeface="JetBrains Mono"/>
              </a:rPr>
              <a:t>union</a:t>
            </a:r>
            <a:r>
              <a:rPr lang="ru-RU" altLang="ru-RU" sz="2800" b="1" i="1" dirty="0" smtClean="0">
                <a:solidFill>
                  <a:srgbClr val="8C8C8C"/>
                </a:solidFill>
                <a:latin typeface="JetBrains Mono"/>
              </a:rPr>
              <a:t>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(st_1.union(st_2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)) </a:t>
            </a:r>
            <a:r>
              <a:rPr lang="ru-RU" altLang="ru-RU" sz="2800" b="1" i="1" dirty="0">
                <a:solidFill>
                  <a:srgbClr val="8C8C8C"/>
                </a:solidFill>
                <a:latin typeface="JetBrains Mono"/>
              </a:rPr>
              <a:t># {3, 100, 4, 7, 8, </a:t>
            </a:r>
            <a:r>
              <a:rPr lang="ru-RU" altLang="ru-RU" sz="2800" b="1" i="1" dirty="0" smtClean="0">
                <a:solidFill>
                  <a:srgbClr val="8C8C8C"/>
                </a:solidFill>
                <a:latin typeface="JetBrains Mono"/>
              </a:rPr>
              <a:t>89}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(st_1.union(</a:t>
            </a:r>
            <a:r>
              <a:rPr lang="ru-RU" altLang="ru-RU" sz="2800" b="1" dirty="0" err="1" smtClean="0">
                <a:solidFill>
                  <a:srgbClr val="080808"/>
                </a:solidFill>
                <a:latin typeface="JetBrains Mono"/>
              </a:rPr>
              <a:t>words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)) </a:t>
            </a:r>
            <a:r>
              <a:rPr lang="ru-RU" altLang="ru-RU" sz="2800" b="1" i="1" dirty="0">
                <a:solidFill>
                  <a:srgbClr val="8C8C8C"/>
                </a:solidFill>
                <a:latin typeface="JetBrains Mono"/>
              </a:rPr>
              <a:t># {'g', 3, 'n', 7, 8, 't', ' ', 'r', 'i', 'p', 's', </a:t>
            </a:r>
            <a:r>
              <a:rPr lang="ru-RU" altLang="ru-RU" sz="2800" b="1" i="1" dirty="0" smtClean="0">
                <a:solidFill>
                  <a:srgbClr val="8C8C8C"/>
                </a:solidFill>
                <a:latin typeface="JetBrains Mono"/>
              </a:rPr>
              <a:t>89}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(st_1.union(</a:t>
            </a:r>
            <a:r>
              <a:rPr lang="ru-RU" altLang="ru-RU" sz="2800" b="1" dirty="0" err="1" smtClean="0">
                <a:solidFill>
                  <a:srgbClr val="080808"/>
                </a:solidFill>
                <a:latin typeface="JetBrains Mono"/>
              </a:rPr>
              <a:t>lst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)) </a:t>
            </a:r>
            <a:r>
              <a:rPr lang="ru-RU" altLang="ru-RU" sz="2800" b="1" i="1" dirty="0">
                <a:solidFill>
                  <a:srgbClr val="8C8C8C"/>
                </a:solidFill>
                <a:latin typeface="JetBrains Mono"/>
              </a:rPr>
              <a:t># {2, 3, 4, 7, 8, 55, 89</a:t>
            </a:r>
            <a:r>
              <a:rPr lang="ru-RU" altLang="ru-RU" sz="2800" b="1" i="1" dirty="0" smtClean="0">
                <a:solidFill>
                  <a:srgbClr val="8C8C8C"/>
                </a:solidFill>
                <a:latin typeface="JetBrains Mono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i="1" dirty="0" smtClean="0">
                <a:solidFill>
                  <a:srgbClr val="8C8C8C"/>
                </a:solidFill>
                <a:latin typeface="JetBrains Mono"/>
              </a:rPr>
              <a:t># </a:t>
            </a:r>
            <a:r>
              <a:rPr lang="ru-RU" altLang="ru-RU" sz="2800" b="1" i="1" dirty="0">
                <a:solidFill>
                  <a:srgbClr val="8C8C8C"/>
                </a:solidFill>
                <a:latin typeface="JetBrains Mono"/>
              </a:rPr>
              <a:t>Через оператор </a:t>
            </a:r>
            <a:r>
              <a:rPr lang="ru-RU" altLang="ru-RU" sz="2800" b="1" i="1" dirty="0" smtClean="0">
                <a:solidFill>
                  <a:srgbClr val="8C8C8C"/>
                </a:solidFill>
                <a:latin typeface="JetBrains Mono"/>
              </a:rPr>
              <a:t>|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(st_1 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| st_2) </a:t>
            </a:r>
            <a:r>
              <a:rPr lang="ru-RU" altLang="ru-RU" sz="2800" b="1" i="1" dirty="0">
                <a:solidFill>
                  <a:srgbClr val="8C8C8C"/>
                </a:solidFill>
                <a:latin typeface="JetBrains Mono"/>
              </a:rPr>
              <a:t># {3, 100, 4, 7, 8, </a:t>
            </a:r>
            <a:r>
              <a:rPr lang="ru-RU" altLang="ru-RU" sz="2800" b="1" i="1" dirty="0" smtClean="0">
                <a:solidFill>
                  <a:srgbClr val="8C8C8C"/>
                </a:solidFill>
                <a:latin typeface="JetBrains Mono"/>
              </a:rPr>
              <a:t>89}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(st_1 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| 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words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ru-RU" altLang="ru-RU" sz="2800" b="1" i="1" dirty="0">
                <a:solidFill>
                  <a:srgbClr val="8C8C8C"/>
                </a:solidFill>
                <a:latin typeface="JetBrains Mono"/>
              </a:rPr>
              <a:t># </a:t>
            </a:r>
            <a:r>
              <a:rPr lang="ru-RU" altLang="ru-RU" sz="2800" b="1" i="1" dirty="0">
                <a:solidFill>
                  <a:srgbClr val="FF0000"/>
                </a:solidFill>
                <a:latin typeface="JetBrains Mono"/>
              </a:rPr>
              <a:t>Ошибка </a:t>
            </a:r>
            <a:r>
              <a:rPr lang="ru-RU" altLang="ru-RU" sz="2800" b="1" i="1" dirty="0" err="1" smtClean="0">
                <a:solidFill>
                  <a:srgbClr val="FF0000"/>
                </a:solidFill>
                <a:latin typeface="JetBrains Mono"/>
              </a:rPr>
              <a:t>TypeError</a:t>
            </a:r>
            <a:endParaRPr lang="ru-RU" altLang="ru-RU" sz="2800" b="1" i="1" dirty="0" smtClean="0">
              <a:solidFill>
                <a:srgbClr val="FF0000"/>
              </a:solidFill>
              <a:latin typeface="JetBrains Mono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455945" y="1348816"/>
            <a:ext cx="577257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st_1 = {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7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8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89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st_2 = {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4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100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8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words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'</a:t>
            </a:r>
            <a:r>
              <a:rPr lang="ru-RU" altLang="ru-RU" sz="2800" b="1" dirty="0" err="1">
                <a:solidFill>
                  <a:srgbClr val="008080"/>
                </a:solidFill>
                <a:latin typeface="JetBrains Mono"/>
              </a:rPr>
              <a:t>string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 </a:t>
            </a:r>
            <a:r>
              <a:rPr lang="ru-RU" altLang="ru-RU" sz="2800" b="1" dirty="0" err="1">
                <a:solidFill>
                  <a:srgbClr val="008080"/>
                </a:solidFill>
                <a:latin typeface="JetBrains Mono"/>
              </a:rPr>
              <a:t>spring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'</a:t>
            </a:r>
            <a:br>
              <a:rPr lang="ru-RU" altLang="ru-RU" sz="2800" b="1" dirty="0">
                <a:solidFill>
                  <a:srgbClr val="008080"/>
                </a:solidFill>
                <a:latin typeface="JetBrains Mono"/>
              </a:rPr>
            </a:b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lst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= [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4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4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55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]</a:t>
            </a:r>
            <a:endParaRPr lang="ru-RU" altLang="ru-RU" sz="54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92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199505" y="1348816"/>
            <a:ext cx="11804073" cy="5032512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Методы множеств:</a:t>
            </a:r>
          </a:p>
          <a:p>
            <a:pPr lvl="1"/>
            <a:r>
              <a:rPr lang="en-US" dirty="0" err="1" smtClean="0"/>
              <a:t>set.isdisjoin</a:t>
            </a:r>
            <a:r>
              <a:rPr lang="en-US" dirty="0" smtClean="0"/>
              <a:t>(other)</a:t>
            </a:r>
            <a:r>
              <a:rPr lang="ru-RU" dirty="0" smtClean="0"/>
              <a:t> – истина, если </a:t>
            </a:r>
            <a:r>
              <a:rPr lang="en-US" dirty="0" smtClean="0"/>
              <a:t>set</a:t>
            </a:r>
            <a:r>
              <a:rPr lang="ru-RU" dirty="0" smtClean="0"/>
              <a:t> и </a:t>
            </a:r>
            <a:r>
              <a:rPr lang="en-US" dirty="0" smtClean="0"/>
              <a:t>other</a:t>
            </a:r>
            <a:r>
              <a:rPr lang="ru-RU" dirty="0" smtClean="0"/>
              <a:t> не имеют общих элементов</a:t>
            </a:r>
          </a:p>
          <a:p>
            <a:pPr lvl="1"/>
            <a:r>
              <a:rPr lang="en-US" dirty="0" err="1" smtClean="0"/>
              <a:t>set.issubset</a:t>
            </a:r>
            <a:r>
              <a:rPr lang="en-US" dirty="0" smtClean="0"/>
              <a:t>(other</a:t>
            </a:r>
            <a:r>
              <a:rPr lang="en-US" dirty="0"/>
              <a:t>)</a:t>
            </a:r>
            <a:r>
              <a:rPr lang="ru-RU" dirty="0"/>
              <a:t> – истина, если </a:t>
            </a:r>
            <a:r>
              <a:rPr lang="ru-RU" dirty="0" smtClean="0"/>
              <a:t>все элементы </a:t>
            </a:r>
            <a:r>
              <a:rPr lang="en-US" dirty="0" smtClean="0"/>
              <a:t>set</a:t>
            </a:r>
            <a:r>
              <a:rPr lang="ru-RU" dirty="0" smtClean="0"/>
              <a:t> содержаться в </a:t>
            </a:r>
            <a:r>
              <a:rPr lang="en-US" dirty="0" smtClean="0"/>
              <a:t>other (</a:t>
            </a:r>
            <a:r>
              <a:rPr lang="ru-RU" dirty="0" smtClean="0"/>
              <a:t>аналогично, </a:t>
            </a:r>
            <a:r>
              <a:rPr lang="en-US" dirty="0" smtClean="0"/>
              <a:t>set &lt;= other)</a:t>
            </a:r>
            <a:endParaRPr lang="ru-RU" dirty="0" smtClean="0"/>
          </a:p>
          <a:p>
            <a:pPr lvl="1"/>
            <a:r>
              <a:rPr lang="en-US" dirty="0" err="1" smtClean="0"/>
              <a:t>set.issuperset</a:t>
            </a:r>
            <a:r>
              <a:rPr lang="en-US" dirty="0" smtClean="0"/>
              <a:t>(other</a:t>
            </a:r>
            <a:r>
              <a:rPr lang="en-US" dirty="0"/>
              <a:t>)</a:t>
            </a:r>
            <a:r>
              <a:rPr lang="ru-RU" dirty="0"/>
              <a:t> – истина, если все элементы </a:t>
            </a:r>
            <a:r>
              <a:rPr lang="en-US" dirty="0"/>
              <a:t>other </a:t>
            </a:r>
            <a:r>
              <a:rPr lang="ru-RU" dirty="0" smtClean="0"/>
              <a:t>содержаться </a:t>
            </a:r>
            <a:r>
              <a:rPr lang="ru-RU" dirty="0"/>
              <a:t>в </a:t>
            </a:r>
            <a:r>
              <a:rPr lang="en-US" dirty="0" smtClean="0"/>
              <a:t>set </a:t>
            </a:r>
            <a:r>
              <a:rPr lang="en-US" dirty="0"/>
              <a:t>(</a:t>
            </a:r>
            <a:r>
              <a:rPr lang="ru-RU" dirty="0"/>
              <a:t>аналогично, </a:t>
            </a:r>
            <a:r>
              <a:rPr lang="en-US" dirty="0"/>
              <a:t>set </a:t>
            </a:r>
            <a:r>
              <a:rPr lang="en-US" dirty="0" smtClean="0"/>
              <a:t>&gt;= </a:t>
            </a:r>
            <a:r>
              <a:rPr lang="en-US" dirty="0"/>
              <a:t>other)</a:t>
            </a:r>
            <a:endParaRPr lang="ru-RU" dirty="0"/>
          </a:p>
          <a:p>
            <a:pPr lvl="1"/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Множество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974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199505" y="1348816"/>
            <a:ext cx="11804073" cy="5032512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Методы множеств</a:t>
            </a:r>
            <a:r>
              <a:rPr lang="en-US" dirty="0" smtClean="0">
                <a:solidFill>
                  <a:srgbClr val="0070C0"/>
                </a:solidFill>
              </a:rPr>
              <a:t> (</a:t>
            </a:r>
            <a:r>
              <a:rPr lang="ru-RU" dirty="0" smtClean="0">
                <a:solidFill>
                  <a:srgbClr val="0070C0"/>
                </a:solidFill>
              </a:rPr>
              <a:t>меняют исходное множество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  <a:r>
              <a:rPr lang="ru-RU" dirty="0" smtClean="0">
                <a:solidFill>
                  <a:srgbClr val="0070C0"/>
                </a:solidFill>
              </a:rPr>
              <a:t>:</a:t>
            </a:r>
          </a:p>
          <a:p>
            <a:pPr lvl="1"/>
            <a:r>
              <a:rPr lang="en-US" dirty="0" err="1" smtClean="0"/>
              <a:t>set.add</a:t>
            </a:r>
            <a:r>
              <a:rPr lang="en-US" dirty="0" smtClean="0"/>
              <a:t>(</a:t>
            </a:r>
            <a:r>
              <a:rPr lang="ru-RU" dirty="0" smtClean="0"/>
              <a:t>элемент</a:t>
            </a:r>
            <a:r>
              <a:rPr lang="en-US" dirty="0" smtClean="0"/>
              <a:t>)</a:t>
            </a:r>
            <a:r>
              <a:rPr lang="ru-RU" dirty="0" smtClean="0"/>
              <a:t> – добавляет элемент в множество</a:t>
            </a:r>
            <a:r>
              <a:rPr lang="en-US" dirty="0" smtClean="0"/>
              <a:t> </a:t>
            </a:r>
            <a:endParaRPr lang="ru-RU" dirty="0" smtClean="0"/>
          </a:p>
          <a:p>
            <a:pPr lvl="1"/>
            <a:r>
              <a:rPr lang="en-US" dirty="0" err="1" smtClean="0"/>
              <a:t>set.remove</a:t>
            </a:r>
            <a:r>
              <a:rPr lang="en-US" dirty="0" smtClean="0"/>
              <a:t>(</a:t>
            </a:r>
            <a:r>
              <a:rPr lang="ru-RU" dirty="0"/>
              <a:t>элемент</a:t>
            </a:r>
            <a:r>
              <a:rPr lang="en-US" dirty="0"/>
              <a:t>)</a:t>
            </a:r>
            <a:r>
              <a:rPr lang="ru-RU" dirty="0"/>
              <a:t> – удаляет элемент из </a:t>
            </a:r>
            <a:r>
              <a:rPr lang="ru-RU" dirty="0" smtClean="0"/>
              <a:t>множества</a:t>
            </a:r>
            <a:r>
              <a:rPr lang="ru-RU" dirty="0"/>
              <a:t>.</a:t>
            </a:r>
            <a:r>
              <a:rPr lang="ru-RU" dirty="0" smtClean="0"/>
              <a:t> Если элемента нет, ошибка!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err="1" smtClean="0"/>
              <a:t>set.discard</a:t>
            </a:r>
            <a:r>
              <a:rPr lang="en-US" dirty="0" smtClean="0"/>
              <a:t>(</a:t>
            </a:r>
            <a:r>
              <a:rPr lang="ru-RU" dirty="0" smtClean="0"/>
              <a:t>элемент</a:t>
            </a:r>
            <a:r>
              <a:rPr lang="en-US" dirty="0" smtClean="0"/>
              <a:t>)</a:t>
            </a:r>
            <a:r>
              <a:rPr lang="ru-RU" dirty="0" smtClean="0"/>
              <a:t> – удаляет элемент из множества, если он там есть (без ошибки).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Множество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893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199505" y="1348816"/>
            <a:ext cx="11804073" cy="5032512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Методы множеств 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ru-RU" dirty="0">
                <a:solidFill>
                  <a:srgbClr val="0070C0"/>
                </a:solidFill>
              </a:rPr>
              <a:t>меняют исходное множество</a:t>
            </a:r>
            <a:r>
              <a:rPr lang="en-US" dirty="0">
                <a:solidFill>
                  <a:srgbClr val="0070C0"/>
                </a:solidFill>
              </a:rPr>
              <a:t>) </a:t>
            </a:r>
            <a:r>
              <a:rPr lang="ru-RU" dirty="0" smtClean="0">
                <a:solidFill>
                  <a:srgbClr val="0070C0"/>
                </a:solidFill>
              </a:rPr>
              <a:t>:</a:t>
            </a:r>
          </a:p>
          <a:p>
            <a:pPr lvl="1"/>
            <a:r>
              <a:rPr lang="en-US" dirty="0" err="1" smtClean="0"/>
              <a:t>set.clear</a:t>
            </a:r>
            <a:r>
              <a:rPr lang="en-US" dirty="0" smtClean="0"/>
              <a:t>() – </a:t>
            </a:r>
            <a:r>
              <a:rPr lang="ru-RU" dirty="0" smtClean="0"/>
              <a:t>очищает множество</a:t>
            </a:r>
            <a:r>
              <a:rPr lang="en-US" dirty="0" smtClean="0"/>
              <a:t> </a:t>
            </a:r>
            <a:endParaRPr lang="ru-RU" dirty="0" smtClean="0"/>
          </a:p>
          <a:p>
            <a:pPr lvl="1"/>
            <a:r>
              <a:rPr lang="en-US" dirty="0" err="1" smtClean="0"/>
              <a:t>set.pop</a:t>
            </a:r>
            <a:r>
              <a:rPr lang="en-US" dirty="0" smtClean="0"/>
              <a:t>() </a:t>
            </a:r>
            <a:r>
              <a:rPr lang="en-US" dirty="0"/>
              <a:t>– </a:t>
            </a:r>
            <a:r>
              <a:rPr lang="ru-RU" dirty="0" smtClean="0"/>
              <a:t>удаляет произвольный элемент из множества и возвращает его в качестве результата</a:t>
            </a:r>
          </a:p>
          <a:p>
            <a:pPr lvl="1"/>
            <a:r>
              <a:rPr lang="en-US" dirty="0" err="1" smtClean="0"/>
              <a:t>set.update</a:t>
            </a:r>
            <a:r>
              <a:rPr lang="en-US" dirty="0" smtClean="0"/>
              <a:t>(other, …)</a:t>
            </a:r>
            <a:r>
              <a:rPr lang="ru-RU" dirty="0" smtClean="0"/>
              <a:t> – добавляет элементы из </a:t>
            </a:r>
            <a:r>
              <a:rPr lang="en-US" dirty="0" smtClean="0"/>
              <a:t>other</a:t>
            </a:r>
            <a:r>
              <a:rPr lang="ru-RU" dirty="0" smtClean="0"/>
              <a:t> в </a:t>
            </a:r>
            <a:r>
              <a:rPr lang="en-US" dirty="0" smtClean="0"/>
              <a:t>set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Множество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624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Неизменяемые множества.</a:t>
            </a:r>
          </a:p>
          <a:p>
            <a:r>
              <a:rPr lang="ru-RU" dirty="0" smtClean="0"/>
              <a:t>Создаются с помощью метода </a:t>
            </a:r>
            <a:r>
              <a:rPr lang="en-US" dirty="0" err="1" smtClean="0">
                <a:solidFill>
                  <a:srgbClr val="FF0000"/>
                </a:solidFill>
              </a:rPr>
              <a:t>frozenset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endParaRPr lang="ru-RU" dirty="0" smtClean="0">
              <a:solidFill>
                <a:srgbClr val="FF0000"/>
              </a:solidFill>
            </a:endParaRPr>
          </a:p>
          <a:p>
            <a:r>
              <a:rPr lang="ru-RU" dirty="0" smtClean="0"/>
              <a:t>Аналогичны изменяемым множествам.</a:t>
            </a:r>
          </a:p>
          <a:p>
            <a:r>
              <a:rPr lang="ru-RU" dirty="0" smtClean="0"/>
              <a:t>Нельзя применять методы, меняющие исходные множество: </a:t>
            </a:r>
            <a:r>
              <a:rPr lang="en-US" dirty="0" smtClean="0"/>
              <a:t>add(), remove(), pop(), clear() </a:t>
            </a:r>
            <a:r>
              <a:rPr lang="ru-RU" dirty="0" smtClean="0"/>
              <a:t>и т.д.</a:t>
            </a:r>
            <a:endParaRPr lang="ru-RU" sz="3200" dirty="0">
              <a:solidFill>
                <a:srgbClr val="FF0000"/>
              </a:solidFill>
              <a:latin typeface="JetBrains Mono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Множество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616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54265" y="1244895"/>
            <a:ext cx="11509137" cy="5169352"/>
          </a:xfrm>
        </p:spPr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Создание списка</a:t>
            </a:r>
          </a:p>
          <a:p>
            <a:pPr lvl="1"/>
            <a:r>
              <a:rPr lang="ru-RU" dirty="0" smtClean="0"/>
              <a:t>Групповое присваивание со списками лучше не использовать!</a:t>
            </a:r>
          </a:p>
          <a:p>
            <a:pPr marL="0" indent="0">
              <a:buNone/>
            </a:pPr>
            <a:r>
              <a:rPr lang="en-US" dirty="0" smtClean="0"/>
              <a:t>x= y</a:t>
            </a:r>
            <a:r>
              <a:rPr lang="en-US" dirty="0" smtClean="0">
                <a:latin typeface="JetBrains Mono"/>
              </a:rPr>
              <a:t> = [</a:t>
            </a:r>
            <a:r>
              <a:rPr lang="en-US" dirty="0" smtClean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 smtClean="0">
                <a:latin typeface="JetBrains Mono"/>
              </a:rPr>
              <a:t>, </a:t>
            </a:r>
            <a:r>
              <a:rPr lang="en-US" dirty="0" smtClean="0">
                <a:solidFill>
                  <a:srgbClr val="1750EB"/>
                </a:solidFill>
                <a:latin typeface="JetBrains Mono"/>
              </a:rPr>
              <a:t>15</a:t>
            </a:r>
            <a:r>
              <a:rPr lang="en-US" dirty="0" smtClean="0">
                <a:latin typeface="JetBrains Mono"/>
              </a:rPr>
              <a:t>, </a:t>
            </a:r>
            <a:r>
              <a:rPr lang="en-US" dirty="0" smtClean="0">
                <a:solidFill>
                  <a:srgbClr val="1750EB"/>
                </a:solidFill>
                <a:latin typeface="JetBrains Mono"/>
              </a:rPr>
              <a:t>78</a:t>
            </a:r>
            <a:r>
              <a:rPr lang="en-US" dirty="0" smtClean="0">
                <a:latin typeface="JetBrains Mono"/>
              </a:rPr>
              <a:t>]</a:t>
            </a:r>
            <a:r>
              <a:rPr lang="en-US" dirty="0" smtClean="0"/>
              <a:t> </a:t>
            </a:r>
            <a:r>
              <a:rPr lang="en-US" sz="2800" i="1" dirty="0" smtClean="0">
                <a:solidFill>
                  <a:srgbClr val="8C8C8C"/>
                </a:solidFill>
                <a:latin typeface="JetBrains Mono"/>
              </a:rPr>
              <a:t># </a:t>
            </a:r>
            <a:r>
              <a:rPr lang="ru-RU" sz="2800" i="1" dirty="0" smtClean="0">
                <a:solidFill>
                  <a:srgbClr val="8C8C8C"/>
                </a:solidFill>
                <a:latin typeface="JetBrains Mono"/>
              </a:rPr>
              <a:t>на один список </a:t>
            </a:r>
            <a:r>
              <a:rPr lang="en-US" sz="2800" i="1" dirty="0" smtClean="0">
                <a:solidFill>
                  <a:srgbClr val="8C8C8C"/>
                </a:solidFill>
                <a:latin typeface="JetBrains Mono"/>
              </a:rPr>
              <a:t>[1,15,78] </a:t>
            </a:r>
            <a:r>
              <a:rPr lang="ru-RU" sz="2800" i="1" dirty="0" smtClean="0">
                <a:solidFill>
                  <a:srgbClr val="8C8C8C"/>
                </a:solidFill>
                <a:latin typeface="JetBrains Mono"/>
              </a:rPr>
              <a:t>ссылаются </a:t>
            </a:r>
            <a:r>
              <a:rPr lang="en-US" sz="2800" i="1" dirty="0" smtClean="0">
                <a:solidFill>
                  <a:srgbClr val="8C8C8C"/>
                </a:solidFill>
                <a:latin typeface="JetBrains Mono"/>
              </a:rPr>
              <a:t>x,</a:t>
            </a:r>
            <a:r>
              <a:rPr lang="ru-RU" sz="2800" i="1" dirty="0" smtClean="0">
                <a:solidFill>
                  <a:srgbClr val="8C8C8C"/>
                </a:solidFill>
                <a:latin typeface="JetBrains Mono"/>
              </a:rPr>
              <a:t> </a:t>
            </a:r>
            <a:r>
              <a:rPr lang="en-US" sz="2800" i="1" dirty="0" smtClean="0">
                <a:solidFill>
                  <a:srgbClr val="8C8C8C"/>
                </a:solidFill>
                <a:latin typeface="JetBrains Mono"/>
              </a:rPr>
              <a:t>y</a:t>
            </a:r>
            <a:endParaRPr lang="ru-RU" sz="2800" i="1" dirty="0">
              <a:solidFill>
                <a:srgbClr val="8C8C8C"/>
              </a:solidFill>
              <a:latin typeface="JetBrains Mono"/>
            </a:endParaRPr>
          </a:p>
          <a:p>
            <a:pPr marL="0" indent="0">
              <a:buNone/>
            </a:pPr>
            <a:r>
              <a:rPr lang="ru-RU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x</a:t>
            </a:r>
            <a:r>
              <a:rPr lang="en-US" dirty="0"/>
              <a:t>, y</a:t>
            </a:r>
            <a:r>
              <a:rPr lang="en-US" dirty="0">
                <a:latin typeface="JetBrains Mono"/>
              </a:rPr>
              <a:t> = 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15</a:t>
            </a:r>
            <a:r>
              <a:rPr lang="en-US" dirty="0"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78</a:t>
            </a:r>
            <a:r>
              <a:rPr lang="en-US" dirty="0" smtClean="0">
                <a:latin typeface="JetBrains Mono"/>
              </a:rPr>
              <a:t>], </a:t>
            </a:r>
            <a:r>
              <a:rPr lang="en-US" dirty="0"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15</a:t>
            </a:r>
            <a:r>
              <a:rPr lang="en-US" dirty="0"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78</a:t>
            </a:r>
            <a:r>
              <a:rPr lang="en-US" dirty="0" smtClean="0">
                <a:latin typeface="JetBrains Mono"/>
              </a:rPr>
              <a:t>] </a:t>
            </a:r>
            <a:r>
              <a:rPr lang="en-US" sz="2800" i="1" dirty="0">
                <a:solidFill>
                  <a:srgbClr val="8C8C8C"/>
                </a:solidFill>
                <a:latin typeface="JetBrains Mono"/>
              </a:rPr>
              <a:t># </a:t>
            </a:r>
            <a:r>
              <a:rPr lang="ru-RU" sz="2800" i="1" dirty="0">
                <a:solidFill>
                  <a:srgbClr val="8C8C8C"/>
                </a:solidFill>
                <a:latin typeface="JetBrains Mono"/>
              </a:rPr>
              <a:t>созданы два списка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171677"/>
              </p:ext>
            </p:extLst>
          </p:nvPr>
        </p:nvGraphicFramePr>
        <p:xfrm>
          <a:off x="890015" y="3761151"/>
          <a:ext cx="9820866" cy="1980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387">
                  <a:extLst>
                    <a:ext uri="{9D8B030D-6E8A-4147-A177-3AD203B41FA5}">
                      <a16:colId xmlns:a16="http://schemas.microsoft.com/office/drawing/2014/main" val="875313846"/>
                    </a:ext>
                  </a:extLst>
                </a:gridCol>
                <a:gridCol w="662563">
                  <a:extLst>
                    <a:ext uri="{9D8B030D-6E8A-4147-A177-3AD203B41FA5}">
                      <a16:colId xmlns:a16="http://schemas.microsoft.com/office/drawing/2014/main" val="3140628703"/>
                    </a:ext>
                  </a:extLst>
                </a:gridCol>
                <a:gridCol w="339177">
                  <a:extLst>
                    <a:ext uri="{9D8B030D-6E8A-4147-A177-3AD203B41FA5}">
                      <a16:colId xmlns:a16="http://schemas.microsoft.com/office/drawing/2014/main" val="2034787136"/>
                    </a:ext>
                  </a:extLst>
                </a:gridCol>
                <a:gridCol w="662563">
                  <a:extLst>
                    <a:ext uri="{9D8B030D-6E8A-4147-A177-3AD203B41FA5}">
                      <a16:colId xmlns:a16="http://schemas.microsoft.com/office/drawing/2014/main" val="3374139235"/>
                    </a:ext>
                  </a:extLst>
                </a:gridCol>
                <a:gridCol w="662563">
                  <a:extLst>
                    <a:ext uri="{9D8B030D-6E8A-4147-A177-3AD203B41FA5}">
                      <a16:colId xmlns:a16="http://schemas.microsoft.com/office/drawing/2014/main" val="546391378"/>
                    </a:ext>
                  </a:extLst>
                </a:gridCol>
                <a:gridCol w="662563">
                  <a:extLst>
                    <a:ext uri="{9D8B030D-6E8A-4147-A177-3AD203B41FA5}">
                      <a16:colId xmlns:a16="http://schemas.microsoft.com/office/drawing/2014/main" val="2741065021"/>
                    </a:ext>
                  </a:extLst>
                </a:gridCol>
                <a:gridCol w="339177">
                  <a:extLst>
                    <a:ext uri="{9D8B030D-6E8A-4147-A177-3AD203B41FA5}">
                      <a16:colId xmlns:a16="http://schemas.microsoft.com/office/drawing/2014/main" val="3674978868"/>
                    </a:ext>
                  </a:extLst>
                </a:gridCol>
                <a:gridCol w="795849">
                  <a:extLst>
                    <a:ext uri="{9D8B030D-6E8A-4147-A177-3AD203B41FA5}">
                      <a16:colId xmlns:a16="http://schemas.microsoft.com/office/drawing/2014/main" val="4002605770"/>
                    </a:ext>
                  </a:extLst>
                </a:gridCol>
                <a:gridCol w="380484">
                  <a:extLst>
                    <a:ext uri="{9D8B030D-6E8A-4147-A177-3AD203B41FA5}">
                      <a16:colId xmlns:a16="http://schemas.microsoft.com/office/drawing/2014/main" val="2429789697"/>
                    </a:ext>
                  </a:extLst>
                </a:gridCol>
                <a:gridCol w="901224">
                  <a:extLst>
                    <a:ext uri="{9D8B030D-6E8A-4147-A177-3AD203B41FA5}">
                      <a16:colId xmlns:a16="http://schemas.microsoft.com/office/drawing/2014/main" val="630084032"/>
                    </a:ext>
                  </a:extLst>
                </a:gridCol>
                <a:gridCol w="389694">
                  <a:extLst>
                    <a:ext uri="{9D8B030D-6E8A-4147-A177-3AD203B41FA5}">
                      <a16:colId xmlns:a16="http://schemas.microsoft.com/office/drawing/2014/main" val="819753826"/>
                    </a:ext>
                  </a:extLst>
                </a:gridCol>
                <a:gridCol w="877318">
                  <a:extLst>
                    <a:ext uri="{9D8B030D-6E8A-4147-A177-3AD203B41FA5}">
                      <a16:colId xmlns:a16="http://schemas.microsoft.com/office/drawing/2014/main" val="3912544195"/>
                    </a:ext>
                  </a:extLst>
                </a:gridCol>
                <a:gridCol w="351953">
                  <a:extLst>
                    <a:ext uri="{9D8B030D-6E8A-4147-A177-3AD203B41FA5}">
                      <a16:colId xmlns:a16="http://schemas.microsoft.com/office/drawing/2014/main" val="1680860065"/>
                    </a:ext>
                  </a:extLst>
                </a:gridCol>
                <a:gridCol w="662563">
                  <a:extLst>
                    <a:ext uri="{9D8B030D-6E8A-4147-A177-3AD203B41FA5}">
                      <a16:colId xmlns:a16="http://schemas.microsoft.com/office/drawing/2014/main" val="908492740"/>
                    </a:ext>
                  </a:extLst>
                </a:gridCol>
                <a:gridCol w="662563">
                  <a:extLst>
                    <a:ext uri="{9D8B030D-6E8A-4147-A177-3AD203B41FA5}">
                      <a16:colId xmlns:a16="http://schemas.microsoft.com/office/drawing/2014/main" val="2072997717"/>
                    </a:ext>
                  </a:extLst>
                </a:gridCol>
                <a:gridCol w="662563">
                  <a:extLst>
                    <a:ext uri="{9D8B030D-6E8A-4147-A177-3AD203B41FA5}">
                      <a16:colId xmlns:a16="http://schemas.microsoft.com/office/drawing/2014/main" val="2046046134"/>
                    </a:ext>
                  </a:extLst>
                </a:gridCol>
                <a:gridCol w="447662">
                  <a:extLst>
                    <a:ext uri="{9D8B030D-6E8A-4147-A177-3AD203B41FA5}">
                      <a16:colId xmlns:a16="http://schemas.microsoft.com/office/drawing/2014/main" val="3386223310"/>
                    </a:ext>
                  </a:extLst>
                </a:gridCol>
              </a:tblGrid>
              <a:tr h="66024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…</a:t>
                      </a:r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</a:t>
                      </a:r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…</a:t>
                      </a:r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32</a:t>
                      </a:r>
                      <a:endParaRPr kumimoji="0" lang="ru-RU" sz="1600" b="1" kern="1200" dirty="0">
                        <a:solidFill>
                          <a:srgbClr val="00B050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33</a:t>
                      </a:r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34</a:t>
                      </a:r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…</a:t>
                      </a:r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44</a:t>
                      </a:r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…</a:t>
                      </a:r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51</a:t>
                      </a:r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59</a:t>
                      </a:r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…</a:t>
                      </a:r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90</a:t>
                      </a:r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…</a:t>
                      </a:r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ru-RU" sz="16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b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540354"/>
                  </a:ext>
                </a:extLst>
              </a:tr>
              <a:tr h="660248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id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32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</a:p>
                    <a:p>
                      <a:pPr algn="ctr"/>
                      <a:r>
                        <a:rPr lang="en-US" b="1" dirty="0" smtClean="0"/>
                        <a:t>44</a:t>
                      </a:r>
                      <a:endParaRPr lang="ru-RU" b="1" dirty="0"/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</a:p>
                    <a:p>
                      <a:pPr algn="ctr"/>
                      <a:r>
                        <a:rPr lang="en-US" b="1" dirty="0" smtClean="0"/>
                        <a:t>51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2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ru-RU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kumimoji="0" lang="ru-RU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2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  <a:endParaRPr kumimoji="0" lang="ru-RU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CE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CE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C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768528"/>
                  </a:ext>
                </a:extLst>
              </a:tr>
              <a:tr h="660248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Cambria" panose="02040503050406030204" pitchFamily="18" charset="0"/>
                        </a:rPr>
                        <a:t>…</a:t>
                      </a:r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Cambria" panose="02040503050406030204" pitchFamily="18" charset="0"/>
                        </a:rPr>
                        <a:t>x</a:t>
                      </a:r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Cambria" panose="02040503050406030204" pitchFamily="18" charset="0"/>
                        </a:rPr>
                        <a:t>y</a:t>
                      </a:r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b="1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971102"/>
                  </a:ext>
                </a:extLst>
              </a:tr>
            </a:tbl>
          </a:graphicData>
        </a:graphic>
      </p:graphicFrame>
      <p:cxnSp>
        <p:nvCxnSpPr>
          <p:cNvPr id="6" name="Скругленная соединительная линия 5"/>
          <p:cNvCxnSpPr/>
          <p:nvPr/>
        </p:nvCxnSpPr>
        <p:spPr>
          <a:xfrm rot="5400000" flipH="1" flipV="1">
            <a:off x="1869142" y="5069543"/>
            <a:ext cx="363072" cy="336179"/>
          </a:xfrm>
          <a:prstGeom prst="curvedConnector3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олилиния 15"/>
          <p:cNvSpPr/>
          <p:nvPr/>
        </p:nvSpPr>
        <p:spPr>
          <a:xfrm flipH="1">
            <a:off x="2326341" y="5056096"/>
            <a:ext cx="5955693" cy="411081"/>
          </a:xfrm>
          <a:custGeom>
            <a:avLst/>
            <a:gdLst>
              <a:gd name="connsiteX0" fmla="*/ 0 w 2689411"/>
              <a:gd name="connsiteY0" fmla="*/ 0 h 297610"/>
              <a:gd name="connsiteX1" fmla="*/ 510988 w 2689411"/>
              <a:gd name="connsiteY1" fmla="*/ 242047 h 297610"/>
              <a:gd name="connsiteX2" fmla="*/ 1519517 w 2689411"/>
              <a:gd name="connsiteY2" fmla="*/ 295835 h 297610"/>
              <a:gd name="connsiteX3" fmla="*/ 2393576 w 2689411"/>
              <a:gd name="connsiteY3" fmla="*/ 201706 h 297610"/>
              <a:gd name="connsiteX4" fmla="*/ 2689411 w 2689411"/>
              <a:gd name="connsiteY4" fmla="*/ 40341 h 29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9411" h="297610">
                <a:moveTo>
                  <a:pt x="0" y="0"/>
                </a:moveTo>
                <a:cubicBezTo>
                  <a:pt x="128867" y="96370"/>
                  <a:pt x="257735" y="192741"/>
                  <a:pt x="510988" y="242047"/>
                </a:cubicBezTo>
                <a:cubicBezTo>
                  <a:pt x="764241" y="291353"/>
                  <a:pt x="1205752" y="302559"/>
                  <a:pt x="1519517" y="295835"/>
                </a:cubicBezTo>
                <a:cubicBezTo>
                  <a:pt x="1833282" y="289112"/>
                  <a:pt x="2198594" y="244288"/>
                  <a:pt x="2393576" y="201706"/>
                </a:cubicBezTo>
                <a:cubicBezTo>
                  <a:pt x="2588558" y="159124"/>
                  <a:pt x="2638984" y="99732"/>
                  <a:pt x="2689411" y="4034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058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Неизменяемые множества.</a:t>
            </a:r>
          </a:p>
          <a:p>
            <a:r>
              <a:rPr lang="ru-RU" dirty="0" smtClean="0"/>
              <a:t>Пример</a:t>
            </a:r>
            <a:endParaRPr lang="ru-RU" sz="3200" dirty="0">
              <a:solidFill>
                <a:srgbClr val="FF0000"/>
              </a:solidFill>
              <a:latin typeface="JetBrains Mono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Множество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513137" y="2632770"/>
            <a:ext cx="967231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st_1 = {</a:t>
            </a:r>
            <a:r>
              <a:rPr lang="ru-RU" altLang="ru-RU" sz="3200" b="1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3200" b="1" dirty="0">
                <a:solidFill>
                  <a:srgbClr val="1750EB"/>
                </a:solidFill>
                <a:latin typeface="JetBrains Mono"/>
              </a:rPr>
              <a:t>7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3200" b="1" dirty="0">
                <a:solidFill>
                  <a:srgbClr val="1750EB"/>
                </a:solidFill>
                <a:latin typeface="JetBrains Mono"/>
              </a:rPr>
              <a:t>8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3200" b="1" dirty="0">
                <a:solidFill>
                  <a:srgbClr val="1750EB"/>
                </a:solidFill>
                <a:latin typeface="JetBrains Mono"/>
              </a:rPr>
              <a:t>89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st_3 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ru-RU" altLang="ru-RU" sz="3200" b="1" dirty="0" err="1">
                <a:solidFill>
                  <a:srgbClr val="000080"/>
                </a:solidFill>
                <a:latin typeface="JetBrains Mono"/>
              </a:rPr>
              <a:t>frozenset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(st_1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)</a:t>
            </a:r>
            <a:r>
              <a:rPr lang="en-US" altLang="ru-RU" sz="3200" b="1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en-US" altLang="ru-RU" sz="32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JetBrains Mono"/>
              </a:rPr>
              <a:t>#</a:t>
            </a:r>
            <a:r>
              <a:rPr lang="ru-RU" altLang="ru-RU" sz="32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JetBrains Mono"/>
              </a:rPr>
              <a:t> неизменяемое</a:t>
            </a:r>
            <a:br>
              <a:rPr lang="ru-RU" altLang="ru-RU" sz="32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JetBrains Mono"/>
              </a:rPr>
            </a:b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st_4</a:t>
            </a:r>
            <a:r>
              <a:rPr lang="en-US" altLang="ru-RU" sz="3200" b="1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=</a:t>
            </a:r>
            <a:r>
              <a:rPr lang="en-US" altLang="ru-RU" sz="3200" b="1" dirty="0" smtClean="0">
                <a:solidFill>
                  <a:srgbClr val="080808"/>
                </a:solidFill>
                <a:latin typeface="JetBrains Mono"/>
              </a:rPr>
              <a:t> {</a:t>
            </a:r>
            <a:r>
              <a:rPr lang="ru-RU" altLang="ru-RU" sz="3200" b="1" dirty="0" smtClean="0">
                <a:solidFill>
                  <a:srgbClr val="1750EB"/>
                </a:solidFill>
                <a:latin typeface="JetBrains Mono"/>
              </a:rPr>
              <a:t>4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,</a:t>
            </a:r>
            <a:r>
              <a:rPr lang="ru-RU" altLang="ru-RU" sz="3200" b="1" dirty="0" smtClean="0">
                <a:solidFill>
                  <a:srgbClr val="1750EB"/>
                </a:solidFill>
                <a:latin typeface="JetBrains Mono"/>
              </a:rPr>
              <a:t>7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,</a:t>
            </a:r>
            <a:r>
              <a:rPr lang="en-US" altLang="ru-RU" sz="3200" b="1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sz="3200" b="1" dirty="0" smtClean="0">
                <a:solidFill>
                  <a:srgbClr val="1750EB"/>
                </a:solidFill>
                <a:latin typeface="JetBrains Mono"/>
              </a:rPr>
              <a:t>8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,</a:t>
            </a:r>
            <a:r>
              <a:rPr lang="ru-RU" altLang="ru-RU" sz="3200" b="1" dirty="0" smtClean="0">
                <a:solidFill>
                  <a:srgbClr val="1750EB"/>
                </a:solidFill>
                <a:latin typeface="JetBrains Mono"/>
              </a:rPr>
              <a:t>12</a:t>
            </a:r>
            <a:r>
              <a:rPr lang="en-US" altLang="ru-RU" sz="3200" b="1" dirty="0" smtClean="0">
                <a:solidFill>
                  <a:srgbClr val="080808"/>
                </a:solidFill>
                <a:latin typeface="JetBrains Mono"/>
              </a:rPr>
              <a:t>}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en-US" altLang="ru-RU" sz="32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JetBrains Mono"/>
              </a:rPr>
              <a:t>#</a:t>
            </a:r>
            <a:r>
              <a:rPr lang="ru-RU" altLang="ru-RU" sz="32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JetBrains Mono"/>
              </a:rPr>
              <a:t> изменяемое</a:t>
            </a:r>
            <a:br>
              <a:rPr lang="ru-RU" altLang="ru-RU" sz="32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JetBrains Mono"/>
              </a:rPr>
            </a:br>
            <a:r>
              <a:rPr lang="ru-RU" altLang="ru-RU" sz="32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(st_3.union(st_4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))</a:t>
            </a:r>
            <a:r>
              <a:rPr lang="en-US" altLang="ru-RU" sz="3200" b="1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en-US" altLang="ru-RU" sz="32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JetBrains Mono"/>
              </a:rPr>
              <a:t>#</a:t>
            </a:r>
            <a:r>
              <a:rPr lang="ru-RU" altLang="ru-RU" sz="32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JetBrains Mono"/>
              </a:rPr>
              <a:t> {3, </a:t>
            </a:r>
            <a:r>
              <a:rPr lang="en-US" altLang="ru-RU" sz="32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JetBrains Mono"/>
              </a:rPr>
              <a:t>12, </a:t>
            </a:r>
            <a:r>
              <a:rPr lang="ru-RU" altLang="ru-RU" sz="32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JetBrains Mono"/>
              </a:rPr>
              <a:t>7, </a:t>
            </a:r>
            <a:r>
              <a:rPr lang="en-US" altLang="ru-RU" sz="32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JetBrains Mono"/>
              </a:rPr>
              <a:t>4, </a:t>
            </a:r>
            <a:r>
              <a:rPr lang="ru-RU" altLang="ru-RU" sz="32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JetBrains Mono"/>
              </a:rPr>
              <a:t>8, 89}</a:t>
            </a:r>
            <a:br>
              <a:rPr lang="ru-RU" altLang="ru-RU" sz="32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JetBrains Mono"/>
              </a:rPr>
            </a:br>
            <a:r>
              <a:rPr lang="ru-RU" altLang="ru-RU" sz="32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(st_3 | st_4)</a:t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(st_3.pop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())       </a:t>
            </a:r>
            <a:r>
              <a:rPr lang="en-US" altLang="ru-RU" sz="3200" b="1" i="1" dirty="0">
                <a:solidFill>
                  <a:srgbClr val="FF0000"/>
                </a:solidFill>
                <a:latin typeface="JetBrains Mono"/>
              </a:rPr>
              <a:t># </a:t>
            </a:r>
            <a:r>
              <a:rPr lang="ru-RU" altLang="ru-RU" sz="3200" b="1" i="1" dirty="0">
                <a:solidFill>
                  <a:srgbClr val="FF0000"/>
                </a:solidFill>
                <a:latin typeface="JetBrains Mono"/>
              </a:rPr>
              <a:t>Ошибка</a:t>
            </a:r>
            <a:r>
              <a:rPr lang="ru-RU" altLang="ru-RU" sz="3200" b="1" dirty="0">
                <a:solidFill>
                  <a:srgbClr val="FF0000"/>
                </a:solidFill>
                <a:latin typeface="JetBrains Mono"/>
              </a:rPr>
              <a:t/>
            </a:r>
            <a:br>
              <a:rPr lang="ru-RU" altLang="ru-RU" sz="3200" b="1" dirty="0">
                <a:solidFill>
                  <a:srgbClr val="FF0000"/>
                </a:solidFill>
                <a:latin typeface="JetBrains Mono"/>
              </a:rPr>
            </a:br>
            <a:r>
              <a:rPr lang="ru-RU" altLang="ru-RU" sz="32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(st_3.clear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())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ru-RU" sz="3200" b="1" i="1" dirty="0">
                <a:solidFill>
                  <a:srgbClr val="FF0000"/>
                </a:solidFill>
                <a:latin typeface="JetBrains Mono"/>
              </a:rPr>
              <a:t># </a:t>
            </a:r>
            <a:r>
              <a:rPr lang="ru-RU" altLang="ru-RU" sz="3200" b="1" i="1" dirty="0">
                <a:solidFill>
                  <a:srgbClr val="FF0000"/>
                </a:solidFill>
                <a:latin typeface="JetBrains Mono"/>
              </a:rPr>
              <a:t>Ошибка</a:t>
            </a:r>
          </a:p>
        </p:txBody>
      </p:sp>
    </p:spTree>
    <p:extLst>
      <p:ext uri="{BB962C8B-B14F-4D97-AF65-F5344CB8AC3E}">
        <p14:creationId xmlns:p14="http://schemas.microsoft.com/office/powerpoint/2010/main" val="158796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датой и временем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Получение текущей даты и времени. </a:t>
            </a:r>
            <a:endParaRPr lang="ru-RU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Форматирование </a:t>
            </a:r>
            <a:r>
              <a:rPr lang="ru-RU" dirty="0">
                <a:solidFill>
                  <a:schemeClr val="tx1"/>
                </a:solidFill>
              </a:rPr>
              <a:t>даты и времени. </a:t>
            </a:r>
            <a:endParaRPr lang="ru-RU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Модуль </a:t>
            </a:r>
            <a:r>
              <a:rPr lang="en-US" smtClean="0">
                <a:solidFill>
                  <a:schemeClr val="tx1"/>
                </a:solidFill>
              </a:rPr>
              <a:t>datetime</a:t>
            </a:r>
            <a:r>
              <a:rPr lang="ru-RU" smtClean="0">
                <a:solidFill>
                  <a:schemeClr val="tx1"/>
                </a:solidFill>
              </a:rPr>
              <a:t>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984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51837" y="1348816"/>
            <a:ext cx="11323307" cy="1810020"/>
          </a:xfrm>
        </p:spPr>
        <p:txBody>
          <a:bodyPr/>
          <a:lstStyle/>
          <a:p>
            <a:r>
              <a:rPr lang="ru-RU" dirty="0" smtClean="0"/>
              <a:t>Для работы с датой и временем в </a:t>
            </a:r>
            <a:r>
              <a:rPr lang="en-US" dirty="0" smtClean="0"/>
              <a:t>Python</a:t>
            </a:r>
            <a:r>
              <a:rPr lang="ru-RU" dirty="0" smtClean="0"/>
              <a:t> разработаны специальные модули</a:t>
            </a:r>
            <a:r>
              <a:rPr lang="en-US" dirty="0" smtClean="0"/>
              <a:t> </a:t>
            </a:r>
            <a:r>
              <a:rPr lang="en-US" dirty="0" err="1" smtClean="0"/>
              <a:t>datetime</a:t>
            </a:r>
            <a:r>
              <a:rPr lang="ru-RU" dirty="0" smtClean="0"/>
              <a:t> и </a:t>
            </a:r>
            <a:r>
              <a:rPr lang="en-US" dirty="0" smtClean="0"/>
              <a:t>calendar</a:t>
            </a:r>
            <a:r>
              <a:rPr lang="ru-RU" dirty="0" smtClean="0"/>
              <a:t>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датой и временем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5" name="Объект 1"/>
          <p:cNvSpPr txBox="1">
            <a:spLocks/>
          </p:cNvSpPr>
          <p:nvPr/>
        </p:nvSpPr>
        <p:spPr>
          <a:xfrm>
            <a:off x="451837" y="3454916"/>
            <a:ext cx="11323307" cy="174351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36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36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32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32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32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solidFill>
                  <a:srgbClr val="0070C0"/>
                </a:solidFill>
              </a:rPr>
              <a:t>Получение текущей даты и времени</a:t>
            </a:r>
          </a:p>
          <a:p>
            <a:r>
              <a:rPr lang="ru-RU" dirty="0" smtClean="0"/>
              <a:t>Метод </a:t>
            </a:r>
            <a:r>
              <a:rPr lang="en-US" dirty="0" err="1" smtClean="0"/>
              <a:t>datetime.date.now</a:t>
            </a:r>
            <a:r>
              <a:rPr lang="en-US" dirty="0" smtClean="0"/>
              <a:t>()</a:t>
            </a:r>
          </a:p>
          <a:p>
            <a:pPr marL="0" indent="0">
              <a:buFont typeface="Wingdings 2"/>
              <a:buNone/>
            </a:pP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109641" y="4880839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import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datetime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err="1" smtClean="0">
                <a:solidFill>
                  <a:srgbClr val="080808"/>
                </a:solidFill>
                <a:latin typeface="JetBrains Mono"/>
              </a:rPr>
              <a:t>datetime.date</a:t>
            </a:r>
            <a:r>
              <a:rPr lang="en-US" altLang="ru-RU" sz="2800" b="1" dirty="0" smtClean="0">
                <a:solidFill>
                  <a:srgbClr val="080808"/>
                </a:solidFill>
                <a:latin typeface="JetBrains Mono"/>
              </a:rPr>
              <a:t>time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ru-RU" sz="2800" b="1" dirty="0" smtClean="0">
                <a:solidFill>
                  <a:srgbClr val="080808"/>
                </a:solidFill>
                <a:latin typeface="JetBrains Mono"/>
              </a:rPr>
              <a:t>now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())</a:t>
            </a:r>
            <a:endParaRPr lang="ru-RU" altLang="ru-RU" sz="5400" b="1" dirty="0">
              <a:latin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205641" y="5003949"/>
            <a:ext cx="4360489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ru-RU" sz="2400" b="1" i="1" u="sng" dirty="0" smtClean="0"/>
              <a:t>Результат</a:t>
            </a:r>
            <a:r>
              <a:rPr lang="ru-RU" sz="2400" b="1" dirty="0" smtClean="0"/>
              <a:t>:</a:t>
            </a:r>
            <a:endParaRPr lang="en-US" sz="2400" b="1" dirty="0" smtClean="0"/>
          </a:p>
          <a:p>
            <a:r>
              <a:rPr lang="ru-RU" sz="2400" b="1" dirty="0" smtClean="0"/>
              <a:t>2020-11-16 </a:t>
            </a:r>
            <a:r>
              <a:rPr lang="ru-RU" sz="2400" b="1" dirty="0"/>
              <a:t>13:17:46.797000</a:t>
            </a:r>
          </a:p>
        </p:txBody>
      </p:sp>
    </p:spTree>
    <p:extLst>
      <p:ext uri="{BB962C8B-B14F-4D97-AF65-F5344CB8AC3E}">
        <p14:creationId xmlns:p14="http://schemas.microsoft.com/office/powerpoint/2010/main" val="160161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51837" y="1348816"/>
            <a:ext cx="11323307" cy="1743519"/>
          </a:xfrm>
        </p:spPr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Получение текущей даты и времени</a:t>
            </a:r>
          </a:p>
          <a:p>
            <a:r>
              <a:rPr lang="ru-RU" dirty="0" smtClean="0"/>
              <a:t>Метод </a:t>
            </a:r>
            <a:r>
              <a:rPr lang="en-US" dirty="0" err="1" smtClean="0"/>
              <a:t>datetime.date.today</a:t>
            </a:r>
            <a:r>
              <a:rPr lang="en-US" dirty="0" smtClean="0"/>
              <a:t>() – </a:t>
            </a:r>
            <a:r>
              <a:rPr lang="ru-RU" dirty="0" smtClean="0"/>
              <a:t>получение текущей даты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датой и временем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261907" y="2679825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import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datetime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datetime.date.today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())</a:t>
            </a:r>
            <a:endParaRPr lang="ru-RU" altLang="ru-RU" sz="5400" b="1" dirty="0">
              <a:latin typeface="Arial" panose="020B0604020202020204" pitchFamily="34" charset="0"/>
            </a:endParaRPr>
          </a:p>
        </p:txBody>
      </p:sp>
      <p:sp>
        <p:nvSpPr>
          <p:cNvPr id="7" name="Объект 1"/>
          <p:cNvSpPr txBox="1">
            <a:spLocks/>
          </p:cNvSpPr>
          <p:nvPr/>
        </p:nvSpPr>
        <p:spPr>
          <a:xfrm>
            <a:off x="341312" y="3846935"/>
            <a:ext cx="11323307" cy="154401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36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36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32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32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32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Метод </a:t>
            </a:r>
            <a:r>
              <a:rPr lang="en-US" dirty="0" err="1" smtClean="0"/>
              <a:t>datetime.datetime.now</a:t>
            </a:r>
            <a:r>
              <a:rPr lang="en-US" dirty="0" smtClean="0"/>
              <a:t>().time() – </a:t>
            </a:r>
            <a:r>
              <a:rPr lang="ru-RU" dirty="0" smtClean="0"/>
              <a:t>получение текущего времени</a:t>
            </a:r>
            <a:endParaRPr lang="en-US" dirty="0" smtClean="0"/>
          </a:p>
          <a:p>
            <a:pPr marL="0" indent="0">
              <a:buFont typeface="Wingdings 2"/>
              <a:buNone/>
            </a:pP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032488" y="5089006"/>
            <a:ext cx="732541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import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datetime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err="1" smtClean="0">
                <a:solidFill>
                  <a:srgbClr val="080808"/>
                </a:solidFill>
                <a:latin typeface="JetBrains Mono"/>
              </a:rPr>
              <a:t>datetime.datetime.now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().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time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())</a:t>
            </a:r>
            <a:endParaRPr lang="ru-RU" altLang="ru-RU" sz="5400" b="1" dirty="0">
              <a:latin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8629511" y="5150560"/>
            <a:ext cx="3035107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ru-RU" sz="2400" b="1" i="1" u="sng" dirty="0" smtClean="0"/>
              <a:t>Результат</a:t>
            </a:r>
            <a:r>
              <a:rPr lang="ru-RU" sz="2400" b="1" dirty="0" smtClean="0"/>
              <a:t>:</a:t>
            </a:r>
            <a:endParaRPr lang="en-US" sz="2400" b="1" dirty="0" smtClean="0"/>
          </a:p>
          <a:p>
            <a:r>
              <a:rPr lang="ru-RU" sz="2400" b="1" dirty="0" smtClean="0"/>
              <a:t>13:17:46.797000</a:t>
            </a:r>
            <a:endParaRPr lang="ru-RU" sz="2400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8629512" y="2741379"/>
            <a:ext cx="277555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ru-RU" sz="2400" b="1" i="1" u="sng" dirty="0" smtClean="0"/>
              <a:t>Результат</a:t>
            </a:r>
            <a:r>
              <a:rPr lang="ru-RU" sz="2400" b="1" dirty="0" smtClean="0"/>
              <a:t>:</a:t>
            </a:r>
            <a:endParaRPr lang="en-US" sz="2400" b="1" dirty="0" smtClean="0"/>
          </a:p>
          <a:p>
            <a:r>
              <a:rPr lang="ru-RU" sz="2400" b="1" dirty="0" smtClean="0"/>
              <a:t>2020-11-16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02844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 animBg="1"/>
      <p:bldP spid="11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51837" y="1348815"/>
            <a:ext cx="11323307" cy="5068609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Форматирование даты и времени</a:t>
            </a:r>
          </a:p>
          <a:p>
            <a:r>
              <a:rPr lang="ru-RU" dirty="0" smtClean="0"/>
              <a:t>Для получения части даты или времени можно использовать следующие атрибуты:</a:t>
            </a:r>
          </a:p>
          <a:p>
            <a:pPr lvl="1"/>
            <a:r>
              <a:rPr lang="en-US" dirty="0" smtClean="0"/>
              <a:t>year, month, day, </a:t>
            </a:r>
          </a:p>
          <a:p>
            <a:pPr lvl="1"/>
            <a:r>
              <a:rPr lang="en-US" dirty="0" smtClean="0"/>
              <a:t>weekday, </a:t>
            </a:r>
          </a:p>
          <a:p>
            <a:pPr lvl="1"/>
            <a:r>
              <a:rPr lang="en-US" dirty="0" smtClean="0"/>
              <a:t>hour, minute, second</a:t>
            </a:r>
            <a:r>
              <a:rPr lang="ru-RU" dirty="0" smtClean="0"/>
              <a:t>,</a:t>
            </a:r>
            <a:r>
              <a:rPr lang="en-US" dirty="0" smtClean="0"/>
              <a:t> microsecond</a:t>
            </a:r>
          </a:p>
          <a:p>
            <a:pPr lvl="1"/>
            <a:r>
              <a:rPr lang="ru-RU" dirty="0" smtClean="0"/>
              <a:t>и др.</a:t>
            </a:r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датой и временем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787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51837" y="1348815"/>
            <a:ext cx="11323307" cy="5068609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Форматирование даты и времени</a:t>
            </a:r>
          </a:p>
          <a:p>
            <a:r>
              <a:rPr lang="ru-RU" dirty="0" smtClean="0"/>
              <a:t>Пример.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датой и временем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198316" y="2729456"/>
            <a:ext cx="998739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import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datetime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dt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datetime.date.today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()</a:t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 err="1" smtClean="0">
                <a:solidFill>
                  <a:srgbClr val="008080"/>
                </a:solidFill>
                <a:latin typeface="JetBrains Mono"/>
              </a:rPr>
              <a:t>f"date</a:t>
            </a:r>
            <a:r>
              <a:rPr lang="ru-RU" altLang="ru-RU" sz="3200" b="1" dirty="0" smtClean="0">
                <a:solidFill>
                  <a:srgbClr val="008080"/>
                </a:solidFill>
                <a:latin typeface="JetBrains Mono"/>
              </a:rPr>
              <a:t> 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: </a:t>
            </a:r>
            <a:r>
              <a:rPr lang="ru-RU" altLang="ru-RU" sz="3200" b="1" dirty="0">
                <a:solidFill>
                  <a:srgbClr val="0037A6"/>
                </a:solidFill>
                <a:latin typeface="JetBrains Mono"/>
              </a:rPr>
              <a:t>{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dt</a:t>
            </a:r>
            <a:r>
              <a:rPr lang="ru-RU" altLang="ru-RU" sz="3200" b="1" dirty="0">
                <a:solidFill>
                  <a:srgbClr val="0037A6"/>
                </a:solidFill>
                <a:latin typeface="JetBrains Mono"/>
              </a:rPr>
              <a:t>}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 err="1">
                <a:solidFill>
                  <a:srgbClr val="008080"/>
                </a:solidFill>
                <a:latin typeface="JetBrains Mono"/>
              </a:rPr>
              <a:t>f"format_date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: </a:t>
            </a:r>
            <a:r>
              <a:rPr lang="ru-RU" altLang="ru-RU" sz="3200" b="1" dirty="0">
                <a:solidFill>
                  <a:srgbClr val="0037A6"/>
                </a:solidFill>
                <a:latin typeface="JetBrains Mono"/>
              </a:rPr>
              <a:t>{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dt.day</a:t>
            </a:r>
            <a:r>
              <a:rPr lang="ru-RU" altLang="ru-RU" sz="3200" b="1" dirty="0">
                <a:solidFill>
                  <a:srgbClr val="0037A6"/>
                </a:solidFill>
                <a:latin typeface="JetBrains Mono"/>
              </a:rPr>
              <a:t>}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.</a:t>
            </a:r>
            <a:r>
              <a:rPr lang="ru-RU" altLang="ru-RU" sz="3200" b="1" dirty="0">
                <a:solidFill>
                  <a:srgbClr val="0037A6"/>
                </a:solidFill>
                <a:latin typeface="JetBrains Mono"/>
              </a:rPr>
              <a:t>{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dt.month</a:t>
            </a:r>
            <a:r>
              <a:rPr lang="ru-RU" altLang="ru-RU" sz="3200" b="1" dirty="0">
                <a:solidFill>
                  <a:srgbClr val="0037A6"/>
                </a:solidFill>
                <a:latin typeface="JetBrains Mono"/>
              </a:rPr>
              <a:t>}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.</a:t>
            </a:r>
            <a:r>
              <a:rPr lang="ru-RU" altLang="ru-RU" sz="3200" b="1" dirty="0">
                <a:solidFill>
                  <a:srgbClr val="0037A6"/>
                </a:solidFill>
                <a:latin typeface="JetBrains Mono"/>
              </a:rPr>
              <a:t>{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dt.year</a:t>
            </a:r>
            <a:r>
              <a:rPr lang="ru-RU" altLang="ru-RU" sz="3200" b="1" dirty="0">
                <a:solidFill>
                  <a:srgbClr val="0037A6"/>
                </a:solidFill>
                <a:latin typeface="JetBrains Mono"/>
              </a:rPr>
              <a:t>}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)</a:t>
            </a:r>
            <a:endParaRPr lang="ru-RU" altLang="ru-RU" sz="6000" b="1" dirty="0">
              <a:latin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979026" y="4911994"/>
            <a:ext cx="5098473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ru-RU" sz="2800" b="1" i="1" u="sng" dirty="0" smtClean="0"/>
              <a:t>Результат</a:t>
            </a:r>
            <a:r>
              <a:rPr lang="ru-RU" sz="2800" b="1" dirty="0" smtClean="0"/>
              <a:t>: </a:t>
            </a:r>
          </a:p>
          <a:p>
            <a:r>
              <a:rPr lang="sq-AL" sz="2800" b="1" dirty="0" smtClean="0"/>
              <a:t>date </a:t>
            </a:r>
            <a:r>
              <a:rPr lang="sq-AL" sz="2800" b="1" dirty="0"/>
              <a:t>: 2020-11-16</a:t>
            </a:r>
          </a:p>
          <a:p>
            <a:r>
              <a:rPr lang="sq-AL" sz="2800" b="1" dirty="0"/>
              <a:t>format_date: 16.11.2020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416041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51837" y="1348815"/>
            <a:ext cx="11323307" cy="5068609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Форматирование даты и времени</a:t>
            </a:r>
          </a:p>
          <a:p>
            <a:r>
              <a:rPr lang="ru-RU" dirty="0" smtClean="0"/>
              <a:t>Метод </a:t>
            </a:r>
            <a:r>
              <a:rPr lang="en-US" dirty="0" err="1" smtClean="0">
                <a:solidFill>
                  <a:srgbClr val="FF0000"/>
                </a:solidFill>
              </a:rPr>
              <a:t>strftime</a:t>
            </a:r>
            <a:r>
              <a:rPr lang="en-US" dirty="0" smtClean="0"/>
              <a:t>() </a:t>
            </a:r>
            <a:r>
              <a:rPr lang="ru-RU" dirty="0" smtClean="0"/>
              <a:t> - преобразует дату в строку в соответствии с указанным форматом.</a:t>
            </a:r>
          </a:p>
          <a:p>
            <a:pPr lvl="1"/>
            <a:r>
              <a:rPr lang="ru-RU" dirty="0" smtClean="0"/>
              <a:t>Символы формата:</a:t>
            </a:r>
          </a:p>
          <a:p>
            <a:pPr lvl="2"/>
            <a:r>
              <a:rPr lang="en-US" dirty="0" smtClean="0"/>
              <a:t>%d</a:t>
            </a:r>
            <a:r>
              <a:rPr lang="ru-RU" dirty="0" smtClean="0"/>
              <a:t> – день месяца с 1 по 31</a:t>
            </a:r>
          </a:p>
          <a:p>
            <a:pPr lvl="2"/>
            <a:r>
              <a:rPr lang="en-US" dirty="0" smtClean="0"/>
              <a:t>%m</a:t>
            </a:r>
            <a:r>
              <a:rPr lang="ru-RU" dirty="0" smtClean="0"/>
              <a:t> – месяц (1 – 12)</a:t>
            </a:r>
          </a:p>
          <a:p>
            <a:pPr lvl="2"/>
            <a:r>
              <a:rPr lang="en-US" dirty="0" smtClean="0"/>
              <a:t>%Y, %y – </a:t>
            </a:r>
            <a:r>
              <a:rPr lang="ru-RU" dirty="0" smtClean="0"/>
              <a:t>год</a:t>
            </a:r>
            <a:r>
              <a:rPr lang="en-US" dirty="0" smtClean="0"/>
              <a:t> </a:t>
            </a:r>
            <a:r>
              <a:rPr lang="ru-RU" dirty="0" smtClean="0"/>
              <a:t>(4 или 2 знака)</a:t>
            </a:r>
          </a:p>
          <a:p>
            <a:pPr lvl="2"/>
            <a:r>
              <a:rPr lang="en-US" dirty="0" smtClean="0"/>
              <a:t>%H</a:t>
            </a:r>
            <a:r>
              <a:rPr lang="ru-RU" dirty="0" smtClean="0"/>
              <a:t> – час в формате 0-24</a:t>
            </a:r>
          </a:p>
          <a:p>
            <a:pPr lvl="2"/>
            <a:r>
              <a:rPr lang="en-US" dirty="0" smtClean="0"/>
              <a:t>%M</a:t>
            </a:r>
            <a:r>
              <a:rPr lang="ru-RU" dirty="0" smtClean="0"/>
              <a:t> – минуты</a:t>
            </a:r>
          </a:p>
          <a:p>
            <a:pPr lvl="2"/>
            <a:r>
              <a:rPr lang="en-US" dirty="0" smtClean="0"/>
              <a:t>%S</a:t>
            </a:r>
            <a:r>
              <a:rPr lang="ru-RU" dirty="0" smtClean="0"/>
              <a:t> - секунды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датой и временем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8" name="Объект 1"/>
          <p:cNvSpPr txBox="1">
            <a:spLocks/>
          </p:cNvSpPr>
          <p:nvPr/>
        </p:nvSpPr>
        <p:spPr>
          <a:xfrm>
            <a:off x="6782098" y="3883119"/>
            <a:ext cx="5009279" cy="209265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36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36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32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32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32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dirty="0" smtClean="0"/>
              <a:t>%</a:t>
            </a:r>
            <a:r>
              <a:rPr lang="en-US" dirty="0"/>
              <a:t>c</a:t>
            </a:r>
            <a:r>
              <a:rPr lang="ru-RU" dirty="0" smtClean="0"/>
              <a:t> – время и дата</a:t>
            </a:r>
          </a:p>
          <a:p>
            <a:pPr lvl="2"/>
            <a:r>
              <a:rPr lang="en-US" dirty="0" smtClean="0"/>
              <a:t>%</a:t>
            </a:r>
            <a:r>
              <a:rPr lang="en-US" dirty="0"/>
              <a:t>x</a:t>
            </a:r>
            <a:r>
              <a:rPr lang="ru-RU" dirty="0" smtClean="0"/>
              <a:t> – дата</a:t>
            </a:r>
          </a:p>
          <a:p>
            <a:pPr lvl="2"/>
            <a:r>
              <a:rPr lang="en-US" dirty="0" smtClean="0"/>
              <a:t>%</a:t>
            </a:r>
            <a:r>
              <a:rPr lang="en-US" dirty="0"/>
              <a:t>X</a:t>
            </a:r>
            <a:r>
              <a:rPr lang="en-US" dirty="0" smtClean="0"/>
              <a:t> – </a:t>
            </a:r>
            <a:r>
              <a:rPr lang="ru-RU" dirty="0" smtClean="0"/>
              <a:t>время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921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51837" y="1348815"/>
            <a:ext cx="11323307" cy="5068609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Форматирование даты и времени</a:t>
            </a:r>
          </a:p>
          <a:p>
            <a:r>
              <a:rPr lang="ru-RU" dirty="0" smtClean="0"/>
              <a:t>Метод </a:t>
            </a:r>
            <a:r>
              <a:rPr lang="en-US" dirty="0" err="1" smtClean="0"/>
              <a:t>strftime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датой и временем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19403" y="2852067"/>
            <a:ext cx="1078541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dt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datetime.datetime.now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()</a:t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strdate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dt.</a:t>
            </a:r>
            <a:r>
              <a:rPr lang="ru-RU" altLang="ru-RU" sz="3200" b="1" dirty="0" err="1">
                <a:solidFill>
                  <a:srgbClr val="FF0000"/>
                </a:solidFill>
                <a:latin typeface="JetBrains Mono"/>
              </a:rPr>
              <a:t>strftime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"%</a:t>
            </a:r>
            <a:r>
              <a:rPr lang="ru-RU" altLang="ru-RU" sz="3200" b="1" dirty="0" err="1">
                <a:solidFill>
                  <a:srgbClr val="008080"/>
                </a:solidFill>
                <a:latin typeface="JetBrains Mono"/>
              </a:rPr>
              <a:t>d.%m.%Y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 %H:%M</a:t>
            </a:r>
            <a:r>
              <a:rPr lang="ru-RU" altLang="ru-RU" sz="3200" b="1" dirty="0" smtClean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) </a:t>
            </a:r>
            <a:r>
              <a:rPr lang="en-US" altLang="ru-RU" sz="32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JetBrains Mono"/>
              </a:rPr>
              <a:t>#</a:t>
            </a:r>
            <a:r>
              <a:rPr lang="ru-RU" altLang="ru-RU" sz="32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JetBrains Mono"/>
              </a:rPr>
              <a:t>строка!</a:t>
            </a:r>
            <a:r>
              <a:rPr lang="ru-RU" altLang="ru-RU" sz="32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JetBrains Mono"/>
              </a:rPr>
              <a:t/>
            </a:r>
            <a:br>
              <a:rPr lang="ru-RU" altLang="ru-RU" sz="32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JetBrains Mono"/>
              </a:rPr>
            </a:br>
            <a:r>
              <a:rPr lang="ru-RU" altLang="ru-RU" sz="3200" b="1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 err="1" smtClean="0">
                <a:solidFill>
                  <a:srgbClr val="080808"/>
                </a:solidFill>
                <a:latin typeface="JetBrains Mono"/>
              </a:rPr>
              <a:t>strdate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dt.</a:t>
            </a:r>
            <a:r>
              <a:rPr lang="ru-RU" altLang="ru-RU" sz="3200" b="1" dirty="0" err="1">
                <a:solidFill>
                  <a:srgbClr val="FF0000"/>
                </a:solidFill>
                <a:latin typeface="JetBrains Mono"/>
              </a:rPr>
              <a:t>strftime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"%c"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))</a:t>
            </a:r>
            <a:endParaRPr lang="ru-RU" altLang="ru-RU" sz="6000" b="1" dirty="0">
              <a:latin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824451" y="4614501"/>
            <a:ext cx="5098473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ru-RU" sz="2800" b="1" i="1" u="sng" dirty="0" smtClean="0"/>
              <a:t>Результат</a:t>
            </a:r>
            <a:r>
              <a:rPr lang="ru-RU" sz="2800" b="1" dirty="0" smtClean="0"/>
              <a:t>: </a:t>
            </a:r>
          </a:p>
          <a:p>
            <a:r>
              <a:rPr lang="sq-AL" sz="2800" b="1" dirty="0"/>
              <a:t>16.11.2020 13:39</a:t>
            </a:r>
          </a:p>
          <a:p>
            <a:r>
              <a:rPr lang="sq-AL" sz="2800" b="1" dirty="0"/>
              <a:t>Mon Nov 16 13:39:37 2020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77411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51837" y="1265690"/>
            <a:ext cx="11323307" cy="5280585"/>
          </a:xfrm>
        </p:spPr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Форматирование даты и времени</a:t>
            </a:r>
          </a:p>
          <a:p>
            <a:r>
              <a:rPr lang="ru-RU" dirty="0" smtClean="0"/>
              <a:t>Метод </a:t>
            </a:r>
            <a:r>
              <a:rPr lang="en-US" dirty="0" err="1" smtClean="0">
                <a:solidFill>
                  <a:srgbClr val="FF0000"/>
                </a:solidFill>
              </a:rPr>
              <a:t>strftime</a:t>
            </a:r>
            <a:r>
              <a:rPr lang="en-US" dirty="0" smtClean="0"/>
              <a:t>() </a:t>
            </a:r>
            <a:r>
              <a:rPr lang="ru-RU" dirty="0" smtClean="0"/>
              <a:t> - преобразует дату в строку в соответствии с указанным форматом.</a:t>
            </a:r>
          </a:p>
          <a:p>
            <a:pPr lvl="1"/>
            <a:r>
              <a:rPr lang="ru-RU" dirty="0" smtClean="0"/>
              <a:t>Символы формата:</a:t>
            </a:r>
          </a:p>
          <a:p>
            <a:pPr lvl="2"/>
            <a:r>
              <a:rPr lang="en-US" dirty="0" smtClean="0"/>
              <a:t>%A</a:t>
            </a:r>
            <a:r>
              <a:rPr lang="ru-RU" dirty="0" smtClean="0"/>
              <a:t> – полное название дня недели</a:t>
            </a:r>
          </a:p>
          <a:p>
            <a:pPr lvl="2"/>
            <a:r>
              <a:rPr lang="en-US" dirty="0" smtClean="0"/>
              <a:t>%a</a:t>
            </a:r>
            <a:r>
              <a:rPr lang="ru-RU" dirty="0" smtClean="0"/>
              <a:t> – сокращенное название дня недели</a:t>
            </a:r>
          </a:p>
          <a:p>
            <a:pPr lvl="2"/>
            <a:r>
              <a:rPr lang="en-US" dirty="0" smtClean="0"/>
              <a:t>%w – </a:t>
            </a:r>
            <a:r>
              <a:rPr lang="ru-RU" dirty="0" smtClean="0"/>
              <a:t>представления номера дня недели</a:t>
            </a:r>
          </a:p>
          <a:p>
            <a:pPr lvl="2"/>
            <a:r>
              <a:rPr lang="en-US" dirty="0" smtClean="0"/>
              <a:t>%B</a:t>
            </a:r>
            <a:r>
              <a:rPr lang="ru-RU" dirty="0" smtClean="0"/>
              <a:t> – полное название месяца</a:t>
            </a:r>
          </a:p>
          <a:p>
            <a:pPr lvl="2"/>
            <a:r>
              <a:rPr lang="en-US" dirty="0" smtClean="0"/>
              <a:t>%</a:t>
            </a:r>
            <a:r>
              <a:rPr lang="en-US" dirty="0"/>
              <a:t>b</a:t>
            </a:r>
            <a:r>
              <a:rPr lang="ru-RU" dirty="0" smtClean="0"/>
              <a:t> – сокращенное название месяца</a:t>
            </a:r>
          </a:p>
          <a:p>
            <a:pPr lvl="2"/>
            <a:r>
              <a:rPr lang="ru-RU" dirty="0" smtClean="0"/>
              <a:t>и т.д.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датой и временем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686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51837" y="1265690"/>
            <a:ext cx="11323307" cy="5280585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Форматирование даты и времени</a:t>
            </a:r>
          </a:p>
          <a:p>
            <a:r>
              <a:rPr lang="ru-RU" dirty="0" smtClean="0"/>
              <a:t>Метод </a:t>
            </a:r>
            <a:r>
              <a:rPr lang="en-US" dirty="0" err="1" smtClean="0"/>
              <a:t>datetime.datetime.</a:t>
            </a:r>
            <a:r>
              <a:rPr lang="en-US" dirty="0" err="1" smtClean="0">
                <a:solidFill>
                  <a:srgbClr val="FF0000"/>
                </a:solidFill>
              </a:rPr>
              <a:t>strptime</a:t>
            </a:r>
            <a:r>
              <a:rPr lang="en-US" dirty="0" smtClean="0"/>
              <a:t>(string, format)</a:t>
            </a:r>
            <a:r>
              <a:rPr lang="ru-RU" dirty="0" smtClean="0"/>
              <a:t> - преобразует строку</a:t>
            </a:r>
            <a:r>
              <a:rPr lang="en-US" dirty="0" smtClean="0"/>
              <a:t> </a:t>
            </a:r>
            <a:r>
              <a:rPr lang="ru-RU" dirty="0" smtClean="0"/>
              <a:t>в объект – дата/время в соответствии с указанным форматом.</a:t>
            </a:r>
          </a:p>
          <a:p>
            <a:pPr lvl="2"/>
            <a:r>
              <a:rPr lang="ru-RU" dirty="0" smtClean="0"/>
              <a:t>Символы формата аналогичны методу </a:t>
            </a:r>
            <a:r>
              <a:rPr lang="en-US" dirty="0" err="1" smtClean="0"/>
              <a:t>strftime</a:t>
            </a:r>
            <a:r>
              <a:rPr lang="en-US" dirty="0" smtClean="0"/>
              <a:t>()</a:t>
            </a:r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датой и временем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51837" y="4354943"/>
            <a:ext cx="1131742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date1 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ru-RU" altLang="ru-RU" sz="2800" b="1" dirty="0" err="1" smtClean="0">
                <a:solidFill>
                  <a:srgbClr val="080808"/>
                </a:solidFill>
                <a:latin typeface="JetBrains Mono"/>
              </a:rPr>
              <a:t>datetime.datetime.</a:t>
            </a:r>
            <a:r>
              <a:rPr lang="ru-RU" altLang="ru-RU" sz="2800" b="1" dirty="0" err="1" smtClean="0">
                <a:solidFill>
                  <a:srgbClr val="FF0000"/>
                </a:solidFill>
                <a:latin typeface="JetBrains Mono"/>
              </a:rPr>
              <a:t>strptime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"13/12/1998"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,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"%d/%m/%Y</a:t>
            </a:r>
            <a:r>
              <a:rPr lang="ru-RU" altLang="ru-RU" sz="2800" b="1" dirty="0" smtClean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800" b="1" dirty="0">
                <a:solidFill>
                  <a:srgbClr val="0033B3"/>
                </a:solidFill>
                <a:latin typeface="JetBrains Mono"/>
              </a:rPr>
              <a:t>from 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datetime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import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datetime</a:t>
            </a:r>
            <a:r>
              <a:rPr lang="en-US" altLang="ru-RU" sz="2800" b="1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en-US" altLang="ru-RU" sz="2800" b="1" dirty="0">
                <a:solidFill>
                  <a:srgbClr val="0033B3"/>
                </a:solidFill>
                <a:latin typeface="JetBrains Mono"/>
              </a:rPr>
              <a:t>as</a:t>
            </a:r>
            <a:r>
              <a:rPr lang="en-US" altLang="ru-RU" sz="2800" b="1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en-US" altLang="ru-RU" sz="2800" b="1" dirty="0" err="1">
                <a:solidFill>
                  <a:srgbClr val="080808"/>
                </a:solidFill>
                <a:latin typeface="JetBrains Mono"/>
              </a:rPr>
              <a:t>dtclass</a:t>
            </a:r>
            <a:r>
              <a:rPr lang="en-US" altLang="ru-RU" sz="2800" b="1" dirty="0">
                <a:solidFill>
                  <a:srgbClr val="080808"/>
                </a:solidFill>
                <a:latin typeface="JetBrains Mono"/>
              </a:rPr>
              <a:t> </a:t>
            </a:r>
            <a:endParaRPr lang="en-US" altLang="ru-RU" sz="2800" b="1" dirty="0" smtClean="0">
              <a:solidFill>
                <a:srgbClr val="080808"/>
              </a:solidFill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date2 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d</a:t>
            </a:r>
            <a:r>
              <a:rPr lang="en-US" altLang="ru-RU" sz="2800" b="1" dirty="0" err="1" smtClean="0">
                <a:solidFill>
                  <a:srgbClr val="080808"/>
                </a:solidFill>
                <a:latin typeface="JetBrains Mono"/>
              </a:rPr>
              <a:t>tclass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.</a:t>
            </a:r>
            <a:r>
              <a:rPr lang="ru-RU" altLang="ru-RU" sz="2800" b="1" dirty="0" err="1" smtClean="0">
                <a:solidFill>
                  <a:srgbClr val="FF0000"/>
                </a:solidFill>
                <a:latin typeface="JetBrains Mono"/>
              </a:rPr>
              <a:t>strptime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smtClean="0">
                <a:solidFill>
                  <a:srgbClr val="008080"/>
                </a:solidFill>
                <a:latin typeface="JetBrains Mono"/>
              </a:rPr>
              <a:t>"12-01-14</a:t>
            </a:r>
            <a:r>
              <a:rPr lang="en-US" altLang="ru-RU" sz="2800" b="1" dirty="0" smtClean="0">
                <a:solidFill>
                  <a:srgbClr val="008080"/>
                </a:solidFill>
                <a:latin typeface="JetBrains Mono"/>
              </a:rPr>
              <a:t> 16:45</a:t>
            </a:r>
            <a:r>
              <a:rPr lang="ru-RU" altLang="ru-RU" sz="2800" b="1" dirty="0" smtClean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,</a:t>
            </a:r>
            <a:r>
              <a:rPr lang="ru-RU" altLang="ru-RU" sz="2800" b="1" dirty="0" smtClean="0">
                <a:solidFill>
                  <a:srgbClr val="008080"/>
                </a:solidFill>
                <a:latin typeface="JetBrains Mono"/>
              </a:rPr>
              <a:t>"%</a:t>
            </a:r>
            <a:r>
              <a:rPr lang="en-US" altLang="ru-RU" sz="2800" b="1" dirty="0" smtClean="0">
                <a:solidFill>
                  <a:srgbClr val="008080"/>
                </a:solidFill>
                <a:latin typeface="JetBrains Mono"/>
              </a:rPr>
              <a:t>m-</a:t>
            </a:r>
            <a:r>
              <a:rPr lang="ru-RU" altLang="ru-RU" sz="2800" b="1" dirty="0" smtClean="0">
                <a:solidFill>
                  <a:srgbClr val="008080"/>
                </a:solidFill>
                <a:latin typeface="JetBrains Mono"/>
              </a:rPr>
              <a:t>%</a:t>
            </a:r>
            <a:r>
              <a:rPr lang="en-US" altLang="ru-RU" sz="2800" b="1" dirty="0" smtClean="0">
                <a:solidFill>
                  <a:srgbClr val="008080"/>
                </a:solidFill>
                <a:latin typeface="JetBrains Mono"/>
              </a:rPr>
              <a:t>d-</a:t>
            </a:r>
            <a:r>
              <a:rPr lang="ru-RU" altLang="ru-RU" sz="2800" b="1" dirty="0" smtClean="0">
                <a:solidFill>
                  <a:srgbClr val="008080"/>
                </a:solidFill>
                <a:latin typeface="JetBrains Mono"/>
              </a:rPr>
              <a:t>%</a:t>
            </a:r>
            <a:r>
              <a:rPr lang="en-US" altLang="ru-RU" sz="2800" b="1" dirty="0" smtClean="0">
                <a:solidFill>
                  <a:srgbClr val="008080"/>
                </a:solidFill>
                <a:latin typeface="JetBrains Mono"/>
              </a:rPr>
              <a:t>y %H:%M</a:t>
            </a:r>
            <a:r>
              <a:rPr lang="ru-RU" altLang="ru-RU" sz="2800" b="1" dirty="0" smtClean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)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err="1" smtClean="0">
                <a:solidFill>
                  <a:srgbClr val="080808"/>
                </a:solidFill>
                <a:latin typeface="JetBrains Mono"/>
              </a:rPr>
              <a:t>date</a:t>
            </a:r>
            <a:r>
              <a:rPr lang="en-US" altLang="ru-RU" sz="2800" b="1" dirty="0" smtClean="0">
                <a:solidFill>
                  <a:srgbClr val="080808"/>
                </a:solidFill>
                <a:latin typeface="JetBrains Mono"/>
              </a:rPr>
              <a:t>1, date2, </a:t>
            </a:r>
            <a:r>
              <a:rPr lang="en-US" altLang="ru-RU" sz="2800" b="1" dirty="0" err="1" smtClean="0">
                <a:solidFill>
                  <a:srgbClr val="080808"/>
                </a:solidFill>
                <a:latin typeface="JetBrains Mono"/>
              </a:rPr>
              <a:t>sep</a:t>
            </a:r>
            <a:r>
              <a:rPr lang="en-US" altLang="ru-RU" sz="2800" b="1" dirty="0" smtClean="0">
                <a:solidFill>
                  <a:srgbClr val="080808"/>
                </a:solidFill>
                <a:latin typeface="JetBrains Mono"/>
              </a:rPr>
              <a:t>=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en-US" altLang="ru-RU" sz="2800" b="1" dirty="0" smtClean="0">
                <a:solidFill>
                  <a:srgbClr val="008080"/>
                </a:solidFill>
                <a:latin typeface="JetBrains Mono"/>
              </a:rPr>
              <a:t>\n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)</a:t>
            </a:r>
            <a:endParaRPr lang="ru-RU" altLang="ru-RU" sz="54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43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1">
  <a:themeElements>
    <a:clrScheme name="Изящная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4ED05300-6423-4E0C-9D84-5E12BCA8D65A}" vid="{B295DBED-4CD2-4D20-B086-B65B9F856DE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63240</TotalTime>
  <Words>6778</Words>
  <Application>Microsoft Office PowerPoint</Application>
  <PresentationFormat>Широкоэкранный</PresentationFormat>
  <Paragraphs>1336</Paragraphs>
  <Slides>112</Slides>
  <Notes>67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112</vt:i4>
      </vt:variant>
    </vt:vector>
  </HeadingPairs>
  <TitlesOfParts>
    <vt:vector size="122" baseType="lpstr">
      <vt:lpstr>Arial</vt:lpstr>
      <vt:lpstr>Calibri</vt:lpstr>
      <vt:lpstr>Cambria</vt:lpstr>
      <vt:lpstr>Consolas</vt:lpstr>
      <vt:lpstr>Franklin Gothic Book</vt:lpstr>
      <vt:lpstr>JasmineUPC</vt:lpstr>
      <vt:lpstr>JetBrains Mono</vt:lpstr>
      <vt:lpstr>Perpetua</vt:lpstr>
      <vt:lpstr>Wingdings 2</vt:lpstr>
      <vt:lpstr>Тема1</vt:lpstr>
      <vt:lpstr>Тема 3.  Структуры данных в Python</vt:lpstr>
      <vt:lpstr>Структуры данных в Python</vt:lpstr>
      <vt:lpstr>Структуры данных в Python</vt:lpstr>
      <vt:lpstr>Списки</vt:lpstr>
      <vt:lpstr>Списки</vt:lpstr>
      <vt:lpstr>Списки</vt:lpstr>
      <vt:lpstr>Списки</vt:lpstr>
      <vt:lpstr>Списки</vt:lpstr>
      <vt:lpstr>Списки</vt:lpstr>
      <vt:lpstr>Списки</vt:lpstr>
      <vt:lpstr>Списки</vt:lpstr>
      <vt:lpstr>Списки</vt:lpstr>
      <vt:lpstr>Списки</vt:lpstr>
      <vt:lpstr>Списки</vt:lpstr>
      <vt:lpstr>Списки</vt:lpstr>
      <vt:lpstr>Списки</vt:lpstr>
      <vt:lpstr>Списки</vt:lpstr>
      <vt:lpstr>Списки</vt:lpstr>
      <vt:lpstr>Списки</vt:lpstr>
      <vt:lpstr>Списки</vt:lpstr>
      <vt:lpstr>Списки</vt:lpstr>
      <vt:lpstr>Генерация случайных чисел: Модуль random</vt:lpstr>
      <vt:lpstr>Генерация случайных чисел: Модуль random</vt:lpstr>
      <vt:lpstr>Списки</vt:lpstr>
      <vt:lpstr>Списки</vt:lpstr>
      <vt:lpstr>Списки</vt:lpstr>
      <vt:lpstr>Списки</vt:lpstr>
      <vt:lpstr>Списки</vt:lpstr>
      <vt:lpstr>Списки</vt:lpstr>
      <vt:lpstr>Списки</vt:lpstr>
      <vt:lpstr>Списки</vt:lpstr>
      <vt:lpstr>Списки</vt:lpstr>
      <vt:lpstr>Списки</vt:lpstr>
      <vt:lpstr>Списки</vt:lpstr>
      <vt:lpstr>Списки</vt:lpstr>
      <vt:lpstr>Списки</vt:lpstr>
      <vt:lpstr>Списки</vt:lpstr>
      <vt:lpstr>Списки</vt:lpstr>
      <vt:lpstr>Списки</vt:lpstr>
      <vt:lpstr>Списки</vt:lpstr>
      <vt:lpstr>Списки</vt:lpstr>
      <vt:lpstr>Списки</vt:lpstr>
      <vt:lpstr>Списки</vt:lpstr>
      <vt:lpstr>Списки</vt:lpstr>
      <vt:lpstr>Списки</vt:lpstr>
      <vt:lpstr>Списки</vt:lpstr>
      <vt:lpstr>Списки</vt:lpstr>
      <vt:lpstr>Кортежи</vt:lpstr>
      <vt:lpstr>Кортеж</vt:lpstr>
      <vt:lpstr>Кортежи</vt:lpstr>
      <vt:lpstr>Кортежи</vt:lpstr>
      <vt:lpstr>Кортеж</vt:lpstr>
      <vt:lpstr>Кортежи</vt:lpstr>
      <vt:lpstr>Кортежи</vt:lpstr>
      <vt:lpstr>Кортежи</vt:lpstr>
      <vt:lpstr>Кортежи</vt:lpstr>
      <vt:lpstr>Кортежи</vt:lpstr>
      <vt:lpstr>Кортежи</vt:lpstr>
      <vt:lpstr>Кортежи</vt:lpstr>
      <vt:lpstr>Словари</vt:lpstr>
      <vt:lpstr>Словари</vt:lpstr>
      <vt:lpstr>Словари</vt:lpstr>
      <vt:lpstr>Словари</vt:lpstr>
      <vt:lpstr>Словари</vt:lpstr>
      <vt:lpstr>Словари</vt:lpstr>
      <vt:lpstr>Словари</vt:lpstr>
      <vt:lpstr>Словари</vt:lpstr>
      <vt:lpstr>Словари</vt:lpstr>
      <vt:lpstr>Словари</vt:lpstr>
      <vt:lpstr>Словари</vt:lpstr>
      <vt:lpstr>Словари</vt:lpstr>
      <vt:lpstr>Словари</vt:lpstr>
      <vt:lpstr>Словари</vt:lpstr>
      <vt:lpstr>Словари</vt:lpstr>
      <vt:lpstr>Множества</vt:lpstr>
      <vt:lpstr>Множество</vt:lpstr>
      <vt:lpstr>Множество</vt:lpstr>
      <vt:lpstr>Множество</vt:lpstr>
      <vt:lpstr>Множество</vt:lpstr>
      <vt:lpstr>Множество</vt:lpstr>
      <vt:lpstr>Множество</vt:lpstr>
      <vt:lpstr>Множество</vt:lpstr>
      <vt:lpstr>Множество</vt:lpstr>
      <vt:lpstr>Множество</vt:lpstr>
      <vt:lpstr>Множество</vt:lpstr>
      <vt:lpstr>Множество</vt:lpstr>
      <vt:lpstr>Множество</vt:lpstr>
      <vt:lpstr>Множество</vt:lpstr>
      <vt:lpstr>Множество</vt:lpstr>
      <vt:lpstr>Множество</vt:lpstr>
      <vt:lpstr>Работа с датой и временем</vt:lpstr>
      <vt:lpstr>Работа с датой и временем</vt:lpstr>
      <vt:lpstr>Работа с датой и временем</vt:lpstr>
      <vt:lpstr>Работа с датой и временем</vt:lpstr>
      <vt:lpstr>Работа с датой и временем</vt:lpstr>
      <vt:lpstr>Работа с датой и временем</vt:lpstr>
      <vt:lpstr>Работа с датой и временем</vt:lpstr>
      <vt:lpstr>Работа с датой и временем</vt:lpstr>
      <vt:lpstr>Работа с датой и временем</vt:lpstr>
      <vt:lpstr>Работа с датой и временем</vt:lpstr>
      <vt:lpstr>Работа с датой и временем</vt:lpstr>
      <vt:lpstr>Работа с датой и временем</vt:lpstr>
      <vt:lpstr>Работа с датой и временем</vt:lpstr>
      <vt:lpstr>Работа с датой и временем</vt:lpstr>
      <vt:lpstr>Работа с датой и временем</vt:lpstr>
      <vt:lpstr>Работа с датой и временем</vt:lpstr>
      <vt:lpstr>Работа с датой и временем</vt:lpstr>
      <vt:lpstr>Работа с датой и временем</vt:lpstr>
      <vt:lpstr>Работа с датой и временем</vt:lpstr>
      <vt:lpstr>Работа с датой и временем</vt:lpstr>
      <vt:lpstr>Работа с датой и временем</vt:lpstr>
      <vt:lpstr>Работа с датой и временем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1.  Введение в язык программирования Python.  Алгоритмические средства языка Python</dc:title>
  <dc:creator>Алина Будаева</dc:creator>
  <cp:lastModifiedBy>Алина</cp:lastModifiedBy>
  <cp:revision>321</cp:revision>
  <dcterms:created xsi:type="dcterms:W3CDTF">2020-07-26T09:05:05Z</dcterms:created>
  <dcterms:modified xsi:type="dcterms:W3CDTF">2021-11-09T12:08:31Z</dcterms:modified>
</cp:coreProperties>
</file>