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8"/>
  </p:notesMasterIdLst>
  <p:sldIdLst>
    <p:sldId id="256" r:id="rId2"/>
    <p:sldId id="431" r:id="rId3"/>
    <p:sldId id="432" r:id="rId4"/>
    <p:sldId id="461" r:id="rId5"/>
    <p:sldId id="463" r:id="rId6"/>
    <p:sldId id="460" r:id="rId7"/>
    <p:sldId id="464" r:id="rId8"/>
    <p:sldId id="465" r:id="rId9"/>
    <p:sldId id="505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466" r:id="rId19"/>
    <p:sldId id="468" r:id="rId20"/>
    <p:sldId id="462" r:id="rId21"/>
    <p:sldId id="467" r:id="rId22"/>
    <p:sldId id="435" r:id="rId23"/>
    <p:sldId id="470" r:id="rId24"/>
    <p:sldId id="471" r:id="rId25"/>
    <p:sldId id="473" r:id="rId26"/>
    <p:sldId id="474" r:id="rId27"/>
    <p:sldId id="472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36" r:id="rId36"/>
    <p:sldId id="487" r:id="rId37"/>
    <p:sldId id="582" r:id="rId38"/>
    <p:sldId id="488" r:id="rId39"/>
    <p:sldId id="489" r:id="rId40"/>
    <p:sldId id="444" r:id="rId41"/>
    <p:sldId id="490" r:id="rId42"/>
    <p:sldId id="491" r:id="rId43"/>
    <p:sldId id="492" r:id="rId44"/>
    <p:sldId id="493" r:id="rId45"/>
    <p:sldId id="495" r:id="rId46"/>
    <p:sldId id="494" r:id="rId47"/>
    <p:sldId id="496" r:id="rId48"/>
    <p:sldId id="581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04" r:id="rId57"/>
    <p:sldId id="445" r:id="rId58"/>
    <p:sldId id="446" r:id="rId59"/>
    <p:sldId id="447" r:id="rId60"/>
    <p:sldId id="448" r:id="rId61"/>
    <p:sldId id="449" r:id="rId62"/>
    <p:sldId id="450" r:id="rId63"/>
    <p:sldId id="458" r:id="rId64"/>
    <p:sldId id="520" r:id="rId65"/>
    <p:sldId id="521" r:id="rId66"/>
    <p:sldId id="522" r:id="rId67"/>
    <p:sldId id="523" r:id="rId68"/>
    <p:sldId id="524" r:id="rId69"/>
    <p:sldId id="571" r:id="rId70"/>
    <p:sldId id="573" r:id="rId71"/>
    <p:sldId id="572" r:id="rId72"/>
    <p:sldId id="574" r:id="rId73"/>
    <p:sldId id="575" r:id="rId74"/>
    <p:sldId id="576" r:id="rId75"/>
    <p:sldId id="577" r:id="rId76"/>
    <p:sldId id="578" r:id="rId77"/>
    <p:sldId id="579" r:id="rId78"/>
    <p:sldId id="580" r:id="rId79"/>
    <p:sldId id="519" r:id="rId80"/>
    <p:sldId id="515" r:id="rId81"/>
    <p:sldId id="459" r:id="rId82"/>
    <p:sldId id="528" r:id="rId83"/>
    <p:sldId id="529" r:id="rId84"/>
    <p:sldId id="542" r:id="rId85"/>
    <p:sldId id="546" r:id="rId86"/>
    <p:sldId id="547" r:id="rId87"/>
    <p:sldId id="548" r:id="rId88"/>
    <p:sldId id="540" r:id="rId89"/>
    <p:sldId id="549" r:id="rId90"/>
    <p:sldId id="557" r:id="rId91"/>
    <p:sldId id="518" r:id="rId92"/>
    <p:sldId id="552" r:id="rId93"/>
    <p:sldId id="553" r:id="rId94"/>
    <p:sldId id="555" r:id="rId95"/>
    <p:sldId id="550" r:id="rId96"/>
    <p:sldId id="558" r:id="rId97"/>
    <p:sldId id="536" r:id="rId98"/>
    <p:sldId id="559" r:id="rId99"/>
    <p:sldId id="560" r:id="rId100"/>
    <p:sldId id="543" r:id="rId101"/>
    <p:sldId id="544" r:id="rId102"/>
    <p:sldId id="545" r:id="rId103"/>
    <p:sldId id="537" r:id="rId104"/>
    <p:sldId id="561" r:id="rId105"/>
    <p:sldId id="527" r:id="rId106"/>
    <p:sldId id="562" r:id="rId107"/>
    <p:sldId id="534" r:id="rId108"/>
    <p:sldId id="563" r:id="rId109"/>
    <p:sldId id="564" r:id="rId110"/>
    <p:sldId id="516" r:id="rId111"/>
    <p:sldId id="525" r:id="rId112"/>
    <p:sldId id="565" r:id="rId113"/>
    <p:sldId id="566" r:id="rId114"/>
    <p:sldId id="569" r:id="rId115"/>
    <p:sldId id="568" r:id="rId116"/>
    <p:sldId id="570" r:id="rId1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1CA4"/>
    <a:srgbClr val="0000FF"/>
    <a:srgbClr val="008080"/>
    <a:srgbClr val="8C8C8C"/>
    <a:srgbClr val="3FADFF"/>
    <a:srgbClr val="F8ECF6"/>
    <a:srgbClr val="E6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19" autoAdjust="0"/>
  </p:normalViewPr>
  <p:slideViewPr>
    <p:cSldViewPr snapToGrid="0">
      <p:cViewPr varScale="1">
        <p:scale>
          <a:sx n="60" d="100"/>
          <a:sy n="60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5B90F-5265-4DAE-AB90-098428F34127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FBB6-9DBC-40CE-A9BB-F10FB0396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 в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Создание экземпляра класса. Атрибуты класса и экземпляра класса. Закрытые атрибуты. Методы класса. Использование ссылки на экземпляр класса.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Статические методы.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Закрытые методы.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Специальные методы.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Перегрузка операторов.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Множественное наследование. Абстрактные методы.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Свойства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3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Некоторые</a:t>
            </a:r>
            <a:r>
              <a:rPr lang="ru-RU" baseline="0" dirty="0" smtClean="0"/>
              <a:t> аргументы можно задать по умолчанию. Тогда в случае отсутствия значения аргумента его значение будет установлено по умолчанию.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5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81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в примере, деструктор вызывается при завершении программы для</a:t>
            </a:r>
            <a:r>
              <a:rPr lang="ru-RU" baseline="0" dirty="0" smtClean="0"/>
              <a:t> всех объектов класса </a:t>
            </a:r>
            <a:r>
              <a:rPr lang="en-US" baseline="0" dirty="0" err="1" smtClean="0"/>
              <a:t>MyClass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51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Некоторые</a:t>
            </a:r>
            <a:r>
              <a:rPr lang="ru-RU" baseline="0" dirty="0" smtClean="0"/>
              <a:t> аргументы можно задать по умолчанию. Тогда в случае отсутствия значения аргумента его значение будет установлено по умолчанию.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18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традиции, объекты, для которых нельзя получить такое строковое представление достаточно простым способом, дают строку вида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‘&lt;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полезная информация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&gt;’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(представление такого вида будет получено для экземпляра класса, если он не имеет метода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__())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4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печати объекта – списка, для вывода элементов</a:t>
            </a:r>
            <a:r>
              <a:rPr lang="ru-RU" baseline="0" dirty="0" smtClean="0"/>
              <a:t> 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__() </a:t>
            </a:r>
            <a:r>
              <a:rPr lang="ru-RU" baseline="0" dirty="0" smtClean="0"/>
              <a:t>не выполняется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50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печати объекта – списка, для вывода элементов</a:t>
            </a:r>
            <a:r>
              <a:rPr lang="ru-RU" baseline="0" dirty="0" smtClean="0"/>
              <a:t> 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__() </a:t>
            </a:r>
            <a:r>
              <a:rPr lang="ru-RU" baseline="0" dirty="0" smtClean="0"/>
              <a:t>не выполняется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['__class__', '__delattr__', '__dict__', '__dir__', '__doc__', '__eq__', '__format__', '__ge__', '__getattribute__', '__gt__', '__hash__', '__init__', '__init_subclass__', '__le__', '__lt__', '__module__', '__ne__', '__new__', '__reduce__', '__reduce_ex__', '__repr__', '__setattr__', '__sizeof__', '__str__', '__subclasshook__', '__weakref__', 'color', 'call', 'turn_on']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39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q-A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['__class__', '__delattr__', '__dict__', '__dir__', '__doc__', '__eq__', '__format__', '__ge__', '__getattribute__', '__gt__', '__hash__', '__init__', '__init_subclass__', '__le__', '__lt__', '__module__', '__ne__', '__new__', '__reduce__', '__reduce_ex__', '__repr__', '__setattr__', '__sizeof__', '__str__', '__subclasshook__', '__weakref__', 'color', 'call', 'turn_on']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6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 – типичный представитель ООП-семейства, обладающий элегантной и мощной объектной моделью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73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4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134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Т.е. в данном примере, мы не создаем  экземпляров</a:t>
            </a:r>
            <a:r>
              <a:rPr lang="ru-RU" baseline="0" dirty="0" smtClean="0"/>
              <a:t> класса </a:t>
            </a:r>
            <a:r>
              <a:rPr lang="en-US" baseline="0" dirty="0" smtClean="0"/>
              <a:t>Class</a:t>
            </a:r>
            <a:r>
              <a:rPr lang="ru-RU" baseline="0" dirty="0" smtClean="0"/>
              <a:t>1, но инструкция </a:t>
            </a:r>
            <a:r>
              <a:rPr lang="en-US" baseline="0" dirty="0" smtClean="0"/>
              <a:t>print</a:t>
            </a:r>
            <a:r>
              <a:rPr lang="ru-RU" baseline="0" dirty="0" smtClean="0"/>
              <a:t> будет выполнена</a:t>
            </a:r>
          </a:p>
          <a:p>
            <a:r>
              <a:rPr lang="ru-RU" baseline="0" dirty="0" smtClean="0"/>
              <a:t>Т.е. при запуске данного кода, на экране будет </a:t>
            </a:r>
            <a:endParaRPr lang="en-US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Hello, World</a:t>
            </a:r>
            <a:endParaRPr lang="ru-RU" b="1" baseline="0" dirty="0" smtClean="0"/>
          </a:p>
          <a:p>
            <a:r>
              <a:rPr lang="ru-RU" altLang="ru-RU" sz="1200" b="1" dirty="0" smtClean="0">
                <a:solidFill>
                  <a:srgbClr val="8C8C8C"/>
                </a:solidFill>
                <a:latin typeface="JetBrains Mono"/>
              </a:rPr>
              <a:t>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896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5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Здесь</a:t>
            </a:r>
            <a:r>
              <a:rPr lang="ru-RU" b="1" baseline="0" dirty="0" smtClean="0"/>
              <a:t> демонстрируется работа со статическими полями класса</a:t>
            </a:r>
          </a:p>
          <a:p>
            <a:endParaRPr lang="ru-RU" b="1" baseline="0" dirty="0" smtClean="0"/>
          </a:p>
          <a:p>
            <a:r>
              <a:rPr lang="ru-RU" b="1" baseline="0" dirty="0" smtClean="0"/>
              <a:t>На чтение доступ есть и через класс и через экземпляр</a:t>
            </a:r>
          </a:p>
          <a:p>
            <a:endParaRPr lang="ru-RU" b="1" baseline="0" dirty="0" smtClean="0"/>
          </a:p>
          <a:p>
            <a:r>
              <a:rPr lang="ru-RU" b="1" baseline="0" dirty="0" smtClean="0"/>
              <a:t>При попытке изменения через экземпляр динамически создается собственное поле экземпляра, поле класса сохраняет свое прежнее значение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66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51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00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первом случае, созданные</a:t>
            </a:r>
            <a:r>
              <a:rPr lang="ru-RU" baseline="0" dirty="0" smtClean="0"/>
              <a:t> поля будут доступны всем экземплярам класса,</a:t>
            </a:r>
          </a:p>
          <a:p>
            <a:r>
              <a:rPr lang="ru-RU" baseline="0" dirty="0" smtClean="0"/>
              <a:t>Во втором  - только тем экземплярам, для которых они были определены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20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0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301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примере используется конструктор по </a:t>
            </a:r>
            <a:r>
              <a:rPr lang="ru-RU" baseline="0" dirty="0" smtClean="0"/>
              <a:t>умолчанию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Для задан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06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32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48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примере используется конструктор по умолчанию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задан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1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у объектов</a:t>
            </a:r>
            <a:r>
              <a:rPr lang="ru-RU" baseline="0" dirty="0" smtClean="0"/>
              <a:t> </a:t>
            </a:r>
            <a:r>
              <a:rPr lang="en-US" baseline="0" dirty="0" smtClean="0"/>
              <a:t>c2 </a:t>
            </a:r>
            <a:r>
              <a:rPr lang="ru-RU" baseline="0" dirty="0" smtClean="0"/>
              <a:t>и </a:t>
            </a:r>
            <a:r>
              <a:rPr lang="en-US" baseline="0" dirty="0" smtClean="0"/>
              <a:t>c3</a:t>
            </a:r>
            <a:r>
              <a:rPr lang="ru-RU" baseline="0" dirty="0" smtClean="0"/>
              <a:t> используется атрибут класса </a:t>
            </a:r>
            <a:r>
              <a:rPr lang="en-US" baseline="0" dirty="0" smtClean="0"/>
              <a:t>x</a:t>
            </a:r>
            <a:r>
              <a:rPr lang="ru-RU" baseline="0" dirty="0" smtClean="0"/>
              <a:t>,</a:t>
            </a:r>
          </a:p>
          <a:p>
            <a:r>
              <a:rPr lang="ru-RU" baseline="0" dirty="0" smtClean="0"/>
              <a:t>А у объекта </a:t>
            </a:r>
            <a:r>
              <a:rPr lang="en-US" baseline="0" dirty="0" smtClean="0"/>
              <a:t>c1</a:t>
            </a:r>
            <a:r>
              <a:rPr lang="ru-RU" baseline="0" dirty="0" smtClean="0"/>
              <a:t> есть свой атрибут экземпляра </a:t>
            </a:r>
            <a:r>
              <a:rPr lang="en-US" baseline="0" dirty="0" smtClean="0"/>
              <a:t>x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="1" baseline="0" dirty="0" smtClean="0"/>
              <a:t>Поэтому при выводе значения поля </a:t>
            </a:r>
            <a:r>
              <a:rPr lang="en-US" b="1" baseline="0" dirty="0" smtClean="0"/>
              <a:t>x</a:t>
            </a:r>
            <a:r>
              <a:rPr lang="ru-RU" b="1" baseline="0" dirty="0" smtClean="0"/>
              <a:t> у переменных </a:t>
            </a:r>
            <a:r>
              <a:rPr lang="en-US" b="1" baseline="0" dirty="0" smtClean="0"/>
              <a:t>c1, c2, c3</a:t>
            </a:r>
            <a:r>
              <a:rPr lang="ru-RU" b="1" baseline="0" dirty="0" smtClean="0"/>
              <a:t> различны!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0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параметр общепринято называть </a:t>
            </a:r>
            <a:r>
              <a:rPr lang="en-US" dirty="0" smtClean="0"/>
              <a:t>self</a:t>
            </a:r>
            <a:r>
              <a:rPr lang="ru-RU" dirty="0" smtClean="0"/>
              <a:t>, хотя это и необязательно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60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параметр общепринято называть </a:t>
            </a:r>
            <a:r>
              <a:rPr lang="en-US" dirty="0" smtClean="0"/>
              <a:t>self</a:t>
            </a:r>
            <a:r>
              <a:rPr lang="ru-RU" dirty="0" smtClean="0"/>
              <a:t>, хотя это и необязательно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09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параметр общепринято называть </a:t>
            </a:r>
            <a:r>
              <a:rPr lang="en-US" dirty="0" smtClean="0"/>
              <a:t>self</a:t>
            </a:r>
            <a:r>
              <a:rPr lang="ru-RU" dirty="0" smtClean="0"/>
              <a:t>, хотя это и необязательно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00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параметр общепринято называть </a:t>
            </a:r>
            <a:r>
              <a:rPr lang="en-US" dirty="0" smtClean="0"/>
              <a:t>self</a:t>
            </a:r>
            <a:r>
              <a:rPr lang="ru-RU" dirty="0" smtClean="0"/>
              <a:t>, хотя это и необязательно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542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параметр общепринято называть </a:t>
            </a:r>
            <a:r>
              <a:rPr lang="en-US" dirty="0" smtClean="0"/>
              <a:t>self</a:t>
            </a:r>
            <a:r>
              <a:rPr lang="ru-RU" dirty="0" smtClean="0"/>
              <a:t>, хотя это и необязательно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7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6306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правило, это вспомогательный</a:t>
            </a:r>
            <a:r>
              <a:rPr lang="ru-RU" baseline="0" dirty="0" smtClean="0"/>
              <a:t>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76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правило, это вспомогательный</a:t>
            </a:r>
            <a:r>
              <a:rPr lang="ru-RU" baseline="0" dirty="0" smtClean="0"/>
              <a:t>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Здесь, статический метод (без параметра</a:t>
            </a:r>
            <a:r>
              <a:rPr lang="ru-RU" baseline="0" dirty="0" smtClean="0"/>
              <a:t> </a:t>
            </a:r>
            <a:r>
              <a:rPr lang="en-US" baseline="0" dirty="0" smtClean="0"/>
              <a:t>self</a:t>
            </a:r>
            <a:r>
              <a:rPr lang="ru-RU" baseline="0" dirty="0" smtClean="0"/>
              <a:t>)</a:t>
            </a:r>
          </a:p>
          <a:p>
            <a:r>
              <a:rPr lang="ru-RU" baseline="0" dirty="0" smtClean="0"/>
              <a:t>В примере, статический метод работает с полем класса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085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правило, это вспомогательный</a:t>
            </a:r>
            <a:r>
              <a:rPr lang="ru-RU" baseline="0" dirty="0" smtClean="0"/>
              <a:t>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8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правило, это вспомогательный</a:t>
            </a:r>
            <a:r>
              <a:rPr lang="ru-RU" baseline="0" dirty="0" smtClean="0"/>
              <a:t>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704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32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 класса</a:t>
            </a:r>
          </a:p>
          <a:p>
            <a:r>
              <a:rPr lang="ru-RU" dirty="0" smtClean="0"/>
              <a:t>Принимает:</a:t>
            </a:r>
          </a:p>
          <a:p>
            <a:pPr marL="228600" indent="-228600">
              <a:buAutoNum type="arabicParenR"/>
            </a:pPr>
            <a:r>
              <a:rPr lang="ru-RU" dirty="0" smtClean="0"/>
              <a:t>Ссылку</a:t>
            </a:r>
            <a:r>
              <a:rPr lang="ru-RU" baseline="0" dirty="0" smtClean="0"/>
              <a:t> на класс (здесь </a:t>
            </a:r>
            <a:r>
              <a:rPr lang="en-US" baseline="0" dirty="0" err="1" smtClean="0"/>
              <a:t>Sotrudnik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Fio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Staj</a:t>
            </a:r>
            <a:r>
              <a:rPr lang="ru-RU" baseline="0" dirty="0" smtClean="0"/>
              <a:t> сотрудника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Создает специфический объект класса </a:t>
            </a:r>
            <a:r>
              <a:rPr lang="en-US" baseline="0" dirty="0" err="1" smtClean="0"/>
              <a:t>Sotrudnik</a:t>
            </a:r>
            <a:r>
              <a:rPr lang="en-US" baseline="0" dirty="0" smtClean="0"/>
              <a:t> (</a:t>
            </a:r>
            <a:r>
              <a:rPr lang="ru-RU" baseline="0" dirty="0" smtClean="0"/>
              <a:t>у него в поле должность записано – Начальник отдела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этом вызывается инициализатор класса </a:t>
            </a:r>
            <a:r>
              <a:rPr lang="en-US" baseline="0" dirty="0" err="1" smtClean="0"/>
              <a:t>Sotrudnik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4009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 класса</a:t>
            </a:r>
          </a:p>
          <a:p>
            <a:r>
              <a:rPr lang="ru-RU" dirty="0" smtClean="0"/>
              <a:t>Принимает:</a:t>
            </a:r>
          </a:p>
          <a:p>
            <a:pPr marL="228600" indent="-228600">
              <a:buAutoNum type="arabicParenR"/>
            </a:pPr>
            <a:r>
              <a:rPr lang="ru-RU" dirty="0" smtClean="0"/>
              <a:t>Ссылку</a:t>
            </a:r>
            <a:r>
              <a:rPr lang="ru-RU" baseline="0" dirty="0" smtClean="0"/>
              <a:t> на класс (здесь </a:t>
            </a:r>
            <a:r>
              <a:rPr lang="en-US" baseline="0" dirty="0" err="1" smtClean="0"/>
              <a:t>Sotrudnik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Fio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Staj</a:t>
            </a:r>
            <a:r>
              <a:rPr lang="ru-RU" baseline="0" dirty="0" smtClean="0"/>
              <a:t> сотрудника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Создает специфический объект класса </a:t>
            </a:r>
            <a:r>
              <a:rPr lang="en-US" baseline="0" dirty="0" err="1" smtClean="0"/>
              <a:t>Sotrudnik</a:t>
            </a:r>
            <a:r>
              <a:rPr lang="en-US" baseline="0" dirty="0" smtClean="0"/>
              <a:t> (</a:t>
            </a:r>
            <a:r>
              <a:rPr lang="ru-RU" baseline="0" dirty="0" smtClean="0"/>
              <a:t>у него в поле должность записано – Начальник отдела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этом вызывается инициализатор класса </a:t>
            </a:r>
            <a:r>
              <a:rPr lang="en-US" baseline="0" dirty="0" err="1" smtClean="0"/>
              <a:t>Sotrudnik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555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baseline="0" dirty="0" smtClean="0"/>
              <a:t> класса здесь предназначен для создания экземпляра не по возрасту, а по году рождения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Статический метод анализирует, совершеннолетний или нет. Обратите внимание, что в статическом методе нет доступа к данным экземпляра</a:t>
            </a:r>
          </a:p>
          <a:p>
            <a:r>
              <a:rPr lang="ru-RU" baseline="0" dirty="0" smtClean="0"/>
              <a:t>И приходится возраст передавать методу дополнительно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5386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точки зрения разграничения доступа к атрибутам класса </a:t>
            </a:r>
            <a:r>
              <a:rPr lang="en-US" dirty="0" smtClean="0"/>
              <a:t>Python</a:t>
            </a:r>
            <a:r>
              <a:rPr lang="ru-RU" dirty="0" smtClean="0"/>
              <a:t> является особенным языком – в нем отсутствует механизм, который мог бы запретить доступ к переменной или методу внутри класса. 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три уровня доступа к свойствам/методам класса: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Физически данный механизм ограничения доступа к атрибутам класса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реализован слабо, что от части может противоречить одному из главных принципов ООП - инкапсуляции.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существует некоторое соглашение, по которому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задать уровень доступа к свойству/методу класса можно с помощью добавления к имени одного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двух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подчеркиваний. Ответственность за соблюдение данного соглашения ложится на плечи программистов.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9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примере используется конструктор по </a:t>
            </a:r>
            <a:r>
              <a:rPr lang="ru-RU" baseline="0" dirty="0" err="1" smtClean="0"/>
              <a:t>умолчнанию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Для задан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089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точки зрения разграничения доступа к атрибутам класса </a:t>
            </a:r>
            <a:r>
              <a:rPr lang="en-US" dirty="0" smtClean="0"/>
              <a:t>Python</a:t>
            </a:r>
            <a:r>
              <a:rPr lang="ru-RU" dirty="0" smtClean="0"/>
              <a:t> является особенным языком – в нем отсутствует механизм, который мог бы запретить доступ к переменной или методу внутри класса.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567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точки зрения разграничения доступа к атрибутам класса </a:t>
            </a:r>
            <a:r>
              <a:rPr lang="en-US" dirty="0" smtClean="0"/>
              <a:t>Python</a:t>
            </a:r>
            <a:r>
              <a:rPr lang="ru-RU" dirty="0" smtClean="0"/>
              <a:t> является особенным языком – в нем отсутствует механизм, который мог бы запретить доступ к переменной или методу внутри класса.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762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точки зрения разграничения доступа к атрибутам класса </a:t>
            </a:r>
            <a:r>
              <a:rPr lang="en-US" dirty="0" smtClean="0"/>
              <a:t>Python</a:t>
            </a:r>
            <a:r>
              <a:rPr lang="ru-RU" dirty="0" smtClean="0"/>
              <a:t> является особенным языком – в нем отсутствует механизм, который мог бы запретить доступ к переменной или методу внутри класса.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7189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Другими словами, это больше вопрос ответственности</a:t>
            </a:r>
            <a:r>
              <a:rPr lang="ru-RU" b="1" baseline="0" dirty="0" smtClean="0"/>
              <a:t> программиста – он не должен работать с атрибутами, имена которых начинаются с нижнего подчеркивания, снаружи класса!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6697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Доступ</a:t>
            </a:r>
            <a:r>
              <a:rPr lang="ru-RU" b="1" baseline="0" dirty="0" smtClean="0"/>
              <a:t> по простому имени получить нельзя, НО можно по преобразованному!</a:t>
            </a:r>
          </a:p>
          <a:p>
            <a:endParaRPr lang="ru-RU" b="1" baseline="0" dirty="0" smtClean="0"/>
          </a:p>
          <a:p>
            <a:r>
              <a:rPr lang="ru-RU" b="1" baseline="0" dirty="0" smtClean="0"/>
              <a:t>Такое преобразование выполняется только в том случае, если в конце менее двух подчеркиваний или нет подчеркиваний!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976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точки зрения разграничения доступа к атрибутам класса </a:t>
            </a:r>
            <a:r>
              <a:rPr lang="en-US" dirty="0" smtClean="0"/>
              <a:t>Python</a:t>
            </a:r>
            <a:r>
              <a:rPr lang="ru-RU" dirty="0" smtClean="0"/>
              <a:t> является особенным языком – в нем отсутствует механизм, который мог бы запретить доступ к переменной или методу внутри класса.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942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Доступ по преобразованному имени</a:t>
            </a:r>
            <a:r>
              <a:rPr lang="ru-RU" baseline="0" dirty="0" smtClean="0"/>
              <a:t> возможен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69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</a:t>
            </a:r>
            <a:r>
              <a:rPr lang="ru-RU" baseline="0" dirty="0" smtClean="0"/>
              <a:t> избежать исключения </a:t>
            </a:r>
            <a:r>
              <a:rPr lang="en-US" baseline="0" dirty="0" err="1" smtClean="0"/>
              <a:t>AttributeError</a:t>
            </a:r>
            <a:r>
              <a:rPr lang="ru-RU" baseline="0" dirty="0" smtClean="0"/>
              <a:t> можно в третьем параметре указать значение, которые буде возвращаться, если атрибут не существует!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610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</a:t>
            </a:r>
            <a:r>
              <a:rPr lang="ru-RU" baseline="0" dirty="0" smtClean="0"/>
              <a:t> избежать исключения </a:t>
            </a:r>
            <a:r>
              <a:rPr lang="en-US" baseline="0" dirty="0" err="1" smtClean="0"/>
              <a:t>AttributeError</a:t>
            </a:r>
            <a:r>
              <a:rPr lang="ru-RU" baseline="0" dirty="0" smtClean="0"/>
              <a:t> можно в третьем параметре указать значение, которые буде возвращаться, если атрибут не существует!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919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1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Python</a:t>
            </a:r>
            <a:r>
              <a:rPr lang="ru-RU" baseline="0" dirty="0" smtClean="0"/>
              <a:t>, начиная с версии 3, все классы имеют общий родительский класс </a:t>
            </a:r>
            <a:r>
              <a:rPr lang="en-US" baseline="0" dirty="0" smtClean="0"/>
              <a:t>object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858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969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929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</a:t>
            </a:r>
            <a:r>
              <a:rPr lang="ru-RU" baseline="0" dirty="0" smtClean="0"/>
              <a:t> избежать исключения </a:t>
            </a:r>
            <a:r>
              <a:rPr lang="en-US" baseline="0" dirty="0" err="1" smtClean="0"/>
              <a:t>AttributeError</a:t>
            </a:r>
            <a:r>
              <a:rPr lang="ru-RU" baseline="0" dirty="0" smtClean="0"/>
              <a:t> можно в третьем параметре указать значение, которые буде возвращаться, если атрибут не существует!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180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117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322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508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6077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Внутри класса можно создать идентификатор, через который в дальнейшем будут производиться операции получения и изменения значения какого-либо атрибута, а также его удаления.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882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Внутри класса можно создать идентификатор, через который в дальнейшем будут производиться операции получения и изменения значения какого-либо атрибута, а также его удаления.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910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</a:t>
            </a:r>
            <a:r>
              <a:rPr lang="ru-RU" baseline="0" dirty="0" smtClean="0"/>
              <a:t> – это строка документации для создаваемого свойства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параметр не указан, то в него копируется (при наличии) документация по методу </a:t>
            </a:r>
            <a:r>
              <a:rPr lang="en-US" baseline="0" dirty="0" err="1" smtClean="0"/>
              <a:t>fget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49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важно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теории ООП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 - это специальный блок инструкций, который вызывается при создании объекта. При работе с питоном может возникнуть мнение, что метод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и есть конструктор, но это не совсем так. На самом деле, при создании объекта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вызывается метод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**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kwargs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именно он является конструктором класса.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обратите внимание, что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метод класса, поэтому его первый параметр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ссылка на текущий класс. В свою очередь, метод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так называемым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инициализатором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класса. Именно этот метод первый принимает созданный конструктором объект. Как вы уже, наверное, не раз замечали, метод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__()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переопределяется внутри класса самим программистом. Это позволяет со всем удобством задавать параметры будущего объекта при его создании.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0788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создается свойство </a:t>
            </a:r>
            <a:r>
              <a:rPr lang="en-US" dirty="0" smtClean="0"/>
              <a:t>name</a:t>
            </a:r>
            <a:r>
              <a:rPr lang="ru-RU" dirty="0" smtClean="0"/>
              <a:t>, привязанное</a:t>
            </a:r>
            <a:r>
              <a:rPr lang="ru-RU" baseline="0" dirty="0" smtClean="0"/>
              <a:t> к атрибуту </a:t>
            </a:r>
            <a:r>
              <a:rPr lang="en-US" baseline="0" dirty="0" smtClean="0"/>
              <a:t>_name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478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Т.е.</a:t>
            </a:r>
            <a:r>
              <a:rPr lang="ru-RU" baseline="0" dirty="0" smtClean="0"/>
              <a:t> вместо работы с полем </a:t>
            </a:r>
            <a:r>
              <a:rPr lang="en-US" baseline="0" dirty="0" smtClean="0"/>
              <a:t>_name</a:t>
            </a:r>
            <a:r>
              <a:rPr lang="ru-RU" baseline="0" dirty="0" smtClean="0"/>
              <a:t> мы работаем со свойством.</a:t>
            </a:r>
          </a:p>
          <a:p>
            <a:r>
              <a:rPr lang="ru-RU" b="1" baseline="0" dirty="0" smtClean="0"/>
              <a:t>При этом геттеры и сеттеры явно не вызываются,</a:t>
            </a:r>
          </a:p>
          <a:p>
            <a:r>
              <a:rPr lang="ru-RU" b="1" baseline="0" dirty="0" smtClean="0"/>
              <a:t>А вызываются неявно в зависимости от выполняемого действия над атрибутов (чтение, запись, удаление)!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7798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свойство</a:t>
            </a:r>
            <a:r>
              <a:rPr lang="ru-RU" baseline="0" dirty="0" smtClean="0"/>
              <a:t> </a:t>
            </a:r>
            <a:r>
              <a:rPr lang="en-US" baseline="0" dirty="0" smtClean="0"/>
              <a:t>name</a:t>
            </a:r>
            <a:r>
              <a:rPr lang="ru-RU" baseline="0" dirty="0" smtClean="0"/>
              <a:t> доступно только для чтения и удаления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8135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создается свойство </a:t>
            </a:r>
            <a:r>
              <a:rPr lang="en-US" dirty="0" smtClean="0"/>
              <a:t>name</a:t>
            </a:r>
            <a:r>
              <a:rPr lang="ru-RU" dirty="0" smtClean="0"/>
              <a:t>, привязанное</a:t>
            </a:r>
            <a:r>
              <a:rPr lang="ru-RU" baseline="0" dirty="0" smtClean="0"/>
              <a:t> к атрибуту </a:t>
            </a:r>
            <a:r>
              <a:rPr lang="en-US" baseline="0" dirty="0" smtClean="0"/>
              <a:t>_name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104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создается свойство </a:t>
            </a:r>
            <a:r>
              <a:rPr lang="en-US" dirty="0" smtClean="0"/>
              <a:t>name</a:t>
            </a:r>
            <a:r>
              <a:rPr lang="ru-RU" dirty="0" smtClean="0"/>
              <a:t>, привязанное</a:t>
            </a:r>
            <a:r>
              <a:rPr lang="ru-RU" baseline="0" dirty="0" smtClean="0"/>
              <a:t> к атрибуту </a:t>
            </a:r>
            <a:r>
              <a:rPr lang="en-US" baseline="0" dirty="0" smtClean="0"/>
              <a:t>_name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563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создается свойство </a:t>
            </a:r>
            <a:r>
              <a:rPr lang="en-US" dirty="0" smtClean="0"/>
              <a:t>name</a:t>
            </a:r>
            <a:r>
              <a:rPr lang="ru-RU" dirty="0" smtClean="0"/>
              <a:t>, привязанное</a:t>
            </a:r>
            <a:r>
              <a:rPr lang="ru-RU" baseline="0" dirty="0" smtClean="0"/>
              <a:t> к атрибуту </a:t>
            </a:r>
            <a:r>
              <a:rPr lang="en-US" baseline="0" dirty="0" smtClean="0"/>
              <a:t>_name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Данный код полностью эквивалентен первому коду!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203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создается свойство </a:t>
            </a:r>
            <a:r>
              <a:rPr lang="en-US" dirty="0" smtClean="0"/>
              <a:t>name</a:t>
            </a:r>
            <a:r>
              <a:rPr lang="ru-RU" dirty="0" smtClean="0"/>
              <a:t>, привязанное</a:t>
            </a:r>
            <a:r>
              <a:rPr lang="ru-RU" baseline="0" dirty="0" smtClean="0"/>
              <a:t> к атрибуту </a:t>
            </a:r>
            <a:r>
              <a:rPr lang="en-US" baseline="0" dirty="0" smtClean="0"/>
              <a:t>_name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752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как иерархия изменилась, приходится переписывать код методов в потомках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таких ситуациях лучше использовать метод </a:t>
            </a:r>
            <a:r>
              <a:rPr lang="en-US" b="1" baseline="0" dirty="0" smtClean="0"/>
              <a:t>super()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251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049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При</a:t>
            </a:r>
            <a:r>
              <a:rPr lang="ru-RU" b="0" baseline="0" dirty="0" smtClean="0"/>
              <a:t> использовании </a:t>
            </a:r>
            <a:r>
              <a:rPr lang="en-US" b="0" baseline="0" dirty="0" smtClean="0"/>
              <a:t>super</a:t>
            </a:r>
            <a:r>
              <a:rPr lang="ru-RU" b="0" baseline="0" dirty="0" smtClean="0"/>
              <a:t>() код методов не изменился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50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Просмотр</a:t>
            </a:r>
            <a:r>
              <a:rPr lang="ru-RU" baseline="0" dirty="0" smtClean="0"/>
              <a:t> всех встроенных атрибутов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(</a:t>
            </a:r>
            <a:r>
              <a:rPr lang="ru-RU" baseline="0" dirty="0" smtClean="0"/>
              <a:t>имя класса / объекта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2670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538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</a:t>
            </a:r>
            <a:r>
              <a:rPr lang="ru-RU" baseline="0" dirty="0" smtClean="0"/>
              <a:t> первом примере ошибка, так как атрибут </a:t>
            </a:r>
            <a:r>
              <a:rPr lang="en-US" baseline="0" dirty="0" smtClean="0"/>
              <a:t>x</a:t>
            </a:r>
            <a:r>
              <a:rPr lang="ru-RU" baseline="0" dirty="0" smtClean="0"/>
              <a:t> не инициализируется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i="1" dirty="0" smtClean="0">
              <a:solidFill>
                <a:srgbClr val="8C8C8C"/>
              </a:solidFill>
              <a:latin typeface="JetBrains Mon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b="1" i="1" dirty="0" err="1" smtClean="0">
                <a:solidFill>
                  <a:srgbClr val="8C8C8C"/>
                </a:solidFill>
                <a:latin typeface="JetBrains Mono"/>
              </a:rPr>
              <a:t>AttributeError</a:t>
            </a:r>
            <a:r>
              <a:rPr lang="ru-RU" altLang="ru-RU" sz="1200" b="1" i="1" dirty="0" smtClean="0">
                <a:solidFill>
                  <a:srgbClr val="8C8C8C"/>
                </a:solidFill>
                <a:latin typeface="JetBrains Mono"/>
              </a:rPr>
              <a:t>: 'B' </a:t>
            </a:r>
            <a:r>
              <a:rPr lang="ru-RU" altLang="ru-RU" sz="1200" b="1" i="1" dirty="0" err="1" smtClean="0">
                <a:solidFill>
                  <a:srgbClr val="8C8C8C"/>
                </a:solidFill>
                <a:latin typeface="JetBrains Mono"/>
              </a:rPr>
              <a:t>object</a:t>
            </a:r>
            <a:r>
              <a:rPr lang="ru-RU" altLang="ru-RU" sz="12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1200" b="1" i="1" dirty="0" err="1" smtClean="0">
                <a:solidFill>
                  <a:srgbClr val="8C8C8C"/>
                </a:solidFill>
                <a:latin typeface="JetBrains Mono"/>
              </a:rPr>
              <a:t>has</a:t>
            </a:r>
            <a:r>
              <a:rPr lang="ru-RU" altLang="ru-RU" sz="12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1200" b="1" i="1" dirty="0" err="1" smtClean="0">
                <a:solidFill>
                  <a:srgbClr val="8C8C8C"/>
                </a:solidFill>
                <a:latin typeface="JetBrains Mono"/>
              </a:rPr>
              <a:t>no</a:t>
            </a:r>
            <a:r>
              <a:rPr lang="ru-RU" altLang="ru-RU" sz="12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1200" b="1" i="1" dirty="0" err="1" smtClean="0">
                <a:solidFill>
                  <a:srgbClr val="8C8C8C"/>
                </a:solidFill>
                <a:latin typeface="JetBrains Mono"/>
              </a:rPr>
              <a:t>attribute</a:t>
            </a:r>
            <a:r>
              <a:rPr lang="ru-RU" altLang="ru-RU" sz="1200" b="1" i="1" dirty="0" smtClean="0">
                <a:solidFill>
                  <a:srgbClr val="8C8C8C"/>
                </a:solidFill>
                <a:latin typeface="JetBrains Mono"/>
              </a:rPr>
              <a:t> 'x'</a:t>
            </a:r>
            <a:endParaRPr lang="ru-RU" altLang="ru-RU" sz="2800" b="1" dirty="0" smtClean="0">
              <a:latin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205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аргумент </a:t>
            </a:r>
            <a:r>
              <a:rPr lang="en-US" baseline="0" dirty="0" smtClean="0"/>
              <a:t>object</a:t>
            </a:r>
            <a:r>
              <a:rPr lang="ru-RU" baseline="0" dirty="0" smtClean="0"/>
              <a:t> указан, то можно обращаться к атрибутам класса </a:t>
            </a:r>
            <a:r>
              <a:rPr lang="en-US" baseline="0" dirty="0" smtClean="0"/>
              <a:t>super</a:t>
            </a:r>
            <a:r>
              <a:rPr lang="ru-RU" baseline="0" dirty="0" smtClean="0"/>
              <a:t> (т.е. они привязываются к данному экземпляру и через него вызываются)</a:t>
            </a:r>
          </a:p>
          <a:p>
            <a:r>
              <a:rPr lang="ru-RU" baseline="0" dirty="0" smtClean="0"/>
              <a:t>В противном случае, возвращается непривязанный к экземпляру объект. У него нельзя вызывать методы и обращаться к атрибутам.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Привязать его можно будет так:</a:t>
            </a:r>
          </a:p>
          <a:p>
            <a:pPr rtl="0"/>
            <a:r>
              <a:rPr lang="sq-A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super_d = super(Discount)</a:t>
            </a:r>
          </a:p>
          <a:p>
            <a:pPr rtl="0"/>
            <a:r>
              <a:rPr lang="sq-A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= Discount()</a:t>
            </a:r>
          </a:p>
          <a:p>
            <a:pPr rtl="0"/>
            <a:r>
              <a:rPr lang="sq-A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binded_d = super_d.</a:t>
            </a:r>
            <a:r>
              <a:rPr lang="sq-AL" sz="1200" b="1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__get__</a:t>
            </a:r>
            <a:r>
              <a:rPr lang="sq-A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(d, Discount) #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привязка</a:t>
            </a:r>
          </a:p>
          <a:p>
            <a:pPr rtl="0"/>
            <a:r>
              <a:rPr lang="sq-A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print(binded_d.price()) # 11.0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478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400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Лошадь и Осел</a:t>
            </a:r>
          </a:p>
          <a:p>
            <a:r>
              <a:rPr lang="ru-RU" dirty="0" smtClean="0"/>
              <a:t>       Мул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70195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Примесь – это специально сконструированный класс, добавляющий в некоторый</a:t>
            </a:r>
            <a:r>
              <a:rPr lang="ru-RU" baseline="0" dirty="0" smtClean="0"/>
              <a:t> класс какую-либо черту поведения (привнесением атрибутов). Примеси обычно являются абстрактными классами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441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name</a:t>
            </a:r>
            <a:r>
              <a:rPr lang="ru-RU" dirty="0" smtClean="0"/>
              <a:t> какого класса будет унаследован классом </a:t>
            </a:r>
            <a:r>
              <a:rPr lang="en-US" dirty="0" smtClean="0"/>
              <a:t>Mule</a:t>
            </a:r>
            <a:r>
              <a:rPr lang="ru-RU" dirty="0" smtClean="0"/>
              <a:t>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148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MRO</a:t>
            </a:r>
            <a:r>
              <a:rPr lang="en-US" i="1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method resolution order</a:t>
            </a:r>
            <a:r>
              <a:rPr lang="ru-RU" i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порядок разрешения методов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379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Т.к. </a:t>
            </a:r>
            <a:r>
              <a:rPr lang="en-US" dirty="0" smtClean="0"/>
              <a:t>M</a:t>
            </a:r>
            <a:r>
              <a:rPr lang="ru-RU" baseline="0" dirty="0" smtClean="0"/>
              <a:t> наследуется сначала от </a:t>
            </a:r>
            <a:r>
              <a:rPr lang="en-US" baseline="0" dirty="0" smtClean="0"/>
              <a:t>B</a:t>
            </a:r>
            <a:r>
              <a:rPr lang="ru-RU" baseline="0" dirty="0" smtClean="0"/>
              <a:t>, потом от </a:t>
            </a:r>
            <a:r>
              <a:rPr lang="en-US" baseline="0" dirty="0" smtClean="0"/>
              <a:t>A</a:t>
            </a:r>
            <a:r>
              <a:rPr lang="ru-RU" baseline="0" dirty="0" smtClean="0"/>
              <a:t>, после от </a:t>
            </a:r>
            <a:r>
              <a:rPr lang="en-US" baseline="0" dirty="0" smtClean="0"/>
              <a:t>Z</a:t>
            </a:r>
            <a:r>
              <a:rPr lang="ru-RU" baseline="0" dirty="0" smtClean="0"/>
              <a:t>, то и в списке </a:t>
            </a:r>
            <a:r>
              <a:rPr lang="en-US" baseline="0" dirty="0" smtClean="0"/>
              <a:t>MRO</a:t>
            </a:r>
            <a:r>
              <a:rPr lang="ru-RU" baseline="0" dirty="0" smtClean="0"/>
              <a:t> – они появляются в таком порядке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Класс </a:t>
            </a:r>
            <a:r>
              <a:rPr lang="en-US" baseline="0" dirty="0" smtClean="0"/>
              <a:t>B </a:t>
            </a:r>
            <a:r>
              <a:rPr lang="ru-RU" baseline="0" dirty="0" smtClean="0"/>
              <a:t>наследуется от </a:t>
            </a:r>
            <a:r>
              <a:rPr lang="en-US" baseline="0" dirty="0" smtClean="0"/>
              <a:t>Y</a:t>
            </a:r>
            <a:r>
              <a:rPr lang="ru-RU" baseline="0" dirty="0" smtClean="0"/>
              <a:t>, после от </a:t>
            </a:r>
            <a:r>
              <a:rPr lang="en-US" baseline="0" dirty="0" smtClean="0"/>
              <a:t>Z</a:t>
            </a:r>
            <a:r>
              <a:rPr lang="ru-RU" baseline="0" dirty="0" smtClean="0"/>
              <a:t>, то в </a:t>
            </a:r>
            <a:r>
              <a:rPr lang="en-US" baseline="0" dirty="0" smtClean="0"/>
              <a:t>MRO</a:t>
            </a:r>
            <a:r>
              <a:rPr lang="ru-RU" baseline="0" dirty="0" smtClean="0"/>
              <a:t> – сначала </a:t>
            </a:r>
            <a:r>
              <a:rPr lang="en-US" baseline="0" dirty="0" smtClean="0"/>
              <a:t>Y</a:t>
            </a:r>
            <a:r>
              <a:rPr lang="ru-RU" baseline="0" dirty="0" smtClean="0"/>
              <a:t>, потом </a:t>
            </a:r>
            <a:r>
              <a:rPr lang="en-US" baseline="0" dirty="0" smtClean="0"/>
              <a:t>Z</a:t>
            </a:r>
          </a:p>
          <a:p>
            <a:endParaRPr lang="en-US" baseline="0" dirty="0" smtClean="0"/>
          </a:p>
          <a:p>
            <a:r>
              <a:rPr lang="ru-RU" baseline="0" dirty="0" smtClean="0"/>
              <a:t>Класс </a:t>
            </a:r>
            <a:r>
              <a:rPr lang="en-US" baseline="0" dirty="0" smtClean="0"/>
              <a:t>A</a:t>
            </a:r>
            <a:r>
              <a:rPr lang="ru-RU" baseline="0" dirty="0" smtClean="0"/>
              <a:t> наследуется от </a:t>
            </a:r>
            <a:r>
              <a:rPr lang="en-US" baseline="0" dirty="0" smtClean="0"/>
              <a:t>X</a:t>
            </a:r>
            <a:r>
              <a:rPr lang="ru-RU" baseline="0" dirty="0" smtClean="0"/>
              <a:t> после от </a:t>
            </a:r>
            <a:r>
              <a:rPr lang="en-US" baseline="0" dirty="0" smtClean="0"/>
              <a:t>Y</a:t>
            </a:r>
            <a:r>
              <a:rPr lang="ru-RU" baseline="0" dirty="0" smtClean="0"/>
              <a:t>, следовательно, в</a:t>
            </a:r>
            <a:r>
              <a:rPr lang="en-US" baseline="0" dirty="0" smtClean="0"/>
              <a:t> MRO – X </a:t>
            </a:r>
            <a:r>
              <a:rPr lang="ru-RU" baseline="0" dirty="0" smtClean="0"/>
              <a:t>должен встретиться раньше </a:t>
            </a:r>
            <a:r>
              <a:rPr lang="en-US" baseline="0" dirty="0" smtClean="0"/>
              <a:t>Y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Поэтому порядок классов в списке </a:t>
            </a:r>
            <a:r>
              <a:rPr lang="en-US" baseline="0" dirty="0" smtClean="0"/>
              <a:t>MRO </a:t>
            </a:r>
            <a:r>
              <a:rPr lang="ru-RU" baseline="0" dirty="0" smtClean="0"/>
              <a:t>такой: </a:t>
            </a:r>
            <a:r>
              <a:rPr lang="en-US" b="1" baseline="0" dirty="0" smtClean="0"/>
              <a:t>M, B, A, X, Y, Z, object </a:t>
            </a:r>
            <a:r>
              <a:rPr lang="ru-RU" b="1" baseline="0" dirty="0" smtClean="0"/>
              <a:t>  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761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класс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наследуется дважды, и куда мы его не поместили в цепочке MRO, он </a:t>
            </a: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нарушит правило старшинства (</a:t>
            </a:r>
            <a:r>
              <a:rPr lang="ru-RU" dirty="0" smtClean="0"/>
              <a:t>A -&gt; X -&gt; Y -&gt; </a:t>
            </a:r>
            <a:r>
              <a:rPr lang="ru-RU" dirty="0" err="1" smtClean="0"/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</a:p>
          <a:p>
            <a:pPr marL="228600" indent="-228600">
              <a:buAutoNum type="arabicParenR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порядка наследования (</a:t>
            </a:r>
            <a:r>
              <a:rPr lang="ru-RU" dirty="0" smtClean="0"/>
              <a:t>A -&gt; Y -&gt; X -&gt; </a:t>
            </a:r>
            <a:r>
              <a:rPr lang="ru-RU" dirty="0" err="1" smtClean="0"/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0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Некоторые</a:t>
            </a:r>
            <a:r>
              <a:rPr lang="ru-RU" baseline="0" dirty="0" smtClean="0"/>
              <a:t> аргументы можно задать по умолчанию. Тогда в случае отсутствия значения аргумента его значение будет установлено по умолчанию.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557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Абстрактные методы используют, в случае, когда они должны быть обязательно переопределены для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212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Абстрактные методы используют, в случае, когда они должны быть обязательно переопределены для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0086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Абстрактные методы используют, в случае, когда они должны быть обязательно переопределены для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629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самом методе</a:t>
            </a:r>
            <a:r>
              <a:rPr lang="ru-RU" baseline="0" dirty="0" smtClean="0"/>
              <a:t> </a:t>
            </a:r>
            <a:r>
              <a:rPr lang="en-US" b="1" baseline="0" dirty="0" smtClean="0"/>
              <a:t>attack</a:t>
            </a:r>
            <a:r>
              <a:rPr lang="en-US" baseline="0" dirty="0" smtClean="0"/>
              <a:t>()</a:t>
            </a:r>
            <a:r>
              <a:rPr lang="ru-RU" baseline="0" dirty="0" smtClean="0"/>
              <a:t> можно написать какую-то реализацию. Однако она </a:t>
            </a:r>
            <a:r>
              <a:rPr lang="ru-RU" b="1" baseline="0" dirty="0" smtClean="0"/>
              <a:t>не повлияет </a:t>
            </a:r>
            <a:r>
              <a:rPr lang="ru-RU" baseline="0" dirty="0" smtClean="0"/>
              <a:t>на возможность создавать экземпляры класса!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1927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самом методе</a:t>
            </a:r>
            <a:r>
              <a:rPr lang="ru-RU" baseline="0" dirty="0" smtClean="0"/>
              <a:t> </a:t>
            </a:r>
            <a:r>
              <a:rPr lang="en-US" b="1" baseline="0" dirty="0" smtClean="0"/>
              <a:t>attack</a:t>
            </a:r>
            <a:r>
              <a:rPr lang="en-US" baseline="0" dirty="0" smtClean="0"/>
              <a:t>()</a:t>
            </a:r>
            <a:r>
              <a:rPr lang="ru-RU" baseline="0" dirty="0" smtClean="0"/>
              <a:t> можно написать какую-то реализацию. Однако она </a:t>
            </a:r>
            <a:r>
              <a:rPr lang="ru-RU" b="1" baseline="0" dirty="0" smtClean="0"/>
              <a:t>не повлияет </a:t>
            </a:r>
            <a:r>
              <a:rPr lang="ru-RU" baseline="0" dirty="0" smtClean="0"/>
              <a:t>на возможность создавать экземпляры класса!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9020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самом методе</a:t>
            </a:r>
            <a:r>
              <a:rPr lang="ru-RU" baseline="0" dirty="0" smtClean="0"/>
              <a:t> </a:t>
            </a:r>
            <a:r>
              <a:rPr lang="en-US" b="1" baseline="0" dirty="0" smtClean="0"/>
              <a:t>attack</a:t>
            </a:r>
            <a:r>
              <a:rPr lang="en-US" baseline="0" dirty="0" smtClean="0"/>
              <a:t>()</a:t>
            </a:r>
            <a:r>
              <a:rPr lang="ru-RU" baseline="0" dirty="0" smtClean="0"/>
              <a:t> можно написать какую-то реализацию. Однако она </a:t>
            </a:r>
            <a:r>
              <a:rPr lang="ru-RU" b="1" baseline="0" dirty="0" smtClean="0"/>
              <a:t>не повлияет </a:t>
            </a:r>
            <a:r>
              <a:rPr lang="ru-RU" baseline="0" dirty="0" smtClean="0"/>
              <a:t>на возможность создавать экземпляры класса!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FBB6-9DBC-40CE-A9BB-F10FB0396EC0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99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891756" y="6172200"/>
            <a:ext cx="6584809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3909" y="1111625"/>
            <a:ext cx="12028716" cy="1865029"/>
          </a:xfrm>
          <a:prstGeom prst="rect">
            <a:avLst/>
          </a:prstGeom>
          <a:solidFill>
            <a:srgbClr val="C0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76197" y="991045"/>
            <a:ext cx="12028716" cy="12058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1111625"/>
            <a:ext cx="10972800" cy="186433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101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таблицы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6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8350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d</a:t>
            </a:r>
            <a:r>
              <a:rPr lang="ru-RU" dirty="0" smtClean="0"/>
              <a:t>Вставка надписи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38083" y="6367463"/>
            <a:ext cx="6745069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74823" y="6286781"/>
            <a:ext cx="546225" cy="457200"/>
          </a:xfrm>
        </p:spPr>
        <p:txBody>
          <a:bodyPr/>
          <a:lstStyle>
            <a:lvl1pPr>
              <a:defRPr/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1197033" y="3585409"/>
            <a:ext cx="31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</a:rPr>
              <a:t>sdfs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8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sz="quarter" idx="1" hasCustomPrompt="1"/>
          </p:nvPr>
        </p:nvSpPr>
        <p:spPr>
          <a:xfrm>
            <a:off x="451837" y="1348816"/>
            <a:ext cx="11323307" cy="5032512"/>
          </a:xfrm>
        </p:spPr>
        <p:txBody>
          <a:bodyPr vert="horz">
            <a:normAutofit/>
          </a:bodyPr>
          <a:lstStyle>
            <a:lvl1pPr>
              <a:defRPr sz="3600" b="1">
                <a:latin typeface="Cambria" panose="02040503050406030204" pitchFamily="18" charset="0"/>
              </a:defRPr>
            </a:lvl1pPr>
            <a:lvl2pPr>
              <a:defRPr sz="3600" b="1">
                <a:latin typeface="Cambria" panose="02040503050406030204" pitchFamily="18" charset="0"/>
              </a:defRPr>
            </a:lvl2pPr>
            <a:lvl3pPr>
              <a:defRPr sz="3200" b="1">
                <a:latin typeface="Cambria" panose="02040503050406030204" pitchFamily="18" charset="0"/>
              </a:defRPr>
            </a:lvl3pPr>
            <a:lvl4pPr>
              <a:defRPr sz="3200" b="1">
                <a:latin typeface="Cambria" panose="02040503050406030204" pitchFamily="18" charset="0"/>
              </a:defRPr>
            </a:lvl4pPr>
            <a:lvl5pPr>
              <a:defRPr sz="32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err="1" smtClean="0"/>
              <a:t>dfs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err="1" smtClean="0"/>
              <a:t>sdf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err="1" smtClean="0"/>
              <a:t>sd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err="1" smtClean="0"/>
              <a:t>sdfs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err="1" smtClean="0"/>
              <a:t>dsf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19403" y="130622"/>
            <a:ext cx="10945216" cy="92211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>
            <a:normAutofit/>
          </a:bodyPr>
          <a:lstStyle>
            <a:lvl1pPr algn="l">
              <a:buNone/>
              <a:defRPr sz="4800" b="1" cap="none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63598" y="6185650"/>
            <a:ext cx="6589488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Прямоугольник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Прямоугольник 8"/>
          <p:cNvSpPr/>
          <p:nvPr/>
        </p:nvSpPr>
        <p:spPr>
          <a:xfrm>
            <a:off x="91075" y="2375168"/>
            <a:ext cx="12019495" cy="45720"/>
          </a:xfrm>
          <a:prstGeom prst="rect">
            <a:avLst/>
          </a:prstGeom>
          <a:solidFill>
            <a:srgbClr val="FF6D6D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9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5" y="188640"/>
            <a:ext cx="10363200" cy="85010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 hasCustomPrompt="1"/>
          </p:nvPr>
        </p:nvSpPr>
        <p:spPr>
          <a:xfrm>
            <a:off x="62339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as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 hasCustomPrompt="1"/>
          </p:nvPr>
        </p:nvSpPr>
        <p:spPr>
          <a:xfrm>
            <a:off x="6288022" y="1340768"/>
            <a:ext cx="5376597" cy="4680520"/>
          </a:xfrm>
        </p:spPr>
        <p:txBody>
          <a:bodyPr vert="horz">
            <a:normAutofit/>
          </a:bodyPr>
          <a:lstStyle>
            <a:lvl1pPr>
              <a:defRPr sz="3200" b="1">
                <a:latin typeface="Cambria" panose="02040503050406030204" pitchFamily="18" charset="0"/>
              </a:defRPr>
            </a:lvl1pPr>
            <a:lvl2pPr>
              <a:defRPr sz="3200" b="1">
                <a:latin typeface="Cambria" panose="02040503050406030204" pitchFamily="18" charset="0"/>
              </a:defRPr>
            </a:lvl2pPr>
            <a:lvl3pPr>
              <a:defRPr sz="2800" b="1">
                <a:latin typeface="Cambria" panose="02040503050406030204" pitchFamily="18" charset="0"/>
              </a:defRPr>
            </a:lvl3pPr>
            <a:lvl4pPr>
              <a:defRPr sz="2800" b="1">
                <a:latin typeface="Cambria" panose="02040503050406030204" pitchFamily="18" charset="0"/>
              </a:defRPr>
            </a:lvl4pPr>
            <a:lvl5pPr>
              <a:defRPr sz="2800" b="1"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358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dirty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91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0363200" cy="92211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4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d</a:t>
            </a:r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en-US" dirty="0" smtClean="0"/>
              <a:t>d</a:t>
            </a:r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en-US" dirty="0" smtClean="0"/>
              <a:t>d</a:t>
            </a:r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en-US" dirty="0" smtClean="0"/>
              <a:t>d</a:t>
            </a:r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en-US" dirty="0" smtClean="0"/>
              <a:t>d</a:t>
            </a:r>
            <a:r>
              <a:rPr lang="ru-RU" dirty="0" smtClean="0"/>
              <a:t>Пятый уровень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23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6633882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Прямоугольник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88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719403" y="188640"/>
            <a:ext cx="10945216" cy="922114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31371" y="1340768"/>
            <a:ext cx="11233248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890015" y="6172200"/>
            <a:ext cx="6768011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EE5E589-7A22-4B60-822E-6573796CCFEB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815413" y="1124744"/>
            <a:ext cx="10753195" cy="72008"/>
            <a:chOff x="539552" y="908720"/>
            <a:chExt cx="8064896" cy="72008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539552" y="908720"/>
              <a:ext cx="806489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539552" y="980728"/>
              <a:ext cx="453650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4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3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 </a:t>
            </a:r>
            <a:r>
              <a:rPr lang="ru-RU" dirty="0"/>
              <a:t>4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9574" y="6172200"/>
            <a:ext cx="7648575" cy="457200"/>
          </a:xfrm>
        </p:spPr>
        <p:txBody>
          <a:bodyPr/>
          <a:lstStyle/>
          <a:p>
            <a:r>
              <a:rPr lang="ru-RU" b="1" dirty="0" smtClean="0"/>
              <a:t>Дисциплина "Программирование на языках высокого уровня" - семестр 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86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Встроенные атрибуты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Инициализатор </a:t>
            </a:r>
            <a:r>
              <a:rPr lang="en-US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en-US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en-US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dirty="0">
                <a:solidFill>
                  <a:srgbClr val="B200B2"/>
                </a:solidFill>
                <a:latin typeface="JetBrains Mono"/>
              </a:rPr>
              <a:t>()</a:t>
            </a:r>
            <a:r>
              <a:rPr lang="en-US" dirty="0"/>
              <a:t>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403" y="2686630"/>
            <a:ext cx="112315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SomeClass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object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42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.attr1 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создаем и инициализируем атрибут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obj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SomeClass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()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obj2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SomeClass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86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(obj.attr1, obj2.attr1)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42 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86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65691"/>
            <a:ext cx="10687218" cy="503251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Horse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maxHeight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dirty="0">
                <a:solidFill>
                  <a:srgbClr val="1750EB"/>
                </a:solidFill>
                <a:latin typeface="JetBrains Mono"/>
              </a:rPr>
              <a:t>200 </a:t>
            </a:r>
            <a:r>
              <a:rPr lang="ru-RU" altLang="ru-RU" sz="2600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600" i="1" dirty="0" err="1">
                <a:solidFill>
                  <a:srgbClr val="8C8C8C"/>
                </a:solidFill>
                <a:latin typeface="JetBrains Mono"/>
              </a:rPr>
              <a:t>centimeter</a:t>
            </a:r>
            <a:r>
              <a:rPr lang="ru-RU" altLang="ru-RU" sz="2600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600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6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6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horsehair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.name =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.horsehair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horsehair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run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6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Horse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run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showName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6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: (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House's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method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): "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.name)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showInfo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6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Horse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Info</a:t>
            </a:r>
            <a:r>
              <a:rPr lang="ru-RU" altLang="ru-RU" sz="26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2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1837" y="130622"/>
            <a:ext cx="11212782" cy="922114"/>
          </a:xfrm>
        </p:spPr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54" y="1429788"/>
            <a:ext cx="5222561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0853472" cy="503251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Donkey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6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weight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.name =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.weight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dirty="0" err="1">
                <a:solidFill>
                  <a:srgbClr val="080808"/>
                </a:solidFill>
                <a:latin typeface="JetBrains Mono"/>
              </a:rPr>
              <a:t>weight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run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6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Donkey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run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6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showName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6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: (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Donkey's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method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): "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.name)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dirty="0" err="1">
                <a:solidFill>
                  <a:srgbClr val="000000"/>
                </a:solidFill>
                <a:latin typeface="JetBrains Mono"/>
              </a:rPr>
              <a:t>showInfo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6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Donkey</a:t>
            </a:r>
            <a:r>
              <a:rPr lang="ru-RU" altLang="ru-RU" sz="26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dirty="0" err="1">
                <a:solidFill>
                  <a:srgbClr val="008080"/>
                </a:solidFill>
                <a:latin typeface="JetBrains Mono"/>
              </a:rPr>
              <a:t>Info</a:t>
            </a:r>
            <a:r>
              <a:rPr lang="ru-RU" altLang="ru-RU" sz="26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26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1837" y="130622"/>
            <a:ext cx="11212782" cy="922114"/>
          </a:xfrm>
        </p:spPr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54" y="1429788"/>
            <a:ext cx="5222561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8711" y="1348816"/>
            <a:ext cx="11740163" cy="503251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i="1" dirty="0">
                <a:solidFill>
                  <a:srgbClr val="8C8C8C"/>
                </a:solidFill>
                <a:latin typeface="JetBrains Mono"/>
              </a:rPr>
              <a:t># Класс </a:t>
            </a:r>
            <a:r>
              <a:rPr lang="ru-RU" altLang="ru-RU" sz="2400" i="1" dirty="0" err="1">
                <a:solidFill>
                  <a:srgbClr val="8C8C8C"/>
                </a:solidFill>
                <a:latin typeface="JetBrains Mono"/>
              </a:rPr>
              <a:t>Mule</a:t>
            </a:r>
            <a:r>
              <a:rPr lang="ru-RU" altLang="ru-RU" sz="2400" i="1" dirty="0">
                <a:solidFill>
                  <a:srgbClr val="8C8C8C"/>
                </a:solidFill>
                <a:latin typeface="JetBrains Mono"/>
              </a:rPr>
              <a:t> унаследован от </a:t>
            </a:r>
            <a:r>
              <a:rPr lang="ru-RU" altLang="ru-RU" sz="2400" i="1" dirty="0" err="1">
                <a:solidFill>
                  <a:srgbClr val="8C8C8C"/>
                </a:solidFill>
                <a:latin typeface="JetBrains Mono"/>
              </a:rPr>
              <a:t>Horse</a:t>
            </a:r>
            <a:r>
              <a:rPr lang="ru-RU" altLang="ru-RU" sz="2400" i="1" dirty="0">
                <a:solidFill>
                  <a:srgbClr val="8C8C8C"/>
                </a:solidFill>
                <a:latin typeface="JetBrains Mono"/>
              </a:rPr>
              <a:t> и </a:t>
            </a:r>
            <a:r>
              <a:rPr lang="ru-RU" altLang="ru-RU" sz="2400" i="1" dirty="0" err="1">
                <a:solidFill>
                  <a:srgbClr val="8C8C8C"/>
                </a:solidFill>
                <a:latin typeface="JetBrains Mono"/>
              </a:rPr>
              <a:t>Donkey</a:t>
            </a:r>
            <a:r>
              <a:rPr lang="ru-RU" altLang="ru-RU" sz="2400" i="1" dirty="0">
                <a:solidFill>
                  <a:srgbClr val="8C8C8C"/>
                </a:solidFill>
                <a:latin typeface="JetBrains Mono"/>
              </a:rPr>
              <a:t>.</a:t>
            </a:r>
            <a:br>
              <a:rPr lang="ru-RU" altLang="ru-RU" sz="2400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Mule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Horse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Donkey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hair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weight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 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FF0000"/>
                </a:solidFill>
                <a:latin typeface="JetBrains Mono"/>
              </a:rPr>
              <a:t>Horse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hair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400" i="1" dirty="0">
                <a:solidFill>
                  <a:srgbClr val="8C8C8C"/>
                </a:solidFill>
                <a:latin typeface="JetBrains Mono"/>
              </a:rPr>
              <a:t># вызываем __</a:t>
            </a:r>
            <a:r>
              <a:rPr lang="ru-RU" altLang="ru-RU" sz="2400" i="1" dirty="0" err="1">
                <a:solidFill>
                  <a:srgbClr val="8C8C8C"/>
                </a:solidFill>
                <a:latin typeface="JetBrains Mono"/>
              </a:rPr>
              <a:t>init</a:t>
            </a:r>
            <a:r>
              <a:rPr lang="ru-RU" altLang="ru-RU" sz="2400" i="1" dirty="0">
                <a:solidFill>
                  <a:srgbClr val="8C8C8C"/>
                </a:solidFill>
                <a:latin typeface="JetBrains Mono"/>
              </a:rPr>
              <a:t>__ класса </a:t>
            </a:r>
            <a:r>
              <a:rPr lang="ru-RU" altLang="ru-RU" sz="2400" i="1" dirty="0" err="1">
                <a:solidFill>
                  <a:srgbClr val="8C8C8C"/>
                </a:solidFill>
                <a:latin typeface="JetBrains Mono"/>
              </a:rPr>
              <a:t>Horse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FF0000"/>
                </a:solidFill>
                <a:latin typeface="JetBrains Mono"/>
              </a:rPr>
              <a:t>Donkey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weight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 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1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run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 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Mule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run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 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2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2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showInfo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"--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Call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Mule.showInfo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: --"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FF0000"/>
                </a:solidFill>
                <a:latin typeface="JetBrains Mono"/>
              </a:rPr>
              <a:t>Horse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.showInfo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FF0000"/>
                </a:solidFill>
                <a:latin typeface="JetBrains Mono"/>
              </a:rPr>
              <a:t>Donkey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.showInfo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1837" y="130622"/>
            <a:ext cx="11212782" cy="922114"/>
          </a:xfrm>
        </p:spPr>
        <p:txBody>
          <a:bodyPr>
            <a:normAutofit/>
          </a:bodyPr>
          <a:lstStyle/>
          <a:p>
            <a:r>
              <a:rPr lang="ru-RU" dirty="0"/>
              <a:t>Наследование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313" y="3851081"/>
            <a:ext cx="5222561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классов.</a:t>
            </a:r>
          </a:p>
          <a:p>
            <a:r>
              <a:rPr lang="ru-RU" i="1" dirty="0"/>
              <a:t>Замечание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Родительские классы могут иметь одинаковые атрибуты (</a:t>
            </a:r>
            <a:r>
              <a:rPr lang="ru-RU" dirty="0" err="1"/>
              <a:t>attribute</a:t>
            </a:r>
            <a:r>
              <a:rPr lang="ru-RU" dirty="0"/>
              <a:t>) или методы .... </a:t>
            </a:r>
            <a:endParaRPr lang="ru-RU" dirty="0" smtClean="0"/>
          </a:p>
          <a:p>
            <a:pPr lvl="1"/>
            <a:r>
              <a:rPr lang="ru-RU" dirty="0" smtClean="0"/>
              <a:t>Подкласс </a:t>
            </a:r>
            <a:r>
              <a:rPr lang="ru-RU" dirty="0"/>
              <a:t>будет приоритетно наследовать атрибуты, методы, ... первого класса в списке </a:t>
            </a:r>
            <a:r>
              <a:rPr lang="ru-RU" dirty="0" smtClean="0"/>
              <a:t>наследования.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8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классов.</a:t>
            </a:r>
          </a:p>
          <a:p>
            <a:r>
              <a:rPr lang="ru-RU" i="1" dirty="0" smtClean="0"/>
              <a:t>Метод </a:t>
            </a:r>
            <a:r>
              <a:rPr lang="en-US" i="1" dirty="0" smtClean="0">
                <a:solidFill>
                  <a:srgbClr val="0000FF"/>
                </a:solidFill>
              </a:rPr>
              <a:t>super()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 smtClean="0"/>
              <a:t>При множественном наследовании </a:t>
            </a:r>
            <a:r>
              <a:rPr lang="en-US" dirty="0" smtClean="0"/>
              <a:t>super()</a:t>
            </a:r>
            <a:r>
              <a:rPr lang="ru-RU" dirty="0" smtClean="0"/>
              <a:t> необязательно указывает на родителя текущего класса, а может указывать и на собрата.</a:t>
            </a:r>
          </a:p>
          <a:p>
            <a:pPr lvl="1"/>
            <a:r>
              <a:rPr lang="ru-RU" dirty="0" smtClean="0"/>
              <a:t>Все зависит от структуры наследования и начальной точки вызова метода!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6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8537" y="1902797"/>
            <a:ext cx="3869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 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4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Y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 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4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Z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 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4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(X, Y): 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4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(Y, Z): 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4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M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(B, A, Z): 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pass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55" y="1991608"/>
            <a:ext cx="4842242" cy="434669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881493" y="1991608"/>
            <a:ext cx="26677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Cambria" panose="02040503050406030204" pitchFamily="18" charset="0"/>
              </a:rPr>
              <a:t>В каком порядке будут просмотрены классы иерархии? </a:t>
            </a:r>
            <a:endParaRPr lang="ru-RU" sz="2800" b="1" dirty="0">
              <a:latin typeface="Cambria" panose="0204050305040603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06621" y="4787205"/>
            <a:ext cx="31579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lvl="1"/>
            <a:r>
              <a:rPr lang="ru-RU" sz="2800" b="1" dirty="0">
                <a:solidFill>
                  <a:srgbClr val="0070C0"/>
                </a:solidFill>
              </a:rPr>
              <a:t>Порядок обхода определяется </a:t>
            </a:r>
            <a:r>
              <a:rPr lang="ru-RU" sz="2800" b="1" dirty="0" smtClean="0">
                <a:solidFill>
                  <a:srgbClr val="0070C0"/>
                </a:solidFill>
              </a:rPr>
              <a:t>списком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MRO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014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классов.</a:t>
            </a:r>
          </a:p>
          <a:p>
            <a:r>
              <a:rPr lang="en-US" i="1" dirty="0">
                <a:solidFill>
                  <a:srgbClr val="0000FF"/>
                </a:solidFill>
              </a:rPr>
              <a:t>MRO</a:t>
            </a:r>
            <a:r>
              <a:rPr lang="en-US" i="1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method resolution order</a:t>
            </a:r>
            <a:r>
              <a:rPr lang="ru-RU" i="1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порядок разрешения методов (любых атрибутов класса)</a:t>
            </a:r>
          </a:p>
          <a:p>
            <a:r>
              <a:rPr lang="ru-RU" i="1" dirty="0" smtClean="0"/>
              <a:t>Метод </a:t>
            </a:r>
            <a:r>
              <a:rPr lang="en-US" i="1" dirty="0" err="1" smtClean="0">
                <a:solidFill>
                  <a:srgbClr val="0000FF"/>
                </a:solidFill>
              </a:rPr>
              <a:t>mro</a:t>
            </a:r>
            <a:r>
              <a:rPr lang="en-US" i="1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 – </a:t>
            </a:r>
            <a:r>
              <a:rPr lang="ru-RU" dirty="0" smtClean="0"/>
              <a:t>возвращает список классов в том порядке, в котором </a:t>
            </a:r>
            <a:r>
              <a:rPr lang="en-US" dirty="0" smtClean="0"/>
              <a:t>Python</a:t>
            </a:r>
            <a:r>
              <a:rPr lang="ru-RU" dirty="0" smtClean="0"/>
              <a:t> будет искать методы в иерархии классов пока не найдет нужный или не выдаст ошибку.</a:t>
            </a:r>
            <a:endParaRPr lang="en-US" dirty="0" smtClean="0"/>
          </a:p>
          <a:p>
            <a:r>
              <a:rPr lang="ru-RU" dirty="0"/>
              <a:t>Метод </a:t>
            </a:r>
            <a:r>
              <a:rPr lang="en-US" i="1" dirty="0" err="1">
                <a:solidFill>
                  <a:srgbClr val="0000FF"/>
                </a:solidFill>
              </a:rPr>
              <a:t>mro</a:t>
            </a:r>
            <a:r>
              <a:rPr lang="en-US" i="1" dirty="0">
                <a:solidFill>
                  <a:srgbClr val="0000FF"/>
                </a:solidFill>
              </a:rPr>
              <a:t>()</a:t>
            </a:r>
            <a:r>
              <a:rPr lang="ru-RU" i="1" dirty="0">
                <a:solidFill>
                  <a:srgbClr val="0000FF"/>
                </a:solidFill>
              </a:rPr>
              <a:t> </a:t>
            </a:r>
            <a:r>
              <a:rPr lang="ru-RU" dirty="0"/>
              <a:t>возвращает список </a:t>
            </a:r>
            <a:r>
              <a:rPr lang="en-US" dirty="0"/>
              <a:t>MRO</a:t>
            </a:r>
            <a:r>
              <a:rPr lang="ru-RU" dirty="0"/>
              <a:t> по алгоритму С3-линеаризации</a:t>
            </a:r>
            <a:r>
              <a:rPr lang="ru-RU" dirty="0" smtClean="0"/>
              <a:t>.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8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82316"/>
            <a:ext cx="11323307" cy="5334615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классов.</a:t>
            </a:r>
          </a:p>
          <a:p>
            <a:r>
              <a:rPr lang="ru-RU" dirty="0" smtClean="0"/>
              <a:t>Алгоритм С3-линеаризации.</a:t>
            </a:r>
            <a:endParaRPr lang="ru-RU" dirty="0"/>
          </a:p>
          <a:p>
            <a:pPr marL="714375" lvl="1" indent="-395288">
              <a:buFont typeface="+mj-lt"/>
              <a:buAutoNum type="arabicPeriod"/>
            </a:pPr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Каждый </a:t>
            </a:r>
            <a:r>
              <a:rPr lang="ru-RU" altLang="ru-RU" dirty="0">
                <a:solidFill>
                  <a:srgbClr val="2D2D2D"/>
                </a:solidFill>
                <a:latin typeface="+mn-lt"/>
              </a:rPr>
              <a:t>класс должен входить в список ровно 1 </a:t>
            </a:r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раз.</a:t>
            </a:r>
          </a:p>
          <a:p>
            <a:pPr marL="714375" lvl="1" indent="-395288">
              <a:buFont typeface="+mj-lt"/>
              <a:buAutoNum type="arabicPeriod"/>
            </a:pPr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Порядок обхода классов должен соответствовать порядку наследования. </a:t>
            </a:r>
          </a:p>
          <a:p>
            <a:pPr marL="1050607" lvl="2" indent="-457200"/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Например: для класса </a:t>
            </a:r>
            <a:r>
              <a:rPr lang="ru-RU" altLang="ru-RU" dirty="0" smtClean="0">
                <a:solidFill>
                  <a:srgbClr val="FF0000"/>
                </a:solidFill>
                <a:latin typeface="+mn-lt"/>
              </a:rPr>
              <a:t>class</a:t>
            </a:r>
            <a:r>
              <a:rPr lang="ru-RU" altLang="ru-RU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FF"/>
                </a:solidFill>
                <a:latin typeface="+mn-lt"/>
              </a:rPr>
              <a:t>D</a:t>
            </a:r>
            <a:r>
              <a:rPr lang="ru-RU" altLang="ru-RU" dirty="0">
                <a:latin typeface="+mn-lt"/>
              </a:rPr>
              <a:t>(</a:t>
            </a:r>
            <a:r>
              <a:rPr lang="ru-RU" altLang="ru-RU" dirty="0">
                <a:solidFill>
                  <a:srgbClr val="008080"/>
                </a:solidFill>
                <a:latin typeface="+mn-lt"/>
              </a:rPr>
              <a:t>A</a:t>
            </a:r>
            <a:r>
              <a:rPr lang="ru-RU" altLang="ru-RU" dirty="0">
                <a:latin typeface="+mn-lt"/>
              </a:rPr>
              <a:t>, </a:t>
            </a:r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</a:t>
            </a:r>
            <a:r>
              <a:rPr lang="ru-RU" altLang="ru-RU" dirty="0">
                <a:latin typeface="+mn-lt"/>
              </a:rPr>
              <a:t>, C</a:t>
            </a:r>
            <a:r>
              <a:rPr lang="ru-RU" altLang="ru-RU" dirty="0" smtClean="0">
                <a:latin typeface="+mn-lt"/>
              </a:rPr>
              <a:t>):</a:t>
            </a:r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) порядок появления в списке MRO</a:t>
            </a:r>
            <a:r>
              <a:rPr lang="en-US" altLang="ru-RU" dirty="0">
                <a:solidFill>
                  <a:srgbClr val="2D2D2D"/>
                </a:solidFill>
              </a:rPr>
              <a:t>:</a:t>
            </a:r>
            <a:r>
              <a:rPr lang="ru-RU" altLang="ru-RU" dirty="0">
                <a:solidFill>
                  <a:srgbClr val="2D2D2D"/>
                </a:solidFill>
                <a:latin typeface="+mn-lt"/>
              </a:rPr>
              <a:t> </a:t>
            </a:r>
            <a:r>
              <a:rPr lang="ru-RU" altLang="ru-RU" dirty="0">
                <a:solidFill>
                  <a:srgbClr val="0000FF"/>
                </a:solidFill>
                <a:latin typeface="+mn-lt"/>
              </a:rPr>
              <a:t>D</a:t>
            </a:r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8C8C8C"/>
                </a:solidFill>
                <a:latin typeface="+mn-lt"/>
              </a:rPr>
              <a:t>-&gt; ... -&gt;</a:t>
            </a:r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8080"/>
                </a:solidFill>
                <a:latin typeface="+mn-lt"/>
              </a:rPr>
              <a:t>A</a:t>
            </a:r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8C8C8C"/>
                </a:solidFill>
                <a:latin typeface="+mn-lt"/>
              </a:rPr>
              <a:t>-&gt; ... -&gt;</a:t>
            </a:r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B </a:t>
            </a:r>
            <a:r>
              <a:rPr lang="ru-RU" altLang="ru-RU" dirty="0">
                <a:solidFill>
                  <a:srgbClr val="8C8C8C"/>
                </a:solidFill>
                <a:latin typeface="+mn-lt"/>
              </a:rPr>
              <a:t>-&gt; ... -&gt;</a:t>
            </a:r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C</a:t>
            </a:r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8C8C8C"/>
                </a:solidFill>
                <a:latin typeface="+mn-lt"/>
              </a:rPr>
              <a:t>-&gt; ...</a:t>
            </a:r>
            <a:r>
              <a:rPr lang="ru-RU" altLang="ru-RU" dirty="0">
                <a:solidFill>
                  <a:srgbClr val="0000FF"/>
                </a:solidFill>
                <a:latin typeface="+mn-lt"/>
              </a:rPr>
              <a:t> </a:t>
            </a:r>
            <a:endParaRPr lang="ru-RU" altLang="ru-RU" dirty="0" smtClean="0">
              <a:solidFill>
                <a:srgbClr val="0000FF"/>
              </a:solidFill>
              <a:latin typeface="+mn-lt"/>
            </a:endParaRPr>
          </a:p>
          <a:p>
            <a:pPr marL="1050607" lvl="2" indent="-457200"/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Между </a:t>
            </a:r>
            <a:r>
              <a:rPr lang="ru-RU" altLang="ru-RU" dirty="0">
                <a:solidFill>
                  <a:srgbClr val="2D2D2D"/>
                </a:solidFill>
                <a:latin typeface="+mn-lt"/>
              </a:rPr>
              <a:t>ними могут оказаться и другие классы, но исходный порядок должен быть </a:t>
            </a:r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соблюден.</a:t>
            </a:r>
          </a:p>
          <a:p>
            <a:pPr marL="714375" lvl="1" indent="-395288">
              <a:buFont typeface="+mj-lt"/>
              <a:buAutoNum type="arabicPeriod"/>
            </a:pPr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Родители </a:t>
            </a:r>
            <a:r>
              <a:rPr lang="ru-RU" altLang="ru-RU" dirty="0">
                <a:solidFill>
                  <a:srgbClr val="2D2D2D"/>
                </a:solidFill>
                <a:latin typeface="+mn-lt"/>
              </a:rPr>
              <a:t>данного класса должны появляться по порядку старшинства. </a:t>
            </a:r>
            <a:endParaRPr lang="ru-RU" altLang="ru-RU" dirty="0" smtClean="0">
              <a:solidFill>
                <a:srgbClr val="2D2D2D"/>
              </a:solidFill>
              <a:latin typeface="+mn-lt"/>
            </a:endParaRPr>
          </a:p>
          <a:p>
            <a:pPr marL="1050607" lvl="2" indent="-457200"/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Сначала </a:t>
            </a:r>
            <a:r>
              <a:rPr lang="ru-RU" altLang="ru-RU" dirty="0">
                <a:solidFill>
                  <a:srgbClr val="2D2D2D"/>
                </a:solidFill>
                <a:latin typeface="+mn-lt"/>
              </a:rPr>
              <a:t>идут непосредственные родители, потом дедушки и бабушки, но не наоборот</a:t>
            </a:r>
            <a:r>
              <a:rPr lang="ru-RU" altLang="ru-RU" dirty="0" smtClean="0">
                <a:solidFill>
                  <a:srgbClr val="2D2D2D"/>
                </a:solidFill>
                <a:latin typeface="+mn-lt"/>
              </a:rPr>
              <a:t>.</a:t>
            </a:r>
            <a:endParaRPr lang="ru-RU" altLang="ru-RU" dirty="0">
              <a:solidFill>
                <a:srgbClr val="2D2D2D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756" y="2082720"/>
            <a:ext cx="40687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000" b="1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ru-RU" altLang="ru-RU" sz="2000" b="1" dirty="0" smtClean="0">
                <a:solidFill>
                  <a:srgbClr val="080808"/>
                </a:solidFill>
                <a:latin typeface="JetBrains Mono"/>
              </a:rPr>
              <a:t>:    </a:t>
            </a:r>
            <a:r>
              <a:rPr lang="ru-RU" altLang="ru-RU" sz="2000" b="1" dirty="0" smtClean="0">
                <a:solidFill>
                  <a:srgbClr val="0033B3"/>
                </a:solidFill>
                <a:latin typeface="JetBrains Mono"/>
              </a:rPr>
              <a:t>pass</a:t>
            </a:r>
            <a:endParaRPr lang="en-US" altLang="ru-RU" sz="2000" b="1" dirty="0" smtClean="0">
              <a:solidFill>
                <a:srgbClr val="0033B3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10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000" b="1" dirty="0">
                <a:solidFill>
                  <a:srgbClr val="000000"/>
                </a:solidFill>
                <a:latin typeface="JetBrains Mono"/>
              </a:rPr>
              <a:t>Y</a:t>
            </a:r>
            <a:r>
              <a:rPr lang="ru-RU" altLang="ru-RU" sz="2000" b="1" dirty="0" smtClean="0">
                <a:solidFill>
                  <a:srgbClr val="080808"/>
                </a:solidFill>
                <a:latin typeface="JetBrains Mono"/>
              </a:rPr>
              <a:t>:    </a:t>
            </a: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000" b="1" dirty="0">
                <a:solidFill>
                  <a:srgbClr val="0033B3"/>
                </a:solidFill>
                <a:latin typeface="JetBrains Mono"/>
              </a:rPr>
            </a:br>
            <a:endParaRPr lang="en-US" altLang="ru-RU" sz="900" b="1" dirty="0" smtClean="0">
              <a:solidFill>
                <a:srgbClr val="0033B3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000" b="1" dirty="0">
                <a:solidFill>
                  <a:srgbClr val="000000"/>
                </a:solidFill>
                <a:latin typeface="JetBrains Mono"/>
              </a:rPr>
              <a:t>Z</a:t>
            </a:r>
            <a:r>
              <a:rPr lang="ru-RU" altLang="ru-RU" sz="20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altLang="ru-RU" sz="20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000" b="1" dirty="0" smtClean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000" b="1" dirty="0">
                <a:solidFill>
                  <a:srgbClr val="0033B3"/>
                </a:solidFill>
                <a:latin typeface="JetBrains Mono"/>
              </a:rPr>
            </a:br>
            <a:endParaRPr lang="en-US" altLang="ru-RU" sz="1100" b="1" dirty="0" smtClean="0">
              <a:solidFill>
                <a:srgbClr val="0033B3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000" b="1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(X, Y):</a:t>
            </a:r>
            <a:br>
              <a:rPr lang="ru-RU" altLang="ru-RU" sz="20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0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000" b="1" dirty="0">
                <a:solidFill>
                  <a:srgbClr val="000000"/>
                </a:solidFill>
                <a:latin typeface="JetBrains Mono"/>
              </a:rPr>
              <a:t>B</a:t>
            </a: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(Y, Z):</a:t>
            </a:r>
            <a:br>
              <a:rPr lang="ru-RU" altLang="ru-RU" sz="20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0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000" b="1" dirty="0">
                <a:solidFill>
                  <a:srgbClr val="000000"/>
                </a:solidFill>
                <a:latin typeface="JetBrains Mono"/>
              </a:rPr>
              <a:t>M</a:t>
            </a: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(B, A, Z):</a:t>
            </a:r>
            <a:br>
              <a:rPr lang="ru-RU" altLang="ru-RU" sz="20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0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0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9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9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000" b="1" dirty="0" err="1">
                <a:solidFill>
                  <a:srgbClr val="080808"/>
                </a:solidFill>
                <a:latin typeface="JetBrains Mono"/>
              </a:rPr>
              <a:t>M.</a:t>
            </a:r>
            <a:r>
              <a:rPr lang="ru-RU" altLang="ru-RU" sz="2000" b="1" dirty="0" err="1">
                <a:solidFill>
                  <a:srgbClr val="FF0000"/>
                </a:solidFill>
                <a:latin typeface="JetBrains Mono"/>
              </a:rPr>
              <a:t>mro</a:t>
            </a:r>
            <a:r>
              <a:rPr lang="ru-RU" altLang="ru-RU" sz="2000" b="1" dirty="0">
                <a:solidFill>
                  <a:srgbClr val="FF0000"/>
                </a:solidFill>
                <a:latin typeface="JetBrains Mono"/>
              </a:rPr>
              <a:t>()</a:t>
            </a: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400" b="1" dirty="0"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75" y="1988896"/>
            <a:ext cx="4476114" cy="398346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06" y="2294943"/>
            <a:ext cx="4201155" cy="31402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67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282316"/>
            <a:ext cx="11323307" cy="533461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классов.</a:t>
            </a:r>
          </a:p>
          <a:p>
            <a:r>
              <a:rPr lang="ru-RU" dirty="0" smtClean="0"/>
              <a:t>Таким образом, вызов </a:t>
            </a:r>
            <a:r>
              <a:rPr lang="en-US" dirty="0" smtClean="0"/>
              <a:t>super() </a:t>
            </a:r>
            <a:r>
              <a:rPr lang="ru-RU" dirty="0" smtClean="0"/>
              <a:t>автоматически определяет к какому классу (родителю или брату) обращаться в соответствии со списком </a:t>
            </a:r>
            <a:r>
              <a:rPr lang="en-US" dirty="0" smtClean="0"/>
              <a:t>MRO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зависит от иерархии класса и начальной точки вызова.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98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Встроенные атрибуты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 smtClean="0"/>
              <a:t>Деструктор </a:t>
            </a:r>
            <a:r>
              <a:rPr lang="en-US" dirty="0">
                <a:solidFill>
                  <a:srgbClr val="B200B2"/>
                </a:solidFill>
                <a:latin typeface="JetBrains Mono"/>
              </a:rPr>
              <a:t>__del__()</a:t>
            </a:r>
            <a:r>
              <a:rPr lang="ru-RU" dirty="0">
                <a:solidFill>
                  <a:srgbClr val="B200B2"/>
                </a:solidFill>
                <a:latin typeface="JetBrains Mono"/>
              </a:rPr>
              <a:t> </a:t>
            </a:r>
            <a:r>
              <a:rPr lang="ru-RU" dirty="0" smtClean="0"/>
              <a:t>– вызывается автоматически перед уничтожением объекта.</a:t>
            </a:r>
          </a:p>
          <a:p>
            <a:pPr lvl="1"/>
            <a:r>
              <a:rPr lang="ru-RU" dirty="0" smtClean="0"/>
              <a:t>метод реализуют, если перед уничтожением экземпляра класса нужно выполнить какие-то дополнительные действия.</a:t>
            </a:r>
          </a:p>
          <a:p>
            <a:pPr lvl="1"/>
            <a:r>
              <a:rPr lang="ru-RU" dirty="0" smtClean="0"/>
              <a:t>Когда именно сборщиком мусора будет вызван деструктор неизвестно. (аналогия </a:t>
            </a:r>
            <a:r>
              <a:rPr lang="en-US" dirty="0" smtClean="0"/>
              <a:t>finalize() java)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rgbClr val="0070C0"/>
                </a:solidFill>
              </a:rPr>
              <a:t>Множественное наследование классов.</a:t>
            </a:r>
          </a:p>
          <a:p>
            <a:r>
              <a:rPr lang="ru-RU" dirty="0" smtClean="0"/>
              <a:t>Бывают ситуации, когда список </a:t>
            </a:r>
            <a:r>
              <a:rPr lang="en-US" dirty="0" smtClean="0">
                <a:solidFill>
                  <a:srgbClr val="0000FF"/>
                </a:solidFill>
              </a:rPr>
              <a:t>MRO</a:t>
            </a:r>
            <a:r>
              <a:rPr lang="en-US" dirty="0" smtClean="0"/>
              <a:t> </a:t>
            </a:r>
            <a:r>
              <a:rPr lang="ru-RU" dirty="0" smtClean="0"/>
              <a:t>составить невозможно.</a:t>
            </a:r>
          </a:p>
          <a:p>
            <a:r>
              <a:rPr lang="ru-RU" dirty="0" smtClean="0"/>
              <a:t>В этом случае, буде выдано сообщение об ошибке!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29756" y="4356318"/>
            <a:ext cx="43837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i="1" u="sng" dirty="0" smtClean="0"/>
              <a:t>Пример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...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(X): ...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(X, Y):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...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36669" y="4602540"/>
            <a:ext cx="6379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rgbClr val="FF0000"/>
                </a:solidFill>
              </a:rPr>
              <a:t>Здесь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</a:rPr>
              <a:t>класс</a:t>
            </a:r>
            <a:r>
              <a:rPr lang="ru-RU" sz="2400" b="1" i="1" dirty="0">
                <a:solidFill>
                  <a:srgbClr val="FF0000"/>
                </a:solidFill>
              </a:rPr>
              <a:t> </a:t>
            </a:r>
            <a:r>
              <a:rPr lang="ru-RU" sz="2400" b="1" i="1" dirty="0" smtClean="0">
                <a:solidFill>
                  <a:srgbClr val="FF0000"/>
                </a:solidFill>
              </a:rPr>
              <a:t>X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ru-RU" sz="2400" b="1" i="1" dirty="0" smtClean="0">
                <a:solidFill>
                  <a:srgbClr val="FF0000"/>
                </a:solidFill>
              </a:rPr>
              <a:t>наследуется дважды, поэтому будет нарушено либо правило порядка наследования, или правило старшинства.</a:t>
            </a:r>
            <a:endParaRPr lang="ru-RU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 fontScale="92500"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Абстрактные классы и методы</a:t>
            </a:r>
          </a:p>
          <a:p>
            <a:r>
              <a:rPr lang="ru-RU" dirty="0" smtClean="0"/>
              <a:t>Абстрактный класс – класс, содержащий хотя бы один абстрактный метод</a:t>
            </a:r>
          </a:p>
          <a:p>
            <a:r>
              <a:rPr lang="ru-RU" dirty="0" smtClean="0"/>
              <a:t>Абстрактный метод – метод, который объявлен, но не реализован.</a:t>
            </a:r>
          </a:p>
          <a:p>
            <a:r>
              <a:rPr lang="ru-RU" dirty="0" smtClean="0"/>
              <a:t>Нельзя создать экземпляры абстрактного класса.</a:t>
            </a:r>
          </a:p>
          <a:p>
            <a:r>
              <a:rPr lang="ru-RU" dirty="0" smtClean="0"/>
              <a:t>Для объявления абстрактного метода используют встроенный декоратор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sq-AL" dirty="0" smtClean="0">
                <a:solidFill>
                  <a:srgbClr val="0000FF"/>
                </a:solidFill>
              </a:rPr>
              <a:t>abstractmethod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7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Абстрактные классы и методы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Python</a:t>
            </a:r>
            <a:r>
              <a:rPr lang="ru-RU" dirty="0" smtClean="0"/>
              <a:t> нет синтаксической поддержки абстрактных классов, но есть встроенный модуль </a:t>
            </a:r>
            <a:r>
              <a:rPr lang="en-US" dirty="0" err="1" smtClean="0"/>
              <a:t>abc</a:t>
            </a:r>
            <a:r>
              <a:rPr lang="en-US" dirty="0" smtClean="0"/>
              <a:t> (abstract base classes)</a:t>
            </a:r>
            <a:r>
              <a:rPr lang="ru-RU" dirty="0" smtClean="0"/>
              <a:t>, который помогает проектировать абстрактные сущности.</a:t>
            </a:r>
          </a:p>
          <a:p>
            <a:r>
              <a:rPr lang="ru-RU" dirty="0" smtClean="0"/>
              <a:t>Абстрактный класс наследуют от класс </a:t>
            </a:r>
            <a:r>
              <a:rPr lang="en-US" dirty="0" err="1" smtClean="0"/>
              <a:t>abc.ABC</a:t>
            </a:r>
            <a:r>
              <a:rPr lang="en-US" dirty="0" smtClean="0"/>
              <a:t>  (Python 3.4+)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1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Абстрактные классы и методы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6965" y="2467556"/>
            <a:ext cx="6144340" cy="30469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abc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err="1">
                <a:solidFill>
                  <a:srgbClr val="0033B3"/>
                </a:solidFill>
                <a:latin typeface="JetBrains Mono"/>
              </a:rPr>
              <a:t>import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ABC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FF0000"/>
                </a:solidFill>
                <a:latin typeface="JetBrains Mono"/>
              </a:rPr>
              <a:t>ABC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f"hero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:    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6915384" y="2296633"/>
            <a:ext cx="4859760" cy="357948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Следует заметить, пока в класс не добавлены абстрактные методы, его экземпляры </a:t>
            </a:r>
            <a:r>
              <a:rPr lang="ru-RU" u="sng" dirty="0" smtClean="0"/>
              <a:t>можно</a:t>
            </a:r>
            <a:r>
              <a:rPr lang="ru-RU" dirty="0" smtClean="0"/>
              <a:t> создавать!</a:t>
            </a:r>
          </a:p>
        </p:txBody>
      </p:sp>
    </p:spTree>
    <p:extLst>
      <p:ext uri="{BB962C8B-B14F-4D97-AF65-F5344CB8AC3E}">
        <p14:creationId xmlns:p14="http://schemas.microsoft.com/office/powerpoint/2010/main" val="398934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86120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Абстрактные классы и методы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09797" y="2196542"/>
            <a:ext cx="5763099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abc.ABC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FF0000"/>
                </a:solidFill>
                <a:latin typeface="JetBrains Mono"/>
              </a:rPr>
              <a:t>@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abc.abstractmethod</a:t>
            </a:r>
            <a:r>
              <a:rPr lang="ru-RU" altLang="ru-RU" sz="3200" b="1" dirty="0">
                <a:solidFill>
                  <a:srgbClr val="0000B2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00B2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attack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f"hero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:    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341312" y="2196542"/>
            <a:ext cx="5081293" cy="397565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объявления абстрактного метода используют встроенный декоратор </a:t>
            </a:r>
            <a:r>
              <a:rPr lang="en-US" dirty="0" smtClean="0"/>
              <a:t>Python</a:t>
            </a:r>
            <a:r>
              <a:rPr lang="ru-RU" dirty="0" smtClean="0"/>
              <a:t> из модуля </a:t>
            </a:r>
            <a:r>
              <a:rPr lang="en-US" dirty="0" err="1" smtClean="0"/>
              <a:t>abc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 err="1" smtClean="0">
                <a:solidFill>
                  <a:srgbClr val="0000FF"/>
                </a:solidFill>
              </a:rPr>
              <a:t>abc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r>
              <a:rPr lang="sq-AL" dirty="0" smtClean="0">
                <a:solidFill>
                  <a:srgbClr val="0000FF"/>
                </a:solidFill>
              </a:rPr>
              <a:t>abstractmethod</a:t>
            </a:r>
            <a:r>
              <a:rPr lang="ru-RU" dirty="0" smtClean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5965" y="6122034"/>
            <a:ext cx="11032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TypeError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Can't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instantiate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class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Hero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with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attack</a:t>
            </a:r>
            <a:endParaRPr lang="ru-RU" sz="2400" b="1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Стрелка вверх 9"/>
          <p:cNvSpPr/>
          <p:nvPr/>
        </p:nvSpPr>
        <p:spPr>
          <a:xfrm rot="2434967">
            <a:off x="5067836" y="4871600"/>
            <a:ext cx="249418" cy="1620061"/>
          </a:xfrm>
          <a:prstGeom prst="upArrow">
            <a:avLst>
              <a:gd name="adj1" fmla="val 50000"/>
              <a:gd name="adj2" fmla="val 1168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86120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Абстрактные классы и методы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9403" y="1996333"/>
            <a:ext cx="6276820" cy="458587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abc.ABC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000B2"/>
                </a:solidFill>
                <a:latin typeface="JetBrains Mono"/>
              </a:rPr>
              <a:t>@</a:t>
            </a:r>
            <a:r>
              <a:rPr lang="ru-RU" altLang="ru-RU" sz="3200" b="1" dirty="0" err="1">
                <a:solidFill>
                  <a:srgbClr val="0000B2"/>
                </a:solidFill>
                <a:latin typeface="JetBrains Mono"/>
              </a:rPr>
              <a:t>abc.abstractmethod</a:t>
            </a:r>
            <a:r>
              <a:rPr lang="ru-RU" altLang="ru-RU" sz="3200" b="1" dirty="0">
                <a:solidFill>
                  <a:srgbClr val="0000B2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00B2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attack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1600" b="1" dirty="0">
                <a:solidFill>
                  <a:srgbClr val="0033B3"/>
                </a:solidFill>
                <a:latin typeface="JetBrains Mono"/>
              </a:rPr>
              <a:t>    </a:t>
            </a:r>
            <a:br>
              <a:rPr lang="ru-RU" altLang="ru-RU" sz="16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Archer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attack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'выстрел из лука'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        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Archer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ru-RU" altLang="ru-RU" sz="3200" b="1" dirty="0" err="1">
                <a:solidFill>
                  <a:srgbClr val="080808"/>
                </a:solidFill>
                <a:latin typeface="JetBrains Mono"/>
              </a:rPr>
              <a:t>attack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7263789" y="2506099"/>
            <a:ext cx="4665941" cy="39756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Экземпляры потомков можно создавать и использовать реализацию метода </a:t>
            </a:r>
            <a:r>
              <a:rPr lang="en-US" dirty="0" smtClean="0"/>
              <a:t>attack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5098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861205"/>
          </a:xfrm>
        </p:spPr>
        <p:txBody>
          <a:bodyPr>
            <a:normAutofit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Абстрактные классы и методы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24736" y="2026422"/>
            <a:ext cx="6467263" cy="47705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Hero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>
                <a:latin typeface="JetBrains Mono"/>
              </a:rPr>
              <a:t>abc.ABC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FF0000"/>
                </a:solidFill>
                <a:latin typeface="JetBrains Mono"/>
              </a:rPr>
              <a:t>    </a:t>
            </a:r>
            <a:r>
              <a:rPr lang="en-US" altLang="ru-RU" sz="3200" b="1" dirty="0">
                <a:solidFill>
                  <a:srgbClr val="FF0000"/>
                </a:solidFill>
                <a:latin typeface="JetBrains Mono"/>
              </a:rPr>
              <a:t>@</a:t>
            </a:r>
            <a:r>
              <a:rPr lang="en-US" altLang="ru-RU" sz="3200" b="1" dirty="0" err="1">
                <a:solidFill>
                  <a:srgbClr val="FF0000"/>
                </a:solidFill>
                <a:latin typeface="JetBrains Mono"/>
              </a:rPr>
              <a:t>staticmethod</a:t>
            </a:r>
            <a:endParaRPr lang="ru-RU" altLang="ru-RU" sz="3200" b="1" dirty="0">
              <a:solidFill>
                <a:srgbClr val="FF000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   @</a:t>
            </a:r>
            <a:r>
              <a:rPr lang="ru-RU" altLang="ru-RU" sz="3200" b="1" dirty="0" err="1">
                <a:solidFill>
                  <a:srgbClr val="FF0000"/>
                </a:solidFill>
                <a:latin typeface="JetBrains Mono"/>
              </a:rPr>
              <a:t>abc.abstractmethod</a:t>
            </a:r>
            <a:r>
              <a:rPr lang="ru-RU" altLang="ru-RU" sz="3200" b="1" dirty="0">
                <a:solidFill>
                  <a:srgbClr val="0000B2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00B2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attack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pass</a:t>
            </a: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33B3"/>
                </a:solidFill>
                <a:latin typeface="JetBrains Mono"/>
              </a:rPr>
            </a:br>
            <a:r>
              <a:rPr lang="en-US" altLang="ru-RU" sz="1600" b="1" dirty="0" smtClean="0">
                <a:solidFill>
                  <a:srgbClr val="0033B3"/>
                </a:solidFill>
                <a:latin typeface="JetBrains Mono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3200" b="1" dirty="0" smtClean="0">
                <a:solidFill>
                  <a:srgbClr val="0033B3"/>
                </a:solidFill>
                <a:latin typeface="JetBrains Mono"/>
              </a:rPr>
              <a:t>   </a:t>
            </a:r>
            <a:r>
              <a:rPr lang="ru-RU" altLang="ru-RU" sz="3200" b="1" dirty="0" smtClean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3200" b="1" dirty="0" err="1">
                <a:solidFill>
                  <a:srgbClr val="00B050"/>
                </a:solidFill>
                <a:latin typeface="JetBrains Mono"/>
              </a:rPr>
              <a:t>property</a:t>
            </a:r>
            <a:r>
              <a:rPr lang="ru-RU" altLang="ru-RU" sz="3200" b="1" dirty="0">
                <a:solidFill>
                  <a:srgbClr val="00B050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B050"/>
                </a:solidFill>
                <a:latin typeface="JetBrains Mono"/>
              </a:rPr>
            </a:br>
            <a:r>
              <a:rPr lang="en-US" altLang="ru-RU" sz="3200" b="1" dirty="0" smtClean="0">
                <a:solidFill>
                  <a:srgbClr val="00B050"/>
                </a:solidFill>
                <a:latin typeface="JetBrains Mono"/>
              </a:rPr>
              <a:t>    </a:t>
            </a:r>
            <a:r>
              <a:rPr lang="ru-RU" altLang="ru-RU" sz="3200" b="1" dirty="0" smtClean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3200" b="1" dirty="0" err="1">
                <a:solidFill>
                  <a:srgbClr val="00B050"/>
                </a:solidFill>
                <a:latin typeface="JetBrains Mono"/>
              </a:rPr>
              <a:t>abc.abstractmethod</a:t>
            </a:r>
            <a:r>
              <a:rPr lang="ru-RU" altLang="ru-RU" sz="3200" b="1" dirty="0">
                <a:solidFill>
                  <a:srgbClr val="00B050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0B050"/>
                </a:solidFill>
                <a:latin typeface="JetBrains Mono"/>
              </a:rPr>
            </a:br>
            <a:r>
              <a:rPr lang="en-US" altLang="ru-RU" sz="3200" b="1" dirty="0" smtClean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3200" b="1" dirty="0" err="1">
                <a:solidFill>
                  <a:srgbClr val="000000"/>
                </a:solidFill>
                <a:latin typeface="JetBrains Mono"/>
              </a:rPr>
              <a:t>name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ru-RU" sz="32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3200" b="1" i="1" dirty="0" smtClean="0">
                <a:solidFill>
                  <a:srgbClr val="8C8C8C"/>
                </a:solidFill>
                <a:latin typeface="JetBrains Mono"/>
              </a:rPr>
              <a:t>""“</a:t>
            </a:r>
            <a:r>
              <a:rPr lang="en-US" altLang="ru-RU" sz="3200" b="1" i="1" dirty="0" smtClean="0">
                <a:solidFill>
                  <a:srgbClr val="8C8C8C"/>
                </a:solidFill>
                <a:latin typeface="JetBrains Mono"/>
              </a:rPr>
              <a:t>Hero n</a:t>
            </a:r>
            <a:r>
              <a:rPr lang="ru-RU" altLang="ru-RU" sz="3200" b="1" i="1" dirty="0" err="1" smtClean="0">
                <a:solidFill>
                  <a:srgbClr val="8C8C8C"/>
                </a:solidFill>
                <a:latin typeface="JetBrains Mono"/>
              </a:rPr>
              <a:t>ame</a:t>
            </a:r>
            <a:r>
              <a:rPr lang="ru-RU" altLang="ru-RU" sz="32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3200" b="1" i="1" dirty="0" err="1" smtClean="0">
                <a:solidFill>
                  <a:srgbClr val="8C8C8C"/>
                </a:solidFill>
                <a:latin typeface="JetBrains Mono"/>
              </a:rPr>
              <a:t>property</a:t>
            </a:r>
            <a:r>
              <a:rPr lang="ru-RU" altLang="ru-RU" sz="3200" b="1" i="1" dirty="0">
                <a:solidFill>
                  <a:srgbClr val="8C8C8C"/>
                </a:solidFill>
                <a:latin typeface="JetBrains Mono"/>
              </a:rPr>
              <a:t>"""</a:t>
            </a:r>
            <a:endParaRPr lang="ru-RU" altLang="ru-RU" sz="60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 smtClean="0">
                <a:solidFill>
                  <a:srgbClr val="0033B3"/>
                </a:solidFill>
                <a:latin typeface="JetBrains Mono"/>
              </a:rPr>
              <a:t>        </a:t>
            </a:r>
            <a:r>
              <a:rPr lang="ru-RU" altLang="ru-RU" sz="3200" b="1" dirty="0" smtClean="0">
                <a:solidFill>
                  <a:srgbClr val="0033B3"/>
                </a:solidFill>
                <a:latin typeface="JetBrains Mono"/>
              </a:rPr>
              <a:t>pass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341312" y="2196542"/>
            <a:ext cx="5081293" cy="39756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Кроме обычных методов, абстрактными можно обозначить и статические , классовые методы, а также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166380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</a:t>
            </a:r>
            <a:r>
              <a:rPr lang="en-US" dirty="0">
                <a:solidFill>
                  <a:srgbClr val="0070C0"/>
                </a:solidFill>
              </a:rPr>
              <a:t>__del__()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/>
              <a:t>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2048717"/>
            <a:ext cx="67137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MyClass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del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создаем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деструктор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f"объект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удален"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MyClass.x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50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c1, c2, c3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c1.y, c2.y, c2.z =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80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20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c1.x =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222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F"c1 :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(c1.x, c1.y)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F"c2 :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(c2.x,c2.y, c2.z)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F"c3 :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c3.x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071" y="4419389"/>
            <a:ext cx="6972300" cy="20859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26128" y="1348816"/>
            <a:ext cx="34223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b="1" i="1" dirty="0" smtClean="0">
                <a:solidFill>
                  <a:srgbClr val="FF0000"/>
                </a:solidFill>
                <a:latin typeface="JetBrains Mono"/>
              </a:rPr>
              <a:t>Деструктор автоматически вызывается сборщиком мусора для всех объектов класса, на которые нет ссылок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Встроенные атрибуты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en-US" dirty="0" err="1" smtClean="0">
                <a:solidFill>
                  <a:srgbClr val="B200B2"/>
                </a:solidFill>
                <a:latin typeface="JetBrains Mono"/>
              </a:rPr>
              <a:t>str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dirty="0" smtClean="0">
                <a:solidFill>
                  <a:srgbClr val="B200B2"/>
                </a:solidFill>
                <a:latin typeface="JetBrains Mono"/>
              </a:rPr>
              <a:t>()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ru-RU" dirty="0" smtClean="0"/>
              <a:t>вызывается встроенной функцией </a:t>
            </a:r>
            <a:r>
              <a:rPr lang="en-US" dirty="0" err="1" smtClean="0"/>
              <a:t>str</a:t>
            </a:r>
            <a:r>
              <a:rPr lang="en-US" dirty="0" smtClean="0"/>
              <a:t>()</a:t>
            </a:r>
            <a:r>
              <a:rPr lang="ru-RU" dirty="0" smtClean="0"/>
              <a:t>, инструкцией </a:t>
            </a:r>
            <a:r>
              <a:rPr lang="en-US" dirty="0" smtClean="0"/>
              <a:t>print </a:t>
            </a:r>
            <a:r>
              <a:rPr lang="ru-RU" dirty="0" smtClean="0"/>
              <a:t>и оператором форматирования с символом формата </a:t>
            </a:r>
            <a:r>
              <a:rPr lang="en-US" dirty="0" smtClean="0"/>
              <a:t>‘s’</a:t>
            </a:r>
            <a:r>
              <a:rPr lang="ru-RU" dirty="0" smtClean="0"/>
              <a:t> для получения строкового представления, наиболее пригодного для вывода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5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Встроенные атрибуты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en-US" dirty="0" err="1" smtClean="0">
                <a:solidFill>
                  <a:srgbClr val="B200B2"/>
                </a:solidFill>
                <a:latin typeface="JetBrains Mono"/>
              </a:rPr>
              <a:t>str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dirty="0" smtClean="0">
                <a:solidFill>
                  <a:srgbClr val="B200B2"/>
                </a:solidFill>
                <a:latin typeface="JetBrains Mono"/>
              </a:rPr>
              <a:t>()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2710910"/>
            <a:ext cx="446040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73544" y="1897262"/>
            <a:ext cx="578411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__(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f"Ball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: 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62" y="5313582"/>
            <a:ext cx="4658131" cy="10868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24" y="5202616"/>
            <a:ext cx="5490907" cy="9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Встроенные атрибуты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Метод 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en-US" dirty="0" err="1" smtClean="0">
                <a:solidFill>
                  <a:srgbClr val="B200B2"/>
                </a:solidFill>
                <a:latin typeface="JetBrains Mono"/>
              </a:rPr>
              <a:t>repr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dirty="0" smtClean="0">
                <a:solidFill>
                  <a:srgbClr val="B200B2"/>
                </a:solidFill>
                <a:latin typeface="JetBrains Mono"/>
              </a:rPr>
              <a:t>()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ru-RU" dirty="0" smtClean="0"/>
              <a:t>вызывается встроенной функцией </a:t>
            </a:r>
            <a:r>
              <a:rPr lang="en-US" dirty="0" err="1" smtClean="0"/>
              <a:t>repr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ru-RU" dirty="0" smtClean="0"/>
              <a:t>и при использовании обратных кавычек (</a:t>
            </a:r>
            <a:r>
              <a:rPr lang="en-US" dirty="0" smtClean="0"/>
              <a:t>`expr`</a:t>
            </a:r>
            <a:r>
              <a:rPr lang="ru-RU" dirty="0" smtClean="0"/>
              <a:t>)</a:t>
            </a:r>
            <a:r>
              <a:rPr lang="en-US" dirty="0" smtClean="0"/>
              <a:t> (</a:t>
            </a:r>
            <a:r>
              <a:rPr lang="ru-RU" dirty="0" smtClean="0"/>
              <a:t>а также функцией </a:t>
            </a:r>
            <a:r>
              <a:rPr lang="en-US" dirty="0" err="1" smtClean="0"/>
              <a:t>str</a:t>
            </a:r>
            <a:r>
              <a:rPr lang="en-US" dirty="0" smtClean="0"/>
              <a:t>() </a:t>
            </a:r>
            <a:r>
              <a:rPr lang="ru-RU" dirty="0" smtClean="0"/>
              <a:t>и инструкцией </a:t>
            </a:r>
            <a:r>
              <a:rPr lang="en-US" dirty="0" smtClean="0"/>
              <a:t>print</a:t>
            </a:r>
            <a:r>
              <a:rPr lang="ru-RU" dirty="0" smtClean="0"/>
              <a:t>, если метод </a:t>
            </a:r>
            <a:r>
              <a:rPr lang="en-US" dirty="0" smtClean="0"/>
              <a:t>__</a:t>
            </a:r>
            <a:r>
              <a:rPr lang="en-US" dirty="0" err="1" smtClean="0"/>
              <a:t>str</a:t>
            </a:r>
            <a:r>
              <a:rPr lang="en-US" dirty="0" smtClean="0"/>
              <a:t>__()</a:t>
            </a:r>
            <a:r>
              <a:rPr lang="ru-RU" dirty="0" smtClean="0"/>
              <a:t> не определен.</a:t>
            </a:r>
          </a:p>
          <a:p>
            <a:pPr marL="0" indent="0">
              <a:buNone/>
            </a:pPr>
            <a:r>
              <a:rPr lang="ru-RU" dirty="0" smtClean="0"/>
              <a:t>Обычно такое представление должно выглядеть как выражение языка </a:t>
            </a:r>
            <a:r>
              <a:rPr lang="en-US" dirty="0" smtClean="0"/>
              <a:t>Python</a:t>
            </a:r>
            <a:r>
              <a:rPr lang="ru-RU" dirty="0" smtClean="0"/>
              <a:t>, пригодное для создания объекта с тем же значением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Встроенные атрибуты: </a:t>
            </a:r>
            <a:r>
              <a:rPr lang="ru-RU" dirty="0" smtClean="0"/>
              <a:t>Метод 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en-US" dirty="0" err="1" smtClean="0">
                <a:solidFill>
                  <a:srgbClr val="B200B2"/>
                </a:solidFill>
                <a:latin typeface="JetBrains Mono"/>
              </a:rPr>
              <a:t>repr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dirty="0" smtClean="0">
                <a:solidFill>
                  <a:srgbClr val="B200B2"/>
                </a:solidFill>
                <a:latin typeface="JetBrains Mono"/>
              </a:rPr>
              <a:t>()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5368" y="2169982"/>
            <a:ext cx="638314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f"_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_: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[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Blue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Red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)]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b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(b)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018382"/>
            <a:ext cx="7553325" cy="18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Встроенные атрибуты: </a:t>
            </a:r>
            <a:r>
              <a:rPr lang="ru-RU" dirty="0" smtClean="0"/>
              <a:t>Метод 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en-US" dirty="0" err="1" smtClean="0">
                <a:solidFill>
                  <a:srgbClr val="B200B2"/>
                </a:solidFill>
                <a:latin typeface="JetBrains Mono"/>
              </a:rPr>
              <a:t>repr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dirty="0" smtClean="0">
                <a:solidFill>
                  <a:srgbClr val="B200B2"/>
                </a:solidFill>
                <a:latin typeface="JetBrains Mono"/>
              </a:rPr>
              <a:t>()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5368" y="2169982"/>
            <a:ext cx="6383146" cy="4501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f"_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_: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«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50" b="1" dirty="0" smtClean="0">
              <a:solidFill>
                <a:srgbClr val="00808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    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repr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f"_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repr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_: 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4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[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Blue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Red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)]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b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lst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(b)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71" y="2613637"/>
            <a:ext cx="6590042" cy="21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5699581" cy="50325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Атрибуты класса</a:t>
            </a:r>
          </a:p>
          <a:p>
            <a:r>
              <a:rPr lang="ru-RU" i="1" dirty="0">
                <a:solidFill>
                  <a:srgbClr val="0000FF"/>
                </a:solidFill>
              </a:rPr>
              <a:t>Пользовательские атрибуты </a:t>
            </a:r>
            <a:r>
              <a:rPr lang="ru-RU" dirty="0" smtClean="0"/>
              <a:t>– создаются программистом во время реализации класса и дальнейшей работы с ним.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16188" y="1775349"/>
            <a:ext cx="49710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Phone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turn_on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   def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call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pass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7206189" cy="50325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Атрибуты класса</a:t>
            </a:r>
          </a:p>
          <a:p>
            <a:r>
              <a:rPr lang="ru-RU" i="1" dirty="0">
                <a:solidFill>
                  <a:srgbClr val="0000FF"/>
                </a:solidFill>
              </a:rPr>
              <a:t>Пользовательские атрибуты </a:t>
            </a:r>
            <a:r>
              <a:rPr lang="ru-RU" dirty="0" smtClean="0"/>
              <a:t>– создаются программистом во время реализации класса и дальнейшей работы с ним.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919" y="2637742"/>
            <a:ext cx="497101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Phone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turn_on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   def 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call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pass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9616" y="2456795"/>
            <a:ext cx="7797338" cy="4401205"/>
          </a:xfrm>
          <a:prstGeom prst="rect">
            <a:avLst/>
          </a:prstGeom>
          <a:solidFill>
            <a:srgbClr val="F8ECF6"/>
          </a:solidFill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dir</a:t>
            </a:r>
            <a:r>
              <a:rPr lang="en-US" sz="28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(Phone)</a:t>
            </a:r>
          </a:p>
          <a:p>
            <a:endParaRPr lang="en-US" sz="2800" b="1" dirty="0" smtClean="0">
              <a:latin typeface="Cambria" panose="02040503050406030204" pitchFamily="18" charset="0"/>
            </a:endParaRPr>
          </a:p>
          <a:p>
            <a:r>
              <a:rPr lang="sq-AL" sz="2800" b="1" dirty="0" smtClean="0">
                <a:latin typeface="Cambria" panose="02040503050406030204" pitchFamily="18" charset="0"/>
              </a:rPr>
              <a:t>['__</a:t>
            </a:r>
            <a:r>
              <a:rPr lang="sq-AL" sz="2800" b="1" dirty="0">
                <a:latin typeface="Cambria" panose="02040503050406030204" pitchFamily="18" charset="0"/>
              </a:rPr>
              <a:t>class__', '__delattr__', '__dict__', '__dir__', '__doc__', '__eq__', '__format__', '__ge__', '__getattribute__', '__gt__', '__hash__', '__init__', '__init_subclass__', '__le__', '__lt__', '__module__', '__ne__', '__new__', '__reduce__', '__reduce_ex__', '__repr__', '__setattr__', '__sizeof__', '__str__', '__subclasshook__', '__weakref__', </a:t>
            </a:r>
            <a:r>
              <a:rPr lang="sq-AL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'color</a:t>
            </a:r>
            <a:r>
              <a:rPr lang="sq-AL" sz="2800" b="1" dirty="0">
                <a:latin typeface="Cambria" panose="02040503050406030204" pitchFamily="18" charset="0"/>
              </a:rPr>
              <a:t>', </a:t>
            </a:r>
            <a:r>
              <a:rPr lang="sq-AL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'call</a:t>
            </a:r>
            <a:r>
              <a:rPr lang="sq-AL" sz="2800" b="1" dirty="0">
                <a:latin typeface="Cambria" panose="02040503050406030204" pitchFamily="18" charset="0"/>
              </a:rPr>
              <a:t>', </a:t>
            </a:r>
            <a:r>
              <a:rPr lang="sq-AL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'turn_on</a:t>
            </a:r>
            <a:r>
              <a:rPr lang="sq-AL" sz="2800" b="1" dirty="0">
                <a:latin typeface="Cambria" panose="02040503050406030204" pitchFamily="18" charset="0"/>
              </a:rPr>
              <a:t>']</a:t>
            </a:r>
            <a:endParaRPr lang="ru-RU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объекты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9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Поля (свойства)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Поля (свойства, переменные) можно условно разделить на две группы:</a:t>
            </a:r>
          </a:p>
          <a:p>
            <a:pPr lvl="1"/>
            <a:r>
              <a:rPr lang="ru-RU" dirty="0" smtClean="0"/>
              <a:t>Статические поля</a:t>
            </a:r>
          </a:p>
          <a:p>
            <a:pPr lvl="1"/>
            <a:r>
              <a:rPr lang="ru-RU" dirty="0" smtClean="0"/>
              <a:t>Динамические поля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0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 smtClean="0">
                <a:solidFill>
                  <a:srgbClr val="0000FF"/>
                </a:solidFill>
              </a:rPr>
              <a:t>Статические поля (переменные класса)</a:t>
            </a:r>
            <a:r>
              <a:rPr lang="ru-RU" dirty="0"/>
              <a:t> – это </a:t>
            </a:r>
            <a:r>
              <a:rPr lang="ru-RU" dirty="0" smtClean="0"/>
              <a:t>переменные, которые объявляются внутри тела класса и создаются тогда, когда создается сам класс.</a:t>
            </a:r>
          </a:p>
          <a:p>
            <a:pPr lvl="1"/>
            <a:r>
              <a:rPr lang="ru-RU" dirty="0" smtClean="0"/>
              <a:t>Свойства </a:t>
            </a:r>
            <a:r>
              <a:rPr lang="ru-RU" dirty="0"/>
              <a:t>классов устанавливаются простым присваиванием</a:t>
            </a:r>
            <a:r>
              <a:rPr lang="ru-RU" dirty="0" smtClean="0"/>
              <a:t>:</a:t>
            </a:r>
          </a:p>
          <a:p>
            <a:pPr marL="594360" lvl="2" indent="0" algn="ctr">
              <a:buNone/>
            </a:pPr>
            <a:r>
              <a:rPr lang="ru-RU" dirty="0" err="1" smtClean="0"/>
              <a:t>имя_переменной</a:t>
            </a:r>
            <a:r>
              <a:rPr lang="ru-RU" dirty="0" smtClean="0"/>
              <a:t> = значение</a:t>
            </a:r>
            <a:endParaRPr lang="ru-RU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9600" b="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5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>
                <a:solidFill>
                  <a:srgbClr val="0000FF"/>
                </a:solidFill>
              </a:rPr>
              <a:t>Статические поля (переменные класса)</a:t>
            </a:r>
            <a:r>
              <a:rPr lang="ru-RU" dirty="0"/>
              <a:t> </a:t>
            </a:r>
            <a:endParaRPr lang="ru-RU" dirty="0" smtClean="0"/>
          </a:p>
          <a:p>
            <a:pPr lvl="1"/>
            <a:endParaRPr lang="ru-RU" dirty="0"/>
          </a:p>
          <a:p>
            <a:pPr marL="631825" lvl="0" indent="-2730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97275" y="2841898"/>
            <a:ext cx="40785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u="sng" dirty="0" smtClean="0">
                <a:solidFill>
                  <a:srgbClr val="FF0000"/>
                </a:solidFill>
              </a:rPr>
              <a:t>Замечание</a:t>
            </a:r>
            <a:r>
              <a:rPr lang="ru-RU" sz="3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ru-RU" sz="3200" b="1" dirty="0" smtClean="0">
                <a:solidFill>
                  <a:srgbClr val="0070C0"/>
                </a:solidFill>
              </a:rPr>
              <a:t>Все выражения внутри инструкции </a:t>
            </a:r>
            <a:r>
              <a:rPr lang="en-US" sz="3200" b="1" dirty="0" smtClean="0">
                <a:solidFill>
                  <a:srgbClr val="0070C0"/>
                </a:solidFill>
              </a:rPr>
              <a:t>class</a:t>
            </a:r>
            <a:r>
              <a:rPr lang="ru-RU" sz="3200" b="1" dirty="0" smtClean="0">
                <a:solidFill>
                  <a:srgbClr val="0070C0"/>
                </a:solidFill>
              </a:rPr>
              <a:t> выполняются при создании класса, а не его экземпляра!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0015" y="3196660"/>
            <a:ext cx="58325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3200" b="1" dirty="0" smtClean="0">
                <a:solidFill>
                  <a:srgbClr val="000000"/>
                </a:solidFill>
                <a:latin typeface="JetBrains Mono"/>
              </a:rPr>
              <a:t>Class1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attr1=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Hello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World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attr2=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4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(attr1, attr2, </a:t>
            </a:r>
            <a:r>
              <a:rPr lang="ru-RU" altLang="ru-RU" sz="3200" b="1" dirty="0" err="1">
                <a:solidFill>
                  <a:srgbClr val="660099"/>
                </a:solidFill>
                <a:latin typeface="JetBrains Mono"/>
              </a:rPr>
              <a:t>sep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\n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6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>
                <a:solidFill>
                  <a:srgbClr val="0000FF"/>
                </a:solidFill>
              </a:rPr>
              <a:t>Статические поля (переменные класса</a:t>
            </a:r>
            <a:r>
              <a:rPr lang="ru-RU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ru-RU" dirty="0" smtClean="0"/>
              <a:t>Доступ к статическим полям может осуществляться как без создания экземпляров (через имя класса), так и через его экземпляры</a:t>
            </a:r>
          </a:p>
          <a:p>
            <a:pPr lvl="1"/>
            <a:r>
              <a:rPr lang="ru-RU" dirty="0" smtClean="0"/>
              <a:t>Изменение статических полей выполняется только через имя класса</a:t>
            </a:r>
          </a:p>
          <a:p>
            <a:pPr lvl="1"/>
            <a:endParaRPr lang="ru-RU" dirty="0"/>
          </a:p>
          <a:p>
            <a:pPr marL="631825" lvl="0" indent="-2730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6524" y="810658"/>
            <a:ext cx="10436276" cy="5509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f"Class1 =&gt;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>
                <a:solidFill>
                  <a:srgbClr val="FF0000"/>
                </a:solidFill>
                <a:latin typeface="JetBrains Mono"/>
              </a:rPr>
              <a:t>Class1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.attr1, </a:t>
            </a:r>
            <a:r>
              <a:rPr lang="ru-RU" altLang="ru-RU" sz="3200" b="1" dirty="0">
                <a:solidFill>
                  <a:srgbClr val="FF0000"/>
                </a:solidFill>
                <a:latin typeface="JetBrains Mono"/>
              </a:rPr>
              <a:t>Class1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.attr2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2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sz="3200" b="1" dirty="0">
                <a:solidFill>
                  <a:srgbClr val="8C8C8C"/>
                </a:solidFill>
                <a:latin typeface="JetBrains Mono"/>
              </a:rPr>
              <a:t>Class1 =&gt; ('Hello, World', 4)</a:t>
            </a:r>
            <a:endParaRPr lang="en-US" altLang="ru-RU" sz="3200" b="1" dirty="0">
              <a:solidFill>
                <a:srgbClr val="8C8C8C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Class1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.attr1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Python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“</a:t>
            </a:r>
            <a:endParaRPr lang="en-US" altLang="ru-RU" sz="3200" b="1" dirty="0" smtClean="0">
              <a:solidFill>
                <a:srgbClr val="00808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80808"/>
                </a:solidFill>
                <a:latin typeface="JetBrains Mono"/>
              </a:rPr>
              <a:t>sm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 Class1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()</a:t>
            </a:r>
            <a:endParaRPr lang="en-US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f"sm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=&gt;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(sm.attr1, sm.attr2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2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sz="3200" b="1" dirty="0" err="1">
                <a:solidFill>
                  <a:srgbClr val="8C8C8C"/>
                </a:solidFill>
                <a:latin typeface="JetBrains Mono"/>
              </a:rPr>
              <a:t>sm</a:t>
            </a:r>
            <a:r>
              <a:rPr lang="en-US" sz="3200" b="1" dirty="0">
                <a:solidFill>
                  <a:srgbClr val="8C8C8C"/>
                </a:solidFill>
                <a:latin typeface="JetBrains Mono"/>
              </a:rPr>
              <a:t> =&gt; ('Python', 4)</a:t>
            </a:r>
            <a:endParaRPr lang="en-US" altLang="ru-RU" sz="3200" b="1" dirty="0">
              <a:solidFill>
                <a:srgbClr val="8C8C8C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sm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.attr1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Java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“</a:t>
            </a:r>
            <a:endParaRPr lang="en-US" altLang="ru-RU" sz="3200" b="1" dirty="0" smtClean="0">
              <a:solidFill>
                <a:srgbClr val="00808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err="1" smtClean="0">
                <a:solidFill>
                  <a:srgbClr val="008080"/>
                </a:solidFill>
                <a:latin typeface="JetBrains Mono"/>
              </a:rPr>
              <a:t>f"sm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=&gt;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(sm.attr1, sm.attr2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2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sz="3200" b="1" dirty="0" err="1">
                <a:solidFill>
                  <a:srgbClr val="8C8C8C"/>
                </a:solidFill>
                <a:latin typeface="JetBrains Mono"/>
              </a:rPr>
              <a:t>sm</a:t>
            </a:r>
            <a:r>
              <a:rPr lang="en-US" sz="3200" b="1" dirty="0">
                <a:solidFill>
                  <a:srgbClr val="8C8C8C"/>
                </a:solidFill>
                <a:latin typeface="JetBrains Mono"/>
              </a:rPr>
              <a:t> =&gt; ('Java', 4)</a:t>
            </a:r>
            <a:endParaRPr lang="en-US" altLang="ru-RU" sz="3200" b="1" dirty="0">
              <a:solidFill>
                <a:srgbClr val="8C8C8C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f"Class1 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=&gt; </a:t>
            </a:r>
            <a:r>
              <a:rPr lang="ru-RU" altLang="ru-RU" sz="32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(Class1.attr1, Class1.attr2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32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32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3200" b="1" dirty="0" smtClean="0">
              <a:solidFill>
                <a:srgbClr val="080808"/>
              </a:solidFill>
              <a:latin typeface="JetBrains Mon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sz="3200" b="1" dirty="0">
                <a:solidFill>
                  <a:srgbClr val="8C8C8C"/>
                </a:solidFill>
                <a:latin typeface="JetBrains Mono"/>
              </a:rPr>
              <a:t>Class1 =&gt; ('Python', 4)</a:t>
            </a:r>
            <a:endParaRPr lang="ru-RU" sz="3200" b="1" dirty="0">
              <a:solidFill>
                <a:srgbClr val="8C8C8C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51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>
                <a:solidFill>
                  <a:srgbClr val="0000FF"/>
                </a:solidFill>
              </a:rPr>
              <a:t>Статические поля (переменные класса</a:t>
            </a:r>
            <a:r>
              <a:rPr lang="ru-RU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ru-RU" dirty="0" smtClean="0"/>
              <a:t>Доступ к статическим полям внутри методов класса также осуществляется через имя класса.</a:t>
            </a:r>
          </a:p>
          <a:p>
            <a:pPr lvl="1"/>
            <a:r>
              <a:rPr lang="ru-RU" dirty="0" smtClean="0"/>
              <a:t>Статические поля могут быть созданы динамически, если на момент обращения к ним в программе, они еще не были определены. </a:t>
            </a:r>
            <a:endParaRPr lang="ru-RU" dirty="0"/>
          </a:p>
          <a:p>
            <a:pPr marL="631825" lvl="0" indent="-2730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8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>
                <a:solidFill>
                  <a:srgbClr val="0000FF"/>
                </a:solidFill>
              </a:rPr>
              <a:t>Статические поля (переменные класса</a:t>
            </a:r>
            <a:r>
              <a:rPr lang="ru-RU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1837" y="2729457"/>
            <a:ext cx="115416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3200" b="1" dirty="0" smtClean="0">
                <a:solidFill>
                  <a:srgbClr val="000000"/>
                </a:solidFill>
                <a:latin typeface="JetBrains Mono"/>
              </a:rPr>
              <a:t>Class1</a:t>
            </a:r>
            <a:r>
              <a:rPr lang="ru-RU" altLang="ru-RU" sz="32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    attr1=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Hello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, </a:t>
            </a:r>
            <a:r>
              <a:rPr lang="ru-RU" altLang="ru-RU" sz="3200" b="1" dirty="0" err="1">
                <a:solidFill>
                  <a:srgbClr val="008080"/>
                </a:solidFill>
                <a:latin typeface="JetBrains Mono"/>
              </a:rPr>
              <a:t>World</a:t>
            </a: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32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3200" b="1" dirty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3200" b="1" dirty="0">
                <a:solidFill>
                  <a:srgbClr val="080808"/>
                </a:solidFill>
                <a:latin typeface="JetBrains Mono"/>
              </a:rPr>
              <a:t>attr2=</a:t>
            </a:r>
            <a:r>
              <a:rPr lang="ru-RU" altLang="ru-RU" sz="3200" b="1" dirty="0">
                <a:solidFill>
                  <a:srgbClr val="1750EB"/>
                </a:solidFill>
                <a:latin typeface="JetBrains Mono"/>
              </a:rPr>
              <a:t>4</a:t>
            </a:r>
            <a:br>
              <a:rPr lang="ru-RU" altLang="ru-RU" sz="3200" b="1" dirty="0">
                <a:solidFill>
                  <a:srgbClr val="1750EB"/>
                </a:solidFill>
                <a:latin typeface="JetBrains Mono"/>
              </a:rPr>
            </a:br>
            <a:endParaRPr lang="ru-RU" altLang="ru-RU" sz="3200" b="1" dirty="0" smtClean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200" b="1" dirty="0">
                <a:solidFill>
                  <a:srgbClr val="080808"/>
                </a:solidFill>
                <a:latin typeface="JetBrains Mono"/>
              </a:rPr>
              <a:t>Class1.</a:t>
            </a:r>
            <a:r>
              <a:rPr lang="en-US" altLang="ru-RU" sz="3200" b="1" dirty="0">
                <a:solidFill>
                  <a:srgbClr val="FF0000"/>
                </a:solidFill>
                <a:latin typeface="JetBrains Mono"/>
              </a:rPr>
              <a:t>attr3</a:t>
            </a:r>
            <a:r>
              <a:rPr lang="en-US" altLang="ru-RU" sz="32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ru-RU" sz="3200" b="1" dirty="0" smtClean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3200" b="1" dirty="0" smtClean="0">
                <a:solidFill>
                  <a:srgbClr val="1750EB"/>
                </a:solidFill>
                <a:latin typeface="JetBrains Mono"/>
              </a:rPr>
              <a:t>  </a:t>
            </a:r>
            <a:r>
              <a:rPr lang="en-US" altLang="ru-RU" sz="3200" b="1" dirty="0" smtClean="0">
                <a:solidFill>
                  <a:srgbClr val="FF0000"/>
                </a:solidFill>
                <a:latin typeface="JetBrains Mono"/>
              </a:rPr>
              <a:t># </a:t>
            </a:r>
            <a:r>
              <a:rPr lang="ru-RU" altLang="ru-RU" sz="3200" b="1" dirty="0" smtClean="0">
                <a:solidFill>
                  <a:srgbClr val="FF0000"/>
                </a:solidFill>
                <a:latin typeface="JetBrains Mono"/>
              </a:rPr>
              <a:t>создается новая переменная класса</a:t>
            </a:r>
            <a:endParaRPr lang="ru-RU" altLang="ru-RU" sz="6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 smtClean="0">
                <a:solidFill>
                  <a:srgbClr val="0000FF"/>
                </a:solidFill>
              </a:rPr>
              <a:t>Динамические поля (переменные или свойства экземпляра класса)</a:t>
            </a:r>
            <a:r>
              <a:rPr lang="ru-RU" dirty="0"/>
              <a:t> – это </a:t>
            </a:r>
            <a:r>
              <a:rPr lang="ru-RU" dirty="0" smtClean="0"/>
              <a:t>переменные, которые создаются на уровне экземпляра класса.</a:t>
            </a:r>
          </a:p>
          <a:p>
            <a:pPr lvl="1"/>
            <a:r>
              <a:rPr lang="ru-RU" dirty="0" smtClean="0"/>
              <a:t>Динамические поля могут быть созданы в методах класса: в этом случае необходимо воспользоваться конструкцией </a:t>
            </a:r>
            <a:r>
              <a:rPr lang="en-US" dirty="0" smtClean="0">
                <a:solidFill>
                  <a:srgbClr val="FF0000"/>
                </a:solidFill>
              </a:rPr>
              <a:t>self.</a:t>
            </a:r>
            <a:r>
              <a:rPr lang="ru-RU" dirty="0" err="1" smtClean="0">
                <a:solidFill>
                  <a:srgbClr val="FF0000"/>
                </a:solidFill>
              </a:rPr>
              <a:t>имя_переменной</a:t>
            </a:r>
            <a:r>
              <a:rPr lang="ru-RU" dirty="0" smtClean="0"/>
              <a:t> внутри одного из методов класса.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 smtClean="0">
                <a:solidFill>
                  <a:srgbClr val="0000FF"/>
                </a:solidFill>
              </a:rPr>
              <a:t>Динамические поля (переменные или свойства экземпляра класса)</a:t>
            </a:r>
            <a:r>
              <a:rPr lang="ru-RU" dirty="0"/>
              <a:t> – это </a:t>
            </a:r>
            <a:r>
              <a:rPr lang="ru-RU" dirty="0" smtClean="0"/>
              <a:t>переменные, которые создаются на уровне экземпляра класса.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015" y="3703672"/>
            <a:ext cx="9881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smtClean="0">
                <a:solidFill>
                  <a:srgbClr val="000000"/>
                </a:solidFill>
                <a:latin typeface="JetBrains Mono"/>
              </a:rPr>
              <a:t>Class2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attr1 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Hello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, 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World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 </a:t>
            </a:r>
            <a:r>
              <a:rPr lang="en-US" altLang="ru-RU" sz="2800" b="1" dirty="0" smtClean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800" b="1" dirty="0" smtClean="0">
                <a:solidFill>
                  <a:srgbClr val="8C8C8C"/>
                </a:solidFill>
                <a:latin typeface="JetBrains Mono"/>
              </a:rPr>
              <a:t>статическое поле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dyn_attr1=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"FFFFFF"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dyn_attr2=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.dyn_attr1 =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dyn_attr1 </a:t>
            </a:r>
            <a:r>
              <a:rPr lang="en-US" altLang="ru-RU" sz="2800" b="1" dirty="0" smtClean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800" b="1" dirty="0" smtClean="0">
                <a:solidFill>
                  <a:srgbClr val="8C8C8C"/>
                </a:solidFill>
                <a:latin typeface="JetBrains Mono"/>
              </a:rPr>
              <a:t>динамическое </a:t>
            </a:r>
            <a:r>
              <a:rPr lang="ru-RU" altLang="ru-RU" sz="2800" b="1" dirty="0">
                <a:solidFill>
                  <a:srgbClr val="8C8C8C"/>
                </a:solidFill>
                <a:latin typeface="JetBrains Mono"/>
              </a:rPr>
              <a:t>поле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.dyn_attr2 =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dyn_attr2 </a:t>
            </a:r>
            <a:r>
              <a:rPr lang="en-US" altLang="ru-RU" sz="2800" b="1" dirty="0" smtClean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800" b="1" dirty="0">
                <a:solidFill>
                  <a:srgbClr val="8C8C8C"/>
                </a:solidFill>
                <a:latin typeface="JetBrains Mono"/>
              </a:rPr>
              <a:t>динами</a:t>
            </a:r>
            <a:r>
              <a:rPr lang="ru-RU" altLang="ru-RU" sz="2800" b="1" dirty="0" smtClean="0">
                <a:solidFill>
                  <a:srgbClr val="8C8C8C"/>
                </a:solidFill>
                <a:latin typeface="JetBrains Mono"/>
              </a:rPr>
              <a:t>ческое </a:t>
            </a:r>
            <a:r>
              <a:rPr lang="ru-RU" altLang="ru-RU" sz="2800" b="1" dirty="0">
                <a:solidFill>
                  <a:srgbClr val="8C8C8C"/>
                </a:solidFill>
                <a:latin typeface="JetBrains Mono"/>
              </a:rPr>
              <a:t>поле</a:t>
            </a:r>
          </a:p>
        </p:txBody>
      </p:sp>
    </p:spTree>
    <p:extLst>
      <p:ext uri="{BB962C8B-B14F-4D97-AF65-F5344CB8AC3E}">
        <p14:creationId xmlns:p14="http://schemas.microsoft.com/office/powerpoint/2010/main" val="27740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251625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Поля (свойства) класса</a:t>
            </a:r>
          </a:p>
          <a:p>
            <a:pPr lvl="1"/>
            <a:r>
              <a:rPr lang="ru-RU" dirty="0" smtClean="0">
                <a:solidFill>
                  <a:srgbClr val="0000FF"/>
                </a:solidFill>
              </a:rPr>
              <a:t>Динамические поля</a:t>
            </a:r>
          </a:p>
          <a:p>
            <a:pPr lvl="1"/>
            <a:r>
              <a:rPr lang="ru-RU" dirty="0" smtClean="0"/>
              <a:t>Доступ к динамическим полям возможен только через экземпляр класса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83428" y="3865072"/>
            <a:ext cx="9881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600" b="1" dirty="0" err="1">
                <a:solidFill>
                  <a:srgbClr val="080808"/>
                </a:solidFill>
                <a:latin typeface="JetBrains Mono"/>
              </a:rPr>
              <a:t>sm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 = Class1</a:t>
            </a:r>
            <a:r>
              <a:rPr lang="ru-RU" altLang="ru-RU" sz="3600" b="1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6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3600" b="1" dirty="0">
                <a:solidFill>
                  <a:srgbClr val="FF0000"/>
                </a:solidFill>
                <a:latin typeface="JetBrains Mono"/>
              </a:rPr>
              <a:t>sm.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dyn_attr1, </a:t>
            </a:r>
            <a:r>
              <a:rPr lang="ru-RU" altLang="ru-RU" sz="3600" b="1" dirty="0">
                <a:solidFill>
                  <a:srgbClr val="FF0000"/>
                </a:solidFill>
                <a:latin typeface="JetBrains Mono"/>
              </a:rPr>
              <a:t>sm.</a:t>
            </a:r>
            <a:r>
              <a:rPr lang="ru-RU" altLang="ru-RU" sz="3600" b="1" dirty="0">
                <a:solidFill>
                  <a:srgbClr val="080808"/>
                </a:solidFill>
                <a:latin typeface="JetBrains Mono"/>
              </a:rPr>
              <a:t>dyn_attr2)</a:t>
            </a:r>
            <a:endParaRPr lang="ru-RU" altLang="ru-RU" sz="6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Создание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Синтаксис:</a:t>
            </a:r>
          </a:p>
          <a:p>
            <a:endParaRPr lang="ru-RU" sz="1400" dirty="0" smtClean="0"/>
          </a:p>
          <a:p>
            <a:pPr marL="898525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dirty="0" err="1" smtClean="0">
                <a:solidFill>
                  <a:srgbClr val="000000"/>
                </a:solidFill>
                <a:latin typeface="JetBrains Mono"/>
              </a:rPr>
              <a:t>имя_класса</a:t>
            </a:r>
            <a:r>
              <a:rPr lang="en-US" altLang="ru-RU" dirty="0" smtClean="0">
                <a:solidFill>
                  <a:srgbClr val="000000"/>
                </a:solidFill>
                <a:latin typeface="JetBrains Mono"/>
              </a:rPr>
              <a:t>[(</a:t>
            </a:r>
            <a:r>
              <a:rPr lang="ru-RU" altLang="ru-RU" dirty="0" err="1" smtClean="0">
                <a:solidFill>
                  <a:srgbClr val="000000"/>
                </a:solidFill>
                <a:latin typeface="JetBrains Mono"/>
              </a:rPr>
              <a:t>имя_класса</a:t>
            </a:r>
            <a:r>
              <a:rPr lang="ru-RU" altLang="ru-RU" dirty="0" err="1">
                <a:solidFill>
                  <a:srgbClr val="000000"/>
                </a:solidFill>
                <a:latin typeface="JetBrains Mono"/>
              </a:rPr>
              <a:t>_</a:t>
            </a:r>
            <a:r>
              <a:rPr lang="ru-RU" altLang="ru-RU" dirty="0" err="1" smtClean="0">
                <a:solidFill>
                  <a:srgbClr val="000000"/>
                </a:solidFill>
                <a:latin typeface="JetBrains Mono"/>
              </a:rPr>
              <a:t>предка</a:t>
            </a:r>
            <a:r>
              <a:rPr lang="en-US" altLang="ru-RU" dirty="0" smtClean="0">
                <a:solidFill>
                  <a:srgbClr val="000000"/>
                </a:solidFill>
                <a:latin typeface="JetBrains Mono"/>
              </a:rPr>
              <a:t>)]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# </a:t>
            </a:r>
            <a:r>
              <a:rPr lang="ru-RU" altLang="ru-RU" dirty="0" smtClean="0">
                <a:solidFill>
                  <a:srgbClr val="080808"/>
                </a:solidFill>
                <a:latin typeface="JetBrains Mono"/>
              </a:rPr>
              <a:t>поля и методы класса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endParaRPr lang="ru-RU" altLang="ru-RU" sz="1800" dirty="0" smtClean="0">
              <a:solidFill>
                <a:srgbClr val="080808"/>
              </a:solidFill>
              <a:latin typeface="JetBrains Mono"/>
            </a:endParaRPr>
          </a:p>
          <a:p>
            <a:r>
              <a:rPr lang="ru-RU" sz="3700" dirty="0"/>
              <a:t>Пример простейшего класса:</a:t>
            </a:r>
          </a:p>
          <a:p>
            <a:pPr marL="16129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700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en-US" altLang="ru-RU" sz="3700" dirty="0" err="1">
                <a:solidFill>
                  <a:srgbClr val="000000"/>
                </a:solidFill>
                <a:latin typeface="JetBrains Mono"/>
              </a:rPr>
              <a:t>MyClass</a:t>
            </a:r>
            <a:r>
              <a:rPr lang="ru-RU" altLang="ru-RU" sz="37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37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7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ru-RU" sz="3700" dirty="0">
                <a:solidFill>
                  <a:srgbClr val="080808"/>
                </a:solidFill>
                <a:latin typeface="JetBrains Mono"/>
              </a:rPr>
              <a:t>pass</a:t>
            </a:r>
            <a:endParaRPr lang="ru-RU" altLang="ru-RU" sz="3700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9600" b="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объекты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24543" y="4538583"/>
            <a:ext cx="3740076" cy="1384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800" i="1" dirty="0" smtClean="0"/>
              <a:t>Имена классов в </a:t>
            </a:r>
            <a:r>
              <a:rPr lang="en-US" sz="2800" i="1" dirty="0" smtClean="0"/>
              <a:t>Python</a:t>
            </a:r>
            <a:r>
              <a:rPr lang="ru-RU" sz="2800" i="1" dirty="0" smtClean="0"/>
              <a:t> принято писать в  формате </a:t>
            </a:r>
            <a:r>
              <a:rPr lang="en-US" sz="2800" i="1" dirty="0" err="1" smtClean="0"/>
              <a:t>CamelCase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0862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Атрибуты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Атрибуты в </a:t>
            </a:r>
            <a:r>
              <a:rPr lang="en-US" dirty="0" smtClean="0"/>
              <a:t>Python</a:t>
            </a:r>
            <a:r>
              <a:rPr lang="ru-RU" dirty="0" smtClean="0"/>
              <a:t> допускается создавать </a:t>
            </a:r>
            <a:r>
              <a:rPr lang="ru-RU" u="sng" dirty="0" smtClean="0"/>
              <a:t>динамически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FF"/>
                </a:solidFill>
              </a:rPr>
              <a:t>после создания класса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можно создать как </a:t>
            </a:r>
            <a:r>
              <a:rPr lang="ru-RU" i="1" dirty="0" smtClean="0"/>
              <a:t>атрибут объекта класса</a:t>
            </a:r>
            <a:r>
              <a:rPr lang="ru-RU" dirty="0" smtClean="0"/>
              <a:t>, </a:t>
            </a:r>
          </a:p>
          <a:p>
            <a:pPr lvl="1"/>
            <a:r>
              <a:rPr lang="ru-RU" dirty="0" smtClean="0"/>
              <a:t>так и </a:t>
            </a:r>
            <a:r>
              <a:rPr lang="ru-RU" i="1" dirty="0" smtClean="0"/>
              <a:t>атрибут экземпляра класса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Атрибуты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i="1" dirty="0" smtClean="0">
                <a:solidFill>
                  <a:schemeClr val="accent5">
                    <a:lumMod val="75000"/>
                  </a:schemeClr>
                </a:solidFill>
              </a:rPr>
              <a:t>Атрибут объекта класса</a:t>
            </a:r>
            <a:r>
              <a:rPr lang="ru-RU" dirty="0" smtClean="0"/>
              <a:t> доступен всем экземплярам класса, но после изменения атрибута значение изменится во всех экземплярах класса!</a:t>
            </a:r>
          </a:p>
          <a:p>
            <a:r>
              <a:rPr lang="ru-RU" i="1" dirty="0">
                <a:solidFill>
                  <a:schemeClr val="accent5">
                    <a:lumMod val="75000"/>
                  </a:schemeClr>
                </a:solidFill>
              </a:rPr>
              <a:t>Атрибут экземпляра класса</a:t>
            </a:r>
            <a:r>
              <a:rPr lang="ru-RU" dirty="0" smtClean="0"/>
              <a:t> может хранить уникальное значение для каждого экземпляра, и изменение его в одном экземпляре класса не затронет значение одноименного атрибута в других экземплярах того же класса!</a:t>
            </a:r>
            <a:endParaRPr lang="ru-RU" i="1" dirty="0" smtClean="0">
              <a:solidFill>
                <a:srgbClr val="7030A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0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ru-RU" sz="3200" dirty="0" smtClean="0"/>
              <a:t>Пример </a:t>
            </a:r>
          </a:p>
          <a:p>
            <a:pPr marL="320040" lvl="1" indent="0">
              <a:buNone/>
            </a:pPr>
            <a:endParaRPr lang="ru-RU" sz="13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404953"/>
            <a:ext cx="6768011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837" y="1745998"/>
            <a:ext cx="115780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MyClass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Определяем пустой класс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pass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MyClass.</a:t>
            </a:r>
            <a:r>
              <a:rPr lang="ru-RU" altLang="ru-RU" sz="2800" b="1" dirty="0" err="1" smtClean="0">
                <a:solidFill>
                  <a:srgbClr val="00B050"/>
                </a:solidFill>
                <a:latin typeface="JetBrains Mono"/>
              </a:rPr>
              <a:t>x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50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Создаем атрибут объекта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класса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c2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 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Создаем два экземпляра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класса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c1.</a:t>
            </a:r>
            <a:r>
              <a:rPr lang="ru-RU" altLang="ru-RU" sz="2800" b="1" dirty="0" smtClean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y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Создаем атрибут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экземпляра класса</a:t>
            </a:r>
            <a:endParaRPr lang="en-US" altLang="ru-RU" sz="2800" b="1" i="1" dirty="0" smtClean="0">
              <a:solidFill>
                <a:srgbClr val="8C8C8C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c2.</a:t>
            </a:r>
            <a:r>
              <a:rPr lang="en-US" altLang="ru-RU" sz="2800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y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0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Создаем атрибут экземпляра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класса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c2.</a:t>
            </a:r>
            <a:r>
              <a:rPr lang="ru-RU" altLang="ru-RU" sz="2800" b="1" dirty="0" smtClean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z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Создаем атрибут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экземпляра класса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3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()</a:t>
            </a:r>
            <a:endParaRPr lang="en-US" altLang="ru-RU" sz="2800" b="1" i="1" dirty="0" smtClean="0">
              <a:solidFill>
                <a:srgbClr val="8C8C8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(c1.</a:t>
            </a:r>
            <a:r>
              <a:rPr lang="ru-RU" altLang="ru-RU" sz="2800" b="1" dirty="0" smtClean="0">
                <a:solidFill>
                  <a:srgbClr val="00B050"/>
                </a:solidFill>
                <a:latin typeface="JetBrains Mono"/>
              </a:rPr>
              <a:t>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c1.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Выведет: 50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(c2.</a:t>
            </a:r>
            <a:r>
              <a:rPr lang="ru-RU" altLang="ru-RU" sz="2800" b="1" dirty="0" smtClean="0">
                <a:solidFill>
                  <a:srgbClr val="00B050"/>
                </a:solidFill>
                <a:latin typeface="JetBrains Mono"/>
              </a:rPr>
              <a:t>x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c2.</a:t>
            </a:r>
            <a:r>
              <a:rPr lang="en-US" altLang="ru-RU" sz="2800" b="1" dirty="0" smtClean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y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c2.</a:t>
            </a:r>
            <a:r>
              <a:rPr lang="ru-RU" altLang="ru-RU" sz="2800" b="1" dirty="0">
                <a:solidFill>
                  <a:schemeClr val="accent5">
                    <a:lumMod val="75000"/>
                  </a:schemeClr>
                </a:solidFill>
                <a:latin typeface="JetBrains Mono"/>
              </a:rPr>
              <a:t>z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Выведет: 50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80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(c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3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 smtClean="0">
                <a:solidFill>
                  <a:srgbClr val="00B050"/>
                </a:solidFill>
                <a:latin typeface="JetBrains Mono"/>
              </a:rPr>
              <a:t>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3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y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>
                <a:solidFill>
                  <a:srgbClr val="FF0000"/>
                </a:solidFill>
                <a:latin typeface="JetBrains Mono"/>
              </a:rPr>
              <a:t>ОШИБКА у </a:t>
            </a:r>
            <a:r>
              <a:rPr lang="ru-RU" altLang="ru-RU" sz="2800" b="1" i="1" dirty="0" smtClean="0">
                <a:solidFill>
                  <a:srgbClr val="FF0000"/>
                </a:solidFill>
                <a:latin typeface="JetBrains Mono"/>
              </a:rPr>
              <a:t>с</a:t>
            </a:r>
            <a:r>
              <a:rPr lang="en-US" altLang="ru-RU" sz="2800" b="1" i="1" dirty="0" smtClean="0">
                <a:solidFill>
                  <a:srgbClr val="FF0000"/>
                </a:solidFill>
                <a:latin typeface="JetBrains Mono"/>
              </a:rPr>
              <a:t>3</a:t>
            </a:r>
            <a:r>
              <a:rPr lang="ru-RU" altLang="ru-RU" sz="2800" b="1" i="1" dirty="0" smtClean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FF0000"/>
                </a:solidFill>
                <a:latin typeface="JetBrains Mono"/>
              </a:rPr>
              <a:t>нет атрибута </a:t>
            </a:r>
            <a:r>
              <a:rPr lang="ru-RU" altLang="ru-RU" sz="2800" b="1" i="1" dirty="0" smtClean="0">
                <a:solidFill>
                  <a:srgbClr val="FF0000"/>
                </a:solidFill>
                <a:latin typeface="JetBrains Mono"/>
              </a:rPr>
              <a:t>y</a:t>
            </a:r>
            <a:endParaRPr lang="ru-RU" altLang="ru-RU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Атрибуты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Следует учитывать, что в одном классе могут одновременно существовать атрибут объекта и атрибут экземпляра с одним именем.</a:t>
            </a:r>
          </a:p>
          <a:p>
            <a:r>
              <a:rPr lang="ru-RU" dirty="0" smtClean="0"/>
              <a:t>Изменение атрибута объекта класса доступно через имя класса, изменение атрибута экземпляра – через имя экземпляра</a:t>
            </a:r>
            <a:endParaRPr lang="ru-RU" i="1" dirty="0" smtClean="0">
              <a:solidFill>
                <a:srgbClr val="7030A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1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Атрибуты класса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2104159"/>
            <a:ext cx="10549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MyClass.x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50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Создаем атрибут объекта класса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endParaRPr lang="ru-RU" altLang="ru-RU" sz="2800" b="1" i="1" dirty="0" smtClean="0">
              <a:solidFill>
                <a:srgbClr val="8C8C8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c1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c2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 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2800" b="1" i="1" dirty="0" smtClean="0">
              <a:solidFill>
                <a:srgbClr val="8C8C8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c1.y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c2.y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c2.z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,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80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, 20</a:t>
            </a:r>
            <a:endParaRPr lang="ru-RU" altLang="ru-RU" sz="2800" b="1" i="1" dirty="0" smtClean="0">
              <a:solidFill>
                <a:srgbClr val="8C8C8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c3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2800" b="1" i="1" dirty="0" smtClean="0">
              <a:solidFill>
                <a:srgbClr val="8C8C8C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MyClass.x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555</a:t>
            </a:r>
            <a:r>
              <a:rPr lang="en-US" altLang="ru-RU" sz="2800" b="1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изменяем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атрибут объекта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класса</a:t>
            </a:r>
            <a:endParaRPr lang="ru-RU" altLang="ru-RU" sz="2800" b="1" dirty="0" smtClean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c1.x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smtClean="0">
                <a:solidFill>
                  <a:srgbClr val="1750EB"/>
                </a:solidFill>
                <a:latin typeface="JetBrains Mono"/>
              </a:rPr>
              <a:t>222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Создаем атрибут экземпляра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c1</a:t>
            </a:r>
            <a:endParaRPr lang="ru-RU" altLang="ru-RU" sz="2800" b="1" dirty="0" smtClean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(c1.x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Выведет: </a:t>
            </a:r>
            <a:r>
              <a:rPr lang="ru-RU" altLang="ru-RU" sz="2800" b="1" i="1" dirty="0" smtClean="0">
                <a:solidFill>
                  <a:srgbClr val="FF0000"/>
                </a:solidFill>
                <a:latin typeface="JetBrains Mono"/>
              </a:rPr>
              <a:t>222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(c2.x)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Выведет: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555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(c3.x)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Выведет 555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(функции)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Методы в </a:t>
            </a:r>
            <a:r>
              <a:rPr lang="en-US" dirty="0" smtClean="0"/>
              <a:t>Python </a:t>
            </a:r>
            <a:r>
              <a:rPr lang="ru-RU" dirty="0" smtClean="0"/>
              <a:t>бывают трех видов:</a:t>
            </a:r>
          </a:p>
          <a:p>
            <a:pPr lvl="1"/>
            <a:r>
              <a:rPr lang="ru-RU" dirty="0" smtClean="0"/>
              <a:t>методы экземпляра класса (они же обычные методы)</a:t>
            </a:r>
            <a:r>
              <a:rPr lang="en-US" dirty="0" smtClean="0"/>
              <a:t> (self)</a:t>
            </a:r>
            <a:endParaRPr lang="ru-RU" dirty="0" smtClean="0"/>
          </a:p>
          <a:p>
            <a:pPr lvl="1"/>
            <a:r>
              <a:rPr lang="ru-RU" dirty="0" smtClean="0"/>
              <a:t>статические методы (</a:t>
            </a:r>
            <a:r>
              <a:rPr lang="en-US" dirty="0" smtClean="0"/>
              <a:t>@</a:t>
            </a:r>
            <a:r>
              <a:rPr lang="en-US" dirty="0" err="1" smtClean="0"/>
              <a:t>staticmethod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м</a:t>
            </a:r>
            <a:r>
              <a:rPr lang="ru-RU" dirty="0" smtClean="0"/>
              <a:t>етоды класса</a:t>
            </a:r>
            <a:r>
              <a:rPr lang="en-US" dirty="0" smtClean="0"/>
              <a:t> (</a:t>
            </a:r>
            <a:r>
              <a:rPr lang="en-US" dirty="0" err="1" smtClean="0"/>
              <a:t>cls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экземпляра класса (обычные методы)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Становятся доступными только после создания экземпляра класса.</a:t>
            </a:r>
          </a:p>
          <a:p>
            <a:r>
              <a:rPr lang="ru-RU" dirty="0" smtClean="0"/>
              <a:t>Первым </a:t>
            </a:r>
            <a:r>
              <a:rPr lang="ru-RU" dirty="0"/>
              <a:t>аргументом у </a:t>
            </a:r>
            <a:r>
              <a:rPr lang="ru-RU" dirty="0" smtClean="0"/>
              <a:t>методов экземпляра </a:t>
            </a:r>
            <a:r>
              <a:rPr lang="ru-RU" dirty="0"/>
              <a:t>обязательно</a:t>
            </a:r>
            <a:r>
              <a:rPr lang="en-US" dirty="0"/>
              <a:t> </a:t>
            </a:r>
            <a:r>
              <a:rPr lang="ru-RU" dirty="0"/>
              <a:t>явно указывается параметр 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self</a:t>
            </a:r>
            <a:r>
              <a:rPr lang="ru-RU" dirty="0"/>
              <a:t> (это имя ссылки на объект </a:t>
            </a:r>
            <a:r>
              <a:rPr lang="ru-RU" dirty="0" smtClean="0"/>
              <a:t>класса, для которого вызывается метод</a:t>
            </a:r>
            <a:r>
              <a:rPr lang="ru-RU" dirty="0" smtClean="0"/>
              <a:t>).</a:t>
            </a:r>
          </a:p>
          <a:p>
            <a:pPr lvl="0"/>
            <a:r>
              <a:rPr lang="ru-RU" altLang="ru-RU" dirty="0" smtClean="0">
                <a:solidFill>
                  <a:srgbClr val="292929"/>
                </a:solidFill>
                <a:latin typeface="+mn-lt"/>
              </a:rPr>
              <a:t>Получают </a:t>
            </a:r>
            <a:r>
              <a:rPr lang="ru-RU" altLang="ru-RU" dirty="0">
                <a:solidFill>
                  <a:srgbClr val="292929"/>
                </a:solidFill>
                <a:latin typeface="+mn-lt"/>
              </a:rPr>
              <a:t>доступ к объекту класса через параметр </a:t>
            </a:r>
            <a:r>
              <a:rPr lang="ru-RU" altLang="ru-RU" dirty="0" err="1">
                <a:solidFill>
                  <a:srgbClr val="FF0000"/>
                </a:solidFill>
                <a:latin typeface="+mn-lt"/>
              </a:rPr>
              <a:t>self</a:t>
            </a:r>
            <a:r>
              <a:rPr lang="ru-RU" altLang="ru-RU" dirty="0">
                <a:solidFill>
                  <a:srgbClr val="292929"/>
                </a:solidFill>
                <a:latin typeface="+mn-lt"/>
              </a:rPr>
              <a:t> и к классу через </a:t>
            </a:r>
            <a:r>
              <a:rPr lang="ru-RU" altLang="ru-RU" dirty="0" err="1">
                <a:solidFill>
                  <a:srgbClr val="0070C0"/>
                </a:solidFill>
                <a:latin typeface="+mn-lt"/>
              </a:rPr>
              <a:t>self</a:t>
            </a:r>
            <a:r>
              <a:rPr lang="ru-RU" altLang="ru-RU" dirty="0">
                <a:solidFill>
                  <a:srgbClr val="FF0000"/>
                </a:solidFill>
                <a:latin typeface="+mn-lt"/>
              </a:rPr>
              <a:t>.__</a:t>
            </a:r>
            <a:r>
              <a:rPr lang="ru-RU" altLang="ru-RU" dirty="0" err="1">
                <a:solidFill>
                  <a:srgbClr val="FF0000"/>
                </a:solidFill>
                <a:latin typeface="+mn-lt"/>
              </a:rPr>
              <a:t>class</a:t>
            </a:r>
            <a:r>
              <a:rPr lang="ru-RU" altLang="ru-RU" dirty="0">
                <a:solidFill>
                  <a:srgbClr val="FF0000"/>
                </a:solidFill>
                <a:latin typeface="+mn-lt"/>
              </a:rPr>
              <a:t>__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9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экземпляра класса (обычные методы)</a:t>
            </a:r>
            <a:endParaRPr lang="en-US" dirty="0" smtClean="0">
              <a:solidFill>
                <a:srgbClr val="0070C0"/>
              </a:solidFill>
            </a:endParaRPr>
          </a:p>
          <a:p>
            <a:pPr lvl="0"/>
            <a:r>
              <a:rPr lang="ru-RU" altLang="ru-RU" dirty="0" smtClean="0">
                <a:solidFill>
                  <a:srgbClr val="292929"/>
                </a:solidFill>
                <a:latin typeface="+mn-lt"/>
              </a:rPr>
              <a:t>Получают </a:t>
            </a:r>
            <a:r>
              <a:rPr lang="ru-RU" altLang="ru-RU" dirty="0">
                <a:solidFill>
                  <a:srgbClr val="292929"/>
                </a:solidFill>
                <a:latin typeface="+mn-lt"/>
              </a:rPr>
              <a:t>доступ к объекту класса через параметр </a:t>
            </a:r>
            <a:r>
              <a:rPr lang="ru-RU" altLang="ru-RU" dirty="0" err="1">
                <a:solidFill>
                  <a:srgbClr val="FF0000"/>
                </a:solidFill>
                <a:latin typeface="+mn-lt"/>
              </a:rPr>
              <a:t>self</a:t>
            </a:r>
            <a:r>
              <a:rPr lang="ru-RU" altLang="ru-RU" dirty="0">
                <a:solidFill>
                  <a:srgbClr val="292929"/>
                </a:solidFill>
                <a:latin typeface="+mn-lt"/>
              </a:rPr>
              <a:t> и к классу через </a:t>
            </a:r>
            <a:r>
              <a:rPr lang="ru-RU" altLang="ru-RU" dirty="0" err="1">
                <a:solidFill>
                  <a:srgbClr val="0070C0"/>
                </a:solidFill>
                <a:latin typeface="+mn-lt"/>
              </a:rPr>
              <a:t>self</a:t>
            </a:r>
            <a:r>
              <a:rPr lang="ru-RU" altLang="ru-RU" dirty="0">
                <a:solidFill>
                  <a:srgbClr val="FF0000"/>
                </a:solidFill>
                <a:latin typeface="+mn-lt"/>
              </a:rPr>
              <a:t>.__</a:t>
            </a:r>
            <a:r>
              <a:rPr lang="ru-RU" altLang="ru-RU" dirty="0" err="1">
                <a:solidFill>
                  <a:srgbClr val="FF0000"/>
                </a:solidFill>
                <a:latin typeface="+mn-lt"/>
              </a:rPr>
              <a:t>class</a:t>
            </a:r>
            <a:r>
              <a:rPr lang="ru-RU" altLang="ru-RU" dirty="0">
                <a:solidFill>
                  <a:srgbClr val="FF0000"/>
                </a:solidFill>
                <a:latin typeface="+mn-lt"/>
              </a:rPr>
              <a:t>__ </a:t>
            </a:r>
            <a:endParaRPr lang="ru-RU" altLang="ru-RU" dirty="0" smtClean="0">
              <a:solidFill>
                <a:srgbClr val="FF0000"/>
              </a:solidFill>
              <a:latin typeface="+mn-lt"/>
            </a:endParaRPr>
          </a:p>
          <a:p>
            <a:pPr lvl="0"/>
            <a:r>
              <a:rPr lang="ru-RU" altLang="ru-RU" dirty="0" smtClean="0">
                <a:latin typeface="+mn-lt"/>
              </a:rPr>
              <a:t>Вызов метода экземпляра класса можно осуществить двумя способами:</a:t>
            </a:r>
          </a:p>
          <a:p>
            <a:pPr lvl="1"/>
            <a:r>
              <a:rPr lang="ru-RU" altLang="ru-RU" dirty="0" err="1" smtClean="0">
                <a:solidFill>
                  <a:srgbClr val="008080"/>
                </a:solidFill>
                <a:latin typeface="+mn-lt"/>
              </a:rPr>
              <a:t>имя_экземпляра</a:t>
            </a:r>
            <a:r>
              <a:rPr lang="ru-RU" altLang="ru-RU" dirty="0" err="1" smtClean="0">
                <a:latin typeface="+mn-lt"/>
              </a:rPr>
              <a:t>.имя_метода</a:t>
            </a:r>
            <a:r>
              <a:rPr lang="ru-RU" altLang="ru-RU" dirty="0" smtClean="0">
                <a:latin typeface="+mn-lt"/>
              </a:rPr>
              <a:t>()</a:t>
            </a:r>
          </a:p>
          <a:p>
            <a:pPr lvl="1"/>
            <a:r>
              <a:rPr lang="ru-RU" altLang="ru-RU" dirty="0" err="1" smtClean="0">
                <a:solidFill>
                  <a:srgbClr val="0000FF"/>
                </a:solidFill>
                <a:latin typeface="+mn-lt"/>
              </a:rPr>
              <a:t>Имя_класса</a:t>
            </a:r>
            <a:r>
              <a:rPr lang="ru-RU" altLang="ru-RU" dirty="0" err="1" smtClean="0">
                <a:latin typeface="+mn-lt"/>
              </a:rPr>
              <a:t>.имя_метода</a:t>
            </a:r>
            <a:r>
              <a:rPr lang="ru-RU" altLang="ru-RU" dirty="0" smtClean="0">
                <a:latin typeface="+mn-lt"/>
              </a:rPr>
              <a:t>(</a:t>
            </a:r>
            <a:r>
              <a:rPr lang="ru-RU" altLang="ru-RU" dirty="0" err="1" smtClean="0">
                <a:solidFill>
                  <a:srgbClr val="008080"/>
                </a:solidFill>
              </a:rPr>
              <a:t>имя_экземпляра</a:t>
            </a:r>
            <a:r>
              <a:rPr lang="ru-RU" altLang="ru-RU" dirty="0" smtClean="0">
                <a:latin typeface="+mn-lt"/>
              </a:rPr>
              <a:t>)</a:t>
            </a:r>
          </a:p>
          <a:p>
            <a:pPr lvl="1"/>
            <a:endParaRPr lang="ru-RU" altLang="ru-RU" dirty="0">
              <a:latin typeface="+mn-lt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6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экземпляра класса (обычные методы)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Пример</a:t>
            </a:r>
          </a:p>
          <a:p>
            <a:pPr marL="0" indent="0">
              <a:buNone/>
            </a:pPr>
            <a:endParaRPr lang="ru-RU" sz="105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72894" y="2632770"/>
            <a:ext cx="988119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Sotrudnik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unknown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.Fio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JetBrains Mono"/>
              </a:rPr>
              <a:t>       </a:t>
            </a:r>
            <a:endParaRPr lang="en-US" altLang="ru-RU" sz="16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1600" b="1" dirty="0" smtClean="0">
                <a:solidFill>
                  <a:srgbClr val="0033B3"/>
                </a:solidFill>
                <a:latin typeface="JetBrains Mono"/>
              </a:rPr>
              <a:t>      </a:t>
            </a:r>
            <a:r>
              <a:rPr lang="en-US" altLang="ru-RU" sz="2800" b="1" dirty="0" smtClean="0">
                <a:solidFill>
                  <a:srgbClr val="0033B3"/>
                </a:solidFill>
                <a:latin typeface="JetBrains Mono"/>
              </a:rPr>
              <a:t>d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str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f"Сотрудник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-&gt; 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\n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  ФИО: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.Fio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}\n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  </a:t>
            </a:r>
            <a:r>
              <a:rPr lang="en-US" altLang="ru-RU" sz="28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en-US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en-US" altLang="ru-RU" sz="2800" b="1" dirty="0">
                <a:solidFill>
                  <a:srgbClr val="008080"/>
                </a:solidFill>
                <a:latin typeface="JetBrains Mono"/>
              </a:rPr>
              <a:t>                                                   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Стаж: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endParaRPr lang="ru-RU" altLang="ru-RU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экземпляра класса (обычные методы)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sz="105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2575" y="1953810"/>
            <a:ext cx="1169942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Sotrudnik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0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ru-RU" sz="2000" b="1" dirty="0" smtClean="0">
                <a:solidFill>
                  <a:srgbClr val="0033B3"/>
                </a:solidFill>
                <a:latin typeface="JetBrains Mono"/>
              </a:rPr>
              <a:t>…</a:t>
            </a:r>
            <a:endParaRPr lang="en-US" altLang="ru-RU" sz="2800" b="1" dirty="0" smtClean="0">
              <a:solidFill>
                <a:srgbClr val="0033B3"/>
              </a:solidFill>
              <a:latin typeface="JetBrains Mono"/>
            </a:endParaRPr>
          </a:p>
          <a:p>
            <a:pPr marL="446088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check_staj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446088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"С опытом работы"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&gt;=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3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\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 </a:t>
            </a:r>
            <a:r>
              <a:rPr lang="ru-RU" altLang="ru-RU" sz="2800" b="1" dirty="0" err="1">
                <a:solidFill>
                  <a:srgbClr val="0033B3"/>
                </a:solidFill>
                <a:latin typeface="JetBrains Mono"/>
              </a:rPr>
              <a:t>else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"Без опыта работы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marL="446088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800" b="1" dirty="0">
              <a:solidFill>
                <a:srgbClr val="00808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sotr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Sotrudnik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"Иванов"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sotr.check_staj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Sotrudnik.check_staj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sotr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2800" b="1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259" y="4279562"/>
            <a:ext cx="4128313" cy="22495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078861" y="2239524"/>
            <a:ext cx="1729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dirty="0">
                <a:solidFill>
                  <a:srgbClr val="261CA4"/>
                </a:solidFill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421140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Создание экземпляра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Синтаксис:</a:t>
            </a:r>
          </a:p>
          <a:p>
            <a:pPr marL="0" indent="0">
              <a:buNone/>
            </a:pPr>
            <a:r>
              <a:rPr lang="ru-RU" altLang="ru-RU" dirty="0" smtClean="0">
                <a:solidFill>
                  <a:srgbClr val="0033B3"/>
                </a:solidFill>
                <a:latin typeface="JetBrains Mono"/>
              </a:rPr>
              <a:t>                </a:t>
            </a:r>
            <a:r>
              <a:rPr lang="ru-RU" altLang="ru-RU" dirty="0" err="1">
                <a:solidFill>
                  <a:srgbClr val="000000"/>
                </a:solidFill>
                <a:latin typeface="JetBrains Mono"/>
              </a:rPr>
              <a:t>имя_объекта</a:t>
            </a:r>
            <a:r>
              <a:rPr lang="ru-RU" altLang="ru-RU" dirty="0" smtClean="0">
                <a:solidFill>
                  <a:srgbClr val="0033B3"/>
                </a:solidFill>
                <a:latin typeface="JetBrains Mono"/>
              </a:rPr>
              <a:t> = </a:t>
            </a:r>
            <a:r>
              <a:rPr lang="ru-RU" altLang="ru-RU" dirty="0" err="1" smtClean="0">
                <a:solidFill>
                  <a:srgbClr val="000000"/>
                </a:solidFill>
                <a:latin typeface="JetBrains Mono"/>
              </a:rPr>
              <a:t>имя_класса</a:t>
            </a:r>
            <a:r>
              <a:rPr lang="en-US" altLang="ru-RU" dirty="0" smtClean="0">
                <a:solidFill>
                  <a:srgbClr val="000000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JetBrains Mono"/>
              </a:rPr>
              <a:t>)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endParaRPr lang="ru-RU" altLang="ru-RU" sz="1800" dirty="0">
              <a:solidFill>
                <a:srgbClr val="080808"/>
              </a:solidFill>
              <a:latin typeface="JetBrains Mono"/>
            </a:endParaRPr>
          </a:p>
          <a:p>
            <a:r>
              <a:rPr lang="ru-RU" dirty="0" smtClean="0"/>
              <a:t>Например,</a:t>
            </a:r>
            <a:endParaRPr 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3500" dirty="0" smtClean="0">
                <a:solidFill>
                  <a:srgbClr val="000000"/>
                </a:solidFill>
                <a:latin typeface="JetBrains Mono"/>
              </a:rPr>
              <a:t>                </a:t>
            </a:r>
            <a:r>
              <a:rPr lang="en-US" altLang="ru-RU" sz="3500" dirty="0" err="1" smtClean="0">
                <a:solidFill>
                  <a:srgbClr val="000000"/>
                </a:solidFill>
                <a:latin typeface="JetBrains Mono"/>
              </a:rPr>
              <a:t>my_object</a:t>
            </a:r>
            <a:r>
              <a:rPr lang="en-US" altLang="ru-RU" sz="3500" dirty="0" smtClean="0">
                <a:solidFill>
                  <a:srgbClr val="000000"/>
                </a:solidFill>
                <a:latin typeface="JetBrains Mono"/>
              </a:rPr>
              <a:t> = </a:t>
            </a:r>
            <a:r>
              <a:rPr lang="en-US" altLang="ru-RU" sz="3500" dirty="0" err="1" smtClean="0">
                <a:solidFill>
                  <a:srgbClr val="000000"/>
                </a:solidFill>
                <a:latin typeface="JetBrains Mono"/>
              </a:rPr>
              <a:t>MyClass</a:t>
            </a:r>
            <a:r>
              <a:rPr lang="en-US" altLang="ru-RU" sz="3500" dirty="0" smtClean="0">
                <a:solidFill>
                  <a:srgbClr val="000000"/>
                </a:solidFill>
                <a:latin typeface="JetBrains Mono"/>
              </a:rPr>
              <a:t>()</a:t>
            </a: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35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3500" dirty="0">
                <a:solidFill>
                  <a:srgbClr val="080808"/>
                </a:solidFill>
                <a:latin typeface="JetBrains Mono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9600" b="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объекты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Статические методы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Статические методы – это обычные функции, которые помещены в класс для удобства и тем самым располагаются в области видимости этого класса.</a:t>
            </a:r>
          </a:p>
          <a:p>
            <a:r>
              <a:rPr lang="ru-RU" dirty="0" smtClean="0"/>
              <a:t>Статические методы можно вызывать как через имя класса (без создания объекта), так и через имя </a:t>
            </a:r>
            <a:r>
              <a:rPr lang="ru-RU" dirty="0" smtClean="0"/>
              <a:t>экземпляра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Статические методы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292929"/>
                </a:solidFill>
                <a:ea typeface="Cambria" panose="02040503050406030204" pitchFamily="18" charset="0"/>
              </a:rPr>
              <a:t>Они не имеют доступа ни к самому классу, ни к его экземплярам</a:t>
            </a:r>
            <a:r>
              <a:rPr lang="en-US" dirty="0"/>
              <a:t> (</a:t>
            </a:r>
            <a:r>
              <a:rPr lang="ru-RU" dirty="0"/>
              <a:t>только к данным, которые им передаются)</a:t>
            </a:r>
            <a:endParaRPr lang="ru-RU" dirty="0">
              <a:ea typeface="Cambria" panose="02040503050406030204" pitchFamily="18" charset="0"/>
            </a:endParaRPr>
          </a:p>
          <a:p>
            <a:r>
              <a:rPr lang="ru-RU" dirty="0" smtClean="0"/>
              <a:t>При </a:t>
            </a:r>
            <a:r>
              <a:rPr lang="ru-RU" dirty="0" smtClean="0"/>
              <a:t>определении статического метода параметр </a:t>
            </a:r>
            <a:r>
              <a:rPr lang="en-US" dirty="0" smtClean="0"/>
              <a:t>self</a:t>
            </a:r>
            <a:r>
              <a:rPr lang="ru-RU" dirty="0" smtClean="0"/>
              <a:t> не используется!</a:t>
            </a:r>
          </a:p>
          <a:p>
            <a:r>
              <a:rPr lang="ru-RU" dirty="0" smtClean="0"/>
              <a:t>Чтобы создать статический метод в </a:t>
            </a:r>
            <a:r>
              <a:rPr lang="en-US" dirty="0" smtClean="0"/>
              <a:t>Python</a:t>
            </a:r>
            <a:r>
              <a:rPr lang="ru-RU" dirty="0" smtClean="0"/>
              <a:t>, необходимо воспользоваться специальным декоратором - </a:t>
            </a:r>
            <a:r>
              <a:rPr lang="en-US" dirty="0" smtClean="0">
                <a:solidFill>
                  <a:srgbClr val="008080"/>
                </a:solidFill>
              </a:rPr>
              <a:t>@</a:t>
            </a:r>
            <a:r>
              <a:rPr lang="en-US" dirty="0" err="1" smtClean="0">
                <a:solidFill>
                  <a:srgbClr val="008080"/>
                </a:solidFill>
              </a:rPr>
              <a:t>staticmethod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3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Статические методы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403" y="1891376"/>
            <a:ext cx="1105574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Sotrudnik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sotr_count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12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12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unknown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.Fio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Sotrudnik.sotr_count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+=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14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14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    @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staticmethod</a:t>
            </a:r>
            <a:r>
              <a:rPr lang="ru-RU" altLang="ru-RU" sz="2800" b="1" dirty="0">
                <a:solidFill>
                  <a:srgbClr val="FF0000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FF0000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info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f"Всего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сотрудников: </a:t>
            </a:r>
            <a:r>
              <a:rPr lang="ru-RU" altLang="ru-RU" sz="2800" b="1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Sotrudnik.sotr_count</a:t>
            </a:r>
            <a:r>
              <a:rPr lang="ru-RU" altLang="ru-RU" sz="2800" b="1" dirty="0" smtClean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Методы класса связываются с классом, в котором определены</a:t>
            </a:r>
          </a:p>
          <a:p>
            <a:r>
              <a:rPr lang="ru-RU" dirty="0" smtClean="0"/>
              <a:t>Методы класса могут менять состояние самого класса, что в свою очередь отражается на ВСЕХ экземплярах данного класса.</a:t>
            </a:r>
          </a:p>
          <a:p>
            <a:r>
              <a:rPr lang="ru-RU" dirty="0" smtClean="0"/>
              <a:t>Не могут менять отдельные </a:t>
            </a:r>
            <a:r>
              <a:rPr lang="ru-RU" dirty="0" smtClean="0"/>
              <a:t>объект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класса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2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Для </a:t>
            </a:r>
            <a:r>
              <a:rPr lang="ru-RU" dirty="0" smtClean="0"/>
              <a:t>создания методов класса используется декоратор </a:t>
            </a:r>
            <a:r>
              <a:rPr lang="en-US" dirty="0">
                <a:solidFill>
                  <a:srgbClr val="008080"/>
                </a:solidFill>
              </a:rPr>
              <a:t>@</a:t>
            </a:r>
            <a:r>
              <a:rPr lang="en-US" dirty="0" err="1">
                <a:solidFill>
                  <a:srgbClr val="008080"/>
                </a:solidFill>
              </a:rPr>
              <a:t>classmethod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в качестве первого параметра передается служебное слово </a:t>
            </a:r>
            <a:r>
              <a:rPr lang="en-US" dirty="0" err="1">
                <a:solidFill>
                  <a:srgbClr val="008080"/>
                </a:solidFill>
              </a:rPr>
              <a:t>cls</a:t>
            </a:r>
            <a:r>
              <a:rPr lang="en-US" dirty="0"/>
              <a:t> (</a:t>
            </a:r>
            <a:r>
              <a:rPr lang="ru-RU" dirty="0"/>
              <a:t>ссылка на сам класс, а не объект).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5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136166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altLang="ru-RU" dirty="0">
                <a:solidFill>
                  <a:srgbClr val="292929"/>
                </a:solidFill>
              </a:rPr>
              <a:t>Методы класса не могут получить доступ к определённому объекту класса, но имеют доступ к самому классу через </a:t>
            </a:r>
            <a:r>
              <a:rPr lang="ru-RU" altLang="ru-RU" dirty="0" err="1">
                <a:solidFill>
                  <a:srgbClr val="008080"/>
                </a:solidFill>
              </a:rPr>
              <a:t>cls</a:t>
            </a:r>
            <a:endParaRPr lang="ru-RU" dirty="0">
              <a:solidFill>
                <a:srgbClr val="008080"/>
              </a:solidFill>
            </a:endParaRPr>
          </a:p>
          <a:p>
            <a:r>
              <a:rPr lang="ru-RU" dirty="0" smtClean="0"/>
              <a:t>Методы </a:t>
            </a:r>
            <a:r>
              <a:rPr lang="ru-RU" dirty="0" smtClean="0"/>
              <a:t>класса часто используют, когда необходимо создать специфичный объект текущего класса или объекты унаследованных классов прямо внутри метода.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0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136166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класса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1662007"/>
            <a:ext cx="11738344" cy="48628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Sotrudnik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endParaRPr lang="en-US" altLang="ru-RU" sz="24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11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unknown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post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"служащий"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.Fio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.Post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fio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staj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post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endParaRPr lang="en-US" altLang="ru-RU" sz="1400" b="1" dirty="0" smtClean="0">
              <a:solidFill>
                <a:srgbClr val="1750EB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 smtClean="0">
                <a:solidFill>
                  <a:srgbClr val="008080"/>
                </a:solidFill>
                <a:latin typeface="JetBrains Mono"/>
              </a:rPr>
              <a:t>f"ФИО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:</a:t>
            </a:r>
            <a:r>
              <a:rPr lang="ru-RU" altLang="ru-RU" sz="2400" b="1" dirty="0" smtClean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.Fio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}\</a:t>
            </a:r>
            <a:r>
              <a:rPr lang="ru-RU" altLang="ru-RU" sz="2400" b="1" dirty="0" err="1" smtClean="0">
                <a:solidFill>
                  <a:srgbClr val="0037A6"/>
                </a:solidFill>
                <a:latin typeface="JetBrains Mono"/>
              </a:rPr>
              <a:t>n</a:t>
            </a:r>
            <a:r>
              <a:rPr lang="ru-RU" altLang="ru-RU" sz="2400" b="1" dirty="0" err="1" smtClean="0">
                <a:solidFill>
                  <a:srgbClr val="008080"/>
                </a:solidFill>
                <a:latin typeface="JetBrains Mono"/>
              </a:rPr>
              <a:t>Стаж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: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ru-RU" altLang="ru-RU" sz="2400" b="1" dirty="0" smtClean="0">
                <a:solidFill>
                  <a:srgbClr val="0037A6"/>
                </a:solidFill>
                <a:latin typeface="JetBrains Mono"/>
              </a:rPr>
              <a:t>}\</a:t>
            </a:r>
            <a:r>
              <a:rPr lang="ru-RU" altLang="ru-RU" sz="2400" b="1" dirty="0" err="1" smtClean="0">
                <a:solidFill>
                  <a:srgbClr val="0037A6"/>
                </a:solidFill>
                <a:latin typeface="JetBrains Mono"/>
              </a:rPr>
              <a:t>n</a:t>
            </a:r>
            <a:r>
              <a:rPr lang="ru-RU" altLang="ru-RU" sz="2400" b="1" dirty="0" err="1" smtClean="0">
                <a:solidFill>
                  <a:srgbClr val="008080"/>
                </a:solidFill>
                <a:latin typeface="JetBrains Mono"/>
              </a:rPr>
              <a:t>Должность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: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.Post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endParaRPr lang="en-US" altLang="ru-RU" sz="1100" b="1" dirty="0" smtClean="0">
              <a:solidFill>
                <a:srgbClr val="008080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@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classmethod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FF000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cls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cls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"Начальник отдела"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endParaRPr lang="en-US" altLang="ru-RU" sz="10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sotr3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Sotrudnik.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"Сидоров"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ru-RU" sz="24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type(sotr3),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sotr3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400" b="1" dirty="0" err="1">
                <a:solidFill>
                  <a:srgbClr val="080808"/>
                </a:solidFill>
                <a:latin typeface="JetBrains Mono"/>
              </a:rPr>
              <a:t>sep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sz="2400" b="1" dirty="0">
                <a:solidFill>
                  <a:srgbClr val="008080"/>
                </a:solidFill>
                <a:latin typeface="JetBrains Mono"/>
              </a:rPr>
              <a:t>\n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12354" y="1340942"/>
            <a:ext cx="2345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3600" b="1" i="1" dirty="0" smtClean="0">
                <a:solidFill>
                  <a:srgbClr val="261CA4"/>
                </a:solidFill>
                <a:latin typeface="JetBrains Mono"/>
              </a:rPr>
              <a:t>Пример 1</a:t>
            </a:r>
            <a:endParaRPr lang="ru-RU" sz="3600" i="1" dirty="0">
              <a:solidFill>
                <a:srgbClr val="261C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136166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Методы класса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1662007"/>
            <a:ext cx="11738344" cy="49552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11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unknown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post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"служащий"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.Fio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.Post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fio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staj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post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b="1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14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 smtClean="0">
                <a:solidFill>
                  <a:srgbClr val="008080"/>
                </a:solidFill>
                <a:latin typeface="JetBrains Mono"/>
              </a:rPr>
              <a:t>f"ФИО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:</a:t>
            </a:r>
            <a:r>
              <a:rPr lang="ru-RU" altLang="ru-RU" sz="2400" b="1" dirty="0" smtClean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.Fio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}\</a:t>
            </a:r>
            <a:r>
              <a:rPr lang="ru-RU" altLang="ru-RU" sz="2400" b="1" dirty="0" err="1" smtClean="0">
                <a:solidFill>
                  <a:srgbClr val="0037A6"/>
                </a:solidFill>
                <a:latin typeface="JetBrains Mono"/>
              </a:rPr>
              <a:t>n</a:t>
            </a:r>
            <a:r>
              <a:rPr lang="ru-RU" altLang="ru-RU" sz="2400" b="1" dirty="0" err="1" smtClean="0">
                <a:solidFill>
                  <a:srgbClr val="008080"/>
                </a:solidFill>
                <a:latin typeface="JetBrains Mono"/>
              </a:rPr>
              <a:t>Стаж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: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.Staj</a:t>
            </a:r>
            <a:r>
              <a:rPr lang="ru-RU" altLang="ru-RU" sz="2400" b="1" dirty="0" smtClean="0">
                <a:solidFill>
                  <a:srgbClr val="0037A6"/>
                </a:solidFill>
                <a:latin typeface="JetBrains Mono"/>
              </a:rPr>
              <a:t>}\</a:t>
            </a:r>
            <a:r>
              <a:rPr lang="ru-RU" altLang="ru-RU" sz="2400" b="1" dirty="0" err="1" smtClean="0">
                <a:solidFill>
                  <a:srgbClr val="0037A6"/>
                </a:solidFill>
                <a:latin typeface="JetBrains Mono"/>
              </a:rPr>
              <a:t>n</a:t>
            </a:r>
            <a:r>
              <a:rPr lang="ru-RU" altLang="ru-RU" sz="2400" b="1" dirty="0" err="1" smtClean="0">
                <a:solidFill>
                  <a:srgbClr val="008080"/>
                </a:solidFill>
                <a:latin typeface="JetBrains Mono"/>
              </a:rPr>
              <a:t>Должность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: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\t{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.Post</a:t>
            </a:r>
            <a:r>
              <a:rPr lang="ru-RU" altLang="ru-RU" sz="2400" b="1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11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11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@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classmethod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FF000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cls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cls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fio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staj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"Начальник отдела"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1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sotr3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Sotrudnik.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head_sotrudnik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"Сидоров"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15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type(sotr3),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sotr3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400" b="1" dirty="0" err="1" smtClean="0">
                <a:solidFill>
                  <a:srgbClr val="080808"/>
                </a:solidFill>
                <a:latin typeface="JetBrains Mono"/>
              </a:rPr>
              <a:t>sep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sz="2400" b="1" dirty="0">
                <a:solidFill>
                  <a:srgbClr val="008080"/>
                </a:solidFill>
                <a:latin typeface="JetBrains Mono"/>
              </a:rPr>
              <a:t>\n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906" y="2021214"/>
            <a:ext cx="9440238" cy="35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 - </a:t>
            </a:r>
            <a:r>
              <a:rPr lang="ru-RU" dirty="0">
                <a:solidFill>
                  <a:srgbClr val="0070C0"/>
                </a:solidFill>
              </a:rPr>
              <a:t>Методы </a:t>
            </a:r>
            <a:r>
              <a:rPr lang="ru-RU" dirty="0" smtClean="0">
                <a:solidFill>
                  <a:srgbClr val="0070C0"/>
                </a:solidFill>
              </a:rPr>
              <a:t>класса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363" y="1252449"/>
            <a:ext cx="7422163" cy="5463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 err="1">
                <a:latin typeface="JetBrains Mono"/>
              </a:rPr>
              <a:t>datetime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 err="1">
                <a:latin typeface="JetBrains Mono"/>
              </a:rPr>
              <a:t>import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 err="1">
                <a:latin typeface="JetBrains Mono"/>
              </a:rPr>
              <a:t>date</a:t>
            </a:r>
            <a:r>
              <a:rPr lang="ru-RU" altLang="ru-RU" sz="2400" b="1" dirty="0">
                <a:latin typeface="JetBrains Mono"/>
              </a:rPr>
              <a:t/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class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Person</a:t>
            </a:r>
            <a:r>
              <a:rPr lang="ru-RU" altLang="ru-RU" sz="2400" b="1" dirty="0">
                <a:latin typeface="JetBrains Mono"/>
              </a:rPr>
              <a:t>:</a:t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latin typeface="JetBrains Mono"/>
              </a:rPr>
              <a:t>, </a:t>
            </a:r>
            <a:r>
              <a:rPr lang="ru-RU" altLang="ru-RU" sz="2400" b="1" dirty="0" err="1">
                <a:latin typeface="JetBrains Mono"/>
              </a:rPr>
              <a:t>name</a:t>
            </a:r>
            <a:r>
              <a:rPr lang="ru-RU" altLang="ru-RU" sz="2400" b="1" dirty="0">
                <a:latin typeface="JetBrains Mono"/>
              </a:rPr>
              <a:t>, </a:t>
            </a:r>
            <a:r>
              <a:rPr lang="ru-RU" altLang="ru-RU" sz="2400" b="1" dirty="0" err="1">
                <a:latin typeface="JetBrains Mono"/>
              </a:rPr>
              <a:t>age</a:t>
            </a:r>
            <a:r>
              <a:rPr lang="ru-RU" altLang="ru-RU" sz="2400" b="1" dirty="0">
                <a:latin typeface="JetBrains Mono"/>
              </a:rPr>
              <a:t>):</a:t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latin typeface="JetBrains Mono"/>
              </a:rPr>
              <a:t>.name = </a:t>
            </a:r>
            <a:r>
              <a:rPr lang="ru-RU" altLang="ru-RU" sz="2400" b="1" dirty="0" err="1">
                <a:latin typeface="JetBrains Mono"/>
              </a:rPr>
              <a:t>name</a:t>
            </a:r>
            <a:r>
              <a:rPr lang="ru-RU" altLang="ru-RU" sz="2400" b="1" dirty="0">
                <a:latin typeface="JetBrains Mono"/>
              </a:rPr>
              <a:t/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latin typeface="JetBrains Mono"/>
              </a:rPr>
              <a:t>.age</a:t>
            </a:r>
            <a:r>
              <a:rPr lang="ru-RU" altLang="ru-RU" sz="2400" b="1" dirty="0">
                <a:latin typeface="JetBrains Mono"/>
              </a:rPr>
              <a:t> = </a:t>
            </a:r>
            <a:r>
              <a:rPr lang="ru-RU" altLang="ru-RU" sz="2400" b="1" dirty="0" err="1" smtClean="0">
                <a:latin typeface="JetBrains Mono"/>
              </a:rPr>
              <a:t>age</a:t>
            </a:r>
            <a:endParaRPr lang="ru-RU" altLang="ru-RU" sz="2400" b="1" dirty="0" smtClean="0"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="1" dirty="0">
                <a:latin typeface="JetBrains Mono"/>
              </a:rPr>
              <a:t/>
            </a:r>
            <a:br>
              <a:rPr lang="ru-RU" altLang="ru-RU" sz="105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str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latin typeface="JetBrains Mono"/>
              </a:rPr>
              <a:t>):</a:t>
            </a:r>
            <a:br>
              <a:rPr lang="ru-RU" altLang="ru-RU" sz="2400" b="1" dirty="0" smtClean="0">
                <a:latin typeface="JetBrains Mono"/>
              </a:rPr>
            </a:br>
            <a:r>
              <a:rPr lang="ru-RU" altLang="ru-RU" sz="2400" b="1" dirty="0" smtClean="0"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400" b="1" dirty="0">
                <a:latin typeface="JetBrains Mono"/>
              </a:rPr>
              <a:t> f"{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latin typeface="JetBrains Mono"/>
              </a:rPr>
              <a:t>.name} {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latin typeface="JetBrains Mono"/>
              </a:rPr>
              <a:t>.age</a:t>
            </a:r>
            <a:r>
              <a:rPr lang="ru-RU" altLang="ru-RU" sz="2400" b="1" dirty="0" smtClean="0">
                <a:latin typeface="JetBrains Mono"/>
              </a:rPr>
              <a:t>}"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b="1" dirty="0">
                <a:latin typeface="JetBrains Mono"/>
              </a:rPr>
              <a:t/>
            </a:r>
            <a:br>
              <a:rPr lang="ru-RU" altLang="ru-RU" sz="1050" b="1" dirty="0">
                <a:latin typeface="JetBrains Mono"/>
              </a:rPr>
            </a:br>
            <a:r>
              <a:rPr lang="ru-RU" altLang="ru-RU" sz="1050" b="1" dirty="0">
                <a:latin typeface="JetBrains Mono"/>
              </a:rPr>
              <a:t> </a:t>
            </a:r>
            <a:r>
              <a:rPr lang="ru-RU" altLang="ru-RU" sz="1050" b="1" dirty="0" smtClean="0">
                <a:latin typeface="JetBrains Mono"/>
              </a:rPr>
              <a:t>         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@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staticmethod</a:t>
            </a:r>
            <a:r>
              <a:rPr lang="ru-RU" altLang="ru-RU" sz="2400" b="1" dirty="0">
                <a:latin typeface="JetBrains Mono"/>
              </a:rPr>
              <a:t/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 err="1">
                <a:latin typeface="JetBrains Mono"/>
              </a:rPr>
              <a:t>is_adult</a:t>
            </a:r>
            <a:r>
              <a:rPr lang="ru-RU" altLang="ru-RU" sz="2400" b="1" dirty="0">
                <a:latin typeface="JetBrains Mono"/>
              </a:rPr>
              <a:t>(</a:t>
            </a:r>
            <a:r>
              <a:rPr lang="ru-RU" altLang="ru-RU" sz="2400" b="1" dirty="0" err="1">
                <a:latin typeface="JetBrains Mono"/>
              </a:rPr>
              <a:t>age</a:t>
            </a:r>
            <a:r>
              <a:rPr lang="ru-RU" altLang="ru-RU" sz="2400" b="1" dirty="0" smtClean="0">
                <a:latin typeface="JetBrains Mono"/>
              </a:rPr>
              <a:t>):</a:t>
            </a:r>
            <a:r>
              <a:rPr lang="en-US" altLang="ru-RU" sz="2400" b="1" dirty="0" smtClean="0">
                <a:latin typeface="JetBrains Mono"/>
              </a:rPr>
              <a:t> </a:t>
            </a:r>
            <a:r>
              <a:rPr lang="ru-RU" altLang="ru-RU" sz="2400" b="1" dirty="0" smtClean="0">
                <a:latin typeface="JetBrains Mono"/>
              </a:rPr>
              <a:t> </a:t>
            </a:r>
            <a:endParaRPr lang="en-US" altLang="ru-RU" sz="2400" b="1" dirty="0" smtClean="0"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ru-RU" sz="2400" b="1" dirty="0" smtClean="0">
                <a:solidFill>
                  <a:srgbClr val="0033B3"/>
                </a:solidFill>
                <a:latin typeface="JetBrains Mono"/>
              </a:rPr>
              <a:t>       </a:t>
            </a:r>
            <a:r>
              <a:rPr lang="ru-RU" altLang="ru-RU" sz="2400" b="1" dirty="0" err="1" smtClean="0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400" b="1" dirty="0" smtClean="0">
                <a:latin typeface="JetBrains Mono"/>
              </a:rPr>
              <a:t> </a:t>
            </a:r>
            <a:r>
              <a:rPr lang="ru-RU" altLang="ru-RU" sz="2400" b="1" dirty="0" err="1">
                <a:latin typeface="JetBrains Mono"/>
              </a:rPr>
              <a:t>age</a:t>
            </a:r>
            <a:r>
              <a:rPr lang="ru-RU" altLang="ru-RU" sz="2400" b="1" dirty="0">
                <a:latin typeface="JetBrains Mono"/>
              </a:rPr>
              <a:t> &gt; </a:t>
            </a:r>
            <a:r>
              <a:rPr lang="ru-RU" altLang="ru-RU" sz="2400" b="1" dirty="0" smtClean="0">
                <a:latin typeface="JetBrains Mono"/>
              </a:rPr>
              <a:t>18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600" b="1" dirty="0" smtClean="0">
              <a:solidFill>
                <a:srgbClr val="008080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    @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classmethod</a:t>
            </a:r>
            <a:r>
              <a:rPr lang="ru-RU" altLang="ru-RU" sz="2400" b="1" dirty="0">
                <a:latin typeface="JetBrains Mono"/>
              </a:rPr>
              <a:t/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def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 err="1">
                <a:latin typeface="JetBrains Mono"/>
              </a:rPr>
              <a:t>from_birth_year</a:t>
            </a:r>
            <a:r>
              <a:rPr lang="ru-RU" altLang="ru-RU" sz="2400" b="1" dirty="0"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cls</a:t>
            </a:r>
            <a:r>
              <a:rPr lang="ru-RU" altLang="ru-RU" sz="2400" b="1" dirty="0">
                <a:latin typeface="JetBrains Mono"/>
              </a:rPr>
              <a:t>, </a:t>
            </a:r>
            <a:r>
              <a:rPr lang="ru-RU" altLang="ru-RU" sz="2400" b="1" dirty="0" err="1">
                <a:latin typeface="JetBrains Mono"/>
              </a:rPr>
              <a:t>name</a:t>
            </a:r>
            <a:r>
              <a:rPr lang="ru-RU" altLang="ru-RU" sz="2400" b="1" dirty="0">
                <a:latin typeface="JetBrains Mono"/>
              </a:rPr>
              <a:t>, </a:t>
            </a:r>
            <a:r>
              <a:rPr lang="ru-RU" altLang="ru-RU" sz="2400" b="1" dirty="0" err="1">
                <a:latin typeface="JetBrains Mono"/>
              </a:rPr>
              <a:t>year</a:t>
            </a:r>
            <a:r>
              <a:rPr lang="ru-RU" altLang="ru-RU" sz="2400" b="1" dirty="0">
                <a:latin typeface="JetBrains Mono"/>
              </a:rPr>
              <a:t>):</a:t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return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cls</a:t>
            </a:r>
            <a:r>
              <a:rPr lang="ru-RU" altLang="ru-RU" sz="2400" b="1" dirty="0">
                <a:latin typeface="JetBrains Mono"/>
              </a:rPr>
              <a:t>(</a:t>
            </a:r>
            <a:r>
              <a:rPr lang="ru-RU" altLang="ru-RU" sz="2400" b="1" dirty="0" err="1">
                <a:latin typeface="JetBrains Mono"/>
              </a:rPr>
              <a:t>name</a:t>
            </a:r>
            <a:r>
              <a:rPr lang="ru-RU" altLang="ru-RU" sz="2400" b="1" dirty="0">
                <a:latin typeface="JetBrains Mono"/>
              </a:rPr>
              <a:t>, </a:t>
            </a:r>
            <a:r>
              <a:rPr lang="ru-RU" altLang="ru-RU" sz="2400" b="1" dirty="0" err="1">
                <a:latin typeface="JetBrains Mono"/>
              </a:rPr>
              <a:t>date.today</a:t>
            </a:r>
            <a:r>
              <a:rPr lang="ru-RU" altLang="ru-RU" sz="2400" b="1" dirty="0">
                <a:latin typeface="JetBrains Mono"/>
              </a:rPr>
              <a:t>().</a:t>
            </a:r>
            <a:r>
              <a:rPr lang="ru-RU" altLang="ru-RU" sz="2400" b="1" dirty="0" err="1">
                <a:latin typeface="JetBrains Mono"/>
              </a:rPr>
              <a:t>year</a:t>
            </a:r>
            <a:r>
              <a:rPr lang="ru-RU" altLang="ru-RU" sz="2400" b="1" dirty="0">
                <a:latin typeface="JetBrains Mono"/>
              </a:rPr>
              <a:t> - </a:t>
            </a:r>
            <a:r>
              <a:rPr lang="ru-RU" altLang="ru-RU" sz="2400" b="1" dirty="0" err="1">
                <a:latin typeface="JetBrains Mono"/>
              </a:rPr>
              <a:t>year</a:t>
            </a:r>
            <a:r>
              <a:rPr lang="ru-RU" altLang="ru-RU" sz="2400" b="1" dirty="0" smtClean="0">
                <a:latin typeface="JetBrains Mono"/>
              </a:rPr>
              <a:t>)</a:t>
            </a:r>
            <a:endParaRPr lang="ru-RU" altLang="ru-RU" sz="24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96611" y="2458795"/>
            <a:ext cx="729538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latin typeface="JetBrains Mono"/>
              </a:rPr>
              <a:t>person1 </a:t>
            </a:r>
            <a:r>
              <a:rPr lang="ru-RU" altLang="ru-RU" sz="2400" b="1" dirty="0">
                <a:latin typeface="JetBrains Mono"/>
              </a:rPr>
              <a:t>= </a:t>
            </a:r>
            <a:r>
              <a:rPr lang="ru-RU" altLang="ru-RU" sz="2400" b="1" dirty="0" err="1" smtClean="0">
                <a:latin typeface="JetBrains Mono"/>
              </a:rPr>
              <a:t>Person</a:t>
            </a:r>
            <a:r>
              <a:rPr lang="ru-RU" altLang="ru-RU" sz="2400" b="1" dirty="0" smtClean="0">
                <a:latin typeface="JetBrains Mono"/>
              </a:rPr>
              <a:t>(</a:t>
            </a:r>
            <a:r>
              <a:rPr lang="ru-RU" altLang="ru-RU" sz="2400" b="1" dirty="0">
                <a:latin typeface="JetBrains Mono"/>
              </a:rPr>
              <a:t>'</a:t>
            </a:r>
            <a:r>
              <a:rPr lang="ru-RU" altLang="ru-RU" sz="2400" b="1" dirty="0" smtClean="0">
                <a:latin typeface="JetBrains Mono"/>
              </a:rPr>
              <a:t>Саша', </a:t>
            </a:r>
            <a:r>
              <a:rPr lang="ru-RU" altLang="ru-RU" sz="2400" b="1" dirty="0">
                <a:latin typeface="JetBrains Mono"/>
              </a:rPr>
              <a:t>25)</a:t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>
                <a:latin typeface="JetBrains Mono"/>
              </a:rPr>
              <a:t>person2 = </a:t>
            </a:r>
            <a:r>
              <a:rPr lang="ru-RU" altLang="ru-RU" sz="2400" b="1" dirty="0" err="1" smtClean="0">
                <a:latin typeface="JetBrains Mono"/>
              </a:rPr>
              <a:t>Person.from_birth_year</a:t>
            </a:r>
            <a:r>
              <a:rPr lang="ru-RU" altLang="ru-RU" sz="2400" b="1" dirty="0" smtClean="0">
                <a:latin typeface="JetBrains Mono"/>
              </a:rPr>
              <a:t>(</a:t>
            </a:r>
            <a:r>
              <a:rPr lang="ru-RU" altLang="ru-RU" sz="2400" b="1" dirty="0">
                <a:latin typeface="JetBrains Mono"/>
              </a:rPr>
              <a:t>'</a:t>
            </a:r>
            <a:r>
              <a:rPr lang="ru-RU" altLang="ru-RU" sz="2400" b="1" dirty="0" smtClean="0">
                <a:latin typeface="JetBrains Mono"/>
              </a:rPr>
              <a:t>Миша', </a:t>
            </a:r>
            <a:r>
              <a:rPr lang="en-US" altLang="ru-RU" sz="2400" b="1" dirty="0" smtClean="0">
                <a:latin typeface="JetBrains Mono"/>
              </a:rPr>
              <a:t>2005</a:t>
            </a:r>
            <a:r>
              <a:rPr lang="ru-RU" altLang="ru-RU" sz="2400" b="1" dirty="0" smtClean="0">
                <a:latin typeface="JetBrains Mono"/>
              </a:rPr>
              <a:t>)</a:t>
            </a:r>
            <a:endParaRPr lang="en-US" altLang="ru-RU" sz="2400" b="1" dirty="0" smtClean="0"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latin typeface="JetBrains Mono"/>
              </a:rPr>
              <a:t>(person1</a:t>
            </a:r>
            <a:r>
              <a:rPr lang="en-US" altLang="ru-RU" sz="2400" b="1" dirty="0">
                <a:latin typeface="JetBrains Mono"/>
              </a:rPr>
              <a:t>,</a:t>
            </a:r>
            <a:r>
              <a:rPr lang="ru-RU" altLang="ru-RU" sz="2400" b="1" dirty="0">
                <a:latin typeface="JetBrains Mono"/>
              </a:rPr>
              <a:t> </a:t>
            </a:r>
            <a:r>
              <a:rPr lang="en-US" altLang="ru-RU" sz="2400" b="1" dirty="0" err="1">
                <a:latin typeface="JetBrains Mono"/>
              </a:rPr>
              <a:t>sep</a:t>
            </a:r>
            <a:r>
              <a:rPr lang="en-US" altLang="ru-RU" sz="2400" b="1" dirty="0">
                <a:latin typeface="JetBrains Mono"/>
              </a:rPr>
              <a:t>=</a:t>
            </a:r>
            <a:r>
              <a:rPr lang="ru-RU" altLang="ru-RU" sz="2400" b="1" dirty="0">
                <a:latin typeface="JetBrains Mono"/>
              </a:rPr>
              <a:t>'</a:t>
            </a:r>
            <a:r>
              <a:rPr lang="en-US" altLang="ru-RU" sz="2400" b="1" dirty="0">
                <a:latin typeface="JetBrains Mono"/>
              </a:rPr>
              <a:t>\n</a:t>
            </a:r>
            <a:r>
              <a:rPr lang="ru-RU" altLang="ru-RU" sz="2400" b="1" dirty="0">
                <a:latin typeface="JetBrains Mono"/>
              </a:rPr>
              <a:t>‘</a:t>
            </a:r>
            <a:r>
              <a:rPr lang="en-US" altLang="ru-RU" sz="2400" b="1" dirty="0">
                <a:latin typeface="JetBrains Mono"/>
              </a:rPr>
              <a:t>, </a:t>
            </a:r>
            <a:r>
              <a:rPr lang="ru-RU" altLang="ru-RU" sz="2400" b="1" dirty="0">
                <a:latin typeface="JetBrains Mono"/>
              </a:rPr>
              <a:t>person2</a:t>
            </a:r>
            <a:r>
              <a:rPr lang="ru-RU" altLang="ru-RU" sz="2400" b="1" dirty="0" smtClean="0">
                <a:latin typeface="JetBrains Mono"/>
              </a:rPr>
              <a:t>)</a:t>
            </a:r>
            <a:endParaRPr lang="ru-RU" altLang="ru-RU" sz="2400" b="1" dirty="0">
              <a:latin typeface="JetBrains Mon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12354" y="134094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3600" b="1" i="1" dirty="0" smtClean="0">
                <a:solidFill>
                  <a:srgbClr val="261CA4"/>
                </a:solidFill>
                <a:latin typeface="JetBrains Mono"/>
              </a:rPr>
              <a:t>Пример 2</a:t>
            </a:r>
            <a:endParaRPr lang="ru-RU" sz="3600" i="1" dirty="0">
              <a:solidFill>
                <a:srgbClr val="261CA4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11623" y="4265305"/>
            <a:ext cx="558717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latin typeface="JetBrains Mono"/>
              </a:rPr>
              <a:t>(person1.is_adult(person1.age</a:t>
            </a:r>
            <a:r>
              <a:rPr lang="ru-RU" altLang="ru-RU" sz="2400" b="1" dirty="0">
                <a:latin typeface="JetBrains Mono"/>
              </a:rPr>
              <a:t>))</a:t>
            </a:r>
            <a:br>
              <a:rPr lang="ru-RU" altLang="ru-RU" sz="2400" b="1" dirty="0"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Person</a:t>
            </a:r>
            <a:r>
              <a:rPr lang="ru-RU" altLang="ru-RU" sz="2400" b="1" dirty="0" err="1">
                <a:latin typeface="JetBrains Mono"/>
              </a:rPr>
              <a:t>.is_adult</a:t>
            </a:r>
            <a:r>
              <a:rPr lang="ru-RU" altLang="ru-RU" sz="2400" b="1" dirty="0">
                <a:latin typeface="JetBrains Mono"/>
              </a:rPr>
              <a:t>(person2.age</a:t>
            </a:r>
            <a:r>
              <a:rPr lang="ru-RU" altLang="ru-RU" sz="2400" b="1" dirty="0" smtClean="0">
                <a:latin typeface="JetBrains Mono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latin typeface="JetBrains Mono"/>
              </a:rPr>
              <a:t>(person2.is_adult())</a:t>
            </a:r>
            <a:endParaRPr lang="ru-RU" altLang="ru-RU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1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70122" y="1306286"/>
            <a:ext cx="11894287" cy="5032512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ru-RU" dirty="0" smtClean="0"/>
              <a:t>В </a:t>
            </a:r>
            <a:r>
              <a:rPr lang="en-US" dirty="0"/>
              <a:t>Python</a:t>
            </a:r>
            <a:r>
              <a:rPr lang="ru-RU" dirty="0" smtClean="0"/>
              <a:t> отсутствует механизм, который мог бы запретить доступ к переменной</a:t>
            </a:r>
            <a:r>
              <a:rPr lang="en-US" dirty="0" smtClean="0"/>
              <a:t>/</a:t>
            </a:r>
            <a:r>
              <a:rPr lang="ru-RU" dirty="0" smtClean="0"/>
              <a:t>методу внутри класса. </a:t>
            </a:r>
          </a:p>
          <a:p>
            <a:r>
              <a:rPr lang="ru-RU" dirty="0" smtClean="0"/>
              <a:t>Соглашение создателей </a:t>
            </a:r>
            <a:r>
              <a:rPr lang="en-US" dirty="0" smtClean="0"/>
              <a:t>Python: </a:t>
            </a:r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переменная/метод начинается :</a:t>
            </a:r>
            <a:endParaRPr lang="ru-RU" dirty="0" smtClean="0"/>
          </a:p>
          <a:p>
            <a:pPr lvl="1"/>
            <a:r>
              <a:rPr lang="ru-RU" dirty="0" smtClean="0"/>
              <a:t>с одного нижнего подчеркивания (</a:t>
            </a:r>
            <a:r>
              <a:rPr lang="en-US" i="1" dirty="0">
                <a:solidFill>
                  <a:srgbClr val="008080"/>
                </a:solidFill>
              </a:rPr>
              <a:t>_</a:t>
            </a:r>
            <a:r>
              <a:rPr lang="en-US" i="1" dirty="0" err="1">
                <a:solidFill>
                  <a:srgbClr val="008080"/>
                </a:solidFill>
              </a:rPr>
              <a:t>protected_example</a:t>
            </a:r>
            <a:r>
              <a:rPr lang="en-US" dirty="0" smtClean="0"/>
              <a:t>)</a:t>
            </a:r>
            <a:r>
              <a:rPr lang="ru-RU" dirty="0" smtClean="0"/>
              <a:t>, то она/он считается защищенным (</a:t>
            </a:r>
            <a:r>
              <a:rPr lang="en-US" dirty="0" smtClean="0"/>
              <a:t>protected)</a:t>
            </a:r>
            <a:endParaRPr lang="ru-RU" dirty="0" smtClean="0"/>
          </a:p>
          <a:p>
            <a:pPr lvl="1"/>
            <a:r>
              <a:rPr lang="ru-RU" dirty="0" smtClean="0"/>
              <a:t>с двух нижних подчеркиваний </a:t>
            </a:r>
            <a:r>
              <a:rPr lang="ru-RU" dirty="0"/>
              <a:t>(</a:t>
            </a:r>
            <a:r>
              <a:rPr lang="en-US" i="1" dirty="0" smtClean="0">
                <a:solidFill>
                  <a:srgbClr val="008080"/>
                </a:solidFill>
              </a:rPr>
              <a:t>__</a:t>
            </a:r>
            <a:r>
              <a:rPr lang="en-US" i="1" dirty="0" err="1" smtClean="0">
                <a:solidFill>
                  <a:srgbClr val="008080"/>
                </a:solidFill>
              </a:rPr>
              <a:t>private_example</a:t>
            </a:r>
            <a:r>
              <a:rPr lang="en-US" dirty="0" smtClean="0"/>
              <a:t>) </a:t>
            </a:r>
            <a:r>
              <a:rPr lang="ru-RU" dirty="0" smtClean="0"/>
              <a:t>– то </a:t>
            </a:r>
            <a:r>
              <a:rPr lang="en-US" dirty="0" smtClean="0"/>
              <a:t>private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5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Атрибуты класса</a:t>
            </a:r>
          </a:p>
          <a:p>
            <a:r>
              <a:rPr lang="ru-RU" dirty="0" smtClean="0"/>
              <a:t>Атрибутами класса считаются не только имена переменных внутри класса, но и имена функций, определенных в классе и подклассы класса.</a:t>
            </a:r>
          </a:p>
          <a:p>
            <a:r>
              <a:rPr lang="ru-RU" dirty="0" smtClean="0"/>
              <a:t>Атрибуты наследуются всеми экземплярами класса и могут создаваться также и внутри методов класса.</a:t>
            </a:r>
          </a:p>
          <a:p>
            <a:r>
              <a:rPr lang="ru-RU" dirty="0"/>
              <a:t>Доступ к атрибутам класса осуществляется через символ точки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170122" y="1306286"/>
            <a:ext cx="11894287" cy="5032512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ru-RU" dirty="0" smtClean="0"/>
              <a:t>В </a:t>
            </a:r>
            <a:r>
              <a:rPr lang="en-US" dirty="0"/>
              <a:t>Python</a:t>
            </a:r>
            <a:r>
              <a:rPr lang="ru-RU" dirty="0" smtClean="0"/>
              <a:t> отсутствует механизм, который мог бы запретить доступ к переменной</a:t>
            </a:r>
            <a:r>
              <a:rPr lang="en-US" dirty="0" smtClean="0"/>
              <a:t>/</a:t>
            </a:r>
            <a:r>
              <a:rPr lang="ru-RU" dirty="0" smtClean="0"/>
              <a:t>методу внутри класса. </a:t>
            </a:r>
          </a:p>
          <a:p>
            <a:r>
              <a:rPr lang="ru-RU" dirty="0" smtClean="0"/>
              <a:t>Соглашение создателей </a:t>
            </a:r>
            <a:r>
              <a:rPr lang="en-US" dirty="0" smtClean="0"/>
              <a:t>Python: </a:t>
            </a:r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переменная/метод начинается :</a:t>
            </a:r>
            <a:endParaRPr lang="ru-RU" dirty="0" smtClean="0"/>
          </a:p>
          <a:p>
            <a:pPr lvl="1"/>
            <a:r>
              <a:rPr lang="ru-RU" dirty="0" smtClean="0"/>
              <a:t>с одного нижнего подчеркивания (</a:t>
            </a:r>
            <a:r>
              <a:rPr lang="en-US" i="1" dirty="0">
                <a:solidFill>
                  <a:srgbClr val="008080"/>
                </a:solidFill>
              </a:rPr>
              <a:t>_</a:t>
            </a:r>
            <a:r>
              <a:rPr lang="en-US" i="1" dirty="0" err="1">
                <a:solidFill>
                  <a:srgbClr val="008080"/>
                </a:solidFill>
              </a:rPr>
              <a:t>protected_example</a:t>
            </a:r>
            <a:r>
              <a:rPr lang="en-US" dirty="0" smtClean="0"/>
              <a:t>)</a:t>
            </a:r>
            <a:r>
              <a:rPr lang="ru-RU" dirty="0" smtClean="0"/>
              <a:t>, то она/он считается защищенным (</a:t>
            </a:r>
            <a:r>
              <a:rPr lang="en-US" dirty="0" smtClean="0"/>
              <a:t>protected)</a:t>
            </a:r>
            <a:endParaRPr lang="ru-RU" dirty="0" smtClean="0"/>
          </a:p>
          <a:p>
            <a:pPr lvl="1"/>
            <a:r>
              <a:rPr lang="ru-RU" dirty="0" smtClean="0"/>
              <a:t>с двух нижних подчеркиваний </a:t>
            </a:r>
            <a:r>
              <a:rPr lang="ru-RU" dirty="0"/>
              <a:t>(</a:t>
            </a:r>
            <a:r>
              <a:rPr lang="en-US" i="1" dirty="0" smtClean="0">
                <a:solidFill>
                  <a:srgbClr val="008080"/>
                </a:solidFill>
              </a:rPr>
              <a:t>__</a:t>
            </a:r>
            <a:r>
              <a:rPr lang="en-US" i="1" dirty="0" err="1" smtClean="0">
                <a:solidFill>
                  <a:srgbClr val="008080"/>
                </a:solidFill>
              </a:rPr>
              <a:t>private_example</a:t>
            </a:r>
            <a:r>
              <a:rPr lang="en-US" dirty="0" smtClean="0"/>
              <a:t>) </a:t>
            </a:r>
            <a:r>
              <a:rPr lang="ru-RU" dirty="0" smtClean="0"/>
              <a:t>– то </a:t>
            </a:r>
            <a:r>
              <a:rPr lang="en-US" dirty="0" smtClean="0"/>
              <a:t>private</a:t>
            </a:r>
          </a:p>
          <a:p>
            <a:pPr lvl="1"/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1" y="1935127"/>
            <a:ext cx="10834882" cy="42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10363" y="1306286"/>
            <a:ext cx="11154256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Публичные атрибуты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Все члены класса в </a:t>
            </a:r>
            <a:r>
              <a:rPr lang="en-US" dirty="0" smtClean="0"/>
              <a:t>Python </a:t>
            </a:r>
            <a:r>
              <a:rPr lang="ru-RU" dirty="0" smtClean="0"/>
              <a:t>являются публичными по умолчанию.</a:t>
            </a:r>
          </a:p>
          <a:p>
            <a:pPr lvl="1"/>
            <a:r>
              <a:rPr lang="ru-RU" dirty="0" smtClean="0"/>
              <a:t>Любой член класса может быть доступен за пределами самого класса.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8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1507" y="1306286"/>
            <a:ext cx="11702902" cy="50325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Публичные атрибуты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55701" y="2478525"/>
            <a:ext cx="864523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Объявляем публичное поле </a:t>
            </a:r>
            <a:r>
              <a:rPr lang="ru-RU" altLang="ru-RU" sz="2800" b="1" i="1" dirty="0" err="1">
                <a:solidFill>
                  <a:srgbClr val="8C8C8C"/>
                </a:solidFill>
                <a:latin typeface="JetBrains Mono"/>
              </a:rPr>
              <a:t>color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    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ball.color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Grey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ball.color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Red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ball.color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Red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10363" y="1306286"/>
            <a:ext cx="11154256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Защищенные атрибуты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Имя начинается с одного подчеркивания</a:t>
            </a:r>
          </a:p>
          <a:p>
            <a:pPr lvl="1"/>
            <a:r>
              <a:rPr lang="ru-RU" dirty="0" smtClean="0"/>
              <a:t>Доступ извне класса все равно возможен!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0650" y="4050878"/>
            <a:ext cx="864523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Объявляем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защищенное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поле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_</a:t>
            </a:r>
            <a:r>
              <a:rPr lang="ru-RU" altLang="ru-RU" sz="2800" b="1" i="1" dirty="0" err="1" smtClean="0">
                <a:solidFill>
                  <a:srgbClr val="8C8C8C"/>
                </a:solidFill>
                <a:latin typeface="JetBrains Mono"/>
              </a:rPr>
              <a:t>color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     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08334" y="4497154"/>
            <a:ext cx="398366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Grey</a:t>
            </a:r>
            <a:endParaRPr lang="ru-RU" altLang="ru-RU" sz="2400" b="1" i="1" dirty="0" smtClean="0">
              <a:solidFill>
                <a:srgbClr val="8C8C8C"/>
              </a:solidFill>
              <a:latin typeface="JetBrains Mono"/>
            </a:endParaRPr>
          </a:p>
          <a:p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Red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Red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24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510363" y="1306286"/>
            <a:ext cx="11154256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Частные (приватные) атрибуты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Имя начинается с двух подчеркиваний</a:t>
            </a:r>
          </a:p>
          <a:p>
            <a:pPr lvl="1"/>
            <a:r>
              <a:rPr lang="ru-RU" dirty="0" smtClean="0"/>
              <a:t>Доступ напрямую получить нельзя, НО …</a:t>
            </a:r>
          </a:p>
          <a:p>
            <a:pPr marL="320040" lvl="1" indent="0">
              <a:buNone/>
            </a:pPr>
            <a:endParaRPr lang="ru-RU" dirty="0"/>
          </a:p>
          <a:p>
            <a:pPr marL="320040" lvl="1" indent="0">
              <a:buNone/>
            </a:pPr>
            <a:r>
              <a:rPr lang="ru-RU" dirty="0" smtClean="0"/>
              <a:t>Все имена, начинающиеся с двух символов подчеркиваний, преобразуются по правилу: </a:t>
            </a:r>
          </a:p>
          <a:p>
            <a:pPr marL="320040" lvl="1" indent="0" algn="ctr">
              <a:buNone/>
            </a:pPr>
            <a:r>
              <a:rPr lang="ru-RU" dirty="0" smtClean="0">
                <a:latin typeface="JetBrains Mono"/>
              </a:rPr>
              <a:t>_</a:t>
            </a:r>
            <a:r>
              <a:rPr lang="ru-RU" dirty="0" err="1">
                <a:latin typeface="JetBrains Mono"/>
              </a:rPr>
              <a:t>И</a:t>
            </a:r>
            <a:r>
              <a:rPr lang="ru-RU" dirty="0" err="1" smtClean="0">
                <a:latin typeface="JetBrains Mono"/>
              </a:rPr>
              <a:t>мяКласса</a:t>
            </a:r>
            <a:r>
              <a:rPr lang="ru-RU" dirty="0" smtClean="0">
                <a:latin typeface="JetBrains Mono"/>
              </a:rPr>
              <a:t>__</a:t>
            </a:r>
            <a:r>
              <a:rPr lang="ru-RU" dirty="0" err="1" smtClean="0">
                <a:latin typeface="JetBrains Mono"/>
              </a:rPr>
              <a:t>имя_атрибута</a:t>
            </a:r>
            <a:r>
              <a:rPr lang="ru-RU" dirty="0" smtClean="0">
                <a:latin typeface="JetBrains Mono"/>
              </a:rPr>
              <a:t> </a:t>
            </a:r>
            <a:endParaRPr lang="en-US" dirty="0" smtClean="0"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0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1507" y="1306286"/>
            <a:ext cx="11702902" cy="50325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Частные (приватные)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атрибуты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1301" y="2669912"/>
            <a:ext cx="8645230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 Объявляем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приватное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поле </a:t>
            </a:r>
            <a:r>
              <a:rPr lang="ru-RU" altLang="ru-RU" sz="2800" b="1" i="1" dirty="0" err="1">
                <a:solidFill>
                  <a:srgbClr val="8C8C8C"/>
                </a:solidFill>
                <a:latin typeface="JetBrains Mono"/>
              </a:rPr>
              <a:t>color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     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.__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.__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54" y="4392858"/>
            <a:ext cx="7525056" cy="21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61507" y="1306286"/>
            <a:ext cx="11702902" cy="50325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Уровни доступа атрибутов в </a:t>
            </a:r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Частные (приватные)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атрибуты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69396" y="2622030"/>
            <a:ext cx="864523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 smtClean="0">
                <a:solidFill>
                  <a:srgbClr val="000000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ru-RU" altLang="ru-RU" sz="28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 smtClean="0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# Объявляем приватное поле </a:t>
            </a:r>
            <a:r>
              <a:rPr lang="ru-RU" altLang="ru-RU" sz="2800" b="1" i="1" dirty="0" err="1" smtClean="0">
                <a:solidFill>
                  <a:srgbClr val="8C8C8C"/>
                </a:solidFill>
                <a:latin typeface="JetBrains Mono"/>
              </a:rPr>
              <a:t>color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     </a:t>
            </a:r>
            <a:r>
              <a:rPr lang="ru-RU" altLang="ru-RU" sz="28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.__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Grey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_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__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# Grey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_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FF0000"/>
                </a:solidFill>
                <a:latin typeface="JetBrains Mono"/>
              </a:rPr>
              <a:t>__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sz="2800" b="1" dirty="0" err="1" smtClean="0">
                <a:solidFill>
                  <a:srgbClr val="008080"/>
                </a:solidFill>
                <a:latin typeface="JetBrains Mono"/>
              </a:rPr>
              <a:t>Red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'</a:t>
            </a:r>
            <a:b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Ball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__</a:t>
            </a: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color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   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# Red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Некоторые встроенные атрибуты класса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Для доступа к атрибутам и методам класса можно использовать следующие функции:</a:t>
            </a:r>
          </a:p>
          <a:p>
            <a:endParaRPr lang="ru-RU" sz="900" dirty="0" smtClean="0"/>
          </a:p>
          <a:p>
            <a:pPr marL="320040" lvl="1" indent="0">
              <a:buNone/>
            </a:pPr>
            <a:r>
              <a:rPr lang="en-US" sz="3200" dirty="0" err="1" smtClean="0">
                <a:solidFill>
                  <a:srgbClr val="0000FF"/>
                </a:solidFill>
              </a:rPr>
              <a:t>getattr</a:t>
            </a:r>
            <a:r>
              <a:rPr lang="en-US" sz="3200" dirty="0" smtClean="0"/>
              <a:t>(&lt;</a:t>
            </a:r>
            <a:r>
              <a:rPr lang="ru-RU" sz="3200" dirty="0"/>
              <a:t>О</a:t>
            </a:r>
            <a:r>
              <a:rPr lang="ru-RU" sz="3200" dirty="0" smtClean="0"/>
              <a:t>бъект</a:t>
            </a:r>
            <a:r>
              <a:rPr lang="en-US" sz="3200" dirty="0" smtClean="0"/>
              <a:t>&gt;</a:t>
            </a:r>
            <a:r>
              <a:rPr lang="ru-RU" sz="3200" dirty="0" smtClean="0"/>
              <a:t>,</a:t>
            </a:r>
            <a:r>
              <a:rPr lang="en-US" sz="3200" dirty="0" smtClean="0"/>
              <a:t> &lt;</a:t>
            </a:r>
            <a:r>
              <a:rPr lang="ru-RU" sz="3200" dirty="0" smtClean="0"/>
              <a:t>Атрибут</a:t>
            </a:r>
            <a:r>
              <a:rPr lang="en-US" sz="3200" dirty="0" smtClean="0"/>
              <a:t>&gt;[,&lt;</a:t>
            </a:r>
            <a:r>
              <a:rPr lang="ru-RU" sz="3200" dirty="0" smtClean="0"/>
              <a:t>значение по умолчанию</a:t>
            </a:r>
            <a:r>
              <a:rPr lang="en-US" sz="3200" dirty="0" smtClean="0"/>
              <a:t>&gt;])</a:t>
            </a:r>
            <a:r>
              <a:rPr lang="ru-RU" sz="3200" dirty="0" smtClean="0"/>
              <a:t> </a:t>
            </a:r>
          </a:p>
          <a:p>
            <a:pPr marL="320040" lvl="1" indent="0">
              <a:buNone/>
            </a:pPr>
            <a:endParaRPr lang="ru-RU" sz="1300" dirty="0" smtClean="0"/>
          </a:p>
          <a:p>
            <a:pPr marL="320040" lvl="1" indent="0">
              <a:buNone/>
            </a:pPr>
            <a:r>
              <a:rPr lang="ru-RU" dirty="0" smtClean="0"/>
              <a:t>– возвращает значение атрибута по его названию, заданному в виде строки. С помощью данной функции можно сформировать имя атрибута динамически во время выполнения программы! Если атрибут не найдет – </a:t>
            </a:r>
            <a:r>
              <a:rPr lang="en-US" dirty="0" err="1" smtClean="0"/>
              <a:t>AttributeError</a:t>
            </a:r>
            <a:r>
              <a:rPr lang="en-US" dirty="0" smtClean="0"/>
              <a:t>!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1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sz="3200" dirty="0" err="1" smtClean="0">
                <a:solidFill>
                  <a:srgbClr val="0000FF"/>
                </a:solidFill>
              </a:rPr>
              <a:t>getattr</a:t>
            </a:r>
            <a:r>
              <a:rPr lang="en-US" sz="3200" dirty="0" smtClean="0"/>
              <a:t>(&lt;</a:t>
            </a:r>
            <a:r>
              <a:rPr lang="ru-RU" sz="3200" dirty="0"/>
              <a:t>О</a:t>
            </a:r>
            <a:r>
              <a:rPr lang="ru-RU" sz="3200" dirty="0" smtClean="0"/>
              <a:t>бъект</a:t>
            </a:r>
            <a:r>
              <a:rPr lang="en-US" sz="3200" dirty="0" smtClean="0"/>
              <a:t>&gt;</a:t>
            </a:r>
            <a:r>
              <a:rPr lang="ru-RU" sz="3200" dirty="0" smtClean="0"/>
              <a:t>,</a:t>
            </a:r>
            <a:r>
              <a:rPr lang="en-US" sz="3200" dirty="0" smtClean="0"/>
              <a:t> &lt;</a:t>
            </a:r>
            <a:r>
              <a:rPr lang="ru-RU" sz="3200" dirty="0" smtClean="0"/>
              <a:t>Атрибут</a:t>
            </a:r>
            <a:r>
              <a:rPr lang="en-US" sz="3200" dirty="0" smtClean="0"/>
              <a:t>&gt;[,&lt;</a:t>
            </a:r>
            <a:r>
              <a:rPr lang="ru-RU" sz="3200" dirty="0" smtClean="0"/>
              <a:t>значение по умолчанию</a:t>
            </a:r>
            <a:r>
              <a:rPr lang="en-US" sz="3200" dirty="0" smtClean="0"/>
              <a:t>&gt;])</a:t>
            </a:r>
            <a:r>
              <a:rPr lang="ru-RU" sz="3200" dirty="0" smtClean="0"/>
              <a:t> </a:t>
            </a:r>
          </a:p>
          <a:p>
            <a:pPr marL="320040" lvl="1" indent="0">
              <a:buNone/>
            </a:pPr>
            <a:endParaRPr lang="ru-RU" sz="13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404953"/>
            <a:ext cx="6768011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1462" y="2444260"/>
            <a:ext cx="111560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MyClass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28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b="1" dirty="0" err="1">
                <a:solidFill>
                  <a:srgbClr val="000000"/>
                </a:solidFill>
                <a:latin typeface="JetBrains Mono"/>
              </a:rPr>
              <a:t>get_x</a:t>
            </a:r>
            <a:r>
              <a:rPr lang="ru-RU" altLang="ru-RU" sz="2800" b="1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: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c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()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#Создаем экземпляр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getattr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(c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x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))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10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 smtClean="0">
                <a:solidFill>
                  <a:srgbClr val="FF0000"/>
                </a:solidFill>
                <a:latin typeface="JetBrains Mono"/>
              </a:rPr>
              <a:t>getattr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(c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get_x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())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10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FF0000"/>
                </a:solidFill>
                <a:latin typeface="JetBrains Mono"/>
              </a:rPr>
              <a:t>getattr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"у"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0,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т. к. атрибут не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найден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Некоторые встроенные атрибуты класса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 smtClean="0"/>
              <a:t>Для доступа к атрибутам и методам класса можно использовать следующие функции:</a:t>
            </a:r>
          </a:p>
          <a:p>
            <a:endParaRPr lang="ru-RU" sz="900" dirty="0" smtClean="0"/>
          </a:p>
          <a:p>
            <a:pPr marL="320040" lvl="1" indent="0" algn="ctr">
              <a:buNone/>
            </a:pPr>
            <a:r>
              <a:rPr lang="en-US" sz="3200" dirty="0" err="1">
                <a:solidFill>
                  <a:srgbClr val="0000FF"/>
                </a:solidFill>
              </a:rPr>
              <a:t>s</a:t>
            </a:r>
            <a:r>
              <a:rPr lang="en-US" sz="3200" dirty="0" err="1" smtClean="0">
                <a:solidFill>
                  <a:srgbClr val="0000FF"/>
                </a:solidFill>
              </a:rPr>
              <a:t>etattr</a:t>
            </a:r>
            <a:r>
              <a:rPr lang="en-US" sz="3200" dirty="0" smtClean="0"/>
              <a:t>(&lt;</a:t>
            </a:r>
            <a:r>
              <a:rPr lang="ru-RU" sz="3200" dirty="0"/>
              <a:t>О</a:t>
            </a:r>
            <a:r>
              <a:rPr lang="ru-RU" sz="3200" dirty="0" smtClean="0"/>
              <a:t>бъект</a:t>
            </a:r>
            <a:r>
              <a:rPr lang="en-US" sz="3200" dirty="0" smtClean="0"/>
              <a:t>&gt;</a:t>
            </a:r>
            <a:r>
              <a:rPr lang="ru-RU" sz="3200" dirty="0" smtClean="0"/>
              <a:t>,</a:t>
            </a:r>
            <a:r>
              <a:rPr lang="en-US" sz="3200" dirty="0" smtClean="0"/>
              <a:t> &lt;</a:t>
            </a:r>
            <a:r>
              <a:rPr lang="ru-RU" sz="3200" dirty="0" smtClean="0"/>
              <a:t>Атрибут</a:t>
            </a:r>
            <a:r>
              <a:rPr lang="en-US" sz="3200" dirty="0" smtClean="0"/>
              <a:t>&gt;,&lt;</a:t>
            </a:r>
            <a:r>
              <a:rPr lang="ru-RU" sz="3200" dirty="0" smtClean="0"/>
              <a:t>Значение</a:t>
            </a:r>
            <a:r>
              <a:rPr lang="en-US" sz="3200" dirty="0" smtClean="0"/>
              <a:t>&gt;)</a:t>
            </a:r>
            <a:r>
              <a:rPr lang="ru-RU" sz="3200" dirty="0" smtClean="0"/>
              <a:t> </a:t>
            </a:r>
          </a:p>
          <a:p>
            <a:pPr marL="320040" lvl="1" indent="0">
              <a:buNone/>
            </a:pPr>
            <a:endParaRPr lang="ru-RU" sz="1300" dirty="0" smtClean="0"/>
          </a:p>
          <a:p>
            <a:pPr marL="320040" lvl="1" indent="0">
              <a:buNone/>
            </a:pPr>
            <a:r>
              <a:rPr lang="ru-RU" dirty="0" smtClean="0"/>
              <a:t>– задает значение атрибута. Название атрибута указывается в виде строки. Если атрибут не существует, он будет создан.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8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Атрибуты класса</a:t>
            </a:r>
          </a:p>
          <a:p>
            <a:r>
              <a:rPr lang="ru-RU" dirty="0" smtClean="0"/>
              <a:t>Все атрибуты можно разделить на 2 группы:</a:t>
            </a:r>
          </a:p>
          <a:p>
            <a:pPr lvl="1"/>
            <a:r>
              <a:rPr lang="ru-RU" i="1" dirty="0" smtClean="0">
                <a:solidFill>
                  <a:srgbClr val="0000FF"/>
                </a:solidFill>
              </a:rPr>
              <a:t>встроенные</a:t>
            </a:r>
            <a:r>
              <a:rPr lang="ru-RU" dirty="0" smtClean="0"/>
              <a:t> </a:t>
            </a:r>
            <a:r>
              <a:rPr lang="ru-RU" dirty="0"/>
              <a:t>атрибуты – это служебные атрибуты, предоставляемые классом </a:t>
            </a:r>
            <a:r>
              <a:rPr lang="en-US" dirty="0"/>
              <a:t>object</a:t>
            </a:r>
            <a:r>
              <a:rPr lang="ru-RU" dirty="0"/>
              <a:t> всем своим потомкам</a:t>
            </a:r>
            <a:endParaRPr lang="ru-RU" dirty="0" smtClean="0"/>
          </a:p>
          <a:p>
            <a:pPr lvl="1"/>
            <a:r>
              <a:rPr lang="ru-RU" i="1" dirty="0">
                <a:solidFill>
                  <a:srgbClr val="0000FF"/>
                </a:solidFill>
              </a:rPr>
              <a:t>пользовательские</a:t>
            </a:r>
            <a:r>
              <a:rPr lang="ru-RU" dirty="0" smtClean="0"/>
              <a:t> атрибуты</a:t>
            </a:r>
          </a:p>
          <a:p>
            <a:r>
              <a:rPr lang="ru-RU" dirty="0"/>
              <a:t>Список атрибутов класса / объекта можно получить с помощью команды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ru-RU" dirty="0" smtClean="0"/>
              <a:t>класс/объект</a:t>
            </a:r>
            <a:r>
              <a:rPr lang="en-US" dirty="0" smtClean="0"/>
              <a:t>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2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Некоторые встроенные атрибуты класса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 smtClean="0"/>
              <a:t>Для доступа к атрибутам и методам класса можно использовать следующие функции:</a:t>
            </a:r>
          </a:p>
          <a:p>
            <a:endParaRPr lang="ru-RU" sz="900" dirty="0" smtClean="0"/>
          </a:p>
          <a:p>
            <a:pPr marL="320040" lvl="1" indent="0" algn="ctr">
              <a:buNone/>
            </a:pPr>
            <a:r>
              <a:rPr lang="en-US" sz="3200" dirty="0" err="1" smtClean="0">
                <a:solidFill>
                  <a:srgbClr val="0000FF"/>
                </a:solidFill>
              </a:rPr>
              <a:t>delattr</a:t>
            </a:r>
            <a:r>
              <a:rPr lang="en-US" sz="3200" dirty="0" smtClean="0"/>
              <a:t>(&lt;</a:t>
            </a:r>
            <a:r>
              <a:rPr lang="ru-RU" sz="3200" dirty="0"/>
              <a:t>О</a:t>
            </a:r>
            <a:r>
              <a:rPr lang="ru-RU" sz="3200" dirty="0" smtClean="0"/>
              <a:t>бъект</a:t>
            </a:r>
            <a:r>
              <a:rPr lang="en-US" sz="3200" dirty="0" smtClean="0"/>
              <a:t>&gt;</a:t>
            </a:r>
            <a:r>
              <a:rPr lang="ru-RU" sz="3200" dirty="0" smtClean="0"/>
              <a:t>,</a:t>
            </a:r>
            <a:r>
              <a:rPr lang="en-US" sz="3200" dirty="0" smtClean="0"/>
              <a:t> &lt;</a:t>
            </a:r>
            <a:r>
              <a:rPr lang="ru-RU" sz="3200" dirty="0" smtClean="0"/>
              <a:t>Атрибут</a:t>
            </a:r>
            <a:r>
              <a:rPr lang="en-US" sz="3200" dirty="0" smtClean="0"/>
              <a:t>&gt;)</a:t>
            </a:r>
            <a:r>
              <a:rPr lang="ru-RU" sz="3200" dirty="0" smtClean="0"/>
              <a:t> </a:t>
            </a:r>
          </a:p>
          <a:p>
            <a:pPr marL="320040" lvl="1" indent="0">
              <a:buNone/>
            </a:pPr>
            <a:endParaRPr lang="ru-RU" sz="1300" dirty="0" smtClean="0"/>
          </a:p>
          <a:p>
            <a:pPr marL="320040" lvl="1" indent="0">
              <a:buNone/>
            </a:pPr>
            <a:r>
              <a:rPr lang="ru-RU" dirty="0" smtClean="0"/>
              <a:t>– удаляет указанный атрибут. Название атрибута указывается в виде строки. Если атрибут не существует – исключение </a:t>
            </a:r>
            <a:r>
              <a:rPr lang="en-US" dirty="0" err="1" smtClean="0"/>
              <a:t>AttributeError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9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Некоторые встроенные атрибуты класса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 smtClean="0"/>
              <a:t>Для доступа к атрибутам и методам класса можно использовать следующие функции:</a:t>
            </a:r>
          </a:p>
          <a:p>
            <a:endParaRPr lang="ru-RU" sz="900" dirty="0" smtClean="0"/>
          </a:p>
          <a:p>
            <a:pPr marL="320040" lvl="1" indent="0" algn="ctr">
              <a:buNone/>
            </a:pPr>
            <a:r>
              <a:rPr lang="en-US" sz="3200" dirty="0" err="1" smtClean="0">
                <a:solidFill>
                  <a:srgbClr val="0000FF"/>
                </a:solidFill>
              </a:rPr>
              <a:t>hasattr</a:t>
            </a:r>
            <a:r>
              <a:rPr lang="en-US" sz="3200" dirty="0" smtClean="0"/>
              <a:t>(&lt;</a:t>
            </a:r>
            <a:r>
              <a:rPr lang="ru-RU" sz="3200" dirty="0"/>
              <a:t>О</a:t>
            </a:r>
            <a:r>
              <a:rPr lang="ru-RU" sz="3200" dirty="0" smtClean="0"/>
              <a:t>бъект</a:t>
            </a:r>
            <a:r>
              <a:rPr lang="en-US" sz="3200" dirty="0" smtClean="0"/>
              <a:t>&gt;</a:t>
            </a:r>
            <a:r>
              <a:rPr lang="ru-RU" sz="3200" dirty="0" smtClean="0"/>
              <a:t>,</a:t>
            </a:r>
            <a:r>
              <a:rPr lang="en-US" sz="3200" dirty="0" smtClean="0"/>
              <a:t> &lt;</a:t>
            </a:r>
            <a:r>
              <a:rPr lang="ru-RU" sz="3200" dirty="0" smtClean="0"/>
              <a:t>Атрибут</a:t>
            </a:r>
            <a:r>
              <a:rPr lang="en-US" sz="3200" dirty="0" smtClean="0"/>
              <a:t>&gt;)</a:t>
            </a:r>
            <a:r>
              <a:rPr lang="ru-RU" sz="3200" dirty="0" smtClean="0"/>
              <a:t> </a:t>
            </a:r>
          </a:p>
          <a:p>
            <a:pPr marL="320040" lvl="1" indent="0">
              <a:buNone/>
            </a:pPr>
            <a:endParaRPr lang="ru-RU" sz="1300" dirty="0" smtClean="0"/>
          </a:p>
          <a:p>
            <a:pPr marL="320040" lvl="1" indent="0">
              <a:buNone/>
            </a:pPr>
            <a:r>
              <a:rPr lang="ru-RU" dirty="0" smtClean="0"/>
              <a:t>– проверяет наличие указанного атрибута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7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ru-RU" sz="3200" dirty="0" smtClean="0"/>
              <a:t>Пример </a:t>
            </a:r>
          </a:p>
          <a:p>
            <a:pPr marL="320040" lvl="1" indent="0">
              <a:buNone/>
            </a:pPr>
            <a:endParaRPr lang="ru-RU" sz="13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90015" y="6404953"/>
            <a:ext cx="6768011" cy="457200"/>
          </a:xfrm>
        </p:spPr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3983" y="2161635"/>
            <a:ext cx="111560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c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MyClass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()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#Создаем экземпляр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setattr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"x"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#Записываем 200 в x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getattr</a:t>
            </a:r>
            <a:r>
              <a:rPr lang="ru-RU" altLang="ru-RU" sz="2800" b="1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"x"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</a:t>
            </a:r>
            <a:r>
              <a:rPr lang="en-US" altLang="ru-RU" sz="2800" b="1" i="1" dirty="0" smtClean="0">
                <a:solidFill>
                  <a:srgbClr val="8C8C8C"/>
                </a:solidFill>
                <a:latin typeface="JetBrains Mono"/>
              </a:rPr>
              <a:t>200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setattr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"у"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#Создаем атрибут у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getattr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"у"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20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delattr</a:t>
            </a:r>
            <a:r>
              <a:rPr lang="ru-RU" altLang="ru-RU" sz="2800" b="1" dirty="0">
                <a:solidFill>
                  <a:srgbClr val="000080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 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"у"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#Удаляем атрибут у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getattr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"у"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800" b="1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</a:t>
            </a:r>
            <a:r>
              <a:rPr lang="ru-RU" altLang="ru-RU" sz="2800" b="1" i="1" dirty="0" smtClean="0">
                <a:solidFill>
                  <a:srgbClr val="8C8C8C"/>
                </a:solidFill>
                <a:latin typeface="JetBrains Mono"/>
              </a:rPr>
              <a:t>0,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т. к. атрибут не найден</a:t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hasattr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en-US" altLang="ru-RU" sz="2800" b="1" dirty="0" smtClean="0">
                <a:solidFill>
                  <a:srgbClr val="008080"/>
                </a:solidFill>
                <a:latin typeface="JetBrains Mono"/>
              </a:rPr>
              <a:t>x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</a:t>
            </a:r>
            <a:r>
              <a:rPr lang="ru-RU" altLang="ru-RU" sz="2800" b="1" i="1" dirty="0" err="1">
                <a:solidFill>
                  <a:srgbClr val="8C8C8C"/>
                </a:solidFill>
                <a:latin typeface="JetBrains Mono"/>
              </a:rPr>
              <a:t>True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hasattr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(c,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"у"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)) </a:t>
            </a:r>
            <a:r>
              <a:rPr lang="ru-RU" altLang="ru-RU" sz="2800" b="1" i="1" dirty="0">
                <a:solidFill>
                  <a:srgbClr val="8C8C8C"/>
                </a:solidFill>
                <a:latin typeface="JetBrains Mono"/>
              </a:rPr>
              <a:t>#Выведет: </a:t>
            </a:r>
            <a:r>
              <a:rPr lang="ru-RU" altLang="ru-RU" sz="2800" b="1" i="1" dirty="0" err="1">
                <a:solidFill>
                  <a:srgbClr val="8C8C8C"/>
                </a:solidFill>
                <a:latin typeface="JetBrains Mono"/>
              </a:rPr>
              <a:t>False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67485" y="1556748"/>
            <a:ext cx="339713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MyClass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get_x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 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67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1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51837" y="1285021"/>
            <a:ext cx="11323307" cy="528058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Перегрузка операторов в </a:t>
            </a:r>
            <a:r>
              <a:rPr lang="en-US" dirty="0" smtClean="0"/>
              <a:t>Python</a:t>
            </a:r>
            <a:r>
              <a:rPr lang="ru-RU" dirty="0" smtClean="0"/>
              <a:t> – это возможность с помощью специальных методов в классах переопределять различные операторы языка.</a:t>
            </a:r>
          </a:p>
          <a:p>
            <a:r>
              <a:rPr lang="ru-RU" dirty="0" smtClean="0"/>
              <a:t>Имена таких методов включают два знака подчеркивания в начале и в конце.</a:t>
            </a:r>
          </a:p>
          <a:p>
            <a:r>
              <a:rPr lang="ru-RU" dirty="0" smtClean="0"/>
              <a:t>К таким методам относятся: </a:t>
            </a:r>
            <a:r>
              <a:rPr lang="en-US" dirty="0">
                <a:solidFill>
                  <a:srgbClr val="B200B2"/>
                </a:solidFill>
                <a:ea typeface="Cambria" panose="02040503050406030204" pitchFamily="18" charset="0"/>
              </a:rPr>
              <a:t>__</a:t>
            </a:r>
            <a:r>
              <a:rPr lang="en-US" dirty="0" err="1">
                <a:solidFill>
                  <a:srgbClr val="B200B2"/>
                </a:solidFill>
                <a:ea typeface="Cambria" panose="02040503050406030204" pitchFamily="18" charset="0"/>
              </a:rPr>
              <a:t>init</a:t>
            </a:r>
            <a:r>
              <a:rPr lang="en-US" dirty="0">
                <a:solidFill>
                  <a:srgbClr val="B200B2"/>
                </a:solidFill>
                <a:ea typeface="Cambria" panose="02040503050406030204" pitchFamily="18" charset="0"/>
              </a:rPr>
              <a:t>__()</a:t>
            </a:r>
            <a:r>
              <a:rPr lang="en-US" dirty="0" smtClean="0"/>
              <a:t>, </a:t>
            </a:r>
            <a:r>
              <a:rPr lang="en-US" dirty="0">
                <a:solidFill>
                  <a:srgbClr val="B200B2"/>
                </a:solidFill>
                <a:ea typeface="Cambria" panose="02040503050406030204" pitchFamily="18" charset="0"/>
              </a:rPr>
              <a:t>__del__()</a:t>
            </a:r>
            <a:r>
              <a:rPr lang="en-US" dirty="0" smtClean="0"/>
              <a:t>, </a:t>
            </a:r>
            <a:r>
              <a:rPr lang="ru-RU" dirty="0" smtClean="0"/>
              <a:t>и т.п., а также метода, отвечающие за арифметические операторы, операторы сравнения и др.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51837" y="1165941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Специальные методы</a:t>
            </a:r>
          </a:p>
          <a:p>
            <a:r>
              <a:rPr lang="ru-RU" dirty="0" smtClean="0"/>
              <a:t>Метод </a:t>
            </a:r>
            <a:r>
              <a:rPr lang="ru-RU" dirty="0" smtClean="0">
                <a:solidFill>
                  <a:srgbClr val="00B050"/>
                </a:solidFill>
              </a:rPr>
              <a:t>__</a:t>
            </a:r>
            <a:r>
              <a:rPr lang="en-US" dirty="0" smtClean="0">
                <a:solidFill>
                  <a:srgbClr val="00B050"/>
                </a:solidFill>
              </a:rPr>
              <a:t>add__</a:t>
            </a:r>
            <a:r>
              <a:rPr lang="en-US" dirty="0" smtClean="0"/>
              <a:t>(self, other) – </a:t>
            </a:r>
            <a:r>
              <a:rPr lang="ru-RU" dirty="0" smtClean="0"/>
              <a:t>метод вызывается при выполнении оператор</a:t>
            </a:r>
            <a:r>
              <a:rPr lang="ru-RU" dirty="0"/>
              <a:t>а</a:t>
            </a:r>
            <a:r>
              <a:rPr lang="ru-RU" dirty="0" smtClean="0"/>
              <a:t> «+» над экземплярами класса.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3028" y="3392801"/>
            <a:ext cx="6562546" cy="34009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JetBrains Mono"/>
              </a:rPr>
              <a:t>Rectangle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width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height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 width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width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height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height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area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 width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*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height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1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add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other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.area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()+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other.area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57517" y="3279596"/>
            <a:ext cx="498763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rect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Rectangle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40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rect.area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rect2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Rectangle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(rect2.area())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rect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solidFill>
                  <a:srgbClr val="FF0000"/>
                </a:solidFill>
                <a:latin typeface="JetBrains Mono"/>
              </a:rPr>
              <a:t>+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rect2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71" y="5218588"/>
            <a:ext cx="3630177" cy="14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51837" y="1165941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Специальные методы</a:t>
            </a:r>
          </a:p>
          <a:p>
            <a:r>
              <a:rPr lang="ru-RU" dirty="0" smtClean="0"/>
              <a:t>Метод </a:t>
            </a:r>
            <a:r>
              <a:rPr lang="ru-RU" dirty="0" smtClean="0">
                <a:solidFill>
                  <a:srgbClr val="00B050"/>
                </a:solidFill>
              </a:rPr>
              <a:t>__</a:t>
            </a:r>
            <a:r>
              <a:rPr lang="en-US" dirty="0" err="1" smtClean="0">
                <a:solidFill>
                  <a:srgbClr val="00B050"/>
                </a:solidFill>
              </a:rPr>
              <a:t>eq</a:t>
            </a:r>
            <a:r>
              <a:rPr lang="en-US" dirty="0" smtClean="0">
                <a:solidFill>
                  <a:srgbClr val="00B050"/>
                </a:solidFill>
              </a:rPr>
              <a:t>__</a:t>
            </a:r>
            <a:r>
              <a:rPr lang="en-US" dirty="0" smtClean="0"/>
              <a:t>(self, other) – </a:t>
            </a:r>
            <a:r>
              <a:rPr lang="ru-RU" dirty="0" smtClean="0"/>
              <a:t>метод вызывается при проверке равенства двух экземпляров класса.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3028" y="3392801"/>
            <a:ext cx="6562546" cy="34009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JetBrains Mono"/>
              </a:rPr>
              <a:t>Rectangle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width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height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0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 width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width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height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height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2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2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area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 width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*</a:t>
            </a:r>
            <a:r>
              <a:rPr lang="ru-RU" altLang="ru-RU" sz="2400" b="1" dirty="0" err="1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height 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1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1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smtClean="0">
                <a:solidFill>
                  <a:srgbClr val="FF0000"/>
                </a:solidFill>
                <a:latin typeface="JetBrains Mono"/>
              </a:rPr>
              <a:t>__</a:t>
            </a:r>
            <a:r>
              <a:rPr lang="en-US" altLang="ru-RU" sz="2400" b="1" dirty="0" err="1" smtClean="0">
                <a:solidFill>
                  <a:srgbClr val="FF0000"/>
                </a:solidFill>
                <a:latin typeface="JetBrains Mono"/>
              </a:rPr>
              <a:t>eq</a:t>
            </a:r>
            <a:r>
              <a:rPr lang="ru-RU" altLang="ru-RU" sz="2400" b="1" dirty="0" smtClean="0">
                <a:solidFill>
                  <a:srgbClr val="FF0000"/>
                </a:solidFill>
                <a:latin typeface="JetBrains Mono"/>
              </a:rPr>
              <a:t>__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other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.area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()==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other.area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57517" y="3279596"/>
            <a:ext cx="498763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r=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Rect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30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40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r2=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Rect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60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r3=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Rect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25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18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(r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solidFill>
                  <a:srgbClr val="FF0000"/>
                </a:solidFill>
                <a:latin typeface="JetBrains Mono"/>
              </a:rPr>
              <a:t>==</a:t>
            </a:r>
            <a:r>
              <a:rPr lang="en-US" altLang="ru-RU" sz="2400" b="1" dirty="0" smtClean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r2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(r</a:t>
            </a:r>
            <a:r>
              <a:rPr lang="en-US" altLang="ru-RU" sz="24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==</a:t>
            </a:r>
            <a:r>
              <a:rPr lang="en-US" altLang="ru-RU" sz="2400" b="1" dirty="0">
                <a:solidFill>
                  <a:srgbClr val="FF0000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r3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38" y="5189761"/>
            <a:ext cx="2306497" cy="14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51837" y="1165941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Специальные методы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57" y="1819523"/>
            <a:ext cx="9484460" cy="42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451837" y="1165941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Специальные методы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ru-RU" dirty="0" smtClean="0">
              <a:solidFill>
                <a:srgbClr val="0070C0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74" y="1788377"/>
            <a:ext cx="7780711" cy="43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Свойство</a:t>
            </a:r>
            <a:r>
              <a:rPr lang="ru-RU" dirty="0"/>
              <a:t> – это идентификатор, определенный внутри класса, через который в дальнейшем будут производиться операции получения, изменения и удаления связанного с ним атрибута.</a:t>
            </a:r>
          </a:p>
          <a:p>
            <a:r>
              <a:rPr lang="ru-RU" dirty="0" smtClean="0"/>
              <a:t>Свойства </a:t>
            </a:r>
            <a:r>
              <a:rPr lang="ru-RU" dirty="0"/>
              <a:t>выглядят как обычные атрибуты (поля) класса, но при их чтении вызывается геттер (</a:t>
            </a:r>
            <a:r>
              <a:rPr lang="ru-RU" dirty="0" err="1"/>
              <a:t>getter</a:t>
            </a:r>
            <a:r>
              <a:rPr lang="ru-RU" dirty="0"/>
              <a:t>), при записи – сеттер (</a:t>
            </a:r>
            <a:r>
              <a:rPr lang="ru-RU" dirty="0" err="1"/>
              <a:t>setter</a:t>
            </a:r>
            <a:r>
              <a:rPr lang="ru-RU" dirty="0"/>
              <a:t>), а при удалении – </a:t>
            </a:r>
            <a:r>
              <a:rPr lang="ru-RU" dirty="0" err="1"/>
              <a:t>делитер</a:t>
            </a:r>
            <a:r>
              <a:rPr lang="ru-RU" dirty="0"/>
              <a:t> (</a:t>
            </a:r>
            <a:r>
              <a:rPr lang="ru-RU" dirty="0" err="1"/>
              <a:t>deleter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Атрибуты класса</a:t>
            </a:r>
          </a:p>
          <a:p>
            <a:r>
              <a:rPr lang="ru-RU" i="1" dirty="0">
                <a:solidFill>
                  <a:srgbClr val="0000FF"/>
                </a:solidFill>
              </a:rPr>
              <a:t>Встроенные атрибуты 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__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new__(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cls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[,…]) </a:t>
            </a:r>
            <a:r>
              <a:rPr lang="en-US" dirty="0" smtClean="0"/>
              <a:t>– </a:t>
            </a:r>
            <a:r>
              <a:rPr lang="ru-RU" dirty="0" smtClean="0"/>
              <a:t>конструктор, создает экземпляр (объект) класса. Сам класс передается в качестве аргумента</a:t>
            </a:r>
          </a:p>
          <a:p>
            <a:pPr lvl="1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__(self[,…]) </a:t>
            </a:r>
            <a:r>
              <a:rPr lang="en-US" dirty="0" smtClean="0"/>
              <a:t>– </a:t>
            </a:r>
            <a:r>
              <a:rPr lang="ru-RU" dirty="0" smtClean="0"/>
              <a:t>инициализатор. Принимает созданный объект класса из конструктора</a:t>
            </a:r>
          </a:p>
          <a:p>
            <a:pPr lvl="1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__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del__(self) </a:t>
            </a:r>
            <a:r>
              <a:rPr lang="en-US" dirty="0"/>
              <a:t>– </a:t>
            </a:r>
            <a:r>
              <a:rPr lang="ru-RU" dirty="0"/>
              <a:t>деструктор. Вызывается при удалении объекта сборщиком </a:t>
            </a:r>
            <a:r>
              <a:rPr lang="ru-RU" dirty="0" smtClean="0"/>
              <a:t>мусора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4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свойств позволяет </a:t>
            </a:r>
            <a:r>
              <a:rPr lang="ru-RU" dirty="0" smtClean="0"/>
              <a:t>определять </a:t>
            </a:r>
            <a:r>
              <a:rPr lang="ru-RU" dirty="0" smtClean="0"/>
              <a:t>свойства доступные только для чтения, записи или для чтения и записи.</a:t>
            </a:r>
          </a:p>
          <a:p>
            <a:r>
              <a:rPr lang="ru-RU" dirty="0" smtClean="0"/>
              <a:t>Существует два способа создания свойств в </a:t>
            </a:r>
            <a:r>
              <a:rPr lang="en-US" dirty="0" smtClean="0"/>
              <a:t>Python:</a:t>
            </a:r>
          </a:p>
          <a:p>
            <a:pPr lvl="1"/>
            <a:r>
              <a:rPr lang="ru-RU" dirty="0" smtClean="0"/>
              <a:t>с помощью функции </a:t>
            </a:r>
            <a:r>
              <a:rPr lang="en-US" dirty="0" smtClean="0"/>
              <a:t>property()</a:t>
            </a:r>
          </a:p>
          <a:p>
            <a:pPr lvl="1"/>
            <a:r>
              <a:rPr lang="ru-RU" dirty="0" smtClean="0"/>
              <a:t>С помощью декоратора </a:t>
            </a:r>
            <a:r>
              <a:rPr lang="en-US" dirty="0" smtClean="0"/>
              <a:t>@property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6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Создание свойств с помощью функции </a:t>
            </a:r>
            <a:r>
              <a:rPr lang="en-US" dirty="0" smtClean="0">
                <a:solidFill>
                  <a:srgbClr val="0070C0"/>
                </a:solidFill>
              </a:rPr>
              <a:t>property()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Формат функции </a:t>
            </a:r>
            <a:r>
              <a:rPr lang="en-US" dirty="0" smtClean="0"/>
              <a:t>property()</a:t>
            </a:r>
          </a:p>
          <a:p>
            <a:pPr marL="0" indent="0">
              <a:buNone/>
            </a:pPr>
            <a:r>
              <a:rPr lang="en-US" b="0" dirty="0" smtClean="0">
                <a:latin typeface="JetBrains Mono"/>
              </a:rPr>
              <a:t>&lt;</a:t>
            </a:r>
            <a:r>
              <a:rPr lang="en-US" b="0" dirty="0" err="1" smtClean="0">
                <a:latin typeface="JetBrains Mono"/>
              </a:rPr>
              <a:t>prop_name</a:t>
            </a:r>
            <a:r>
              <a:rPr lang="en-US" b="0" dirty="0">
                <a:latin typeface="JetBrains Mono"/>
              </a:rPr>
              <a:t>&gt;</a:t>
            </a:r>
            <a:r>
              <a:rPr lang="ru-RU" b="0" dirty="0" smtClean="0">
                <a:latin typeface="JetBrains Mono"/>
              </a:rPr>
              <a:t> </a:t>
            </a:r>
            <a:r>
              <a:rPr lang="ru-RU" b="0" dirty="0">
                <a:latin typeface="JetBrains Mono"/>
              </a:rPr>
              <a:t>= </a:t>
            </a:r>
            <a:r>
              <a:rPr lang="ru-RU" dirty="0" err="1" smtClean="0">
                <a:solidFill>
                  <a:srgbClr val="FF0000"/>
                </a:solidFill>
                <a:latin typeface="JetBrains Mono"/>
              </a:rPr>
              <a:t>рrореrtу</a:t>
            </a:r>
            <a:r>
              <a:rPr lang="ru-RU" dirty="0" smtClean="0">
                <a:latin typeface="JetBrains Mono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JetBrains Mono"/>
              </a:rPr>
              <a:t>fget</a:t>
            </a:r>
            <a:r>
              <a:rPr lang="en-US" dirty="0" smtClean="0">
                <a:latin typeface="JetBrains Mono"/>
              </a:rPr>
              <a:t>=None, </a:t>
            </a:r>
            <a:r>
              <a:rPr lang="en-US" dirty="0" err="1">
                <a:solidFill>
                  <a:srgbClr val="00B050"/>
                </a:solidFill>
                <a:latin typeface="JetBrains Mono"/>
              </a:rPr>
              <a:t>fset</a:t>
            </a:r>
            <a:r>
              <a:rPr lang="en-US" dirty="0" smtClean="0">
                <a:latin typeface="JetBrains Mono"/>
              </a:rPr>
              <a:t>=None, </a:t>
            </a:r>
            <a:r>
              <a:rPr lang="ru-RU" dirty="0" smtClean="0">
                <a:latin typeface="JetBrains Mono"/>
              </a:rPr>
              <a:t/>
            </a:r>
            <a:br>
              <a:rPr lang="ru-RU" dirty="0" smtClean="0">
                <a:latin typeface="JetBrains Mono"/>
              </a:rPr>
            </a:br>
            <a:r>
              <a:rPr lang="ru-RU" dirty="0" smtClean="0">
                <a:latin typeface="JetBrains Mono"/>
              </a:rPr>
              <a:t>                                          </a:t>
            </a:r>
            <a:r>
              <a:rPr lang="en-US" dirty="0" err="1" smtClean="0">
                <a:solidFill>
                  <a:srgbClr val="00B050"/>
                </a:solidFill>
                <a:latin typeface="JetBrains Mono"/>
              </a:rPr>
              <a:t>fdel</a:t>
            </a:r>
            <a:r>
              <a:rPr lang="en-US" dirty="0" smtClean="0">
                <a:latin typeface="JetBrains Mono"/>
              </a:rPr>
              <a:t>=None, </a:t>
            </a:r>
            <a:r>
              <a:rPr lang="en-US" dirty="0">
                <a:solidFill>
                  <a:srgbClr val="00B050"/>
                </a:solidFill>
                <a:latin typeface="JetBrains Mono"/>
              </a:rPr>
              <a:t>doc</a:t>
            </a:r>
            <a:r>
              <a:rPr lang="en-US" dirty="0" smtClean="0">
                <a:latin typeface="JetBrains Mono"/>
              </a:rPr>
              <a:t>=None</a:t>
            </a:r>
            <a:r>
              <a:rPr lang="ru-RU" dirty="0" smtClean="0">
                <a:latin typeface="JetBrains Mono"/>
              </a:rPr>
              <a:t>] )</a:t>
            </a:r>
          </a:p>
          <a:p>
            <a:pPr marL="0" indent="0">
              <a:buNone/>
            </a:pPr>
            <a:r>
              <a:rPr lang="ru-RU" dirty="0" smtClean="0">
                <a:latin typeface="+mn-lt"/>
              </a:rPr>
              <a:t>где </a:t>
            </a:r>
            <a:r>
              <a:rPr lang="en-US" dirty="0" err="1">
                <a:solidFill>
                  <a:srgbClr val="00B050"/>
                </a:solidFill>
                <a:latin typeface="JetBrains Mono"/>
              </a:rPr>
              <a:t>fget</a:t>
            </a:r>
            <a:r>
              <a:rPr lang="ru-RU" dirty="0" smtClean="0">
                <a:latin typeface="+mn-lt"/>
              </a:rPr>
              <a:t> – имя метода для чтения атрибута,</a:t>
            </a:r>
            <a:r>
              <a:rPr lang="ru-RU" dirty="0">
                <a:latin typeface="+mn-lt"/>
              </a:rPr>
              <a:t> </a:t>
            </a:r>
            <a:endParaRPr lang="ru-RU" dirty="0" smtClean="0">
              <a:latin typeface="+mn-lt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  <a:latin typeface="JetBrains Mono"/>
              </a:rPr>
              <a:t>fset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– имя метода для </a:t>
            </a:r>
            <a:r>
              <a:rPr lang="ru-RU" dirty="0" smtClean="0">
                <a:latin typeface="+mn-lt"/>
              </a:rPr>
              <a:t>записи атрибута,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  <a:latin typeface="JetBrains Mono"/>
              </a:rPr>
              <a:t>fdel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– имя метода для </a:t>
            </a:r>
            <a:r>
              <a:rPr lang="ru-RU" dirty="0" smtClean="0">
                <a:latin typeface="+mn-lt"/>
              </a:rPr>
              <a:t>удаления атрибута</a:t>
            </a:r>
            <a:endParaRPr lang="ru-RU" dirty="0">
              <a:latin typeface="+mn-lt"/>
            </a:endParaRPr>
          </a:p>
          <a:p>
            <a:pPr marL="0" indent="0">
              <a:buNone/>
            </a:pPr>
            <a:endParaRPr lang="ru-RU" dirty="0">
              <a:latin typeface="JetBrains Mono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5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Создание свойств с помощью функции </a:t>
            </a:r>
            <a:r>
              <a:rPr lang="en-US" sz="3200" dirty="0" smtClean="0">
                <a:solidFill>
                  <a:srgbClr val="0070C0"/>
                </a:solidFill>
              </a:rPr>
              <a:t>property()</a:t>
            </a:r>
            <a:endParaRPr lang="ru-RU" sz="3200" dirty="0" smtClean="0">
              <a:solidFill>
                <a:srgbClr val="0070C0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8336" y="1853482"/>
            <a:ext cx="1185366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600" b="1" dirty="0" err="1">
                <a:solidFill>
                  <a:srgbClr val="000000"/>
                </a:solidFill>
                <a:latin typeface="JetBrains Mono"/>
              </a:rPr>
              <a:t>Horse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6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horsehair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._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 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b="1" dirty="0">
                <a:solidFill>
                  <a:srgbClr val="080808"/>
                </a:solidFill>
                <a:latin typeface="JetBrains Mono"/>
              </a:rPr>
              <a:t>        </a:t>
            </a:r>
            <a:br>
              <a:rPr lang="ru-RU" altLang="ru-RU" sz="1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000000"/>
                </a:solidFill>
                <a:latin typeface="JetBrains Mono"/>
              </a:rPr>
              <a:t>get_name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en-US" altLang="ru-RU" sz="2600" b="1" dirty="0" smtClean="0">
                <a:solidFill>
                  <a:srgbClr val="8C8C8C"/>
                </a:solidFill>
                <a:latin typeface="JetBrains Mono"/>
              </a:rPr>
              <a:t> #</a:t>
            </a:r>
            <a:r>
              <a:rPr lang="ru-RU" altLang="ru-RU" sz="2600" b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600" b="1" dirty="0" smtClean="0">
                <a:solidFill>
                  <a:srgbClr val="8C8C8C"/>
                </a:solidFill>
                <a:latin typeface="JetBrains Mono"/>
              </a:rPr>
              <a:t>геттер для поля </a:t>
            </a:r>
            <a:r>
              <a:rPr lang="en-US" altLang="ru-RU" sz="2600" b="1" dirty="0" err="1" smtClean="0">
                <a:solidFill>
                  <a:srgbClr val="8C8C8C"/>
                </a:solidFill>
                <a:latin typeface="JetBrains Mono"/>
              </a:rPr>
              <a:t>self._name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_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000000"/>
                </a:solidFill>
                <a:latin typeface="JetBrains Mono"/>
              </a:rPr>
              <a:t>set_name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en-US" altLang="ru-RU" sz="26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2600" b="1" dirty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600" b="1" dirty="0">
                <a:solidFill>
                  <a:srgbClr val="8C8C8C"/>
                </a:solidFill>
                <a:latin typeface="JetBrains Mono"/>
              </a:rPr>
              <a:t> с</a:t>
            </a:r>
            <a:r>
              <a:rPr lang="ru-RU" altLang="ru-RU" sz="2600" b="1" dirty="0" smtClean="0">
                <a:solidFill>
                  <a:srgbClr val="8C8C8C"/>
                </a:solidFill>
                <a:latin typeface="JetBrains Mono"/>
              </a:rPr>
              <a:t>еттер </a:t>
            </a:r>
            <a:r>
              <a:rPr lang="ru-RU" altLang="ru-RU" sz="2600" b="1" dirty="0">
                <a:solidFill>
                  <a:srgbClr val="8C8C8C"/>
                </a:solidFill>
                <a:latin typeface="JetBrains Mono"/>
              </a:rPr>
              <a:t>для поля </a:t>
            </a:r>
            <a:r>
              <a:rPr lang="en-US" altLang="ru-RU" sz="2600" b="1" dirty="0" err="1">
                <a:solidFill>
                  <a:srgbClr val="8C8C8C"/>
                </a:solidFill>
                <a:latin typeface="JetBrains Mono"/>
              </a:rPr>
              <a:t>self._</a:t>
            </a:r>
            <a:r>
              <a:rPr lang="en-US" altLang="ru-RU" sz="2600" b="1" dirty="0" err="1" smtClean="0">
                <a:solidFill>
                  <a:srgbClr val="8C8C8C"/>
                </a:solidFill>
                <a:latin typeface="JetBrains Mono"/>
              </a:rPr>
              <a:t>name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_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000000"/>
                </a:solidFill>
                <a:latin typeface="JetBrains Mono"/>
              </a:rPr>
              <a:t>del_name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en-US" altLang="ru-RU" sz="2600" b="1" dirty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600" b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600" b="1" dirty="0" err="1" smtClean="0">
                <a:solidFill>
                  <a:srgbClr val="8C8C8C"/>
                </a:solidFill>
                <a:latin typeface="JetBrains Mono"/>
              </a:rPr>
              <a:t>делитер</a:t>
            </a:r>
            <a:r>
              <a:rPr lang="ru-RU" altLang="ru-RU" sz="2600" b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600" b="1" dirty="0">
                <a:solidFill>
                  <a:srgbClr val="8C8C8C"/>
                </a:solidFill>
                <a:latin typeface="JetBrains Mono"/>
              </a:rPr>
              <a:t>для поля </a:t>
            </a:r>
            <a:r>
              <a:rPr lang="en-US" altLang="ru-RU" sz="2600" b="1" dirty="0" err="1">
                <a:solidFill>
                  <a:srgbClr val="8C8C8C"/>
                </a:solidFill>
                <a:latin typeface="JetBrains Mono"/>
              </a:rPr>
              <a:t>self._</a:t>
            </a:r>
            <a:r>
              <a:rPr lang="en-US" altLang="ru-RU" sz="2600" b="1" dirty="0" err="1" smtClean="0">
                <a:solidFill>
                  <a:srgbClr val="8C8C8C"/>
                </a:solidFill>
                <a:latin typeface="JetBrains Mono"/>
              </a:rPr>
              <a:t>name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 err="1" smtClean="0">
                <a:solidFill>
                  <a:srgbClr val="0033B3"/>
                </a:solidFill>
                <a:latin typeface="JetBrains Mono"/>
              </a:rPr>
              <a:t>del</a:t>
            </a:r>
            <a:r>
              <a:rPr lang="ru-RU" altLang="ru-RU" sz="2600" b="1" dirty="0" smtClean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_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 err="1">
                <a:solidFill>
                  <a:srgbClr val="FF000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b="1" dirty="0" err="1">
                <a:solidFill>
                  <a:srgbClr val="000080"/>
                </a:solidFill>
                <a:latin typeface="JetBrains Mono"/>
              </a:rPr>
              <a:t>property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get_name,set_name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del_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6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b="1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b="1" dirty="0" err="1">
                <a:solidFill>
                  <a:srgbClr val="008080"/>
                </a:solidFill>
                <a:latin typeface="JetBrains Mono"/>
              </a:rPr>
              <a:t>of</a:t>
            </a:r>
            <a:r>
              <a:rPr lang="ru-RU" altLang="ru-RU" sz="2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b="1" dirty="0" err="1">
                <a:solidFill>
                  <a:srgbClr val="008080"/>
                </a:solidFill>
                <a:latin typeface="JetBrains Mono"/>
              </a:rPr>
              <a:t>the</a:t>
            </a:r>
            <a:r>
              <a:rPr lang="ru-RU" altLang="ru-RU" sz="26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600" b="1" dirty="0" err="1">
                <a:solidFill>
                  <a:srgbClr val="008080"/>
                </a:solidFill>
                <a:latin typeface="JetBrains Mono"/>
              </a:rPr>
              <a:t>Horse</a:t>
            </a:r>
            <a:r>
              <a:rPr lang="ru-RU" altLang="ru-RU" sz="26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2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Создание свойств с помощью функции </a:t>
            </a:r>
            <a:r>
              <a:rPr lang="en-US" sz="3200" dirty="0" smtClean="0">
                <a:solidFill>
                  <a:srgbClr val="0070C0"/>
                </a:solidFill>
              </a:rPr>
              <a:t>property()</a:t>
            </a:r>
            <a:endParaRPr lang="ru-RU" sz="3200" dirty="0" smtClean="0">
              <a:solidFill>
                <a:srgbClr val="0070C0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9161" y="2400639"/>
            <a:ext cx="1163563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 smtClean="0">
                <a:solidFill>
                  <a:srgbClr val="080808"/>
                </a:solidFill>
              </a:rPr>
              <a:t>Пример (продолжение)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horse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Horse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Яша"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"серый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(horse.name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ru-RU" sz="2800" b="1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sz="2800" b="1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dirty="0" smtClean="0">
                <a:solidFill>
                  <a:srgbClr val="8C8C8C"/>
                </a:solidFill>
                <a:latin typeface="JetBrains Mono"/>
              </a:rPr>
              <a:t>здесь вызывается метод </a:t>
            </a:r>
            <a:r>
              <a:rPr lang="en-US" altLang="ru-RU" sz="2800" b="1" dirty="0" err="1" smtClean="0">
                <a:solidFill>
                  <a:srgbClr val="8C8C8C"/>
                </a:solidFill>
                <a:latin typeface="JetBrains Mono"/>
              </a:rPr>
              <a:t>get_name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horse.name 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smtClean="0">
                <a:solidFill>
                  <a:srgbClr val="008080"/>
                </a:solidFill>
                <a:latin typeface="JetBrains Mono"/>
              </a:rPr>
              <a:t>Красавец“</a:t>
            </a:r>
            <a:r>
              <a:rPr lang="en-US" altLang="ru-RU" sz="2800" b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b="1" dirty="0">
                <a:solidFill>
                  <a:srgbClr val="8C8C8C"/>
                </a:solidFill>
                <a:latin typeface="JetBrains Mono"/>
              </a:rPr>
              <a:t>здесь вызывается метод </a:t>
            </a:r>
            <a:r>
              <a:rPr lang="en-US" altLang="ru-RU" sz="2800" b="1" dirty="0" err="1" smtClean="0">
                <a:solidFill>
                  <a:srgbClr val="8C8C8C"/>
                </a:solidFill>
                <a:latin typeface="JetBrains Mono"/>
              </a:rPr>
              <a:t>set_name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/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(horse.name)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Создание свойств с помощью функции </a:t>
            </a:r>
            <a:r>
              <a:rPr lang="en-US" sz="3200" dirty="0" smtClean="0">
                <a:solidFill>
                  <a:srgbClr val="0070C0"/>
                </a:solidFill>
              </a:rPr>
              <a:t>property()</a:t>
            </a:r>
            <a:endParaRPr lang="ru-RU" sz="3200" dirty="0" smtClean="0">
              <a:solidFill>
                <a:srgbClr val="0070C0"/>
              </a:solidFill>
            </a:endParaRPr>
          </a:p>
          <a:p>
            <a:r>
              <a:rPr lang="ru-RU" sz="3200" i="1" dirty="0" smtClean="0"/>
              <a:t>Пример 2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1503" y="2539380"/>
            <a:ext cx="1164101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Horse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horsehair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get_name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400" b="1" dirty="0" err="1" smtClean="0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del_name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0033B3"/>
                </a:solidFill>
                <a:latin typeface="JetBrains Mono"/>
              </a:rPr>
              <a:t>del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000080"/>
                </a:solidFill>
                <a:latin typeface="JetBrains Mono"/>
              </a:rPr>
              <a:t>property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fget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get_name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fdel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del_name,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doc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Name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of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the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400" b="1" dirty="0" err="1">
                <a:solidFill>
                  <a:srgbClr val="008080"/>
                </a:solidFill>
                <a:latin typeface="JetBrains Mono"/>
              </a:rPr>
              <a:t>Horse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18324" y="2539380"/>
            <a:ext cx="5452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chemeClr val="accent3">
                    <a:lumMod val="75000"/>
                  </a:schemeClr>
                </a:solidFill>
              </a:rPr>
              <a:t>Свойство </a:t>
            </a:r>
            <a:r>
              <a:rPr lang="en-US" sz="3200" b="1" i="1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ru-RU" sz="3200" b="1" i="1" dirty="0" smtClean="0">
                <a:solidFill>
                  <a:schemeClr val="accent3">
                    <a:lumMod val="75000"/>
                  </a:schemeClr>
                </a:solidFill>
              </a:rPr>
              <a:t> доступно только для чтения и удаления.</a:t>
            </a:r>
          </a:p>
          <a:p>
            <a:r>
              <a:rPr lang="ru-RU" sz="3200" b="1" i="1" dirty="0" smtClean="0">
                <a:solidFill>
                  <a:schemeClr val="accent3">
                    <a:lumMod val="75000"/>
                  </a:schemeClr>
                </a:solidFill>
              </a:rPr>
              <a:t>Попытка записи в него приведет к ошибке! </a:t>
            </a:r>
            <a:endParaRPr lang="ru-RU" sz="3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Создание свойств с помощью декоратора </a:t>
            </a:r>
            <a:r>
              <a:rPr lang="en-US" sz="3200" dirty="0" smtClean="0">
                <a:solidFill>
                  <a:srgbClr val="0070C0"/>
                </a:solidFill>
              </a:rPr>
              <a:t>@property</a:t>
            </a:r>
          </a:p>
          <a:p>
            <a:r>
              <a:rPr lang="ru-RU" sz="3200" dirty="0" smtClean="0"/>
              <a:t>При работе через декоратор </a:t>
            </a:r>
            <a:r>
              <a:rPr lang="en-US" sz="3200" dirty="0" smtClean="0"/>
              <a:t>@property</a:t>
            </a:r>
            <a:r>
              <a:rPr lang="ru-RU" sz="3200" dirty="0" smtClean="0"/>
              <a:t> преобразует следующий за ним метод в геттер атрибута</a:t>
            </a:r>
          </a:p>
          <a:p>
            <a:r>
              <a:rPr lang="ru-RU" sz="3200" dirty="0" smtClean="0"/>
              <a:t>Для задания сеттера и </a:t>
            </a:r>
            <a:r>
              <a:rPr lang="ru-RU" sz="3200" dirty="0" err="1" smtClean="0"/>
              <a:t>делитера</a:t>
            </a:r>
            <a:r>
              <a:rPr lang="ru-RU" sz="3200" dirty="0" smtClean="0"/>
              <a:t> использу</a:t>
            </a:r>
            <a:r>
              <a:rPr lang="ru-RU" sz="3200" dirty="0"/>
              <a:t>ю</a:t>
            </a:r>
            <a:r>
              <a:rPr lang="ru-RU" sz="3200" dirty="0" smtClean="0"/>
              <a:t>тся декораторы свойства </a:t>
            </a:r>
            <a:r>
              <a:rPr lang="en-US" sz="3200" dirty="0" smtClean="0"/>
              <a:t>setter</a:t>
            </a:r>
            <a:r>
              <a:rPr lang="ru-RU" sz="3200" dirty="0" smtClean="0"/>
              <a:t> и </a:t>
            </a:r>
            <a:r>
              <a:rPr lang="en-US" sz="3200" dirty="0" smtClean="0"/>
              <a:t>delete</a:t>
            </a:r>
            <a:r>
              <a:rPr lang="ru-RU" sz="3200" dirty="0" smtClean="0"/>
              <a:t>:</a:t>
            </a:r>
          </a:p>
          <a:p>
            <a:pPr lvl="1"/>
            <a:r>
              <a:rPr lang="en-US" sz="3200" dirty="0" smtClean="0">
                <a:solidFill>
                  <a:srgbClr val="0000FF"/>
                </a:solidFill>
              </a:rPr>
              <a:t>@</a:t>
            </a:r>
            <a:r>
              <a:rPr lang="ru-RU" sz="3200" dirty="0" smtClean="0">
                <a:solidFill>
                  <a:srgbClr val="0000FF"/>
                </a:solidFill>
              </a:rPr>
              <a:t>свойство</a:t>
            </a:r>
            <a:r>
              <a:rPr lang="en-US" sz="3200" dirty="0" smtClean="0">
                <a:solidFill>
                  <a:srgbClr val="0000FF"/>
                </a:solidFill>
              </a:rPr>
              <a:t>.setter</a:t>
            </a:r>
            <a:r>
              <a:rPr lang="ru-RU" sz="3200" dirty="0" smtClean="0"/>
              <a:t> или </a:t>
            </a:r>
            <a:r>
              <a:rPr lang="en-US" sz="3200" dirty="0">
                <a:solidFill>
                  <a:srgbClr val="0000FF"/>
                </a:solidFill>
              </a:rPr>
              <a:t>@</a:t>
            </a:r>
            <a:r>
              <a:rPr lang="ru-RU" sz="3200" dirty="0">
                <a:solidFill>
                  <a:srgbClr val="0000FF"/>
                </a:solidFill>
              </a:rPr>
              <a:t>свойство</a:t>
            </a:r>
            <a:r>
              <a:rPr lang="en-US" sz="3200" dirty="0" smtClean="0">
                <a:solidFill>
                  <a:srgbClr val="0000FF"/>
                </a:solidFill>
              </a:rPr>
              <a:t>.</a:t>
            </a:r>
            <a:r>
              <a:rPr lang="en-US" sz="3200" dirty="0" err="1" smtClean="0">
                <a:solidFill>
                  <a:srgbClr val="0000FF"/>
                </a:solidFill>
              </a:rPr>
              <a:t>deleter</a:t>
            </a:r>
            <a:endParaRPr lang="ru-RU" sz="3200" dirty="0" smtClean="0">
              <a:solidFill>
                <a:srgbClr val="0000FF"/>
              </a:solidFill>
            </a:endParaRPr>
          </a:p>
          <a:p>
            <a:endParaRPr lang="ru-RU" sz="3200" dirty="0" smtClean="0"/>
          </a:p>
          <a:p>
            <a:r>
              <a:rPr lang="ru-RU" sz="3200" dirty="0" smtClean="0">
                <a:solidFill>
                  <a:srgbClr val="FF0000"/>
                </a:solidFill>
              </a:rPr>
              <a:t>ВАЖНО</a:t>
            </a:r>
            <a:r>
              <a:rPr lang="ru-RU" sz="3200" dirty="0" smtClean="0"/>
              <a:t>: названия всех методов (геттеров, сеттеров и </a:t>
            </a:r>
            <a:r>
              <a:rPr lang="ru-RU" sz="3200" dirty="0" err="1" smtClean="0"/>
              <a:t>делитеров</a:t>
            </a:r>
            <a:r>
              <a:rPr lang="ru-RU" sz="3200" dirty="0" smtClean="0"/>
              <a:t>) должно совпадать с именем свойства!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2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5927" y="1151733"/>
            <a:ext cx="11853664" cy="587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600" b="1" dirty="0" err="1">
                <a:solidFill>
                  <a:srgbClr val="000000"/>
                </a:solidFill>
                <a:latin typeface="JetBrains Mono"/>
              </a:rPr>
              <a:t>Horse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6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6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600" b="1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6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6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horsehair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b="1" dirty="0" err="1" smtClean="0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05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05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property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0B050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FF000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        """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Name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of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Horse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property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"""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name.setter</a:t>
            </a: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000B2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FF000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name.deleter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0B050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FF000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 err="1">
                <a:solidFill>
                  <a:srgbClr val="0033B3"/>
                </a:solidFill>
                <a:latin typeface="JetBrains Mono"/>
              </a:rPr>
              <a:t>del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 smtClean="0">
                <a:solidFill>
                  <a:srgbClr val="080808"/>
                </a:solidFill>
                <a:latin typeface="JetBrains Mono"/>
              </a:rPr>
              <a:t>name</a:t>
            </a:r>
            <a:endParaRPr lang="ru-RU" altLang="ru-RU" sz="2600" b="1" dirty="0"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8373" y="1458064"/>
            <a:ext cx="4516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70C0"/>
                </a:solidFill>
              </a:rPr>
              <a:t>Пример создание </a:t>
            </a:r>
            <a:r>
              <a:rPr lang="ru-RU" sz="3200" b="1" i="1" dirty="0">
                <a:solidFill>
                  <a:srgbClr val="0070C0"/>
                </a:solidFill>
              </a:rPr>
              <a:t>свойств с помощью декоратора </a:t>
            </a:r>
            <a:r>
              <a:rPr lang="en-US" sz="3200" b="1" i="1" dirty="0">
                <a:solidFill>
                  <a:srgbClr val="0070C0"/>
                </a:solidFill>
              </a:rPr>
              <a:t>@property</a:t>
            </a:r>
            <a:endParaRPr lang="ru-RU" sz="3200" b="1" i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29396" y="4087152"/>
            <a:ext cx="4516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/>
              <a:t>Название всех методов совпадает с именем свойства!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38174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5927" y="1151733"/>
            <a:ext cx="11853664" cy="587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600" b="1" dirty="0" err="1">
                <a:solidFill>
                  <a:srgbClr val="000000"/>
                </a:solidFill>
                <a:latin typeface="JetBrains Mono"/>
              </a:rPr>
              <a:t>Horse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:</a:t>
            </a:r>
            <a:r>
              <a:rPr lang="ru-RU" altLang="ru-RU" sz="2600" b="1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6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600" b="1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6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6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horsehair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b="1" dirty="0" err="1" smtClean="0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105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105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property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0B050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FF000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        """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Name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of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Horse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800" i="1" dirty="0" err="1">
                <a:solidFill>
                  <a:srgbClr val="8C8C8C"/>
                </a:solidFill>
                <a:latin typeface="JetBrains Mono"/>
              </a:rPr>
              <a:t>property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"""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name.setter</a:t>
            </a: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000B2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FF000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600" b="1" dirty="0" err="1">
                <a:solidFill>
                  <a:srgbClr val="080808"/>
                </a:solidFill>
                <a:latin typeface="JetBrains Mono"/>
              </a:rPr>
              <a:t>value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>@</a:t>
            </a:r>
            <a:r>
              <a:rPr lang="ru-RU" altLang="ru-RU" sz="2600" b="1" dirty="0" err="1">
                <a:solidFill>
                  <a:srgbClr val="00B050"/>
                </a:solidFill>
                <a:latin typeface="JetBrains Mono"/>
              </a:rPr>
              <a:t>name.deleter</a:t>
            </a:r>
            <a:r>
              <a:rPr lang="ru-RU" altLang="ru-RU" sz="2600" b="1" dirty="0">
                <a:solidFill>
                  <a:srgbClr val="00B050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0B050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000B2"/>
                </a:solidFill>
                <a:latin typeface="JetBrains Mono"/>
              </a:rPr>
              <a:t>    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600" b="1" dirty="0" err="1">
                <a:solidFill>
                  <a:srgbClr val="FF0000"/>
                </a:solidFill>
                <a:latin typeface="JetBrains Mono"/>
              </a:rPr>
              <a:t>name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6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600" b="1" dirty="0" err="1">
                <a:solidFill>
                  <a:srgbClr val="0033B3"/>
                </a:solidFill>
                <a:latin typeface="JetBrains Mono"/>
              </a:rPr>
              <a:t>del</a:t>
            </a:r>
            <a:r>
              <a:rPr lang="ru-RU" altLang="ru-RU" sz="2600" b="1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sz="26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600" b="1" dirty="0">
                <a:solidFill>
                  <a:srgbClr val="080808"/>
                </a:solidFill>
                <a:latin typeface="JetBrains Mono"/>
              </a:rPr>
              <a:t>._</a:t>
            </a:r>
            <a:r>
              <a:rPr lang="ru-RU" altLang="ru-RU" sz="2600" b="1" dirty="0" err="1" smtClean="0">
                <a:solidFill>
                  <a:srgbClr val="080808"/>
                </a:solidFill>
                <a:latin typeface="JetBrains Mono"/>
              </a:rPr>
              <a:t>name</a:t>
            </a:r>
            <a:endParaRPr lang="ru-RU" altLang="ru-RU" sz="2600" b="1" dirty="0"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8373" y="1458064"/>
            <a:ext cx="45162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70C0"/>
                </a:solidFill>
              </a:rPr>
              <a:t>Пример создание </a:t>
            </a:r>
            <a:r>
              <a:rPr lang="ru-RU" sz="3200" b="1" i="1" dirty="0">
                <a:solidFill>
                  <a:srgbClr val="0070C0"/>
                </a:solidFill>
              </a:rPr>
              <a:t>свойств с помощью декоратора </a:t>
            </a:r>
            <a:r>
              <a:rPr lang="en-US" sz="3200" b="1" i="1" dirty="0">
                <a:solidFill>
                  <a:srgbClr val="0070C0"/>
                </a:solidFill>
              </a:rPr>
              <a:t>@property</a:t>
            </a:r>
            <a:endParaRPr lang="ru-RU" sz="3200" b="1" i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20107" y="3686319"/>
            <a:ext cx="6071893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i="1" dirty="0" smtClean="0">
                <a:solidFill>
                  <a:srgbClr val="080808"/>
                </a:solidFill>
              </a:rPr>
              <a:t>Использование свойства </a:t>
            </a:r>
            <a:r>
              <a:rPr lang="en-US" altLang="ru-RU" sz="2800" b="1" i="1" dirty="0" smtClean="0">
                <a:solidFill>
                  <a:srgbClr val="080808"/>
                </a:solidFill>
                <a:latin typeface="Cambria" panose="02040503050406030204" pitchFamily="18" charset="0"/>
              </a:rPr>
              <a:t>name</a:t>
            </a:r>
            <a:r>
              <a:rPr lang="en-US" altLang="ru-RU" sz="2800" b="1" i="1" dirty="0" smtClean="0">
                <a:solidFill>
                  <a:srgbClr val="080808"/>
                </a:solidFill>
                <a:latin typeface="JetBrains Mon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8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 smtClean="0">
                <a:solidFill>
                  <a:srgbClr val="080808"/>
                </a:solidFill>
                <a:latin typeface="JetBrains Mono"/>
              </a:rPr>
              <a:t>horse</a:t>
            </a:r>
            <a:r>
              <a:rPr lang="ru-RU" altLang="ru-RU" sz="28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Horse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Яша"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"серый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(horse.name)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horse.name 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"Красавец"</a:t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(Horse.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doc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530357" y="1368288"/>
            <a:ext cx="11323307" cy="50325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Создание свойств с помощью декоратора </a:t>
            </a:r>
            <a:r>
              <a:rPr lang="en-US" sz="3200" dirty="0" smtClean="0">
                <a:solidFill>
                  <a:srgbClr val="0070C0"/>
                </a:solidFill>
              </a:rPr>
              <a:t>@property</a:t>
            </a:r>
          </a:p>
          <a:p>
            <a:r>
              <a:rPr lang="ru-RU" sz="3200" dirty="0" smtClean="0"/>
              <a:t>Возвращаемый объект-свойство также имеет атрибуты </a:t>
            </a:r>
            <a:r>
              <a:rPr lang="en-US" sz="3200" dirty="0" err="1" smtClean="0"/>
              <a:t>fget</a:t>
            </a:r>
            <a:r>
              <a:rPr lang="en-US" sz="3200" dirty="0" smtClean="0"/>
              <a:t>, </a:t>
            </a:r>
            <a:r>
              <a:rPr lang="en-US" sz="3200" dirty="0" err="1" smtClean="0"/>
              <a:t>fset</a:t>
            </a:r>
            <a:r>
              <a:rPr lang="en-US" sz="3200" dirty="0" smtClean="0"/>
              <a:t>, </a:t>
            </a:r>
            <a:r>
              <a:rPr lang="en-US" sz="3200" dirty="0" err="1" smtClean="0"/>
              <a:t>fdel</a:t>
            </a:r>
            <a:r>
              <a:rPr lang="ru-RU" sz="3200" dirty="0" smtClean="0"/>
              <a:t>, соответствующие аргументам конструктора метода </a:t>
            </a:r>
            <a:r>
              <a:rPr lang="en-US" sz="3200" dirty="0" smtClean="0"/>
              <a:t>property</a:t>
            </a:r>
            <a:r>
              <a:rPr lang="ru-RU" sz="3200" dirty="0" smtClean="0"/>
              <a:t>().</a:t>
            </a:r>
          </a:p>
          <a:p>
            <a:r>
              <a:rPr lang="ru-RU" sz="3200" dirty="0" smtClean="0"/>
              <a:t>Начиная с версии 3.5, строки документации у свойств доступны для записи.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классов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8145" y="4551908"/>
            <a:ext cx="8647813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(Horse.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doc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Horse.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doc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 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+= 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 -&gt; 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has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been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b="1" dirty="0" err="1">
                <a:solidFill>
                  <a:srgbClr val="008080"/>
                </a:solidFill>
                <a:latin typeface="JetBrains Mono"/>
              </a:rPr>
              <a:t>changed</a:t>
            </a:r>
            <a:r>
              <a:rPr lang="ru-RU" altLang="ru-RU" sz="2800" b="1" dirty="0">
                <a:solidFill>
                  <a:srgbClr val="008080"/>
                </a:solidFill>
                <a:latin typeface="JetBrains Mono"/>
              </a:rPr>
              <a:t>"</a:t>
            </a:r>
            <a:br>
              <a:rPr lang="ru-RU" altLang="ru-RU" sz="28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800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(Horse.</a:t>
            </a:r>
            <a:r>
              <a:rPr lang="ru-RU" altLang="ru-RU" sz="2800" b="1" dirty="0" err="1">
                <a:solidFill>
                  <a:srgbClr val="080808"/>
                </a:solidFill>
                <a:latin typeface="JetBrains Mono"/>
              </a:rPr>
              <a:t>name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 err="1">
                <a:solidFill>
                  <a:srgbClr val="B200B2"/>
                </a:solidFill>
                <a:latin typeface="JetBrains Mono"/>
              </a:rPr>
              <a:t>doc</a:t>
            </a:r>
            <a:r>
              <a:rPr lang="ru-RU" altLang="ru-RU" sz="28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800" b="1" dirty="0">
                <a:solidFill>
                  <a:srgbClr val="080808"/>
                </a:solidFill>
                <a:latin typeface="JetBrains Mono"/>
              </a:rPr>
              <a:t>)</a:t>
            </a:r>
            <a:endParaRPr lang="ru-RU" altLang="ru-RU" sz="5400" b="1" dirty="0"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74" y="5570106"/>
            <a:ext cx="5829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8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Атрибуты класса</a:t>
            </a:r>
          </a:p>
          <a:p>
            <a:r>
              <a:rPr lang="ru-RU" i="1" dirty="0">
                <a:solidFill>
                  <a:srgbClr val="0000FF"/>
                </a:solidFill>
              </a:rPr>
              <a:t>Встроенные атрибуты </a:t>
            </a:r>
            <a:r>
              <a:rPr lang="ru-RU" dirty="0"/>
              <a:t>:</a:t>
            </a:r>
          </a:p>
          <a:p>
            <a:pPr lvl="1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__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__(self) </a:t>
            </a:r>
            <a:r>
              <a:rPr lang="en-US" dirty="0" smtClean="0"/>
              <a:t>– </a:t>
            </a:r>
            <a:r>
              <a:rPr lang="ru-RU" dirty="0" smtClean="0"/>
              <a:t>возвращает строковое представление объекта</a:t>
            </a:r>
          </a:p>
          <a:p>
            <a:pPr lvl="1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__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hash__(self) </a:t>
            </a:r>
            <a:r>
              <a:rPr lang="en-US" dirty="0"/>
              <a:t>– </a:t>
            </a:r>
            <a:r>
              <a:rPr lang="ru-RU" dirty="0"/>
              <a:t>возвращает </a:t>
            </a:r>
            <a:r>
              <a:rPr lang="ru-RU" dirty="0" err="1"/>
              <a:t>хэш</a:t>
            </a:r>
            <a:r>
              <a:rPr lang="ru-RU" dirty="0"/>
              <a:t>-сумму объекта</a:t>
            </a:r>
          </a:p>
          <a:p>
            <a:pPr lvl="1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__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doc__ </a:t>
            </a:r>
            <a:r>
              <a:rPr lang="en-US" dirty="0"/>
              <a:t>– </a:t>
            </a:r>
            <a:r>
              <a:rPr lang="ru-RU" dirty="0"/>
              <a:t>документация класса (тип строка)</a:t>
            </a:r>
          </a:p>
          <a:p>
            <a:pPr lvl="1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__ </a:t>
            </a:r>
            <a:r>
              <a:rPr lang="en-US" dirty="0"/>
              <a:t>– </a:t>
            </a:r>
            <a:r>
              <a:rPr lang="ru-RU" dirty="0"/>
              <a:t>словарь, в котором хранится пространство имен </a:t>
            </a:r>
            <a:r>
              <a:rPr lang="ru-RU" dirty="0" smtClean="0"/>
              <a:t>класса</a:t>
            </a:r>
          </a:p>
          <a:p>
            <a:pPr lvl="1"/>
            <a:r>
              <a:rPr lang="ru-RU" dirty="0" smtClean="0"/>
              <a:t>и др.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11323307" cy="5032512"/>
          </a:xfrm>
        </p:spPr>
        <p:txBody>
          <a:bodyPr>
            <a:normAutofit/>
          </a:bodyPr>
          <a:lstStyle/>
          <a:p>
            <a:r>
              <a:rPr lang="ru-RU" dirty="0" smtClean="0"/>
              <a:t>Базовым классом для всех объектов в </a:t>
            </a:r>
            <a:r>
              <a:rPr lang="en-US" dirty="0" smtClean="0"/>
              <a:t>Python</a:t>
            </a:r>
            <a:r>
              <a:rPr lang="ru-RU" dirty="0" smtClean="0"/>
              <a:t> является класс</a:t>
            </a:r>
            <a:r>
              <a:rPr lang="en-US" dirty="0" smtClean="0"/>
              <a:t> object</a:t>
            </a:r>
          </a:p>
          <a:p>
            <a:r>
              <a:rPr lang="ru-RU" dirty="0" smtClean="0"/>
              <a:t>Исключение составляют объекты-исключения: они порождены от </a:t>
            </a:r>
            <a:r>
              <a:rPr lang="en-US" dirty="0" err="1" smtClean="0"/>
              <a:t>BaseException</a:t>
            </a:r>
            <a:endParaRPr lang="en-US" dirty="0" smtClean="0"/>
          </a:p>
          <a:p>
            <a:r>
              <a:rPr lang="ru-RU" dirty="0"/>
              <a:t>Базовый класс должен быть определен в области видимости, в которой находится определение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8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Синтаксис: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0070C0"/>
                </a:solidFill>
              </a:rPr>
              <a:t>Простое </a:t>
            </a:r>
            <a:r>
              <a:rPr lang="ru-RU" i="1" dirty="0">
                <a:solidFill>
                  <a:srgbClr val="0070C0"/>
                </a:solidFill>
              </a:rPr>
              <a:t>наследование:</a:t>
            </a:r>
          </a:p>
          <a:p>
            <a:pPr marL="0" indent="0">
              <a:buNone/>
            </a:pPr>
            <a:r>
              <a:rPr lang="sq-AL" dirty="0" smtClean="0">
                <a:solidFill>
                  <a:srgbClr val="FF0000"/>
                </a:solidFill>
                <a:latin typeface="JetBrains Mono"/>
              </a:rPr>
              <a:t>class</a:t>
            </a:r>
            <a:r>
              <a:rPr lang="sq-AL" dirty="0">
                <a:latin typeface="JetBrains Mono"/>
              </a:rPr>
              <a:t> &lt;</a:t>
            </a:r>
            <a:r>
              <a:rPr lang="ru-RU" dirty="0" err="1">
                <a:latin typeface="JetBrains Mono"/>
              </a:rPr>
              <a:t>имя_нового_класса</a:t>
            </a:r>
            <a:r>
              <a:rPr lang="ru-RU" dirty="0">
                <a:latin typeface="JetBrains Mono"/>
              </a:rPr>
              <a:t>&gt;(</a:t>
            </a:r>
            <a:r>
              <a:rPr lang="ru-RU" dirty="0">
                <a:solidFill>
                  <a:srgbClr val="0000FF"/>
                </a:solidFill>
                <a:latin typeface="JetBrains Mono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JetBrains Mono"/>
              </a:rPr>
              <a:t>имя_родителя</a:t>
            </a:r>
            <a:r>
              <a:rPr lang="ru-RU" dirty="0" smtClean="0">
                <a:solidFill>
                  <a:srgbClr val="0000FF"/>
                </a:solidFill>
                <a:latin typeface="JetBrains Mono"/>
              </a:rPr>
              <a:t>&gt;</a:t>
            </a:r>
            <a:r>
              <a:rPr lang="ru-RU" dirty="0" smtClean="0">
                <a:latin typeface="JetBrains Mono"/>
              </a:rPr>
              <a:t>):</a:t>
            </a:r>
          </a:p>
          <a:p>
            <a:pPr marL="320040" lvl="1" indent="0">
              <a:buNone/>
            </a:pPr>
            <a:r>
              <a:rPr lang="ru-RU" dirty="0">
                <a:latin typeface="JetBrains Mono"/>
              </a:rPr>
              <a:t> </a:t>
            </a:r>
            <a:r>
              <a:rPr lang="ru-RU" dirty="0" smtClean="0">
                <a:latin typeface="JetBrains Mono"/>
              </a:rPr>
              <a:t>    </a:t>
            </a:r>
            <a:r>
              <a:rPr lang="en-US" dirty="0" smtClean="0">
                <a:latin typeface="JetBrains Mono"/>
              </a:rPr>
              <a:t># </a:t>
            </a:r>
            <a:r>
              <a:rPr lang="ru-RU" dirty="0" smtClean="0">
                <a:latin typeface="JetBrains Mono"/>
              </a:rPr>
              <a:t>тело класса</a:t>
            </a:r>
            <a:endParaRPr lang="ru-RU" dirty="0">
              <a:latin typeface="JetBrains Mono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10" name="Объект 1"/>
          <p:cNvSpPr txBox="1">
            <a:spLocks/>
          </p:cNvSpPr>
          <p:nvPr/>
        </p:nvSpPr>
        <p:spPr>
          <a:xfrm>
            <a:off x="341312" y="4161128"/>
            <a:ext cx="11323307" cy="2011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smtClean="0"/>
              <a:t>Разрешение имен:</a:t>
            </a:r>
            <a:r>
              <a:rPr lang="ru-RU" smtClean="0"/>
              <a:t> если запрошенный атрибут не найден в текущем классе, поиск продолжается в базовом классе.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82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Функции </a:t>
            </a:r>
            <a:r>
              <a:rPr lang="en-US" dirty="0" err="1" smtClean="0">
                <a:solidFill>
                  <a:srgbClr val="0070C0"/>
                </a:solidFill>
              </a:rPr>
              <a:t>issubclass</a:t>
            </a:r>
            <a:r>
              <a:rPr lang="ru-RU" dirty="0" smtClean="0">
                <a:solidFill>
                  <a:srgbClr val="0070C0"/>
                </a:solidFill>
              </a:rPr>
              <a:t> и </a:t>
            </a:r>
            <a:r>
              <a:rPr lang="en-US" dirty="0" err="1" smtClean="0">
                <a:solidFill>
                  <a:srgbClr val="0070C0"/>
                </a:solidFill>
              </a:rPr>
              <a:t>isinstance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isinstance</a:t>
            </a:r>
            <a:r>
              <a:rPr lang="en-US" dirty="0" smtClean="0"/>
              <a:t>() – </a:t>
            </a:r>
            <a:r>
              <a:rPr lang="ru-RU" dirty="0" smtClean="0"/>
              <a:t>позволяет проверить, является ли «что-то» объектом определенного класса или нет</a:t>
            </a:r>
          </a:p>
          <a:p>
            <a:r>
              <a:rPr lang="en-US" dirty="0" err="1" smtClean="0"/>
              <a:t>issubclass</a:t>
            </a:r>
            <a:r>
              <a:rPr lang="en-US" dirty="0" smtClean="0"/>
              <a:t>() – </a:t>
            </a:r>
            <a:r>
              <a:rPr lang="ru-RU" dirty="0" smtClean="0"/>
              <a:t>функция проверяет, является ли один класс потомком другого или нет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2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Функции </a:t>
            </a:r>
            <a:r>
              <a:rPr lang="en-US" dirty="0" err="1" smtClean="0">
                <a:solidFill>
                  <a:srgbClr val="0070C0"/>
                </a:solidFill>
              </a:rPr>
              <a:t>issubclass</a:t>
            </a:r>
            <a:r>
              <a:rPr lang="ru-RU" dirty="0" smtClean="0">
                <a:solidFill>
                  <a:srgbClr val="0070C0"/>
                </a:solidFill>
              </a:rPr>
              <a:t> и </a:t>
            </a:r>
            <a:r>
              <a:rPr lang="en-US" dirty="0" err="1" smtClean="0">
                <a:solidFill>
                  <a:srgbClr val="0070C0"/>
                </a:solidFill>
              </a:rPr>
              <a:t>isinstance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837" y="2113613"/>
            <a:ext cx="6923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b="1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b="1" dirty="0">
                <a:solidFill>
                  <a:srgbClr val="000000"/>
                </a:solidFill>
                <a:latin typeface="JetBrains Mono"/>
              </a:rPr>
              <a:t>B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(A): </a:t>
            </a: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033B3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033B3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('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abc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',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object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):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abc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object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(123, 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object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):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object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b = B()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a = A()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(b, A):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(b, A))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(b, B):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(b, B))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(a, B):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isinstance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(a, B))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issubclass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(B, A):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issubclass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(B, A))</a:t>
            </a:r>
            <a:br>
              <a:rPr lang="ru-RU" altLang="ru-RU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b="1" dirty="0" err="1">
                <a:solidFill>
                  <a:srgbClr val="008080"/>
                </a:solidFill>
                <a:latin typeface="JetBrains Mono"/>
              </a:rPr>
              <a:t>issubclass</a:t>
            </a:r>
            <a:r>
              <a:rPr lang="ru-RU" altLang="ru-RU" b="1" dirty="0">
                <a:solidFill>
                  <a:srgbClr val="008080"/>
                </a:solidFill>
                <a:latin typeface="JetBrains Mono"/>
              </a:rPr>
              <a:t>(A, B): "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JetBrains Mono"/>
              </a:rPr>
              <a:t>issubclass</a:t>
            </a:r>
            <a:r>
              <a:rPr lang="ru-RU" altLang="ru-RU" b="1" dirty="0">
                <a:solidFill>
                  <a:srgbClr val="080808"/>
                </a:solidFill>
                <a:latin typeface="JetBrains Mono"/>
              </a:rPr>
              <a:t>(A, B))</a:t>
            </a:r>
            <a:endParaRPr lang="ru-RU" altLang="ru-RU" sz="4000" b="1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24" y="2873989"/>
            <a:ext cx="4926661" cy="28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5"/>
            <a:ext cx="11323307" cy="4823385"/>
          </a:xfrm>
        </p:spPr>
        <p:txBody>
          <a:bodyPr>
            <a:normAutofit/>
          </a:bodyPr>
          <a:lstStyle/>
          <a:p>
            <a:r>
              <a:rPr lang="ru-RU" dirty="0" smtClean="0"/>
              <a:t>По умолчанию, методы дочернего класса перекрывают одноименные методы базового класса.</a:t>
            </a:r>
          </a:p>
          <a:p>
            <a:r>
              <a:rPr lang="ru-RU" dirty="0" smtClean="0"/>
              <a:t>Для доступа к атрибутам базового класса из дочернего необходимо предварительно указать </a:t>
            </a:r>
            <a:r>
              <a:rPr lang="ru-RU" dirty="0" smtClean="0">
                <a:solidFill>
                  <a:srgbClr val="0070C0"/>
                </a:solidFill>
              </a:rPr>
              <a:t>имя базового класса </a:t>
            </a:r>
            <a:r>
              <a:rPr lang="ru-RU" dirty="0" smtClean="0"/>
              <a:t>или вызвать метод </a:t>
            </a:r>
            <a:r>
              <a:rPr lang="en-US" dirty="0" smtClean="0">
                <a:solidFill>
                  <a:srgbClr val="0070C0"/>
                </a:solidFill>
              </a:rPr>
              <a:t>super()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5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6"/>
            <a:ext cx="11212782" cy="5032512"/>
          </a:xfrm>
        </p:spPr>
        <p:txBody>
          <a:bodyPr>
            <a:normAutofit/>
          </a:bodyPr>
          <a:lstStyle/>
          <a:p>
            <a:r>
              <a:rPr lang="ru-RU" altLang="ru-RU" dirty="0" smtClean="0">
                <a:latin typeface="+mn-lt"/>
              </a:rPr>
              <a:t>Пример</a:t>
            </a:r>
          </a:p>
          <a:p>
            <a:pPr marL="0" indent="0">
              <a:buNone/>
            </a:pP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Base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Base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2800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2800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Discount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dirty="0" smtClean="0">
                <a:solidFill>
                  <a:srgbClr val="FF0000"/>
                </a:solidFill>
                <a:latin typeface="JetBrains Mono"/>
              </a:rPr>
              <a:t>Base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ru-RU" sz="2800" dirty="0" smtClean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800" dirty="0" smtClean="0">
                <a:solidFill>
                  <a:srgbClr val="8C8C8C"/>
                </a:solidFill>
                <a:latin typeface="JetBrains Mono"/>
              </a:rPr>
              <a:t>создаем класс-потомок </a:t>
            </a:r>
            <a:r>
              <a:rPr lang="en-US" altLang="ru-RU" sz="2800" dirty="0">
                <a:solidFill>
                  <a:srgbClr val="8C8C8C"/>
                </a:solidFill>
                <a:latin typeface="JetBrains Mono"/>
              </a:rPr>
              <a:t>B</a:t>
            </a:r>
            <a:r>
              <a:rPr lang="en-US" altLang="ru-RU" sz="2800" dirty="0" smtClean="0">
                <a:solidFill>
                  <a:srgbClr val="8C8C8C"/>
                </a:solidFill>
                <a:latin typeface="JetBrains Mono"/>
              </a:rPr>
              <a:t>ase</a:t>
            </a:r>
            <a:r>
              <a:rPr lang="ru-RU" altLang="ru-RU" sz="2800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ru-RU" sz="2800" dirty="0" smtClean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dirty="0" smtClean="0">
                <a:solidFill>
                  <a:srgbClr val="8C8C8C"/>
                </a:solidFill>
                <a:latin typeface="JetBrains Mono"/>
              </a:rPr>
              <a:t>переопределяем метод </a:t>
            </a:r>
            <a:r>
              <a:rPr lang="en-US" altLang="ru-RU" sz="2800" dirty="0" smtClean="0">
                <a:solidFill>
                  <a:srgbClr val="8C8C8C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Discount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dirty="0" err="1">
                <a:solidFill>
                  <a:srgbClr val="FF0000"/>
                </a:solidFill>
                <a:latin typeface="JetBrains Mono"/>
              </a:rPr>
              <a:t>Base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.price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0.8</a:t>
            </a:r>
            <a:r>
              <a:rPr lang="en-US" altLang="ru-RU" sz="2800" dirty="0" smtClean="0">
                <a:solidFill>
                  <a:srgbClr val="1750EB"/>
                </a:solidFill>
                <a:latin typeface="JetBrains Mono"/>
              </a:rPr>
              <a:t> </a:t>
            </a:r>
            <a:r>
              <a:rPr lang="en-US" altLang="ru-RU" sz="2800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altLang="ru-RU" sz="2800" dirty="0" smtClean="0">
                <a:solidFill>
                  <a:srgbClr val="8C8C8C"/>
                </a:solidFill>
                <a:latin typeface="JetBrains Mono"/>
              </a:rPr>
              <a:t>вызываем метод </a:t>
            </a:r>
            <a:r>
              <a:rPr lang="en-US" altLang="ru-RU" sz="2800" dirty="0" smtClean="0">
                <a:solidFill>
                  <a:srgbClr val="8C8C8C"/>
                </a:solidFill>
                <a:latin typeface="JetBrains Mono"/>
              </a:rPr>
              <a:t>price</a:t>
            </a:r>
            <a:r>
              <a:rPr lang="ru-RU" altLang="ru-RU" sz="2800" dirty="0" smtClean="0">
                <a:solidFill>
                  <a:srgbClr val="8C8C8C"/>
                </a:solidFill>
                <a:latin typeface="JetBrains Mono"/>
              </a:rPr>
              <a:t> из </a:t>
            </a:r>
            <a:r>
              <a:rPr lang="en-US" altLang="ru-RU" sz="2800" dirty="0" smtClean="0">
                <a:solidFill>
                  <a:srgbClr val="8C8C8C"/>
                </a:solidFill>
                <a:latin typeface="JetBrains Mono"/>
              </a:rPr>
              <a:t>Base</a:t>
            </a:r>
            <a:endParaRPr lang="ru-RU" sz="2800" dirty="0">
              <a:solidFill>
                <a:srgbClr val="8C8C8C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645" y="1352963"/>
            <a:ext cx="3025140" cy="27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6"/>
            <a:ext cx="6198344" cy="5032512"/>
          </a:xfrm>
        </p:spPr>
        <p:txBody>
          <a:bodyPr>
            <a:normAutofit/>
          </a:bodyPr>
          <a:lstStyle/>
          <a:p>
            <a:r>
              <a:rPr lang="ru-RU" altLang="ru-RU" dirty="0" smtClean="0">
                <a:latin typeface="+mn-lt"/>
              </a:rPr>
              <a:t>В приведенном примере, если иерархия классов расширится, и ссылки изменятся, придется изменять код методов в классах.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68" y="1854024"/>
            <a:ext cx="4343054" cy="45273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809882" y="1207693"/>
            <a:ext cx="2640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3600" b="1" i="1" dirty="0"/>
              <a:t>Например</a:t>
            </a:r>
            <a:r>
              <a:rPr lang="ru-RU" altLang="ru-RU" sz="3200" b="1" i="1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010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8" y="1348816"/>
            <a:ext cx="11212782" cy="5032512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 dirty="0" smtClean="0">
                <a:latin typeface="+mn-lt"/>
              </a:rPr>
              <a:t>Пример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Base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Base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10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2800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InterFoo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Base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InterFoo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dirty="0" err="1">
                <a:solidFill>
                  <a:srgbClr val="FF0000"/>
                </a:solidFill>
                <a:latin typeface="JetBrains Mono"/>
              </a:rPr>
              <a:t>Base.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1.1</a:t>
            </a:r>
            <a:br>
              <a:rPr lang="ru-RU" altLang="ru-RU" sz="2800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>       </a:t>
            </a:r>
            <a:br>
              <a:rPr lang="ru-RU" altLang="ru-RU" sz="2800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Discount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InterFoo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Discount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dirty="0" err="1">
                <a:solidFill>
                  <a:srgbClr val="FF0000"/>
                </a:solidFill>
                <a:latin typeface="JetBrains Mono"/>
              </a:rPr>
              <a:t>InterFoo.</a:t>
            </a:r>
            <a:r>
              <a:rPr lang="ru-RU" altLang="ru-RU" sz="2800" dirty="0" err="1">
                <a:solidFill>
                  <a:srgbClr val="080808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0.8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Выноска 2 (без границы) 6"/>
          <p:cNvSpPr/>
          <p:nvPr/>
        </p:nvSpPr>
        <p:spPr>
          <a:xfrm>
            <a:off x="7474392" y="5383831"/>
            <a:ext cx="4023360" cy="687110"/>
          </a:xfrm>
          <a:prstGeom prst="callout2">
            <a:avLst>
              <a:gd name="adj1" fmla="val 50205"/>
              <a:gd name="adj2" fmla="val 345"/>
              <a:gd name="adj3" fmla="val 88919"/>
              <a:gd name="adj4" fmla="val -11295"/>
              <a:gd name="adj5" fmla="val 102822"/>
              <a:gd name="adj6" fmla="val -371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Пришлось изменить код метода </a:t>
            </a:r>
            <a:r>
              <a:rPr lang="en-US" b="1" dirty="0" smtClean="0"/>
              <a:t>price</a:t>
            </a:r>
            <a:r>
              <a:rPr lang="ru-RU" b="1" dirty="0" smtClean="0"/>
              <a:t>() в классе </a:t>
            </a:r>
            <a:r>
              <a:rPr lang="en-US" b="1" dirty="0" smtClean="0"/>
              <a:t>Discount()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125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uper()</a:t>
            </a:r>
            <a:r>
              <a:rPr lang="en-US" dirty="0" smtClean="0"/>
              <a:t> – </a:t>
            </a:r>
            <a:r>
              <a:rPr lang="ru-RU" dirty="0" smtClean="0"/>
              <a:t>встроенная функция языка </a:t>
            </a:r>
            <a:r>
              <a:rPr lang="en-US" dirty="0" smtClean="0"/>
              <a:t>Python</a:t>
            </a:r>
            <a:r>
              <a:rPr lang="ru-RU" dirty="0" smtClean="0"/>
              <a:t>, возвращает прокси-объект, который делегирует вызовы методов классу родителю (или собрату) текущего класса (или класса на выбор, если он указан как параметр).</a:t>
            </a:r>
          </a:p>
          <a:p>
            <a:r>
              <a:rPr lang="ru-RU" i="1" u="sng" dirty="0" smtClean="0"/>
              <a:t>Применение</a:t>
            </a:r>
            <a:r>
              <a:rPr lang="ru-RU" dirty="0" smtClean="0"/>
              <a:t>: получение доступа из класса наследника к методам класса-родителя в том случае, если наследник переопределил эти методы.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451837" y="1348816"/>
            <a:ext cx="6148467" cy="5032512"/>
          </a:xfrm>
        </p:spPr>
        <p:txBody>
          <a:bodyPr>
            <a:normAutofit/>
          </a:bodyPr>
          <a:lstStyle/>
          <a:p>
            <a:r>
              <a:rPr lang="ru-RU" altLang="ru-RU" dirty="0" smtClean="0">
                <a:latin typeface="+mn-lt"/>
              </a:rPr>
              <a:t>Пример 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Base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Base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10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      </a:t>
            </a:r>
            <a:r>
              <a:rPr lang="ru-RU" altLang="ru-RU" sz="2800" dirty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2800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Discount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ru-RU" sz="2800" dirty="0" smtClean="0">
                <a:solidFill>
                  <a:srgbClr val="080808"/>
                </a:solidFill>
                <a:latin typeface="JetBrains Mono"/>
              </a:rPr>
              <a:t>Base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008080"/>
                </a:solidFill>
                <a:latin typeface="JetBrains Mono"/>
              </a:rPr>
              <a:t>Discount</a:t>
            </a:r>
            <a:r>
              <a:rPr lang="ru-RU" altLang="ru-RU" sz="2800" dirty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altLang="ru-RU" sz="2800" dirty="0" smtClean="0">
                <a:solidFill>
                  <a:srgbClr val="FF0000"/>
                </a:solidFill>
                <a:latin typeface="JetBrains Mono"/>
              </a:rPr>
              <a:t>super()</a:t>
            </a:r>
            <a:r>
              <a:rPr lang="ru-RU" altLang="ru-RU" sz="2800" dirty="0" smtClean="0">
                <a:solidFill>
                  <a:srgbClr val="FF0000"/>
                </a:solidFill>
                <a:latin typeface="JetBrains Mono"/>
              </a:rPr>
              <a:t>.</a:t>
            </a:r>
            <a:r>
              <a:rPr lang="ru-RU" altLang="ru-RU" sz="2800" dirty="0" err="1" smtClean="0">
                <a:solidFill>
                  <a:srgbClr val="080808"/>
                </a:solidFill>
                <a:latin typeface="JetBrains Mono"/>
              </a:rPr>
              <a:t>price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0.8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6341640" y="1348816"/>
            <a:ext cx="5649704" cy="50325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smtClean="0">
                <a:latin typeface="+mn-lt"/>
              </a:rPr>
              <a:t>Пример 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/>
              <a:buNone/>
            </a:pP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Base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 smtClean="0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 smtClean="0">
                <a:solidFill>
                  <a:srgbClr val="008080"/>
                </a:solidFill>
                <a:latin typeface="JetBrains Mono"/>
              </a:rPr>
              <a:t>Base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10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2"/>
              <a:buNone/>
            </a:pP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/>
            </a:r>
            <a:b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InterFoo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err="1" smtClean="0">
                <a:solidFill>
                  <a:srgbClr val="080808"/>
                </a:solidFill>
                <a:latin typeface="JetBrains Mono"/>
              </a:rPr>
              <a:t>Base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 smtClean="0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 smtClean="0">
                <a:solidFill>
                  <a:srgbClr val="008080"/>
                </a:solidFill>
                <a:latin typeface="JetBrains Mono"/>
              </a:rPr>
              <a:t>InterFoo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altLang="ru-RU" sz="2800" dirty="0" smtClean="0">
                <a:solidFill>
                  <a:srgbClr val="FF0000"/>
                </a:solidFill>
                <a:latin typeface="JetBrains Mono"/>
              </a:rPr>
              <a:t>super()</a:t>
            </a:r>
            <a:r>
              <a:rPr lang="ru-RU" altLang="ru-RU" sz="2800" dirty="0" smtClean="0">
                <a:solidFill>
                  <a:srgbClr val="FF0000"/>
                </a:solidFill>
                <a:latin typeface="JetBrains Mono"/>
              </a:rPr>
              <a:t>.</a:t>
            </a:r>
            <a:r>
              <a:rPr lang="ru-RU" altLang="ru-RU" sz="2800" dirty="0" err="1" smtClean="0">
                <a:solidFill>
                  <a:srgbClr val="080808"/>
                </a:solidFill>
                <a:latin typeface="JetBrains Mono"/>
              </a:rPr>
              <a:t>price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1.1</a:t>
            </a:r>
            <a:b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       </a:t>
            </a:r>
            <a:b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Discount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err="1" smtClean="0">
                <a:solidFill>
                  <a:srgbClr val="080808"/>
                </a:solidFill>
                <a:latin typeface="JetBrains Mono"/>
              </a:rPr>
              <a:t>InterFoo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800" dirty="0" err="1" smtClean="0">
                <a:solidFill>
                  <a:srgbClr val="000000"/>
                </a:solidFill>
                <a:latin typeface="JetBrains Mono"/>
              </a:rPr>
              <a:t>price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):</a:t>
            </a: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800" i="1" dirty="0" smtClean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800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err="1" smtClean="0">
                <a:solidFill>
                  <a:srgbClr val="008080"/>
                </a:solidFill>
                <a:latin typeface="JetBrains Mono"/>
              </a:rPr>
              <a:t>in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 </a:t>
            </a:r>
            <a:r>
              <a:rPr lang="ru-RU" altLang="ru-RU" sz="2800" dirty="0" err="1" smtClean="0">
                <a:solidFill>
                  <a:srgbClr val="008080"/>
                </a:solidFill>
                <a:latin typeface="JetBrains Mono"/>
              </a:rPr>
              <a:t>Discount</a:t>
            </a:r>
            <a:r>
              <a:rPr lang="ru-RU" altLang="ru-RU" sz="2800" dirty="0" smtClean="0">
                <a:solidFill>
                  <a:srgbClr val="008080"/>
                </a:solidFill>
                <a:latin typeface="JetBrains Mono"/>
              </a:rPr>
              <a:t>"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800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altLang="ru-RU" sz="2800" dirty="0" smtClean="0">
                <a:solidFill>
                  <a:srgbClr val="FF0000"/>
                </a:solidFill>
                <a:latin typeface="JetBrains Mono"/>
              </a:rPr>
              <a:t>super()</a:t>
            </a:r>
            <a:r>
              <a:rPr lang="ru-RU" altLang="ru-RU" sz="2800" dirty="0" smtClean="0">
                <a:solidFill>
                  <a:srgbClr val="FF0000"/>
                </a:solidFill>
                <a:latin typeface="JetBrains Mono"/>
              </a:rPr>
              <a:t>.</a:t>
            </a:r>
            <a:r>
              <a:rPr lang="ru-RU" altLang="ru-RU" sz="2800" dirty="0" err="1" smtClean="0">
                <a:solidFill>
                  <a:srgbClr val="080808"/>
                </a:solidFill>
                <a:latin typeface="JetBrains Mono"/>
              </a:rPr>
              <a:t>price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800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800" dirty="0" smtClean="0">
                <a:solidFill>
                  <a:srgbClr val="080808"/>
                </a:solidFill>
                <a:latin typeface="JetBrains Mono"/>
              </a:rPr>
              <a:t>)*</a:t>
            </a:r>
            <a:r>
              <a:rPr lang="ru-RU" altLang="ru-RU" sz="2800" dirty="0" smtClean="0">
                <a:solidFill>
                  <a:srgbClr val="1750EB"/>
                </a:solidFill>
                <a:latin typeface="JetBrains Mono"/>
              </a:rPr>
              <a:t>0.8</a:t>
            </a:r>
            <a:endParaRPr lang="ru-RU" altLang="ru-RU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Встроенные атрибуты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Инициализатор </a:t>
            </a:r>
            <a:r>
              <a:rPr lang="en-US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en-US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en-US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dirty="0" smtClean="0">
                <a:solidFill>
                  <a:srgbClr val="B200B2"/>
                </a:solidFill>
                <a:latin typeface="JetBrains Mono"/>
              </a:rPr>
              <a:t>()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специальный метод, который при создании экземпляра класса автоматически создает ему атрибуты</a:t>
            </a:r>
            <a:endParaRPr lang="ru-RU" dirty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14885" y="4208278"/>
            <a:ext cx="77972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lvl="1" indent="0" algn="just">
              <a:buNone/>
            </a:pP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latin typeface="JetBrains Mono"/>
              </a:rPr>
              <a:t>def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JetBrains Mono"/>
              </a:rPr>
              <a:t>__</a:t>
            </a:r>
            <a:r>
              <a:rPr lang="en-US" sz="2800" b="1" dirty="0" err="1">
                <a:solidFill>
                  <a:srgbClr val="FF0000"/>
                </a:solidFill>
                <a:latin typeface="JetBrains Mono"/>
              </a:rPr>
              <a:t>init</a:t>
            </a:r>
            <a:r>
              <a:rPr lang="en-US" sz="2800" b="1" dirty="0">
                <a:solidFill>
                  <a:srgbClr val="FF0000"/>
                </a:solidFill>
                <a:latin typeface="JetBrains Mono"/>
              </a:rPr>
              <a:t>__</a:t>
            </a:r>
            <a:r>
              <a:rPr lang="ru-RU" sz="2800" b="1" dirty="0">
                <a:latin typeface="JetBrains Mono"/>
              </a:rPr>
              <a:t>(</a:t>
            </a:r>
            <a:r>
              <a:rPr lang="en-US" sz="28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en-US" sz="2800" b="1" dirty="0">
                <a:latin typeface="JetBrains Mono"/>
              </a:rPr>
              <a:t>, [</a:t>
            </a:r>
            <a:r>
              <a:rPr lang="ru-RU" sz="2800" b="1" dirty="0">
                <a:latin typeface="JetBrains Mono"/>
              </a:rPr>
              <a:t>список аргументов</a:t>
            </a:r>
            <a:r>
              <a:rPr lang="en-US" sz="2800" b="1" dirty="0">
                <a:latin typeface="JetBrains Mono"/>
              </a:rPr>
              <a:t>]):</a:t>
            </a:r>
          </a:p>
          <a:p>
            <a:pPr marL="320040" lvl="1" indent="0" algn="just">
              <a:buNone/>
            </a:pPr>
            <a:r>
              <a:rPr lang="en-US" sz="2800" b="1" dirty="0">
                <a:latin typeface="JetBrains Mono"/>
              </a:rPr>
              <a:t>	</a:t>
            </a:r>
            <a:r>
              <a:rPr lang="en-US" sz="2800" b="1" dirty="0">
                <a:solidFill>
                  <a:srgbClr val="94558D"/>
                </a:solidFill>
                <a:latin typeface="JetBrains Mono"/>
              </a:rPr>
              <a:t>self.</a:t>
            </a:r>
            <a:r>
              <a:rPr lang="ru-RU" sz="2800" b="1" dirty="0">
                <a:latin typeface="JetBrains Mono"/>
              </a:rPr>
              <a:t>имя_аргумента1=значение</a:t>
            </a:r>
          </a:p>
          <a:p>
            <a:pPr marL="320040" lvl="1" indent="0" algn="just">
              <a:buNone/>
            </a:pPr>
            <a:r>
              <a:rPr lang="ru-RU" sz="2800" b="1" dirty="0">
                <a:latin typeface="JetBrains Mono"/>
              </a:rPr>
              <a:t>	…</a:t>
            </a:r>
          </a:p>
          <a:p>
            <a:pPr marL="320040" lvl="1" indent="0" algn="just">
              <a:buNone/>
            </a:pPr>
            <a:r>
              <a:rPr lang="en-US" sz="2800" b="1" dirty="0">
                <a:latin typeface="JetBrains Mono"/>
              </a:rPr>
              <a:t>	</a:t>
            </a:r>
            <a:r>
              <a:rPr lang="en-US" sz="2800" b="1" dirty="0">
                <a:solidFill>
                  <a:srgbClr val="94558D"/>
                </a:solidFill>
                <a:latin typeface="JetBrains Mono"/>
              </a:rPr>
              <a:t>self.</a:t>
            </a:r>
            <a:r>
              <a:rPr lang="ru-RU" sz="2800" b="1" dirty="0" err="1">
                <a:latin typeface="JetBrains Mono"/>
              </a:rPr>
              <a:t>имя_аргумента</a:t>
            </a:r>
            <a:r>
              <a:rPr lang="en-US" sz="2800" b="1" dirty="0">
                <a:latin typeface="JetBrains Mono"/>
              </a:rPr>
              <a:t>N</a:t>
            </a:r>
            <a:r>
              <a:rPr lang="ru-RU" sz="2800" b="1" dirty="0">
                <a:latin typeface="JetBrains Mono"/>
              </a:rPr>
              <a:t>=значение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5482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ru-RU" dirty="0">
                <a:solidFill>
                  <a:srgbClr val="0070C0"/>
                </a:solidFill>
              </a:rPr>
              <a:t>()</a:t>
            </a:r>
          </a:p>
          <a:p>
            <a:r>
              <a:rPr lang="ru-RU" dirty="0" smtClean="0"/>
              <a:t>При обращении к атрибутам через метод </a:t>
            </a:r>
            <a:r>
              <a:rPr lang="en-US" dirty="0" smtClean="0"/>
              <a:t>super() </a:t>
            </a:r>
            <a:r>
              <a:rPr lang="ru-RU" dirty="0" smtClean="0"/>
              <a:t>при одиночном наследовании порядок обхода родительских классов соответствует обратному порядку их определения (т.е. снизу вверх по иерархии).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1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super</a:t>
            </a:r>
            <a:r>
              <a:rPr lang="ru-RU" dirty="0" smtClean="0">
                <a:solidFill>
                  <a:srgbClr val="0070C0"/>
                </a:solidFill>
              </a:rPr>
              <a:t>()</a:t>
            </a:r>
          </a:p>
          <a:p>
            <a:r>
              <a:rPr lang="ru-RU" dirty="0" smtClean="0"/>
              <a:t>Наиболее часто </a:t>
            </a:r>
            <a:r>
              <a:rPr lang="en-US" dirty="0" smtClean="0"/>
              <a:t>super</a:t>
            </a:r>
            <a:r>
              <a:rPr lang="ru-RU" dirty="0" smtClean="0"/>
              <a:t>() применяется в методе </a:t>
            </a:r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__()</a:t>
            </a:r>
            <a:r>
              <a:rPr lang="ru-RU" dirty="0" smtClean="0"/>
              <a:t>(как правило, первой строкой), для обеспечения целостности объектов.</a:t>
            </a:r>
          </a:p>
          <a:p>
            <a:r>
              <a:rPr lang="ru-RU" dirty="0" smtClean="0"/>
              <a:t>В противном случае, может </a:t>
            </a:r>
            <a:r>
              <a:rPr lang="ru-RU" dirty="0"/>
              <a:t>оказаться, что у дочернего </a:t>
            </a:r>
            <a:r>
              <a:rPr lang="ru-RU" dirty="0" smtClean="0"/>
              <a:t>объекта унаследованные </a:t>
            </a:r>
            <a:r>
              <a:rPr lang="ru-RU" dirty="0"/>
              <a:t>атрибуты не будут </a:t>
            </a:r>
            <a:r>
              <a:rPr lang="ru-RU" dirty="0" smtClean="0"/>
              <a:t>инициализированы! 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super</a:t>
            </a:r>
            <a:r>
              <a:rPr lang="ru-RU" dirty="0" smtClean="0">
                <a:solidFill>
                  <a:srgbClr val="0070C0"/>
                </a:solidFill>
              </a:rPr>
              <a:t>()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54385" y="1550161"/>
            <a:ext cx="6966066" cy="475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i="1" u="sng" dirty="0"/>
              <a:t>Пример </a:t>
            </a:r>
            <a:r>
              <a:rPr lang="en-US" altLang="ru-RU" sz="2800" b="1" i="1" u="sng" dirty="0" smtClean="0">
                <a:latin typeface="Cambria" panose="02040503050406030204" pitchFamily="18" charset="0"/>
              </a:rPr>
              <a:t>2</a:t>
            </a:r>
            <a:endParaRPr lang="ru-RU" altLang="ru-RU" sz="2800" b="1" i="1" u="sng" dirty="0"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dirty="0" smtClean="0">
              <a:solidFill>
                <a:srgbClr val="0033B3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endParaRPr lang="ru-RU" altLang="ru-RU" sz="1100" b="1" dirty="0" smtClean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(A):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super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().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 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#  инициализация </a:t>
            </a:r>
            <a:b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</a:b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                                       #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атрибута 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x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.y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+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5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endParaRPr lang="ru-RU" altLang="ru-RU" sz="1600" b="1" dirty="0" smtClean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().y)  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# 15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1837" y="2162700"/>
            <a:ext cx="393572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b="1" i="1" u="sng" dirty="0" smtClean="0"/>
              <a:t>Пример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800" b="1" i="1" u="sng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(A):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.y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+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5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endParaRPr lang="ru-RU" altLang="ru-RU" sz="2400" b="1" dirty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().y)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JetBrains Mono"/>
              </a:rPr>
              <a:t># ошибка! 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super</a:t>
            </a:r>
            <a:r>
              <a:rPr lang="ru-RU" dirty="0" smtClean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[type[, object]]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</a:p>
          <a:p>
            <a:r>
              <a:rPr lang="ru-RU" dirty="0" smtClean="0"/>
              <a:t>Параметры:</a:t>
            </a:r>
          </a:p>
          <a:p>
            <a:pPr lvl="1"/>
            <a:r>
              <a:rPr lang="en-US" dirty="0" smtClean="0"/>
              <a:t>type –</a:t>
            </a:r>
            <a:r>
              <a:rPr lang="ru-RU" dirty="0" smtClean="0"/>
              <a:t> тип, к предкам которого нужно обратиться</a:t>
            </a:r>
          </a:p>
          <a:p>
            <a:pPr lvl="1"/>
            <a:r>
              <a:rPr lang="en-US" dirty="0" smtClean="0"/>
              <a:t>object</a:t>
            </a:r>
            <a:r>
              <a:rPr lang="ru-RU" dirty="0" smtClean="0"/>
              <a:t> – объект, к которому надо привязаться.</a:t>
            </a:r>
          </a:p>
          <a:p>
            <a:r>
              <a:rPr lang="ru-RU" dirty="0" smtClean="0"/>
              <a:t>Данная форма метода применяется при использовании </a:t>
            </a:r>
            <a:r>
              <a:rPr lang="en-US" dirty="0" smtClean="0"/>
              <a:t>super</a:t>
            </a:r>
            <a:r>
              <a:rPr lang="ru-RU" dirty="0" smtClean="0"/>
              <a:t>() вне класса или при явном задании класса-предка, с которого нужно начать поиск методов.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67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super</a:t>
            </a:r>
            <a:r>
              <a:rPr lang="ru-RU" dirty="0" smtClean="0">
                <a:solidFill>
                  <a:srgbClr val="0070C0"/>
                </a:solidFill>
              </a:rPr>
              <a:t>()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402" y="2061556"/>
            <a:ext cx="11234299" cy="3831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.x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10</a:t>
            </a:r>
            <a:br>
              <a:rPr lang="ru-RU" altLang="ru-RU" sz="2400" b="1" dirty="0">
                <a:solidFill>
                  <a:srgbClr val="1750EB"/>
                </a:solidFill>
                <a:latin typeface="JetBrains Mono"/>
              </a:rPr>
            </a:br>
            <a:endParaRPr lang="ru-RU" altLang="ru-RU" sz="1100" b="1" dirty="0" smtClean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(A):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ru-RU" altLang="ru-RU" sz="2400" b="1" dirty="0" err="1">
                <a:solidFill>
                  <a:srgbClr val="FF0000"/>
                </a:solidFill>
                <a:latin typeface="JetBrains Mono"/>
              </a:rPr>
              <a:t>super</a:t>
            </a:r>
            <a:r>
              <a:rPr lang="ru-RU" altLang="ru-RU" sz="2400" b="1" dirty="0">
                <a:solidFill>
                  <a:srgbClr val="FF0000"/>
                </a:solidFill>
                <a:latin typeface="JetBrains Mono"/>
              </a:rPr>
              <a:t>().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 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#  инициализация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атрибута 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x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/>
            </a:r>
            <a:br>
              <a:rPr lang="ru-RU" altLang="ru-RU" sz="2400" b="1" i="1" dirty="0">
                <a:solidFill>
                  <a:srgbClr val="8C8C8C"/>
                </a:solidFill>
                <a:latin typeface="JetBrains Mono"/>
              </a:rPr>
            </a:b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        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#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 или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1750EB"/>
                </a:solidFill>
                <a:latin typeface="JetBrains Mono"/>
              </a:rPr>
              <a:t> </a:t>
            </a:r>
            <a:r>
              <a:rPr lang="ru-RU" altLang="ru-RU" sz="2400" b="1" dirty="0" smtClean="0">
                <a:solidFill>
                  <a:srgbClr val="1750EB"/>
                </a:solidFill>
                <a:latin typeface="JetBrains Mono"/>
              </a:rPr>
              <a:t>       </a:t>
            </a:r>
            <a:r>
              <a:rPr lang="ru-RU" altLang="ru-RU" sz="2400" b="1" dirty="0" err="1" smtClean="0">
                <a:solidFill>
                  <a:srgbClr val="FF0000"/>
                </a:solidFill>
                <a:latin typeface="JetBrains Mono"/>
              </a:rPr>
              <a:t>super</a:t>
            </a:r>
            <a:r>
              <a:rPr lang="ru-RU" altLang="ru-RU" sz="2400" b="1" dirty="0" smtClean="0">
                <a:solidFill>
                  <a:srgbClr val="FF0000"/>
                </a:solidFill>
                <a:latin typeface="JetBrains Mono"/>
              </a:rPr>
              <a:t>(</a:t>
            </a:r>
            <a:r>
              <a:rPr lang="en-US" altLang="ru-RU" sz="2400" b="1" dirty="0" smtClean="0">
                <a:solidFill>
                  <a:srgbClr val="FF0000"/>
                </a:solidFill>
                <a:latin typeface="JetBrains Mono"/>
              </a:rPr>
              <a:t>B, self</a:t>
            </a:r>
            <a:r>
              <a:rPr lang="ru-RU" altLang="ru-RU" sz="2400" b="1" dirty="0" smtClean="0">
                <a:solidFill>
                  <a:srgbClr val="FF0000"/>
                </a:solidFill>
                <a:latin typeface="JetBrains Mono"/>
              </a:rPr>
              <a:t>).</a:t>
            </a:r>
            <a:r>
              <a:rPr lang="ru-RU" altLang="ru-RU" sz="2400" b="1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err="1">
                <a:solidFill>
                  <a:srgbClr val="B200B2"/>
                </a:solidFill>
                <a:latin typeface="JetBrains Mono"/>
              </a:rPr>
              <a:t>init</a:t>
            </a:r>
            <a:r>
              <a:rPr lang="ru-RU" altLang="ru-RU" sz="2400" b="1" dirty="0" smtClean="0">
                <a:solidFill>
                  <a:srgbClr val="B200B2"/>
                </a:solidFill>
                <a:latin typeface="JetBrains Mono"/>
              </a:rPr>
              <a:t>__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altLang="ru-RU" sz="2400" b="1" dirty="0" smtClean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#  </a:t>
            </a:r>
            <a:r>
              <a:rPr lang="ru-RU" altLang="ru-RU" sz="2400" b="1" i="1" dirty="0" smtClean="0">
                <a:solidFill>
                  <a:srgbClr val="8C8C8C"/>
                </a:solidFill>
                <a:latin typeface="JetBrains Mono"/>
              </a:rPr>
              <a:t>старый формат вызова </a:t>
            </a:r>
            <a:r>
              <a:rPr lang="en-US" altLang="ru-RU" sz="2400" b="1" i="1" dirty="0" smtClean="0">
                <a:solidFill>
                  <a:srgbClr val="8C8C8C"/>
                </a:solidFill>
                <a:latin typeface="JetBrains Mono"/>
              </a:rPr>
              <a:t>super() </a:t>
            </a:r>
            <a:endParaRPr lang="en-US" altLang="ru-RU" sz="2400" b="1" dirty="0" smtClean="0">
              <a:solidFill>
                <a:srgbClr val="08080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smtClean="0">
                <a:solidFill>
                  <a:srgbClr val="080808"/>
                </a:solidFill>
                <a:latin typeface="JetBrains Mono"/>
              </a:rPr>
              <a:t> </a:t>
            </a:r>
            <a:endParaRPr lang="ru-RU" altLang="ru-RU" sz="1600" b="1" dirty="0" smtClean="0">
              <a:solidFill>
                <a:srgbClr val="1750EB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 smtClean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().y)  </a:t>
            </a:r>
            <a:r>
              <a:rPr lang="ru-RU" altLang="ru-RU" sz="2400" b="1" i="1" dirty="0">
                <a:solidFill>
                  <a:srgbClr val="8C8C8C"/>
                </a:solidFill>
                <a:latin typeface="JetBrains Mono"/>
              </a:rPr>
              <a:t># 15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52087" y="1348816"/>
            <a:ext cx="11323307" cy="5032512"/>
          </a:xfrm>
        </p:spPr>
        <p:txBody>
          <a:bodyPr/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</a:t>
            </a:r>
            <a:r>
              <a:rPr lang="ru-RU" i="1" dirty="0">
                <a:solidFill>
                  <a:srgbClr val="0070C0"/>
                </a:solidFill>
              </a:rPr>
              <a:t>наследование </a:t>
            </a:r>
            <a:r>
              <a:rPr lang="ru-RU" i="1" dirty="0" smtClean="0">
                <a:solidFill>
                  <a:srgbClr val="0070C0"/>
                </a:solidFill>
              </a:rPr>
              <a:t>классов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240" y="2158046"/>
            <a:ext cx="6726237" cy="3640081"/>
          </a:xfrm>
          <a:prstGeom prst="rect">
            <a:avLst/>
          </a:prstGeom>
        </p:spPr>
      </p:pic>
      <p:sp>
        <p:nvSpPr>
          <p:cNvPr id="7" name="Объект 1"/>
          <p:cNvSpPr txBox="1">
            <a:spLocks/>
          </p:cNvSpPr>
          <p:nvPr/>
        </p:nvSpPr>
        <p:spPr>
          <a:xfrm>
            <a:off x="352087" y="1991796"/>
            <a:ext cx="5577411" cy="40323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36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3200" b="1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Класс, получаемый при множественном наследовании, объединяет поведение своих надклассов, комбинируя стоящие за ними абстракции.</a:t>
            </a:r>
          </a:p>
        </p:txBody>
      </p:sp>
    </p:spTree>
    <p:extLst>
      <p:ext uri="{BB962C8B-B14F-4D97-AF65-F5344CB8AC3E}">
        <p14:creationId xmlns:p14="http://schemas.microsoft.com/office/powerpoint/2010/main" val="17717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rgbClr val="0070C0"/>
                </a:solidFill>
              </a:rPr>
              <a:t>Множественное наследование классов</a:t>
            </a:r>
            <a:r>
              <a:rPr lang="ru-RU" i="1" dirty="0">
                <a:solidFill>
                  <a:srgbClr val="0070C0"/>
                </a:solidFill>
              </a:rPr>
              <a:t> </a:t>
            </a:r>
            <a:r>
              <a:rPr lang="ru-RU" dirty="0" smtClean="0"/>
              <a:t>применяется: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ля получения класса с заданными общедоступными методами;</a:t>
            </a:r>
          </a:p>
          <a:p>
            <a:pPr lvl="1"/>
            <a:r>
              <a:rPr lang="ru-RU" dirty="0" smtClean="0"/>
              <a:t>для добавления примесей (</a:t>
            </a:r>
            <a:r>
              <a:rPr lang="en-US" dirty="0" err="1" smtClean="0"/>
              <a:t>mixins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когда объекты класса (получающегося в результате множественного наследования), нужно использовать в качестве объектов всех родительских классов.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5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5088" y="1320769"/>
            <a:ext cx="109887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>
                <a:solidFill>
                  <a:srgbClr val="0070C0"/>
                </a:solidFill>
                <a:latin typeface="Cambria" panose="02040503050406030204" pitchFamily="18" charset="0"/>
              </a:rPr>
              <a:t>Множественное наследование</a:t>
            </a:r>
            <a:r>
              <a:rPr lang="ru-RU" sz="3600" b="1" i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:</a:t>
            </a:r>
          </a:p>
          <a:p>
            <a:endParaRPr lang="ru-RU" sz="3600" b="1" i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endParaRPr lang="ru-RU" sz="3600" b="1" i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>
              <a:buSzPct val="85000"/>
            </a:pPr>
            <a:r>
              <a:rPr lang="sq-AL" sz="3600" b="1" dirty="0">
                <a:solidFill>
                  <a:srgbClr val="FF0000"/>
                </a:solidFill>
                <a:latin typeface="JetBrains Mono"/>
              </a:rPr>
              <a:t>class</a:t>
            </a:r>
            <a:r>
              <a:rPr lang="sq-AL" sz="3600" b="1" dirty="0">
                <a:latin typeface="JetBrains Mono"/>
              </a:rPr>
              <a:t> &lt;</a:t>
            </a:r>
            <a:r>
              <a:rPr lang="ru-RU" sz="3600" b="1" dirty="0" err="1">
                <a:latin typeface="JetBrains Mono"/>
              </a:rPr>
              <a:t>имя_нового_класса</a:t>
            </a:r>
            <a:r>
              <a:rPr lang="ru-RU" sz="3600" b="1" dirty="0">
                <a:latin typeface="JetBrains Mono"/>
              </a:rPr>
              <a:t>&gt;(</a:t>
            </a:r>
            <a:r>
              <a:rPr lang="ru-RU" sz="3600" b="1" dirty="0">
                <a:solidFill>
                  <a:srgbClr val="00B050"/>
                </a:solidFill>
                <a:latin typeface="JetBrains Mono"/>
              </a:rPr>
              <a:t>&lt;имя_родителя1&gt;</a:t>
            </a:r>
            <a:r>
              <a:rPr lang="ru-RU" sz="3600" b="1" dirty="0">
                <a:latin typeface="JetBrains Mono"/>
              </a:rPr>
              <a:t>, </a:t>
            </a:r>
            <a:r>
              <a:rPr lang="en-US" sz="3600" b="1" dirty="0">
                <a:latin typeface="JetBrains Mono"/>
              </a:rPr>
              <a:t/>
            </a:r>
            <a:br>
              <a:rPr lang="en-US" sz="3600" b="1" dirty="0">
                <a:latin typeface="JetBrains Mono"/>
              </a:rPr>
            </a:br>
            <a:r>
              <a:rPr lang="en-US" sz="3600" b="1" dirty="0">
                <a:latin typeface="JetBrains Mono"/>
              </a:rPr>
              <a:t>        </a:t>
            </a:r>
            <a:r>
              <a:rPr lang="ru-RU" sz="3600" b="1" dirty="0">
                <a:solidFill>
                  <a:srgbClr val="00B050"/>
                </a:solidFill>
                <a:latin typeface="JetBrains Mono"/>
              </a:rPr>
              <a:t>&lt;имя_родителя2&gt;</a:t>
            </a:r>
            <a:r>
              <a:rPr lang="ru-RU" sz="3600" b="1" dirty="0">
                <a:latin typeface="JetBrains Mono"/>
              </a:rPr>
              <a:t>, …, </a:t>
            </a:r>
            <a:r>
              <a:rPr lang="ru-RU" sz="3600" b="1" dirty="0">
                <a:solidFill>
                  <a:srgbClr val="00B050"/>
                </a:solidFill>
                <a:latin typeface="JetBrains Mono"/>
              </a:rPr>
              <a:t>&lt;</a:t>
            </a:r>
            <a:r>
              <a:rPr lang="ru-RU" sz="3600" b="1" dirty="0" err="1">
                <a:solidFill>
                  <a:srgbClr val="00B050"/>
                </a:solidFill>
                <a:latin typeface="JetBrains Mono"/>
              </a:rPr>
              <a:t>имя_родителя</a:t>
            </a:r>
            <a:r>
              <a:rPr lang="en-US" sz="3600" b="1" dirty="0">
                <a:solidFill>
                  <a:srgbClr val="00B050"/>
                </a:solidFill>
                <a:latin typeface="JetBrains Mono"/>
              </a:rPr>
              <a:t>N</a:t>
            </a:r>
            <a:r>
              <a:rPr lang="ru-RU" sz="3600" b="1" dirty="0">
                <a:solidFill>
                  <a:srgbClr val="00B050"/>
                </a:solidFill>
                <a:latin typeface="JetBrains Mono"/>
              </a:rPr>
              <a:t>&gt;</a:t>
            </a:r>
            <a:r>
              <a:rPr lang="ru-RU" sz="3600" b="1" dirty="0">
                <a:latin typeface="JetBrains Mono"/>
              </a:rPr>
              <a:t>  ):</a:t>
            </a:r>
          </a:p>
          <a:p>
            <a:pPr marL="320040" lvl="1">
              <a:buSzPct val="85000"/>
            </a:pPr>
            <a:r>
              <a:rPr lang="ru-RU" sz="3600" b="1" dirty="0">
                <a:latin typeface="JetBrains Mono"/>
              </a:rPr>
              <a:t>     </a:t>
            </a:r>
            <a:r>
              <a:rPr lang="en-US" sz="3600" b="1" dirty="0">
                <a:latin typeface="JetBrains Mono"/>
              </a:rPr>
              <a:t># </a:t>
            </a:r>
            <a:r>
              <a:rPr lang="ru-RU" sz="3600" b="1" dirty="0">
                <a:latin typeface="JetBrains Mono"/>
              </a:rPr>
              <a:t>тело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9018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323307" cy="5032512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Дисциплина "Программирование на языках высокого уровня" - семестр 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403" y="1734837"/>
            <a:ext cx="47337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a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'a'</a:t>
            </a:r>
            <a:b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B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b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'b'</a:t>
            </a:r>
            <a:b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C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c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 smtClean="0">
                <a:solidFill>
                  <a:srgbClr val="94558D"/>
                </a:solidFill>
                <a:latin typeface="JetBrains Mono"/>
              </a:rPr>
              <a:t>self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  <a:t>'c'</a:t>
            </a:r>
            <a:br>
              <a:rPr lang="ru-RU" altLang="ru-RU" sz="2400" b="1" dirty="0" smtClean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AB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(A, B):</a:t>
            </a:r>
            <a:b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BC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(B, C):</a:t>
            </a:r>
            <a:b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pass</a:t>
            </a:r>
            <a:b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 smtClean="0">
                <a:solidFill>
                  <a:srgbClr val="000000"/>
                </a:solidFill>
                <a:latin typeface="JetBrains Mono"/>
              </a:rPr>
              <a:t>ABC</a:t>
            </a: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(A, B, C):</a:t>
            </a:r>
            <a:b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 smtClean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2400" b="1" dirty="0" smtClean="0">
                <a:solidFill>
                  <a:srgbClr val="0033B3"/>
                </a:solidFill>
                <a:latin typeface="JetBrains Mono"/>
              </a:rPr>
              <a:t>pass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02664" y="1734837"/>
            <a:ext cx="70325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В случае с </a:t>
            </a:r>
            <a:r>
              <a:rPr lang="ru-RU" sz="3200" b="1" dirty="0" err="1" smtClean="0"/>
              <a:t>Python</a:t>
            </a:r>
            <a:r>
              <a:rPr lang="ru-RU" sz="3200" b="1" dirty="0" smtClean="0"/>
              <a:t> наследование </a:t>
            </a:r>
            <a:r>
              <a:rPr lang="ru-RU" sz="3200" b="1" dirty="0"/>
              <a:t>можно считать одним из способов </a:t>
            </a:r>
            <a:r>
              <a:rPr lang="ru-RU" sz="3200" b="1" dirty="0" smtClean="0"/>
              <a:t>собрать нужные комбинации методов </a:t>
            </a:r>
            <a:r>
              <a:rPr lang="ru-RU" sz="3200" b="1" dirty="0"/>
              <a:t>в серии </a:t>
            </a:r>
            <a:r>
              <a:rPr lang="ru-RU" sz="3200" b="1" dirty="0" smtClean="0"/>
              <a:t>классов:</a:t>
            </a:r>
          </a:p>
          <a:p>
            <a:endParaRPr lang="ru-RU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/>
              <a:t>Класс </a:t>
            </a:r>
            <a:r>
              <a:rPr lang="en-US" sz="3200" b="1" dirty="0" smtClean="0"/>
              <a:t>AB</a:t>
            </a:r>
            <a:r>
              <a:rPr lang="ru-RU" sz="3200" b="1" dirty="0" smtClean="0"/>
              <a:t> – методы </a:t>
            </a:r>
            <a:r>
              <a:rPr lang="en-US" sz="3200" b="1" dirty="0" smtClean="0"/>
              <a:t>a() </a:t>
            </a:r>
            <a:r>
              <a:rPr lang="ru-RU" sz="3200" b="1" dirty="0" smtClean="0"/>
              <a:t>и</a:t>
            </a:r>
            <a:r>
              <a:rPr lang="en-US" sz="3200" b="1" dirty="0" smtClean="0"/>
              <a:t> b()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/>
              <a:t>К</a:t>
            </a:r>
            <a:r>
              <a:rPr lang="ru-RU" sz="3200" b="1" dirty="0" smtClean="0"/>
              <a:t>ласс </a:t>
            </a:r>
            <a:r>
              <a:rPr lang="en-US" sz="3200" b="1" dirty="0" smtClean="0"/>
              <a:t>BC</a:t>
            </a:r>
            <a:r>
              <a:rPr lang="ru-RU" sz="3200" b="1" dirty="0" smtClean="0"/>
              <a:t> – методы </a:t>
            </a:r>
            <a:r>
              <a:rPr lang="en-US" sz="3200" b="1" dirty="0" smtClean="0"/>
              <a:t>b() </a:t>
            </a:r>
            <a:r>
              <a:rPr lang="ru-RU" sz="3200" b="1" dirty="0"/>
              <a:t>и</a:t>
            </a:r>
            <a:r>
              <a:rPr lang="en-US" sz="3200" b="1" dirty="0"/>
              <a:t> </a:t>
            </a:r>
            <a:r>
              <a:rPr lang="en-US" sz="3200" b="1" dirty="0" smtClean="0"/>
              <a:t>c()</a:t>
            </a:r>
            <a:endParaRPr lang="ru-RU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/>
              <a:t>Класс </a:t>
            </a:r>
            <a:r>
              <a:rPr lang="en-US" sz="3200" b="1" dirty="0" smtClean="0"/>
              <a:t>ABC</a:t>
            </a:r>
            <a:r>
              <a:rPr lang="ru-RU" sz="3200" b="1" dirty="0" smtClean="0"/>
              <a:t> – методы </a:t>
            </a:r>
            <a:r>
              <a:rPr lang="en-US" sz="3200" b="1" dirty="0" smtClean="0"/>
              <a:t>a(), </a:t>
            </a:r>
            <a:r>
              <a:rPr lang="en-US" sz="3200" b="1" dirty="0"/>
              <a:t>b</a:t>
            </a:r>
            <a:r>
              <a:rPr lang="en-US" sz="3200" b="1" dirty="0" smtClean="0"/>
              <a:t>() </a:t>
            </a:r>
            <a:r>
              <a:rPr lang="ru-RU" sz="3200" b="1" dirty="0"/>
              <a:t>и</a:t>
            </a:r>
            <a:r>
              <a:rPr lang="en-US" sz="3200" b="1" dirty="0"/>
              <a:t> c()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102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341312" y="1139688"/>
            <a:ext cx="11323307" cy="5032512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42" y="1769003"/>
            <a:ext cx="51118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ma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808080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'a'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mb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808080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'b'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ru-RU" altLang="ru-RU" sz="2400" b="1" dirty="0" err="1">
                <a:solidFill>
                  <a:srgbClr val="000000"/>
                </a:solidFill>
                <a:latin typeface="JetBrains Mono"/>
              </a:rPr>
              <a:t>mc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sz="2400" b="1" dirty="0">
                <a:solidFill>
                  <a:srgbClr val="808080"/>
                </a:solidFill>
                <a:latin typeface="JetBrains Mono"/>
              </a:rPr>
              <a:t>self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): </a:t>
            </a: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ru-RU" altLang="ru-RU" sz="2400" b="1" dirty="0">
                <a:solidFill>
                  <a:srgbClr val="008080"/>
                </a:solidFill>
                <a:latin typeface="JetBrains Mono"/>
              </a:rPr>
              <a:t>'c'</a:t>
            </a:r>
            <a:br>
              <a:rPr lang="ru-RU" altLang="ru-RU" sz="2400" b="1" dirty="0">
                <a:solidFill>
                  <a:srgbClr val="008080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AB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a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b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BC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b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c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mc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033B3"/>
                </a:solidFill>
                <a:latin typeface="JetBrains Mono"/>
              </a:rPr>
              <a:t>class </a:t>
            </a:r>
            <a:r>
              <a:rPr lang="ru-RU" altLang="ru-RU" sz="2400" b="1" dirty="0">
                <a:solidFill>
                  <a:srgbClr val="000000"/>
                </a:solidFill>
                <a:latin typeface="JetBrains Mono"/>
              </a:rPr>
              <a:t>ABC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a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ma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b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mb</a:t>
            </a: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ru-RU" altLang="ru-RU" sz="2400" b="1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sz="2400" b="1" dirty="0">
                <a:solidFill>
                  <a:srgbClr val="080808"/>
                </a:solidFill>
                <a:latin typeface="JetBrains Mono"/>
              </a:rPr>
              <a:t>    c = </a:t>
            </a:r>
            <a:r>
              <a:rPr lang="ru-RU" altLang="ru-RU" sz="2400" b="1" dirty="0" err="1">
                <a:solidFill>
                  <a:srgbClr val="080808"/>
                </a:solidFill>
                <a:latin typeface="JetBrains Mono"/>
              </a:rPr>
              <a:t>mc</a:t>
            </a:r>
            <a:endParaRPr lang="ru-RU" altLang="ru-RU" sz="4800" b="1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32052" y="2006335"/>
            <a:ext cx="7032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Собрать нужные методы в классы можно и без множественного наследования:</a:t>
            </a:r>
          </a:p>
          <a:p>
            <a:endParaRPr lang="ru-RU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/>
              <a:t>Класс </a:t>
            </a:r>
            <a:r>
              <a:rPr lang="en-US" sz="3200" b="1" dirty="0" smtClean="0"/>
              <a:t>AB</a:t>
            </a:r>
            <a:r>
              <a:rPr lang="ru-RU" sz="3200" b="1" dirty="0" smtClean="0"/>
              <a:t> – методы </a:t>
            </a:r>
            <a:r>
              <a:rPr lang="en-US" sz="3200" b="1" dirty="0" smtClean="0"/>
              <a:t>a() </a:t>
            </a:r>
            <a:r>
              <a:rPr lang="ru-RU" sz="3200" b="1" dirty="0" smtClean="0"/>
              <a:t>и</a:t>
            </a:r>
            <a:r>
              <a:rPr lang="en-US" sz="3200" b="1" dirty="0" smtClean="0"/>
              <a:t> b()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/>
              <a:t>К</a:t>
            </a:r>
            <a:r>
              <a:rPr lang="ru-RU" sz="3200" b="1" dirty="0" smtClean="0"/>
              <a:t>ласс </a:t>
            </a:r>
            <a:r>
              <a:rPr lang="en-US" sz="3200" b="1" dirty="0" smtClean="0"/>
              <a:t>BC</a:t>
            </a:r>
            <a:r>
              <a:rPr lang="ru-RU" sz="3200" b="1" dirty="0" smtClean="0"/>
              <a:t> – методы </a:t>
            </a:r>
            <a:r>
              <a:rPr lang="en-US" sz="3200" b="1" dirty="0" smtClean="0"/>
              <a:t>b() </a:t>
            </a:r>
            <a:r>
              <a:rPr lang="ru-RU" sz="3200" b="1" dirty="0"/>
              <a:t>и</a:t>
            </a:r>
            <a:r>
              <a:rPr lang="en-US" sz="3200" b="1" dirty="0"/>
              <a:t> </a:t>
            </a:r>
            <a:r>
              <a:rPr lang="en-US" sz="3200" b="1" dirty="0" smtClean="0"/>
              <a:t>c()</a:t>
            </a:r>
            <a:endParaRPr lang="ru-RU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smtClean="0"/>
              <a:t>Класс </a:t>
            </a:r>
            <a:r>
              <a:rPr lang="en-US" sz="3200" b="1" dirty="0" smtClean="0"/>
              <a:t>ABC</a:t>
            </a:r>
            <a:r>
              <a:rPr lang="ru-RU" sz="3200" b="1" dirty="0" smtClean="0"/>
              <a:t> – методы </a:t>
            </a:r>
            <a:r>
              <a:rPr lang="en-US" sz="3200" b="1" dirty="0" smtClean="0"/>
              <a:t>a(), </a:t>
            </a:r>
            <a:r>
              <a:rPr lang="en-US" sz="3200" b="1" dirty="0"/>
              <a:t>b</a:t>
            </a:r>
            <a:r>
              <a:rPr lang="en-US" sz="3200" b="1" dirty="0" smtClean="0"/>
              <a:t>() </a:t>
            </a:r>
            <a:r>
              <a:rPr lang="ru-RU" sz="3200" b="1" dirty="0"/>
              <a:t>и</a:t>
            </a:r>
            <a:r>
              <a:rPr lang="en-US" sz="3200" b="1" dirty="0"/>
              <a:t> c()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417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D05300-6423-4E0C-9D84-5E12BCA8D65A}" vid="{B295DBED-4CD2-4D20-B086-B65B9F856DE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68044</TotalTime>
  <Words>6445</Words>
  <Application>Microsoft Office PowerPoint</Application>
  <PresentationFormat>Широкоэкранный</PresentationFormat>
  <Paragraphs>940</Paragraphs>
  <Slides>116</Slides>
  <Notes>95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116</vt:i4>
      </vt:variant>
    </vt:vector>
  </HeadingPairs>
  <TitlesOfParts>
    <vt:vector size="124" baseType="lpstr">
      <vt:lpstr>Arial</vt:lpstr>
      <vt:lpstr>Calibri</vt:lpstr>
      <vt:lpstr>Cambria</vt:lpstr>
      <vt:lpstr>Franklin Gothic Book</vt:lpstr>
      <vt:lpstr>JetBrains Mono</vt:lpstr>
      <vt:lpstr>Perpetua</vt:lpstr>
      <vt:lpstr>Wingdings 2</vt:lpstr>
      <vt:lpstr>Тема1</vt:lpstr>
      <vt:lpstr>Тема 4.  ООП в Python</vt:lpstr>
      <vt:lpstr>Классы и объекты в языке Python</vt:lpstr>
      <vt:lpstr>Классы и объекты в языке Python</vt:lpstr>
      <vt:lpstr>Классы и объекты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 - Методы класса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Классы в языке Python</vt:lpstr>
      <vt:lpstr>Перегрузка операторов</vt:lpstr>
      <vt:lpstr>Перегрузка операторов</vt:lpstr>
      <vt:lpstr>Перегрузка операторов</vt:lpstr>
      <vt:lpstr>Перегрузка операторов</vt:lpstr>
      <vt:lpstr>Перегрузка операторов</vt:lpstr>
      <vt:lpstr>Перегрузка операторов</vt:lpstr>
      <vt:lpstr>Свойства классов</vt:lpstr>
      <vt:lpstr>Свойства классов</vt:lpstr>
      <vt:lpstr>Свойства классов</vt:lpstr>
      <vt:lpstr>Свойства классов</vt:lpstr>
      <vt:lpstr>Свойства классов</vt:lpstr>
      <vt:lpstr>Свойства классов</vt:lpstr>
      <vt:lpstr>Свойства классов</vt:lpstr>
      <vt:lpstr>Свойства классов</vt:lpstr>
      <vt:lpstr>Свойства классов</vt:lpstr>
      <vt:lpstr>Свойства классов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  <vt:lpstr>Наследование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 Введение в язык программирования Python.  Алгоритмические средства языка Python</dc:title>
  <dc:creator>Алина Будаева</dc:creator>
  <cp:lastModifiedBy>Алина</cp:lastModifiedBy>
  <cp:revision>424</cp:revision>
  <dcterms:created xsi:type="dcterms:W3CDTF">2020-07-26T09:05:05Z</dcterms:created>
  <dcterms:modified xsi:type="dcterms:W3CDTF">2021-11-29T08:15:09Z</dcterms:modified>
</cp:coreProperties>
</file>