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3"/>
  </p:notesMasterIdLst>
  <p:sldIdLst>
    <p:sldId id="256" r:id="rId2"/>
    <p:sldId id="257" r:id="rId3"/>
    <p:sldId id="258" r:id="rId4"/>
    <p:sldId id="259" r:id="rId5"/>
    <p:sldId id="419" r:id="rId6"/>
    <p:sldId id="428" r:id="rId7"/>
    <p:sldId id="429" r:id="rId8"/>
    <p:sldId id="430" r:id="rId9"/>
    <p:sldId id="431" r:id="rId10"/>
    <p:sldId id="260" r:id="rId11"/>
    <p:sldId id="418" r:id="rId12"/>
    <p:sldId id="300" r:id="rId13"/>
    <p:sldId id="301" r:id="rId14"/>
    <p:sldId id="305" r:id="rId15"/>
    <p:sldId id="261" r:id="rId16"/>
    <p:sldId id="262" r:id="rId17"/>
    <p:sldId id="302" r:id="rId18"/>
    <p:sldId id="303" r:id="rId19"/>
    <p:sldId id="304" r:id="rId20"/>
    <p:sldId id="297" r:id="rId21"/>
    <p:sldId id="266" r:id="rId22"/>
    <p:sldId id="265" r:id="rId23"/>
    <p:sldId id="267" r:id="rId24"/>
    <p:sldId id="306" r:id="rId25"/>
    <p:sldId id="309" r:id="rId26"/>
    <p:sldId id="308" r:id="rId27"/>
    <p:sldId id="307" r:id="rId28"/>
    <p:sldId id="420" r:id="rId29"/>
    <p:sldId id="270" r:id="rId30"/>
    <p:sldId id="271" r:id="rId31"/>
    <p:sldId id="277" r:id="rId32"/>
    <p:sldId id="278" r:id="rId33"/>
    <p:sldId id="276" r:id="rId34"/>
    <p:sldId id="279" r:id="rId35"/>
    <p:sldId id="280" r:id="rId36"/>
    <p:sldId id="347" r:id="rId37"/>
    <p:sldId id="281" r:id="rId38"/>
    <p:sldId id="312" r:id="rId39"/>
    <p:sldId id="319" r:id="rId40"/>
    <p:sldId id="282" r:id="rId41"/>
    <p:sldId id="320" r:id="rId42"/>
    <p:sldId id="336" r:id="rId43"/>
    <p:sldId id="337" r:id="rId44"/>
    <p:sldId id="338" r:id="rId45"/>
    <p:sldId id="339" r:id="rId46"/>
    <p:sldId id="340" r:id="rId47"/>
    <p:sldId id="341" r:id="rId48"/>
    <p:sldId id="353" r:id="rId49"/>
    <p:sldId id="310" r:id="rId50"/>
    <p:sldId id="313" r:id="rId51"/>
    <p:sldId id="314" r:id="rId52"/>
    <p:sldId id="315" r:id="rId53"/>
    <p:sldId id="316" r:id="rId54"/>
    <p:sldId id="317" r:id="rId55"/>
    <p:sldId id="318" r:id="rId56"/>
    <p:sldId id="285" r:id="rId57"/>
    <p:sldId id="286" r:id="rId58"/>
    <p:sldId id="283" r:id="rId59"/>
    <p:sldId id="321" r:id="rId60"/>
    <p:sldId id="284" r:id="rId61"/>
    <p:sldId id="322" r:id="rId62"/>
    <p:sldId id="289" r:id="rId63"/>
    <p:sldId id="292" r:id="rId64"/>
    <p:sldId id="287" r:id="rId65"/>
    <p:sldId id="290" r:id="rId66"/>
    <p:sldId id="296" r:id="rId67"/>
    <p:sldId id="288" r:id="rId68"/>
    <p:sldId id="291" r:id="rId69"/>
    <p:sldId id="293" r:id="rId70"/>
    <p:sldId id="294" r:id="rId71"/>
    <p:sldId id="295" r:id="rId72"/>
    <p:sldId id="421" r:id="rId73"/>
    <p:sldId id="422" r:id="rId74"/>
    <p:sldId id="424" r:id="rId75"/>
    <p:sldId id="425" r:id="rId76"/>
    <p:sldId id="433" r:id="rId77"/>
    <p:sldId id="427" r:id="rId78"/>
    <p:sldId id="434" r:id="rId79"/>
    <p:sldId id="432" r:id="rId80"/>
    <p:sldId id="323" r:id="rId81"/>
    <p:sldId id="327" r:id="rId82"/>
    <p:sldId id="330" r:id="rId83"/>
    <p:sldId id="334" r:id="rId84"/>
    <p:sldId id="335" r:id="rId85"/>
    <p:sldId id="329" r:id="rId86"/>
    <p:sldId id="331" r:id="rId87"/>
    <p:sldId id="332" r:id="rId88"/>
    <p:sldId id="333" r:id="rId89"/>
    <p:sldId id="328" r:id="rId90"/>
    <p:sldId id="324" r:id="rId91"/>
    <p:sldId id="325" r:id="rId92"/>
    <p:sldId id="344" r:id="rId93"/>
    <p:sldId id="345" r:id="rId94"/>
    <p:sldId id="346" r:id="rId95"/>
    <p:sldId id="343" r:id="rId96"/>
    <p:sldId id="349" r:id="rId97"/>
    <p:sldId id="352" r:id="rId98"/>
    <p:sldId id="348" r:id="rId99"/>
    <p:sldId id="363" r:id="rId100"/>
    <p:sldId id="350" r:id="rId101"/>
    <p:sldId id="351" r:id="rId102"/>
    <p:sldId id="356" r:id="rId103"/>
    <p:sldId id="354" r:id="rId104"/>
    <p:sldId id="355" r:id="rId105"/>
    <p:sldId id="358" r:id="rId106"/>
    <p:sldId id="357" r:id="rId107"/>
    <p:sldId id="359" r:id="rId108"/>
    <p:sldId id="360" r:id="rId109"/>
    <p:sldId id="361" r:id="rId110"/>
    <p:sldId id="362" r:id="rId111"/>
    <p:sldId id="364" r:id="rId112"/>
    <p:sldId id="368" r:id="rId113"/>
    <p:sldId id="365" r:id="rId114"/>
    <p:sldId id="366" r:id="rId115"/>
    <p:sldId id="367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5" r:id="rId131"/>
    <p:sldId id="446" r:id="rId132"/>
    <p:sldId id="383" r:id="rId133"/>
    <p:sldId id="384" r:id="rId134"/>
    <p:sldId id="386" r:id="rId135"/>
    <p:sldId id="387" r:id="rId136"/>
    <p:sldId id="441" r:id="rId137"/>
    <p:sldId id="388" r:id="rId138"/>
    <p:sldId id="389" r:id="rId139"/>
    <p:sldId id="442" r:id="rId140"/>
    <p:sldId id="390" r:id="rId141"/>
    <p:sldId id="443" r:id="rId142"/>
    <p:sldId id="391" r:id="rId143"/>
    <p:sldId id="392" r:id="rId144"/>
    <p:sldId id="393" r:id="rId145"/>
    <p:sldId id="394" r:id="rId146"/>
    <p:sldId id="395" r:id="rId147"/>
    <p:sldId id="444" r:id="rId148"/>
    <p:sldId id="445" r:id="rId149"/>
    <p:sldId id="447" r:id="rId150"/>
    <p:sldId id="397" r:id="rId151"/>
    <p:sldId id="401" r:id="rId152"/>
    <p:sldId id="402" r:id="rId153"/>
    <p:sldId id="404" r:id="rId154"/>
    <p:sldId id="405" r:id="rId155"/>
    <p:sldId id="406" r:id="rId156"/>
    <p:sldId id="407" r:id="rId157"/>
    <p:sldId id="410" r:id="rId158"/>
    <p:sldId id="411" r:id="rId159"/>
    <p:sldId id="408" r:id="rId160"/>
    <p:sldId id="409" r:id="rId161"/>
    <p:sldId id="403" r:id="rId162"/>
    <p:sldId id="412" r:id="rId163"/>
    <p:sldId id="438" r:id="rId164"/>
    <p:sldId id="414" r:id="rId165"/>
    <p:sldId id="415" r:id="rId166"/>
    <p:sldId id="417" r:id="rId167"/>
    <p:sldId id="416" r:id="rId168"/>
    <p:sldId id="413" r:id="rId169"/>
    <p:sldId id="435" r:id="rId170"/>
    <p:sldId id="436" r:id="rId171"/>
    <p:sldId id="437" r:id="rId1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261CA4"/>
    <a:srgbClr val="3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40" autoAdjust="0"/>
  </p:normalViewPr>
  <p:slideViewPr>
    <p:cSldViewPr snapToGrid="0">
      <p:cViewPr varScale="1">
        <p:scale>
          <a:sx n="61" d="100"/>
          <a:sy n="61" d="100"/>
        </p:scale>
        <p:origin x="14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5B90F-5265-4DAE-AB90-098428F341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FBB6-9DBC-40CE-A9BB-F10FB0396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chik.ru/osnovy/dzen-python-pep2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.org/dev/peps/pep-0020/" TargetMode="Externa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rog.pro/python/py/str/str_format_method.html" TargetMode="Externa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rog.pro/python/py/str/str_format_method.html" TargetMode="Externa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rog.pro/python/py/str/str_format_method.html" TargetMode="Externa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rog.pro/python/py/str/str_format_method.html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formatirovanie-strok-metod-format.html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Язык программирования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его место среди других языков программирования. Установка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в интерактивном режиме интерпретатора.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Среда программирования.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документации.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Базовые типы данных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языка.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Переменные. Динамическая типизация.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 о счетчике ссылок и сборке мусора. Структура программы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Правила оформления отступов.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Инструкция присваивания, групповое присваивание. Комбинированные инструкции присваивания.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Ввод данных, вывод результатов.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Инструкция ветвления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 цикла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числами.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Встроенные функции и модули для работы с числами.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Строки. Литералы строк. Специальные символы. Операции над строками: конкатенация, повторение, доступ по индексу, получение подстроки, проверка вхождения. Форматирование строк.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и методы для работы со строками.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Регулярные выражения.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3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214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положительном индексе, отсчет идет от начала строки, при отрицательном – </a:t>
            </a:r>
            <a:r>
              <a:rPr lang="ru-RU" b="1" dirty="0" smtClean="0"/>
              <a:t>с конца!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474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s1='breKeKeKeKs'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ss=s1.replace('Ke','XoXo',2)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строке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заменить 2 вхождения строки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ХоХо</a:t>
            </a:r>
            <a:endParaRPr lang="sq-A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 → 'breXoXoXoXoKeKs'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74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положительном индексе, отсчет идет от начала строки, при отрицательном – </a:t>
            </a:r>
            <a:r>
              <a:rPr lang="ru-RU" b="1" dirty="0" smtClean="0"/>
              <a:t>с конца!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1108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Пример, к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S.join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dirty="0" smtClean="0"/>
              <a:t>S1 =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"python language"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S2=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"123212311-"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dirty="0" smtClean="0"/>
              <a:t>([S1, S2,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erwrw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S=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“  #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</a:t>
            </a:r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текст будет разделителем в получившемся тексте после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S.join</a:t>
            </a:r>
            <a:r>
              <a:rPr lang="en-US" dirty="0" smtClean="0"/>
              <a:t>(a))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233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Пример: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s1='ZoomZoom'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s1.center(15) → '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ZoomZoom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Примеры: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s1='abrakadabra'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s1.count('ab') → 2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s1.count('ab',1) → 1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s1.count('ab',1,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0 потому что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s1[1: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'brakada'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5658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Expandtabs</a:t>
            </a:r>
            <a:r>
              <a:rPr lang="en-US" baseline="0" dirty="0" smtClean="0"/>
              <a:t> – </a:t>
            </a:r>
            <a:r>
              <a:rPr lang="ru-RU" baseline="0" dirty="0" smtClean="0"/>
              <a:t>фактически выравнивает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993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breKeKeKeKs 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s2=s1.strip()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 → 'breKeKeKeKs‘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 breKeKeKeKs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s2=s1.lstrip()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 → 'breKeKeKeKs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s2=s1.rstrip()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 → '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breKeKeKeKs'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4718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627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4748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7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777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4106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5497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95970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Т.к. само регулярное</a:t>
            </a:r>
            <a:r>
              <a:rPr lang="ru-RU" baseline="0" dirty="0" smtClean="0"/>
              <a:t> выражение будет записано как  </a:t>
            </a:r>
            <a:r>
              <a:rPr lang="en-US" baseline="0" dirty="0" smtClean="0"/>
              <a:t>\\</a:t>
            </a:r>
            <a:r>
              <a:rPr lang="ru-RU" baseline="0" dirty="0" smtClean="0"/>
              <a:t>,</a:t>
            </a:r>
          </a:p>
          <a:p>
            <a:r>
              <a:rPr lang="ru-RU" baseline="0" dirty="0" smtClean="0"/>
              <a:t>и  каждый </a:t>
            </a:r>
            <a:r>
              <a:rPr lang="en-US" baseline="0" dirty="0" smtClean="0"/>
              <a:t>\</a:t>
            </a:r>
            <a:r>
              <a:rPr lang="ru-RU" baseline="0" dirty="0" smtClean="0"/>
              <a:t> должен быть выражен как </a:t>
            </a:r>
            <a:r>
              <a:rPr lang="en-US" baseline="0" dirty="0" smtClean="0"/>
              <a:t>\\</a:t>
            </a:r>
            <a:r>
              <a:rPr lang="ru-RU" baseline="0" dirty="0" smtClean="0"/>
              <a:t> внутри обычного строкового литерала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370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raw</a:t>
            </a:r>
            <a:r>
              <a:rPr lang="ru-RU" baseline="0" dirty="0" smtClean="0"/>
              <a:t>-строках символ </a:t>
            </a:r>
            <a:r>
              <a:rPr lang="en-US" baseline="0" dirty="0" smtClean="0"/>
              <a:t>\</a:t>
            </a:r>
            <a:r>
              <a:rPr lang="ru-RU" baseline="0" dirty="0" smtClean="0"/>
              <a:t> не используется как особый для строковых литералов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546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raw</a:t>
            </a:r>
            <a:r>
              <a:rPr lang="ru-RU" baseline="0" dirty="0" smtClean="0"/>
              <a:t>-строках символ </a:t>
            </a:r>
            <a:r>
              <a:rPr lang="en-US" baseline="0" dirty="0" smtClean="0"/>
              <a:t>\</a:t>
            </a:r>
            <a:r>
              <a:rPr lang="ru-RU" baseline="0" dirty="0" smtClean="0"/>
              <a:t> не используется как особый для строковых литералов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2318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\A – </a:t>
            </a:r>
            <a:r>
              <a:rPr lang="ru-RU" dirty="0" smtClean="0"/>
              <a:t>совпадение</a:t>
            </a:r>
            <a:r>
              <a:rPr lang="ru-RU" baseline="0" dirty="0" smtClean="0"/>
              <a:t> только в начале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\Z – </a:t>
            </a:r>
            <a:r>
              <a:rPr lang="ru-RU" dirty="0" smtClean="0"/>
              <a:t>совпадение</a:t>
            </a:r>
            <a:r>
              <a:rPr lang="ru-RU" baseline="0" dirty="0" smtClean="0"/>
              <a:t> только в конце строки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(?...) – </a:t>
            </a:r>
            <a:r>
              <a:rPr lang="ru-RU" dirty="0" smtClean="0"/>
              <a:t>(?</a:t>
            </a:r>
            <a:r>
              <a:rPr lang="ru-RU" baseline="0" dirty="0" smtClean="0"/>
              <a:t> – это расширяющая нотация, смысл зависит от символа / текста, записанного после него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(?</a:t>
            </a:r>
            <a:r>
              <a:rPr lang="ru-RU" dirty="0" smtClean="0"/>
              <a:t>:</a:t>
            </a:r>
            <a:r>
              <a:rPr lang="en-US" dirty="0" smtClean="0"/>
              <a:t>...) – </a:t>
            </a:r>
            <a:r>
              <a:rPr lang="ru-RU" dirty="0" smtClean="0"/>
              <a:t>группа</a:t>
            </a:r>
            <a:r>
              <a:rPr lang="ru-RU" baseline="0" dirty="0" smtClean="0"/>
              <a:t> (ненумерованная)</a:t>
            </a:r>
            <a:endParaRPr lang="ru-RU" dirty="0" smtClean="0"/>
          </a:p>
          <a:p>
            <a:r>
              <a:rPr lang="ru-RU" dirty="0" smtClean="0"/>
              <a:t>(…) – группа</a:t>
            </a:r>
            <a:r>
              <a:rPr lang="ru-RU" baseline="0" dirty="0" smtClean="0"/>
              <a:t> нумерованная (на эту группу можно ссылаться и после сравнения по номеру \номер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7928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latin typeface="Arial Unicode MS"/>
              </a:rPr>
              <a:t>(?P&lt;</a:t>
            </a:r>
            <a:r>
              <a:rPr lang="ru-RU" altLang="ru-RU" dirty="0" err="1" smtClean="0">
                <a:latin typeface="Arial Unicode MS"/>
              </a:rPr>
              <a:t>quote</a:t>
            </a:r>
            <a:r>
              <a:rPr lang="ru-RU" altLang="ru-RU" dirty="0" smtClean="0">
                <a:latin typeface="Arial Unicode MS"/>
              </a:rPr>
              <a:t>&gt;['"]).*?(?P=</a:t>
            </a:r>
            <a:r>
              <a:rPr lang="ru-RU" altLang="ru-RU" dirty="0" err="1" smtClean="0">
                <a:latin typeface="Arial Unicode MS"/>
              </a:rPr>
              <a:t>quote</a:t>
            </a:r>
            <a:r>
              <a:rPr lang="ru-RU" altLang="ru-RU" dirty="0" smtClean="0">
                <a:latin typeface="Arial Unicode MS"/>
              </a:rPr>
              <a:t>)</a:t>
            </a:r>
            <a:endParaRPr lang="ru-RU" altLang="ru-RU" sz="2800" dirty="0" smtClean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ru-RU" altLang="ru-RU" dirty="0" smtClean="0">
                <a:latin typeface="Arial Unicode MS"/>
              </a:rPr>
              <a:t>(?P&lt;</a:t>
            </a:r>
            <a:r>
              <a:rPr lang="ru-RU" altLang="ru-RU" dirty="0" err="1" smtClean="0">
                <a:latin typeface="Arial Unicode MS"/>
              </a:rPr>
              <a:t>quote</a:t>
            </a:r>
            <a:r>
              <a:rPr lang="ru-RU" altLang="ru-RU" dirty="0" smtClean="0">
                <a:latin typeface="Arial Unicode MS"/>
              </a:rPr>
              <a:t>&gt;['"])</a:t>
            </a:r>
            <a:r>
              <a:rPr lang="en-US" altLang="ru-RU" dirty="0" smtClean="0">
                <a:latin typeface="Arial Unicode MS"/>
              </a:rPr>
              <a:t> – </a:t>
            </a:r>
            <a:r>
              <a:rPr lang="ru-RU" altLang="ru-RU" dirty="0" smtClean="0">
                <a:latin typeface="Arial Unicode MS"/>
              </a:rPr>
              <a:t>описываем</a:t>
            </a:r>
            <a:r>
              <a:rPr lang="ru-RU" altLang="ru-RU" baseline="0" dirty="0" smtClean="0">
                <a:latin typeface="Arial Unicode MS"/>
              </a:rPr>
              <a:t> группу с именем </a:t>
            </a:r>
            <a:r>
              <a:rPr lang="en-US" altLang="ru-RU" b="1" baseline="0" dirty="0" smtClean="0">
                <a:latin typeface="Arial Unicode MS"/>
              </a:rPr>
              <a:t>quote</a:t>
            </a:r>
            <a:r>
              <a:rPr lang="ru-RU" altLang="ru-RU" baseline="0" dirty="0" smtClean="0">
                <a:latin typeface="Arial Unicode MS"/>
              </a:rPr>
              <a:t>, описание шаблона – символ </a:t>
            </a:r>
            <a:r>
              <a:rPr lang="en-US" altLang="ru-RU" baseline="0" dirty="0" smtClean="0">
                <a:latin typeface="Arial Unicode MS"/>
              </a:rPr>
              <a:t>‘</a:t>
            </a:r>
            <a:r>
              <a:rPr lang="ru-RU" altLang="ru-RU" baseline="0" dirty="0" smtClean="0">
                <a:latin typeface="Arial Unicode MS"/>
              </a:rPr>
              <a:t> или </a:t>
            </a:r>
            <a:r>
              <a:rPr lang="en-US" altLang="ru-RU" baseline="0" dirty="0" smtClean="0">
                <a:latin typeface="Arial Unicode MS"/>
              </a:rPr>
              <a:t>“</a:t>
            </a:r>
            <a:r>
              <a:rPr lang="ru-RU" altLang="ru-RU" baseline="0" dirty="0" smtClean="0">
                <a:latin typeface="Arial Unicode MS"/>
              </a:rPr>
              <a:t> </a:t>
            </a:r>
          </a:p>
          <a:p>
            <a:endParaRPr lang="ru-RU" baseline="0" dirty="0" smtClean="0">
              <a:latin typeface="Arial Unicode MS"/>
            </a:endParaRPr>
          </a:p>
          <a:p>
            <a:r>
              <a:rPr lang="ru-RU" altLang="ru-RU" dirty="0" smtClean="0">
                <a:latin typeface="Arial Unicode MS"/>
              </a:rPr>
              <a:t>.*?  - любые символы минимальное количество раз (т.к. квантификатор</a:t>
            </a:r>
            <a:r>
              <a:rPr lang="ru-RU" altLang="ru-RU" baseline="0" dirty="0" smtClean="0">
                <a:latin typeface="Arial Unicode MS"/>
              </a:rPr>
              <a:t> жадный)</a:t>
            </a:r>
          </a:p>
          <a:p>
            <a:r>
              <a:rPr lang="ru-RU" altLang="ru-RU" dirty="0" smtClean="0">
                <a:latin typeface="Arial Unicode MS"/>
              </a:rPr>
              <a:t>(?P=</a:t>
            </a:r>
            <a:r>
              <a:rPr lang="ru-RU" altLang="ru-RU" dirty="0" err="1" smtClean="0">
                <a:latin typeface="Arial Unicode MS"/>
              </a:rPr>
              <a:t>quote</a:t>
            </a:r>
            <a:r>
              <a:rPr lang="ru-RU" altLang="ru-RU" dirty="0" smtClean="0">
                <a:latin typeface="Arial Unicode MS"/>
              </a:rPr>
              <a:t>) – повторная</a:t>
            </a:r>
            <a:r>
              <a:rPr lang="ru-RU" altLang="ru-RU" baseline="0" dirty="0" smtClean="0">
                <a:latin typeface="Arial Unicode MS"/>
              </a:rPr>
              <a:t> ссылка на группу с именем </a:t>
            </a:r>
            <a:r>
              <a:rPr lang="en-US" altLang="ru-RU" b="1" baseline="0" dirty="0" smtClean="0">
                <a:latin typeface="Arial Unicode MS"/>
              </a:rPr>
              <a:t>quote</a:t>
            </a:r>
            <a:r>
              <a:rPr lang="ru-RU" altLang="ru-RU" baseline="0" dirty="0" smtClean="0">
                <a:latin typeface="Arial Unicode MS"/>
              </a:rPr>
              <a:t>.</a:t>
            </a:r>
          </a:p>
          <a:p>
            <a:endParaRPr lang="ru-RU" altLang="ru-RU" baseline="0" dirty="0" smtClean="0">
              <a:latin typeface="Arial Unicode MS"/>
            </a:endParaRPr>
          </a:p>
          <a:p>
            <a:r>
              <a:rPr lang="ru-RU" altLang="ru-RU" baseline="0" dirty="0" smtClean="0">
                <a:latin typeface="Arial Unicode MS"/>
              </a:rPr>
              <a:t>Получаем </a:t>
            </a:r>
            <a:r>
              <a:rPr lang="en-US" altLang="ru-RU" baseline="0" dirty="0" smtClean="0">
                <a:latin typeface="Arial Unicode MS"/>
              </a:rPr>
              <a:t>‘</a:t>
            </a:r>
            <a:r>
              <a:rPr lang="ru-RU" altLang="ru-RU" baseline="0" dirty="0" smtClean="0">
                <a:latin typeface="Arial Unicode MS"/>
              </a:rPr>
              <a:t> какой-то текст</a:t>
            </a:r>
            <a:r>
              <a:rPr lang="en-US" altLang="ru-RU" baseline="0" dirty="0" smtClean="0">
                <a:latin typeface="Arial Unicode MS"/>
              </a:rPr>
              <a:t>  ‘ </a:t>
            </a:r>
            <a:r>
              <a:rPr lang="ru-RU" altLang="ru-RU" baseline="0" dirty="0" smtClean="0">
                <a:latin typeface="Arial Unicode MS"/>
              </a:rPr>
              <a:t>или </a:t>
            </a:r>
            <a:r>
              <a:rPr lang="en-US" altLang="ru-RU" baseline="0" dirty="0" smtClean="0">
                <a:latin typeface="Arial Unicode MS"/>
              </a:rPr>
              <a:t>“ </a:t>
            </a:r>
            <a:r>
              <a:rPr lang="ru-RU" altLang="ru-RU" baseline="0" dirty="0" smtClean="0">
                <a:latin typeface="Arial Unicode MS"/>
              </a:rPr>
              <a:t>какой-то текст </a:t>
            </a:r>
            <a:r>
              <a:rPr lang="en-US" altLang="ru-RU" baseline="0" dirty="0" smtClean="0">
                <a:latin typeface="Arial Unicode MS"/>
              </a:rPr>
              <a:t>“</a:t>
            </a:r>
            <a:r>
              <a:rPr lang="ru-RU" altLang="ru-RU" baseline="0" dirty="0" smtClean="0">
                <a:latin typeface="Arial Unicode MS"/>
              </a:rPr>
              <a:t> </a:t>
            </a:r>
            <a:endParaRPr lang="ru-RU" altLang="ru-RU" dirty="0" smtClean="0">
              <a:latin typeface="Arial Unicode MS"/>
            </a:endParaRPr>
          </a:p>
          <a:p>
            <a:endParaRPr lang="ru-RU" dirty="0" smtClean="0">
              <a:latin typeface="Arial Unicode M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013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raw</a:t>
            </a:r>
            <a:r>
              <a:rPr lang="ru-RU" baseline="0" dirty="0" smtClean="0"/>
              <a:t>-строках символ </a:t>
            </a:r>
            <a:r>
              <a:rPr lang="en-US" baseline="0" dirty="0" smtClean="0"/>
              <a:t>\</a:t>
            </a:r>
            <a:r>
              <a:rPr lang="ru-RU" baseline="0" dirty="0" smtClean="0"/>
              <a:t> не используется как особый для строковых литералов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612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</a:t>
            </a:r>
            <a:r>
              <a:rPr lang="en-US" baseline="0" dirty="0" smtClean="0"/>
              <a:t>Python</a:t>
            </a:r>
            <a:r>
              <a:rPr lang="ru-RU" baseline="0" dirty="0" smtClean="0"/>
              <a:t> правила написания регулярных выражений имеют некоторые отличия. См. документацию по </a:t>
            </a:r>
            <a:r>
              <a:rPr lang="en-US" baseline="0" dirty="0" smtClean="0"/>
              <a:t>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21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229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err="1" smtClean="0">
                <a:solidFill>
                  <a:srgbClr val="080808"/>
                </a:solidFill>
                <a:latin typeface="JetBrains Mono"/>
              </a:rPr>
              <a:t>re.match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smtClean="0">
                <a:solidFill>
                  <a:srgbClr val="008080"/>
                </a:solidFill>
                <a:latin typeface="JetBrains Mono"/>
              </a:rPr>
              <a:t>""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, s))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0" dirty="0" smtClean="0">
                <a:solidFill>
                  <a:srgbClr val="080808"/>
                </a:solidFill>
                <a:latin typeface="JetBrains Mono"/>
              </a:rPr>
              <a:t>Для данного шаблона (т.е. пустая строка) также возвращается результат не </a:t>
            </a:r>
            <a:r>
              <a:rPr lang="en-US" altLang="ru-RU" sz="1200" b="0" dirty="0" smtClean="0">
                <a:solidFill>
                  <a:srgbClr val="080808"/>
                </a:solidFill>
                <a:latin typeface="JetBrains Mono"/>
              </a:rPr>
              <a:t>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/>
              <a:t>&lt;</a:t>
            </a:r>
            <a:r>
              <a:rPr lang="ru-RU" sz="2800" dirty="0" err="1" smtClean="0"/>
              <a:t>re.Match</a:t>
            </a:r>
            <a:r>
              <a:rPr lang="ru-RU" sz="2800" dirty="0" smtClean="0"/>
              <a:t> </a:t>
            </a:r>
            <a:r>
              <a:rPr lang="ru-RU" sz="2800" dirty="0" err="1" smtClean="0"/>
              <a:t>object</a:t>
            </a:r>
            <a:r>
              <a:rPr lang="ru-RU" sz="2800" dirty="0" smtClean="0"/>
              <a:t>; </a:t>
            </a:r>
            <a:r>
              <a:rPr lang="ru-RU" sz="2800" dirty="0" err="1" smtClean="0"/>
              <a:t>span</a:t>
            </a:r>
            <a:r>
              <a:rPr lang="ru-RU" sz="2800" dirty="0" smtClean="0"/>
              <a:t>=(0, </a:t>
            </a:r>
            <a:r>
              <a:rPr lang="en-US" sz="2800" dirty="0" smtClean="0"/>
              <a:t>0</a:t>
            </a:r>
            <a:r>
              <a:rPr lang="ru-RU" sz="2800" dirty="0" smtClean="0"/>
              <a:t>), </a:t>
            </a:r>
            <a:r>
              <a:rPr lang="ru-RU" sz="2800" dirty="0" err="1" smtClean="0"/>
              <a:t>match</a:t>
            </a:r>
            <a:r>
              <a:rPr lang="ru-RU" sz="2800" dirty="0" smtClean="0"/>
              <a:t>=''&gt;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800" b="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0" dirty="0" smtClean="0">
                <a:latin typeface="Arial" panose="020B0604020202020204" pitchFamily="34" charset="0"/>
              </a:rPr>
              <a:t>Т.е. </a:t>
            </a:r>
            <a:r>
              <a:rPr lang="en-US" altLang="ru-RU" sz="2800" b="0" dirty="0" smtClean="0">
                <a:latin typeface="Arial" panose="020B0604020202020204" pitchFamily="34" charset="0"/>
              </a:rPr>
              <a:t>None</a:t>
            </a:r>
            <a:r>
              <a:rPr lang="ru-RU" altLang="ru-RU" sz="2800" b="0" dirty="0" smtClean="0">
                <a:latin typeface="Arial" panose="020B0604020202020204" pitchFamily="34" charset="0"/>
              </a:rPr>
              <a:t> возвращается, если шаблон не совпал!!!</a:t>
            </a:r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856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b="0" dirty="0" smtClean="0">
                <a:latin typeface="Arial" panose="020B0604020202020204" pitchFamily="34" charset="0"/>
              </a:rPr>
              <a:t>Здесь проверка результата </a:t>
            </a:r>
            <a:r>
              <a:rPr lang="en-US" altLang="ru-RU" sz="2800" b="0" dirty="0" smtClean="0">
                <a:latin typeface="Arial" panose="020B0604020202020204" pitchFamily="34" charset="0"/>
              </a:rPr>
              <a:t>res</a:t>
            </a:r>
            <a:r>
              <a:rPr lang="ru-RU" altLang="ru-RU" sz="2800" b="0" dirty="0" smtClean="0">
                <a:latin typeface="Arial" panose="020B0604020202020204" pitchFamily="34" charset="0"/>
              </a:rPr>
              <a:t>. Если не </a:t>
            </a:r>
            <a:r>
              <a:rPr lang="en-US" altLang="ru-RU" sz="2800" b="0" dirty="0" smtClean="0">
                <a:latin typeface="Arial" panose="020B0604020202020204" pitchFamily="34" charset="0"/>
              </a:rPr>
              <a:t>None</a:t>
            </a:r>
            <a:r>
              <a:rPr lang="ru-RU" altLang="ru-RU" sz="2800" b="0" dirty="0" smtClean="0">
                <a:latin typeface="Arial" panose="020B0604020202020204" pitchFamily="34" charset="0"/>
              </a:rPr>
              <a:t> – то вывести значение  методом </a:t>
            </a:r>
            <a:r>
              <a:rPr lang="en-US" altLang="ru-RU" sz="2800" b="0" dirty="0" smtClean="0">
                <a:latin typeface="Arial" panose="020B0604020202020204" pitchFamily="34" charset="0"/>
              </a:rPr>
              <a:t>start </a:t>
            </a:r>
            <a:r>
              <a:rPr lang="ru-RU" altLang="ru-RU" sz="2800" b="0" dirty="0" smtClean="0">
                <a:latin typeface="Arial" panose="020B0604020202020204" pitchFamily="34" charset="0"/>
              </a:rPr>
              <a:t>и </a:t>
            </a:r>
            <a:r>
              <a:rPr lang="en-US" altLang="ru-RU" sz="2800" b="0" dirty="0" smtClean="0">
                <a:latin typeface="Arial" panose="020B0604020202020204" pitchFamily="34" charset="0"/>
              </a:rPr>
              <a:t>end</a:t>
            </a:r>
            <a:r>
              <a:rPr lang="ru-RU" altLang="ru-RU" sz="2800" b="0" dirty="0" smtClean="0">
                <a:latin typeface="Arial" panose="020B0604020202020204" pitchFamily="34" charset="0"/>
              </a:rPr>
              <a:t> </a:t>
            </a:r>
          </a:p>
          <a:p>
            <a:endParaRPr lang="ru-RU" altLang="ru-RU" sz="2800" b="0" dirty="0" smtClean="0">
              <a:latin typeface="Arial" panose="020B0604020202020204" pitchFamily="34" charset="0"/>
            </a:endParaRPr>
          </a:p>
          <a:p>
            <a:r>
              <a:rPr lang="ru-RU" altLang="ru-RU" sz="2800" b="0" dirty="0" smtClean="0">
                <a:latin typeface="Arial" panose="020B0604020202020204" pitchFamily="34" charset="0"/>
              </a:rPr>
              <a:t>Здесь результат 0 и 6</a:t>
            </a:r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4418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861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0997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поиска рекомендуется пользоваться этим методом (вместо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alt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alt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ограничений на поиск в начале или в конце строки</a:t>
            </a:r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887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sz="2800" b="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080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354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0770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03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Сохранить эти инструкции в файле нельзя.</a:t>
            </a:r>
          </a:p>
          <a:p>
            <a:endParaRPr lang="ru-RU" dirty="0" smtClean="0"/>
          </a:p>
          <a:p>
            <a:r>
              <a:rPr lang="ru-RU" dirty="0" smtClean="0"/>
              <a:t>Скрипты уже реализуются</a:t>
            </a:r>
            <a:r>
              <a:rPr lang="ru-RU" baseline="0" dirty="0" smtClean="0"/>
              <a:t> в программном режиме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6750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информации по специальным символам, таким как 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dirty="0" smtClean="0"/>
              <a:t>|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др., можно найти на странице документации: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https://docs.python.org/2/library/re.html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7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Инструкции, которые имеют две и более строки в интерактивном режиме должны завершаться дополнительной пустой строкой. Это означает, чтобы завершить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многостроковую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инструкцию нужно два раза нажать клавишу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Инструкции, которые имеют две и более строки в интерактивном режиме должны завершаться дополнительной пустой строкой. Это означает, чтобы завершить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многостроковую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инструкцию нужно два раза нажать клавишу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Инструкции, которые имеют две и более строки в интерактивном режиме должны завершаться дополнительной пустой строкой. Это означает, чтобы завершить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многостроковую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инструкцию нужно два раза нажать клавишу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14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Числа могут быть представлены в различных</a:t>
            </a:r>
            <a:r>
              <a:rPr lang="ru-RU" baseline="0" dirty="0" smtClean="0"/>
              <a:t> системах счисления:</a:t>
            </a:r>
          </a:p>
          <a:p>
            <a:r>
              <a:rPr lang="ru-RU" baseline="0" dirty="0" smtClean="0"/>
              <a:t>0</a:t>
            </a:r>
            <a:r>
              <a:rPr lang="en-US" baseline="0" dirty="0" smtClean="0"/>
              <a:t>b10 # </a:t>
            </a:r>
            <a:r>
              <a:rPr lang="ru-RU" baseline="0" dirty="0" smtClean="0"/>
              <a:t>двоичная</a:t>
            </a:r>
          </a:p>
          <a:p>
            <a:r>
              <a:rPr lang="ru-RU" baseline="0" dirty="0" smtClean="0"/>
              <a:t>0</a:t>
            </a:r>
            <a:r>
              <a:rPr lang="en-US" baseline="0" dirty="0" smtClean="0"/>
              <a:t>o10 # </a:t>
            </a:r>
            <a:r>
              <a:rPr lang="ru-RU" baseline="0" dirty="0" smtClean="0"/>
              <a:t>восьмеричная</a:t>
            </a:r>
          </a:p>
          <a:p>
            <a:r>
              <a:rPr lang="en-US" baseline="0" dirty="0" smtClean="0"/>
              <a:t>0x10 #</a:t>
            </a:r>
            <a:r>
              <a:rPr lang="ru-RU" baseline="0" dirty="0" smtClean="0"/>
              <a:t> шестнадцатеричная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4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, а также комплексные числа и логические значения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84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Разработчик языка </a:t>
            </a:r>
            <a:r>
              <a:rPr lang="en-US" dirty="0" smtClean="0"/>
              <a:t>Python</a:t>
            </a:r>
            <a:r>
              <a:rPr lang="ru-RU" dirty="0" smtClean="0"/>
              <a:t> – 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</a:t>
            </a:r>
            <a:r>
              <a:rPr lang="ru-RU" dirty="0" smtClean="0"/>
              <a:t> (математик), 90-е годы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81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1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присваивании</a:t>
            </a:r>
            <a:r>
              <a:rPr lang="ru-RU" baseline="0" dirty="0" smtClean="0"/>
              <a:t> разных значений нескольким переменным: количество значения должно совпадать с количеством переменных!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8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присваивании</a:t>
            </a:r>
            <a:r>
              <a:rPr lang="ru-RU" baseline="0" dirty="0" smtClean="0"/>
              <a:t> разных значений нескольким переменным: количество значения должно совпадать с количеством переменных!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7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Фактически,</a:t>
            </a:r>
            <a:r>
              <a:rPr lang="ru-RU" baseline="0" dirty="0" smtClean="0"/>
              <a:t>  переменные в </a:t>
            </a:r>
            <a:r>
              <a:rPr lang="en-US" baseline="0" dirty="0" smtClean="0"/>
              <a:t>Python</a:t>
            </a:r>
            <a:r>
              <a:rPr lang="ru-RU" baseline="0" dirty="0" smtClean="0"/>
              <a:t> содержат адреса объектов (</a:t>
            </a:r>
            <a:r>
              <a:rPr lang="ru-RU" i="1" baseline="0" dirty="0" smtClean="0"/>
              <a:t>переменные ссылаются на объекты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Тип переменной определяется типом объекта, на который она ссылается.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4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92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Регистр</a:t>
            </a:r>
            <a:r>
              <a:rPr lang="ru-RU" b="1" baseline="0" dirty="0" smtClean="0"/>
              <a:t> нижний!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2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88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Структура проекта на языке </a:t>
            </a:r>
            <a:r>
              <a:rPr lang="en-US" b="1" dirty="0" smtClean="0"/>
              <a:t>Python</a:t>
            </a:r>
            <a:r>
              <a:rPr lang="ru-RU" b="1" dirty="0" smtClean="0"/>
              <a:t> состоит из отдельных модулей.</a:t>
            </a:r>
          </a:p>
          <a:p>
            <a:endParaRPr lang="en-US" dirty="0" smtClean="0"/>
          </a:p>
          <a:p>
            <a:r>
              <a:rPr lang="ru-RU" dirty="0" smtClean="0"/>
              <a:t>Простые – состоят из одной строки кода</a:t>
            </a:r>
          </a:p>
          <a:p>
            <a:r>
              <a:rPr lang="ru-RU" dirty="0" smtClean="0"/>
              <a:t>Составные</a:t>
            </a:r>
            <a:r>
              <a:rPr lang="ru-RU" baseline="0" dirty="0" smtClean="0"/>
              <a:t> – содержат вложенные инструкции</a:t>
            </a:r>
          </a:p>
          <a:p>
            <a:endParaRPr lang="ru-RU" baseline="0" dirty="0" smtClean="0"/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Модуль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любой файл с кодом. Количество таких модулей не ограничено. Один модуль может быть вложен в другой модуль, то есть применяется иерархическая структура модулей. Модули могут группироваться в пакеты. Модули могут разрабатываться самим программистом, а могут использоваться уже существующие в стандартной библиотеке языка. Один из модулей является главным, из него запускается проект на выполнение.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Модули, в свою очередь, состоят из более простых структурных единиц. В модулях содержится код на языке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состоящий из </a:t>
            </a:r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инструкций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Инструкции представляют собой указания компьютеру. Они определяют, какие операции выполнит компьютер с данными. Инструкции в языке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делятся на простые и составные. Простые инструкции описываются одной строкой кода, составные же – содержат вложенные инструкции.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11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‘spam’*3 – </a:t>
            </a:r>
            <a:r>
              <a:rPr lang="ru-RU" dirty="0" smtClean="0"/>
              <a:t>строка</a:t>
            </a:r>
            <a:r>
              <a:rPr lang="ru-RU" baseline="0" dirty="0" smtClean="0"/>
              <a:t> утраивается, т.е. получаем </a:t>
            </a:r>
            <a:r>
              <a:rPr lang="en-US" baseline="0" dirty="0" smtClean="0"/>
              <a:t>‘</a:t>
            </a:r>
            <a:r>
              <a:rPr lang="en-US" baseline="0" dirty="0" err="1" smtClean="0"/>
              <a:t>spamspamspam</a:t>
            </a:r>
            <a:r>
              <a:rPr lang="en-US" baseline="0" dirty="0" smtClean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7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реализация языка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IronPython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реализация языка программирования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открытым исходным кодом, которая тесно интегрирована с .NET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57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представлены в виде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связей между ними.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 область памяти, которая содержит некоторое значение данных и ассоциированный с ним набор операций. Объект – это абстракция, которая используется для представления данных в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Объект есть фундаментальным понятием в языке программирования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 не только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Объект есть синонимом к слову экземпляр, который содержит некоторое значение данных.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Любые операции (добавление, вычитание и т.п.) в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выполняются над объектами.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***</a:t>
            </a:r>
          </a:p>
          <a:p>
            <a:endParaRPr lang="en-US" dirty="0" smtClean="0"/>
          </a:p>
          <a:p>
            <a:r>
              <a:rPr lang="ru-RU" b="1" baseline="0" dirty="0" smtClean="0"/>
              <a:t>Если повторно записать в </a:t>
            </a:r>
            <a:r>
              <a:rPr lang="en-US" b="1" baseline="0" dirty="0" smtClean="0"/>
              <a:t>x</a:t>
            </a:r>
            <a:r>
              <a:rPr lang="ru-RU" b="1" baseline="0" dirty="0" smtClean="0"/>
              <a:t> новое значение, выделится новая область памяти под </a:t>
            </a:r>
            <a:r>
              <a:rPr lang="en-US" b="1" baseline="0" dirty="0" smtClean="0"/>
              <a:t>x</a:t>
            </a:r>
            <a:r>
              <a:rPr lang="ru-RU" b="1" baseline="0" dirty="0" smtClean="0"/>
              <a:t>, а область с 1 очистится сборщиком мусора.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435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есть, система генерирует соответствующий код, который создает объект содержащий значение этого литерала. Созданный объект имеет определенное время существования.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51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все, ч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используется в программе, является объектом. То есть для каждой строки программного кода система генерирует соответствующий объект. </a:t>
            </a:r>
          </a:p>
          <a:p>
            <a:pPr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разрабатываемые пользователем средствами самого языка или другими средствами.</a:t>
            </a:r>
          </a:p>
          <a:p>
            <a:pPr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созданным объектом ассоциируется собственный набор операций. 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2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все, ч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используется в программе, является объектом. То есть для каждой строки программного кода система генерирует соответствующий объект. </a:t>
            </a:r>
          </a:p>
          <a:p>
            <a:pPr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разрабатываемые пользователем средствами самого языка или другими средствами.</a:t>
            </a:r>
          </a:p>
          <a:p>
            <a:pPr fontAlgn="base"/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созданным объектом ассоциируется собственный набор операций. 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5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33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при равенстве приоритетов выполняются слева направо!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62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 smtClean="0"/>
              <a:t>&amp; - </a:t>
            </a:r>
            <a:r>
              <a:rPr lang="ru-RU" dirty="0" smtClean="0"/>
              <a:t>побитовое умножение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|</a:t>
            </a:r>
            <a:r>
              <a:rPr lang="ru-RU" dirty="0" smtClean="0"/>
              <a:t> - побитовое сложение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^</a:t>
            </a:r>
            <a:r>
              <a:rPr lang="ru-RU" dirty="0" smtClean="0"/>
              <a:t> - побитовое исключающее ИЛИ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~</a:t>
            </a:r>
            <a:r>
              <a:rPr lang="ru-RU" dirty="0" smtClean="0"/>
              <a:t> - побитовое отрицание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&lt;&lt;</a:t>
            </a:r>
            <a:r>
              <a:rPr lang="ru-RU" dirty="0" smtClean="0"/>
              <a:t> - левый сдвиг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/>
              <a:t>&gt;&gt;</a:t>
            </a:r>
            <a:r>
              <a:rPr lang="ru-RU" dirty="0" smtClean="0"/>
              <a:t> - правый сдвиг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11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 smtClean="0"/>
              <a:t>{ } – </a:t>
            </a:r>
            <a:r>
              <a:rPr lang="ru-RU" dirty="0" smtClean="0"/>
              <a:t>это</a:t>
            </a:r>
            <a:r>
              <a:rPr lang="ru-RU" baseline="0" dirty="0" smtClean="0"/>
              <a:t> словари (аналоги </a:t>
            </a:r>
            <a:r>
              <a:rPr lang="en-US" baseline="0" dirty="0" smtClean="0"/>
              <a:t>Map </a:t>
            </a:r>
            <a:r>
              <a:rPr lang="ru-RU" baseline="0" dirty="0" smtClean="0"/>
              <a:t>в </a:t>
            </a:r>
            <a:r>
              <a:rPr lang="en-US" baseline="0" dirty="0" smtClean="0"/>
              <a:t>Java)</a:t>
            </a:r>
          </a:p>
          <a:p>
            <a:pPr marL="320040" lvl="1" indent="0">
              <a:buNone/>
            </a:pPr>
            <a:r>
              <a:rPr lang="ru-RU" baseline="0" dirty="0" smtClean="0"/>
              <a:t>Операция </a:t>
            </a:r>
            <a:r>
              <a:rPr lang="en-US" baseline="0" dirty="0" smtClean="0"/>
              <a:t>in</a:t>
            </a:r>
            <a:r>
              <a:rPr lang="ru-RU" baseline="0" dirty="0" smtClean="0"/>
              <a:t> проверяет наличие искомого элемента в </a:t>
            </a:r>
            <a:r>
              <a:rPr lang="ru-RU" b="1" baseline="0" dirty="0" smtClean="0"/>
              <a:t>ключах</a:t>
            </a:r>
            <a:r>
              <a:rPr lang="ru-RU" baseline="0" dirty="0" smtClean="0"/>
              <a:t>, а не в значениях. Поэтому в последнем примере результат </a:t>
            </a:r>
            <a:r>
              <a:rPr lang="en-US" baseline="0" dirty="0" smtClean="0"/>
              <a:t>False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54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53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ru-RU" baseline="0" dirty="0" smtClean="0"/>
              <a:t> – это интерпретируемый язык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22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200" b="1" dirty="0" smtClean="0"/>
              <a:t>Тернарный оператор выбора.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Нет двоеточий после условия </a:t>
            </a:r>
            <a:r>
              <a:rPr lang="ru-RU" dirty="0" err="1" smtClean="0"/>
              <a:t>if</a:t>
            </a:r>
            <a:r>
              <a:rPr lang="ru-RU" dirty="0" smtClean="0"/>
              <a:t> и ключевого слова 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Ключевое слово </a:t>
            </a:r>
            <a:r>
              <a:rPr lang="ru-RU" dirty="0" err="1" smtClean="0"/>
              <a:t>else</a:t>
            </a:r>
            <a:r>
              <a:rPr lang="ru-RU" dirty="0" smtClean="0"/>
              <a:t> является обязательным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Трехместный оператор </a:t>
            </a:r>
            <a:r>
              <a:rPr lang="ru-RU" dirty="0" err="1" smtClean="0"/>
              <a:t>if</a:t>
            </a:r>
            <a:r>
              <a:rPr lang="ru-RU" dirty="0" smtClean="0"/>
              <a:t>/</a:t>
            </a:r>
            <a:r>
              <a:rPr lang="ru-RU" dirty="0" err="1" smtClean="0"/>
              <a:t>else</a:t>
            </a:r>
            <a:r>
              <a:rPr lang="ru-RU" dirty="0" smtClean="0"/>
              <a:t> имеет очень низкий приоритет, в выражениях его всегда следует помещать в скобки</a:t>
            </a:r>
            <a:endParaRPr lang="ru-RU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1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81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80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из примера,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 также являются объектами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идентичности для разных имен могут совпадать.</a:t>
            </a:r>
          </a:p>
          <a:p>
            <a:pPr fontAlgn="base"/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752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933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baseline="0" dirty="0" smtClean="0"/>
              <a:t>Функция </a:t>
            </a:r>
            <a:r>
              <a:rPr lang="en-US" b="1" baseline="0" dirty="0" smtClean="0"/>
              <a:t>id()</a:t>
            </a:r>
            <a:r>
              <a:rPr lang="ru-RU" b="1" baseline="0" dirty="0" smtClean="0"/>
              <a:t> </a:t>
            </a:r>
            <a:r>
              <a:rPr lang="ru-RU" baseline="0" dirty="0" smtClean="0"/>
              <a:t>возвращает идентификатор объекта, переданного в качестве аргумента функции. В реализации </a:t>
            </a:r>
            <a:r>
              <a:rPr lang="en-US" baseline="0" dirty="0" err="1" smtClean="0"/>
              <a:t>Cpython</a:t>
            </a:r>
            <a:r>
              <a:rPr lang="ru-RU" baseline="0" dirty="0" smtClean="0"/>
              <a:t> возвращаемое число является адресом объекта в памяти!</a:t>
            </a:r>
          </a:p>
          <a:p>
            <a:endParaRPr lang="ru-RU" dirty="0" smtClean="0"/>
          </a:p>
          <a:p>
            <a:r>
              <a:rPr lang="ru-RU" b="1" dirty="0" smtClean="0"/>
              <a:t>Функция </a:t>
            </a:r>
            <a:r>
              <a:rPr lang="en-US" b="1" dirty="0" err="1" smtClean="0"/>
              <a:t>sys.getrefcount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– возвращает</a:t>
            </a:r>
            <a:r>
              <a:rPr lang="ru-RU" baseline="0" dirty="0" smtClean="0"/>
              <a:t> текущее количество ссылок на объект (если 0, то сборщик мусора удаляет из памяти объект)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04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75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5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Также, автоматически освобождается память от тех данных, которые становятся ненужными.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0997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Язык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поддерживается всеми операционными системами (существуют версии для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позволяет решать сложные математические задачи, создавать графические изображения, разрабатывать веб-сайты, работать с реляционными базами данных. Он используется для решения большого количества как научных, так и бизнес-задач.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0744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делятся на: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целые,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действительные (с плавающей точкой размером в 64 бита),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комплексные (с плавающей точкой размером в 128 бит).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321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18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типы чисел представлены следующими категориями: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числовые типы (вещественные, целочисленные);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(создают числовые типы);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(обработка числовых типов).</a:t>
            </a:r>
          </a:p>
          <a:p>
            <a:endParaRPr lang="ru-RU" dirty="0" smtClean="0"/>
          </a:p>
          <a:p>
            <a:r>
              <a:rPr lang="ru-RU" dirty="0" smtClean="0"/>
              <a:t>Начиная с версии 3.0 Все целые числа автоматические представляются как длинные целые (поддерживают неограниченную точность.</a:t>
            </a:r>
          </a:p>
          <a:p>
            <a:r>
              <a:rPr lang="ru-RU" dirty="0" smtClean="0"/>
              <a:t>До</a:t>
            </a:r>
            <a:r>
              <a:rPr lang="ru-RU" baseline="0" dirty="0" smtClean="0"/>
              <a:t> версии 3.0 для задания длинного целого использовался суффикс </a:t>
            </a:r>
            <a:r>
              <a:rPr lang="en-US" baseline="0" dirty="0" smtClean="0"/>
              <a:t>l</a:t>
            </a:r>
            <a:r>
              <a:rPr lang="ru-RU" baseline="0" dirty="0" smtClean="0"/>
              <a:t> или </a:t>
            </a:r>
            <a:r>
              <a:rPr lang="en-US" baseline="0" dirty="0" smtClean="0"/>
              <a:t>L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67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языке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типы чисел представлены следующими категориями: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числовые типы (вещественные, целочисленные);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(создают числовые типы);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(обработка числовых типов).</a:t>
            </a:r>
          </a:p>
          <a:p>
            <a:endParaRPr lang="ru-RU" dirty="0" smtClean="0"/>
          </a:p>
          <a:p>
            <a:r>
              <a:rPr lang="ru-RU" dirty="0" smtClean="0"/>
              <a:t>Начиная с версии 3.0 Все целые числа автоматические представляются как длинные целые (поддерживают неограниченную точность.</a:t>
            </a:r>
          </a:p>
          <a:p>
            <a:r>
              <a:rPr lang="ru-RU" dirty="0" smtClean="0"/>
              <a:t>До</a:t>
            </a:r>
            <a:r>
              <a:rPr lang="ru-RU" baseline="0" dirty="0" smtClean="0"/>
              <a:t> версии 3.0 для задания длинного целого использовался суффикс </a:t>
            </a:r>
            <a:r>
              <a:rPr lang="en-US" baseline="0" dirty="0" smtClean="0"/>
              <a:t>l</a:t>
            </a:r>
            <a:r>
              <a:rPr lang="ru-RU" baseline="0" dirty="0" smtClean="0"/>
              <a:t> или </a:t>
            </a:r>
            <a:r>
              <a:rPr lang="en-US" baseline="0" dirty="0" smtClean="0"/>
              <a:t>L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84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одна функция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Преобразование к комплексному числу.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5285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одна функция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Преобразование к комплексному числу.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31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умолчанию функция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принимает несколько аргументов, выводит их через пробел, после чего ставит перевод строки. Это поведение можно изменить, используя именованные параметры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(разделитель) и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(окончание).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частности, если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сделать пустой строкой, 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перейдет на новую строчку, и следующий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продолжит вывод прямо на этой же строке.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8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Объекты будут преобразованы в строку по тем же правилам, по которым работает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объекты не указаны, запишет значение из параметра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356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462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9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dirty="0" smtClean="0">
                <a:hlinkClick r:id="rId3"/>
              </a:rPr>
              <a:t>https://pythonchik.ru/osnovy/dzen-python-pep20</a:t>
            </a:r>
            <a:endParaRPr lang="en-US" dirty="0" smtClean="0"/>
          </a:p>
          <a:p>
            <a:endParaRPr lang="en-US" dirty="0" smtClean="0"/>
          </a:p>
          <a:p>
            <a:r>
              <a:rPr lang="sq-A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PEP20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(python enhanced proposal —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заявки на улучшение языка Питон)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5899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  <a:p>
            <a:r>
              <a:rPr lang="sq-AL" dirty="0" smtClean="0">
                <a:hlinkClick r:id="rId4"/>
              </a:rPr>
              <a:t>https://pyprog.pro/python/py/str/str_format_method.html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13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  <a:p>
            <a:r>
              <a:rPr lang="sq-AL" dirty="0" smtClean="0">
                <a:hlinkClick r:id="rId4"/>
              </a:rPr>
              <a:t>https://pyprog.pro/python/py/str/str_format_method.html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63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  <a:p>
            <a:r>
              <a:rPr lang="sq-AL" dirty="0" smtClean="0">
                <a:hlinkClick r:id="rId4"/>
              </a:rPr>
              <a:t>https://pyprog.pro/python/py/str/str_format_method.html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168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  <a:p>
            <a:r>
              <a:rPr lang="sq-AL" dirty="0" smtClean="0">
                <a:hlinkClick r:id="rId4"/>
              </a:rPr>
              <a:t>https://pyprog.pro/python/py/str/str_format_method.html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625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>
                <a:effectLst/>
              </a:rPr>
              <a:t>Флаг Значение</a:t>
            </a:r>
          </a:p>
          <a:p>
            <a:r>
              <a:rPr lang="ru-RU" dirty="0" smtClean="0">
                <a:effectLst/>
              </a:rPr>
              <a:t>'&lt;‘      Символы-заполнители будут справа (выравнивание объекта по левому краю) (по умолчанию).</a:t>
            </a:r>
          </a:p>
          <a:p>
            <a:r>
              <a:rPr lang="ru-RU" dirty="0" smtClean="0">
                <a:effectLst/>
              </a:rPr>
              <a:t>'&gt;‘      выравнивание объекта по правому краю.</a:t>
            </a:r>
          </a:p>
          <a:p>
            <a:r>
              <a:rPr lang="ru-RU" dirty="0" smtClean="0">
                <a:effectLst/>
              </a:rPr>
              <a:t>'=‘    Заполнитель будет после знака, но перед цифрами. Работает только с числовыми типами.</a:t>
            </a:r>
          </a:p>
          <a:p>
            <a:r>
              <a:rPr lang="ru-RU" dirty="0" smtClean="0">
                <a:effectLst/>
              </a:rPr>
              <a:t>'^‘      Выравнивание по центру.</a:t>
            </a:r>
          </a:p>
          <a:p>
            <a:endParaRPr lang="ru-RU" dirty="0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77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03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форматированные строковые литералы</a:t>
            </a:r>
          </a:p>
          <a:p>
            <a:endParaRPr lang="ru-RU" dirty="0" smtClean="0"/>
          </a:p>
          <a:p>
            <a:r>
              <a:rPr lang="en-US" dirty="0" smtClean="0"/>
              <a:t>f-</a:t>
            </a:r>
            <a:r>
              <a:rPr lang="ru-RU" dirty="0" smtClean="0"/>
              <a:t>строки вычисляются в режиме выполнения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62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форматированные строковые литералы</a:t>
            </a:r>
          </a:p>
          <a:p>
            <a:endParaRPr lang="ru-RU" dirty="0" smtClean="0"/>
          </a:p>
          <a:p>
            <a:r>
              <a:rPr lang="en-US" dirty="0" smtClean="0"/>
              <a:t>f-</a:t>
            </a:r>
            <a:r>
              <a:rPr lang="ru-RU" dirty="0" smtClean="0"/>
              <a:t>строки вычисляются в режиме выполнения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485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о форматировании строк</a:t>
            </a:r>
          </a:p>
          <a:p>
            <a:r>
              <a:rPr lang="sq-AL" dirty="0" smtClean="0">
                <a:hlinkClick r:id="rId3"/>
              </a:rPr>
              <a:t>https://pythonworld.ru/osnovy/formatirovanie-strok-metod-format.html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787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None</a:t>
            </a:r>
            <a:r>
              <a:rPr lang="en-US" baseline="0" dirty="0" smtClean="0"/>
              <a:t> – </a:t>
            </a:r>
            <a:r>
              <a:rPr lang="ru-RU" baseline="0" dirty="0" smtClean="0"/>
              <a:t>имеет специальный тип </a:t>
            </a:r>
            <a:r>
              <a:rPr lang="en-US" baseline="0" dirty="0" err="1" smtClean="0"/>
              <a:t>NoneType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sq-A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int(True)</a:t>
            </a:r>
            <a:r>
              <a:rPr lang="sq-AL" b="1" dirty="0" smtClean="0"/>
              <a:t> </a:t>
            </a:r>
            <a:endParaRPr lang="ru-RU" b="1" dirty="0" smtClean="0"/>
          </a:p>
          <a:p>
            <a:r>
              <a:rPr lang="sq-AL" b="1" dirty="0" smtClean="0"/>
              <a:t>1 </a:t>
            </a:r>
            <a:endParaRPr lang="ru-RU" b="1" dirty="0" smtClean="0"/>
          </a:p>
          <a:p>
            <a:r>
              <a:rPr lang="sq-A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q-A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int(False)</a:t>
            </a:r>
            <a:r>
              <a:rPr lang="sq-AL" b="1" dirty="0" smtClean="0"/>
              <a:t> </a:t>
            </a:r>
            <a:endParaRPr lang="ru-RU" b="1" dirty="0" smtClean="0"/>
          </a:p>
          <a:p>
            <a:r>
              <a:rPr lang="sq-AL" b="1" dirty="0" smtClean="0"/>
              <a:t>0</a:t>
            </a:r>
            <a:endParaRPr lang="ru-RU" b="1" baseline="0" dirty="0" smtClean="0"/>
          </a:p>
          <a:p>
            <a:endParaRPr lang="ru-R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bool(3.4)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True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bool(-150)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True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bool(0)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False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bool(' ')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True </a:t>
            </a:r>
            <a:endParaRPr lang="ru-RU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bool('')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r>
              <a:rPr lang="en-US" baseline="0" dirty="0" smtClean="0"/>
              <a:t> – Integrated Development Environment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249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021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13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0661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r>
              <a:rPr lang="en-US" baseline="0" dirty="0" smtClean="0"/>
              <a:t> – </a:t>
            </a:r>
            <a:r>
              <a:rPr lang="ru-RU" baseline="0" dirty="0" smtClean="0"/>
              <a:t>имеет специальный тип </a:t>
            </a:r>
            <a:r>
              <a:rPr lang="en-US" baseline="0" dirty="0" err="1" smtClean="0"/>
              <a:t>NoneType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164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работает до первого ложного операнда (т.е. все условия</a:t>
            </a:r>
            <a:r>
              <a:rPr lang="ru-RU" baseline="0" dirty="0" smtClean="0"/>
              <a:t> проверяются пока не встретилось ложное условие)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103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последнем выражении, (3</a:t>
            </a:r>
            <a:r>
              <a:rPr lang="en-US" baseline="0" dirty="0" smtClean="0"/>
              <a:t>&gt;7)</a:t>
            </a:r>
            <a:r>
              <a:rPr lang="ru-RU" baseline="0" dirty="0" smtClean="0"/>
              <a:t> ложное условие, поэтому получаем выражение 1 + 0. Результат 1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 </a:t>
            </a:r>
            <a:r>
              <a:rPr lang="ru-RU" sz="1200" b="1" dirty="0" smtClean="0"/>
              <a:t>4 + (5 </a:t>
            </a:r>
            <a:r>
              <a:rPr lang="ru-RU" sz="1200" b="1" dirty="0" err="1" smtClean="0"/>
              <a:t>and</a:t>
            </a:r>
            <a:r>
              <a:rPr lang="ru-RU" sz="1200" b="1" dirty="0" smtClean="0"/>
              <a:t> 10)</a:t>
            </a:r>
          </a:p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995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работает до первого ложного операнда (т.е. все условия</a:t>
            </a:r>
            <a:r>
              <a:rPr lang="ru-RU" baseline="0" dirty="0" smtClean="0"/>
              <a:t> проверяются пока не встретилось ложное условие)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546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Конструкция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elif</a:t>
            </a:r>
            <a:r>
              <a:rPr lang="ru-RU" baseline="0" dirty="0" smtClean="0"/>
              <a:t> сокращение от </a:t>
            </a:r>
            <a:r>
              <a:rPr lang="en-US" baseline="0" dirty="0" smtClean="0"/>
              <a:t>else if</a:t>
            </a:r>
            <a:endParaRPr lang="ru-RU" baseline="0" dirty="0" smtClean="0"/>
          </a:p>
          <a:p>
            <a:r>
              <a:rPr lang="ru-RU" baseline="0" dirty="0" smtClean="0"/>
              <a:t>Используется для минимизации количества отступов</a:t>
            </a:r>
          </a:p>
          <a:p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Конструкция с несколькими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также служить отличной заменой конструкции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других языках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062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первом примере, просто несколько операторов записаны в одну строчку</a:t>
            </a:r>
          </a:p>
          <a:p>
            <a:endParaRPr lang="ru-RU" dirty="0" smtClean="0"/>
          </a:p>
          <a:p>
            <a:r>
              <a:rPr lang="ru-RU" dirty="0" smtClean="0"/>
              <a:t>Во втором, два оператора относятся</a:t>
            </a:r>
            <a:r>
              <a:rPr lang="ru-RU" baseline="0" dirty="0" smtClean="0"/>
              <a:t> к </a:t>
            </a:r>
            <a:r>
              <a:rPr lang="en-US" baseline="0" dirty="0" smtClean="0"/>
              <a:t>if</a:t>
            </a:r>
            <a:r>
              <a:rPr lang="ru-RU" baseline="0" dirty="0" smtClean="0"/>
              <a:t> и выполнятся, если условие истинно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9954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200" b="1" dirty="0" smtClean="0"/>
              <a:t>Тернарный оператор выбора.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Нет двоеточий после условия </a:t>
            </a:r>
            <a:r>
              <a:rPr lang="ru-RU" dirty="0" err="1" smtClean="0"/>
              <a:t>if</a:t>
            </a:r>
            <a:r>
              <a:rPr lang="ru-RU" dirty="0" smtClean="0"/>
              <a:t> и ключевого слова 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Ключевое слово </a:t>
            </a:r>
            <a:r>
              <a:rPr lang="ru-RU" dirty="0" err="1" smtClean="0"/>
              <a:t>else</a:t>
            </a:r>
            <a:r>
              <a:rPr lang="ru-RU" dirty="0" smtClean="0"/>
              <a:t> является обязательным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Трехместный оператор </a:t>
            </a:r>
            <a:r>
              <a:rPr lang="ru-RU" dirty="0" err="1" smtClean="0"/>
              <a:t>if</a:t>
            </a:r>
            <a:r>
              <a:rPr lang="ru-RU" dirty="0" smtClean="0"/>
              <a:t>/</a:t>
            </a:r>
            <a:r>
              <a:rPr lang="ru-RU" dirty="0" err="1" smtClean="0"/>
              <a:t>else</a:t>
            </a:r>
            <a:r>
              <a:rPr lang="ru-RU" dirty="0" smtClean="0"/>
              <a:t> имеет очень низкий приоритет, в выражениях его всегда следует помещать в скобки</a:t>
            </a:r>
            <a:endParaRPr lang="ru-RU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r>
              <a:rPr lang="en-US" baseline="0" dirty="0" smtClean="0"/>
              <a:t> – Integrated Development Environment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4972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ru-RU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95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Близко</a:t>
            </a:r>
            <a:r>
              <a:rPr lang="ru-RU" baseline="0" dirty="0" smtClean="0"/>
              <a:t> к циклу </a:t>
            </a:r>
            <a:r>
              <a:rPr lang="en-US" baseline="0" dirty="0" err="1" smtClean="0"/>
              <a:t>foreach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15445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Близко</a:t>
            </a:r>
            <a:r>
              <a:rPr lang="ru-RU" baseline="0" dirty="0" smtClean="0"/>
              <a:t> к циклу </a:t>
            </a:r>
            <a:r>
              <a:rPr lang="en-US" baseline="0" dirty="0" err="1" smtClean="0"/>
              <a:t>foreach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447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Близко</a:t>
            </a:r>
            <a:r>
              <a:rPr lang="ru-RU" baseline="0" dirty="0" smtClean="0"/>
              <a:t> к циклу </a:t>
            </a:r>
            <a:r>
              <a:rPr lang="en-US" baseline="0" dirty="0" err="1" smtClean="0"/>
              <a:t>foreach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765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round</a:t>
            </a:r>
          </a:p>
          <a:p>
            <a:r>
              <a:rPr lang="en-US" i="1" dirty="0" err="1" smtClean="0"/>
              <a:t>ndigits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baseline="0" dirty="0" smtClean="0"/>
              <a:t> умолчанию 0 </a:t>
            </a:r>
            <a:r>
              <a:rPr lang="en-US" baseline="0" dirty="0" smtClean="0"/>
              <a:t>– </a:t>
            </a:r>
            <a:r>
              <a:rPr lang="ru-RU" baseline="0" dirty="0" smtClean="0"/>
              <a:t>в этом случае, результат – целое число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3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round</a:t>
            </a:r>
          </a:p>
          <a:p>
            <a:r>
              <a:rPr lang="en-US" i="1" dirty="0" err="1" smtClean="0"/>
              <a:t>ndigits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baseline="0" dirty="0" smtClean="0"/>
              <a:t> умолчанию 0 </a:t>
            </a:r>
            <a:r>
              <a:rPr lang="en-US" baseline="0" dirty="0" smtClean="0"/>
              <a:t>– </a:t>
            </a:r>
            <a:r>
              <a:rPr lang="ru-RU" baseline="0" dirty="0" smtClean="0"/>
              <a:t>в этом случае, результат – целое число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521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round</a:t>
            </a:r>
          </a:p>
          <a:p>
            <a:r>
              <a:rPr lang="en-US" i="1" dirty="0" err="1" smtClean="0"/>
              <a:t>ndigits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baseline="0" dirty="0" smtClean="0"/>
              <a:t> умолчанию 0 </a:t>
            </a:r>
            <a:r>
              <a:rPr lang="en-US" baseline="0" dirty="0" smtClean="0"/>
              <a:t>– </a:t>
            </a:r>
            <a:r>
              <a:rPr lang="ru-RU" baseline="0" dirty="0" smtClean="0"/>
              <a:t>в этом случае, результат – целое число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997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round</a:t>
            </a:r>
          </a:p>
          <a:p>
            <a:r>
              <a:rPr lang="en-US" i="1" dirty="0" err="1" smtClean="0"/>
              <a:t>ndigits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baseline="0" dirty="0" smtClean="0"/>
              <a:t> умолчанию 0 </a:t>
            </a:r>
            <a:r>
              <a:rPr lang="en-US" baseline="0" dirty="0" smtClean="0"/>
              <a:t>– </a:t>
            </a:r>
            <a:r>
              <a:rPr lang="ru-RU" baseline="0" dirty="0" smtClean="0"/>
              <a:t>в этом случае, результат – целое число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2654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Строки в</a:t>
            </a:r>
            <a:r>
              <a:rPr lang="ru-RU" baseline="0" dirty="0" smtClean="0"/>
              <a:t> тройных кавычках могут быть многострочные. Все разделительные символы будут включены в строковое значение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Одинарные тройные кавычки удобно для записей в несколько строк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Тройные двойные кавычки – общепринятый способ для строк документации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158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 можно получить «неформальное» строковое представление объектов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2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интерактивном режиме интерпретатор выполняет инструкции и сразу выводит результат. Сохранить эти инструкции в файле нельзя.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Интерактивный режим работы интегрированной среды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получения мгновенных расчетов, проведения экспериментов, тестирования программ «на лету».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интерактивном режиме удобно выполнять эксперименты над небольшими фрагментами кода, которые затем могут быть перенесены в скрипты, которые реализуются в программном режиме.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9461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748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baseline="0" dirty="0" smtClean="0"/>
              <a:t> – </a:t>
            </a:r>
            <a:r>
              <a:rPr lang="ru-RU" baseline="0" dirty="0" smtClean="0"/>
              <a:t>сырой, необработанный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336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baseline="0" dirty="0" smtClean="0"/>
              <a:t> – </a:t>
            </a:r>
            <a:r>
              <a:rPr lang="ru-RU" baseline="0" dirty="0" smtClean="0"/>
              <a:t>сырой, необработанный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70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baseline="0" dirty="0" smtClean="0"/>
              <a:t> – </a:t>
            </a:r>
            <a:r>
              <a:rPr lang="ru-RU" baseline="0" dirty="0" smtClean="0"/>
              <a:t>сырой, необработанный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529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положительном индексе, отсчет идет от начала строки, при отрицательном – </a:t>
            </a:r>
            <a:r>
              <a:rPr lang="ru-RU" b="1" dirty="0" smtClean="0"/>
              <a:t>с конца!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0430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положительном индексе, отсчет идет от начала строки, при отрицательном – </a:t>
            </a:r>
            <a:r>
              <a:rPr lang="ru-RU" b="1" dirty="0" smtClean="0"/>
              <a:t>с конца!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3847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положительном индексе, отсчет идет от начала строки, при отрицательном – </a:t>
            </a:r>
            <a:r>
              <a:rPr lang="ru-RU" b="1" dirty="0" smtClean="0"/>
              <a:t>с конца!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5368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0580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001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s1='abrakadabra'</a:t>
            </a: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s1.find('br') → 1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s1.rfind('br') → 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891756" y="6172200"/>
            <a:ext cx="6584809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09" y="1111625"/>
            <a:ext cx="12028716" cy="1865029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76197" y="991045"/>
            <a:ext cx="12028716" cy="12058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111625"/>
            <a:ext cx="10972800" cy="18643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101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таблицы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6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надписи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1197033" y="3585409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sdfs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1837" y="1348816"/>
            <a:ext cx="11323307" cy="5032512"/>
          </a:xfrm>
        </p:spPr>
        <p:txBody>
          <a:bodyPr vert="horz">
            <a:normAutofit/>
          </a:bodyPr>
          <a:lstStyle>
            <a:lvl1pPr>
              <a:defRPr sz="3600" b="1">
                <a:latin typeface="Cambria" panose="02040503050406030204" pitchFamily="18" charset="0"/>
              </a:defRPr>
            </a:lvl1pPr>
            <a:lvl2pPr>
              <a:defRPr sz="3600" b="1">
                <a:latin typeface="Cambria" panose="02040503050406030204" pitchFamily="18" charset="0"/>
              </a:defRPr>
            </a:lvl2pPr>
            <a:lvl3pPr>
              <a:defRPr sz="3200" b="1">
                <a:latin typeface="Cambria" panose="02040503050406030204" pitchFamily="18" charset="0"/>
              </a:defRPr>
            </a:lvl3pPr>
            <a:lvl4pPr>
              <a:defRPr sz="3200" b="1">
                <a:latin typeface="Cambria" panose="02040503050406030204" pitchFamily="18" charset="0"/>
              </a:defRPr>
            </a:lvl4pPr>
            <a:lvl5pPr>
              <a:defRPr sz="32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err="1" smtClean="0"/>
              <a:t>dfs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err="1" smtClean="0"/>
              <a:t>sdf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err="1" smtClean="0"/>
              <a:t>sd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err="1" smtClean="0"/>
              <a:t>sdfs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err="1" smtClean="0"/>
              <a:t>dsf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9403" y="130622"/>
            <a:ext cx="10945216" cy="92211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>
            <a:normAutofit/>
          </a:bodyPr>
          <a:lstStyle>
            <a:lvl1pPr algn="l">
              <a:buNone/>
              <a:defRPr sz="4800" b="1" cap="none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63598" y="6185650"/>
            <a:ext cx="6589488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375168"/>
            <a:ext cx="12019495" cy="4572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9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5" y="188640"/>
            <a:ext cx="10363200" cy="85010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 hasCustomPrompt="1"/>
          </p:nvPr>
        </p:nvSpPr>
        <p:spPr>
          <a:xfrm>
            <a:off x="62339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as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 hasCustomPrompt="1"/>
          </p:nvPr>
        </p:nvSpPr>
        <p:spPr>
          <a:xfrm>
            <a:off x="628802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35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9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363200" cy="92211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4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2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6633882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8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19403" y="188640"/>
            <a:ext cx="10945216" cy="92211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31371" y="1340768"/>
            <a:ext cx="11233248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90015" y="6172200"/>
            <a:ext cx="6768011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4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 1. </a:t>
            </a:r>
            <a:br>
              <a:rPr lang="ru-RU" dirty="0" smtClean="0"/>
            </a:br>
            <a:r>
              <a:rPr lang="ru-RU" dirty="0" smtClean="0"/>
              <a:t>Введение </a:t>
            </a:r>
            <a:r>
              <a:rPr lang="ru-RU" dirty="0"/>
              <a:t>в язык программирования </a:t>
            </a:r>
            <a:r>
              <a:rPr lang="en-US" dirty="0"/>
              <a:t>Python</a:t>
            </a:r>
            <a:r>
              <a:rPr lang="ru-RU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Алгоритмические </a:t>
            </a:r>
            <a:r>
              <a:rPr lang="ru-RU" dirty="0"/>
              <a:t>средства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9574" y="6172200"/>
            <a:ext cx="7648575" cy="457200"/>
          </a:xfrm>
        </p:spPr>
        <p:txBody>
          <a:bodyPr/>
          <a:lstStyle/>
          <a:p>
            <a:r>
              <a:rPr lang="ru-RU" b="1" dirty="0" smtClean="0"/>
              <a:t>Дисциплина "Программирование на языках высокого уровня" - семестр 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5678030" cy="5401608"/>
          </a:xfrm>
        </p:spPr>
        <p:txBody>
          <a:bodyPr>
            <a:normAutofit/>
          </a:bodyPr>
          <a:lstStyle/>
          <a:p>
            <a:r>
              <a:rPr lang="ru-RU" dirty="0" smtClean="0"/>
              <a:t>Среда бесплатная</a:t>
            </a:r>
          </a:p>
          <a:p>
            <a:r>
              <a:rPr lang="ru-RU" dirty="0" smtClean="0"/>
              <a:t>Версия 3.6 и выше</a:t>
            </a:r>
          </a:p>
          <a:p>
            <a:r>
              <a:rPr lang="ru-RU" dirty="0"/>
              <a:t>Для работы доступна консольная версия и активная графическая среда </a:t>
            </a:r>
            <a:r>
              <a:rPr lang="en-US" dirty="0"/>
              <a:t>IDLE</a:t>
            </a:r>
            <a:endParaRPr lang="ru-RU" dirty="0"/>
          </a:p>
          <a:p>
            <a:r>
              <a:rPr lang="en-US" dirty="0" smtClean="0"/>
              <a:t>IDE </a:t>
            </a:r>
            <a:r>
              <a:rPr lang="en-US" dirty="0" err="1"/>
              <a:t>PyCharm</a:t>
            </a:r>
            <a:r>
              <a:rPr lang="en-US" dirty="0"/>
              <a:t> Community Edition </a:t>
            </a:r>
            <a:r>
              <a:rPr lang="ru-RU" dirty="0"/>
              <a:t>от </a:t>
            </a:r>
            <a:r>
              <a:rPr lang="en-US" dirty="0" err="1" smtClean="0"/>
              <a:t>JetBrains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ru-RU" dirty="0"/>
              <a:t>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4254" y="3830840"/>
            <a:ext cx="5084233" cy="24611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4255" y="1348816"/>
            <a:ext cx="5084233" cy="24094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147095" y="5056721"/>
            <a:ext cx="3677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IDLE</a:t>
            </a:r>
            <a:r>
              <a:rPr lang="en-US" sz="3600" dirty="0" smtClean="0">
                <a:latin typeface="+mj-lt"/>
              </a:rPr>
              <a:t> – Integrated </a:t>
            </a:r>
            <a:r>
              <a:rPr lang="en-US" sz="3600" dirty="0">
                <a:latin typeface="+mj-lt"/>
              </a:rPr>
              <a:t>Development 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Environment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существуют два вида циклов:</a:t>
            </a:r>
          </a:p>
          <a:p>
            <a:pPr lvl="1"/>
            <a:r>
              <a:rPr lang="ru-RU" dirty="0" smtClean="0"/>
              <a:t>Цикл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ru-RU" dirty="0" smtClean="0"/>
              <a:t> </a:t>
            </a:r>
          </a:p>
          <a:p>
            <a:pPr lvl="2"/>
            <a:r>
              <a:rPr lang="ru-RU" dirty="0" smtClean="0"/>
              <a:t> повторение </a:t>
            </a:r>
            <a:r>
              <a:rPr lang="ru-RU" dirty="0"/>
              <a:t>блока кода </a:t>
            </a:r>
            <a:r>
              <a:rPr lang="ru-RU" dirty="0" smtClean="0"/>
              <a:t>в зависимости от услови</a:t>
            </a:r>
            <a:r>
              <a:rPr lang="ru-RU" dirty="0"/>
              <a:t>я</a:t>
            </a:r>
            <a:endParaRPr lang="en-US" dirty="0" smtClean="0"/>
          </a:p>
          <a:p>
            <a:pPr lvl="1"/>
            <a:r>
              <a:rPr lang="ru-RU" dirty="0" smtClean="0"/>
              <a:t>Цикл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endParaRPr lang="ru-RU" dirty="0" smtClean="0">
              <a:solidFill>
                <a:srgbClr val="0070C0"/>
              </a:solidFill>
            </a:endParaRPr>
          </a:p>
          <a:p>
            <a:pPr lvl="2"/>
            <a:r>
              <a:rPr lang="ru-RU" dirty="0"/>
              <a:t>повторение блока кода для перебираемого набора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Операторы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ru-RU" dirty="0" smtClean="0"/>
              <a:t> и </a:t>
            </a:r>
            <a:r>
              <a:rPr lang="en-US" dirty="0" smtClean="0">
                <a:solidFill>
                  <a:srgbClr val="0070C0"/>
                </a:solidFill>
              </a:rPr>
              <a:t>continue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/>
              <a:t>Часть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в </a:t>
            </a:r>
            <a:r>
              <a:rPr lang="ru-RU" dirty="0" smtClean="0"/>
              <a:t>циклах – срабатывает в конце цикла, если он был завершен по плану (без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8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3622237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 тело цикла повторяется пока условие истинно</a:t>
            </a:r>
            <a:endParaRPr lang="en-US" dirty="0" smtClean="0"/>
          </a:p>
          <a:p>
            <a:pPr lvl="1"/>
            <a:r>
              <a:rPr lang="ru-RU" dirty="0"/>
              <a:t>с</a:t>
            </a:r>
            <a:r>
              <a:rPr lang="ru-RU" dirty="0" smtClean="0"/>
              <a:t>интаксис: 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594360" lvl="2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30139" y="3216726"/>
            <a:ext cx="6096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6699"/>
                </a:solidFill>
                <a:latin typeface="JetBrains Mono"/>
                <a:cs typeface="Consolas" panose="020B0609020204030204" pitchFamily="49" charset="0"/>
              </a:rPr>
              <a:t>while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условие:</a:t>
            </a:r>
            <a:endParaRPr lang="ru-RU" altLang="ru-RU" sz="2800" b="1" dirty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    </a:t>
            </a:r>
            <a:r>
              <a:rPr lang="ru-RU" altLang="ru-RU" sz="3600" b="1" dirty="0" err="1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блок_инструкций</a:t>
            </a:r>
            <a:endParaRPr lang="ru-RU" altLang="ru-RU" sz="3600" b="1" dirty="0" smtClean="0">
              <a:solidFill>
                <a:srgbClr val="000000"/>
              </a:solidFill>
              <a:latin typeface="JetBrains Mono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[</a:t>
            </a:r>
            <a:r>
              <a:rPr lang="en-US" altLang="ru-RU" sz="3600" b="1" dirty="0">
                <a:solidFill>
                  <a:srgbClr val="FF0000"/>
                </a:solidFill>
                <a:latin typeface="JetBrains Mono"/>
                <a:cs typeface="Consolas" panose="020B0609020204030204" pitchFamily="49" charset="0"/>
              </a:rPr>
              <a:t>else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: </a:t>
            </a:r>
            <a:r>
              <a:rPr lang="ru-RU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инструкция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]</a:t>
            </a:r>
            <a:endParaRPr lang="ru-RU" altLang="ru-RU" sz="6600" b="1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836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848601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i="1" dirty="0" smtClean="0">
                <a:latin typeface="+mn-lt"/>
                <a:cs typeface="Consolas" panose="020B0609020204030204" pitchFamily="49" charset="0"/>
              </a:rPr>
              <a:t>Пример</a:t>
            </a:r>
            <a:r>
              <a:rPr lang="ru-RU" altLang="ru-RU" dirty="0" smtClean="0">
                <a:latin typeface="+mn-lt"/>
                <a:cs typeface="Consolas" panose="020B0609020204030204" pitchFamily="49" charset="0"/>
              </a:rPr>
              <a:t>: Определить количество знаков в числе</a:t>
            </a:r>
            <a:endParaRPr lang="ru-RU" altLang="ru-RU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while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9403" y="2197417"/>
            <a:ext cx="8606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n1 = n =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"N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k 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6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while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n1 &gt;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n1 //=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36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k +=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600" b="1" dirty="0">
                <a:solidFill>
                  <a:srgbClr val="1750EB"/>
                </a:solidFill>
                <a:latin typeface="JetBrains Mono"/>
              </a:rPr>
            </a:br>
            <a:r>
              <a:rPr lang="en-US" altLang="ru-RU" sz="3600" b="1" dirty="0">
                <a:solidFill>
                  <a:srgbClr val="FF0000"/>
                </a:solidFill>
                <a:latin typeface="JetBrains Mono"/>
              </a:rPr>
              <a:t>else</a:t>
            </a:r>
            <a:r>
              <a:rPr lang="en-US" altLang="ru-RU" sz="3600" b="1" dirty="0" smtClean="0">
                <a:solidFill>
                  <a:srgbClr val="FF0000"/>
                </a:solidFill>
                <a:latin typeface="JetBrains Mono"/>
              </a:rPr>
              <a:t>: </a:t>
            </a: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f“</a:t>
            </a:r>
            <a:r>
              <a:rPr lang="ru-RU" altLang="ru-RU" sz="3600" b="1" dirty="0" smtClean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n</a:t>
            </a:r>
            <a:r>
              <a:rPr lang="ru-RU" altLang="ru-RU" sz="36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altLang="ru-RU" sz="3600" b="1" dirty="0" smtClean="0">
                <a:solidFill>
                  <a:srgbClr val="0037A6"/>
                </a:solidFill>
                <a:latin typeface="JetBrains Mono"/>
              </a:rPr>
              <a:t> </a:t>
            </a:r>
            <a:r>
              <a:rPr lang="ru-RU" altLang="ru-RU" sz="3600" b="1" dirty="0" smtClean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k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-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значное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число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63" y="2886983"/>
            <a:ext cx="6362056" cy="21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</a:p>
          <a:p>
            <a:pPr lvl="1"/>
            <a:r>
              <a:rPr lang="ru-RU" dirty="0"/>
              <a:t>повторение блока кода для </a:t>
            </a:r>
            <a:r>
              <a:rPr lang="ru-RU" dirty="0" smtClean="0"/>
              <a:t>каждого элемента, принадлежащего последовательности (</a:t>
            </a:r>
            <a:r>
              <a:rPr lang="en-US" dirty="0" smtClean="0"/>
              <a:t>list</a:t>
            </a:r>
            <a:r>
              <a:rPr lang="en-US" dirty="0"/>
              <a:t>, tuple, </a:t>
            </a:r>
            <a:r>
              <a:rPr lang="en-US" dirty="0" err="1"/>
              <a:t>dict</a:t>
            </a:r>
            <a:r>
              <a:rPr lang="en-US" dirty="0"/>
              <a:t>, set </a:t>
            </a:r>
            <a:r>
              <a:rPr lang="ru-RU" dirty="0"/>
              <a:t>или </a:t>
            </a:r>
            <a:r>
              <a:rPr lang="en-US" dirty="0" err="1" smtClean="0"/>
              <a:t>str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44011" y="3942162"/>
            <a:ext cx="6096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6699"/>
                </a:solidFill>
                <a:latin typeface="JetBrains Mono"/>
                <a:cs typeface="Consolas" panose="020B0609020204030204" pitchFamily="49" charset="0"/>
              </a:rPr>
              <a:t>for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ru-RU" altLang="ru-RU" sz="3600" b="1" dirty="0" err="1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item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ru-RU" altLang="ru-RU" sz="3600" b="1" dirty="0" err="1">
                <a:solidFill>
                  <a:srgbClr val="006699"/>
                </a:solidFill>
                <a:latin typeface="JetBrains Mono"/>
                <a:cs typeface="Consolas" panose="020B0609020204030204" pitchFamily="49" charset="0"/>
              </a:rPr>
              <a:t>in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ru-RU" altLang="ru-RU" sz="3600" b="1" dirty="0" err="1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sequence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:</a:t>
            </a:r>
            <a:endParaRPr lang="ru-RU" altLang="ru-RU" sz="2800" b="1" dirty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    </a:t>
            </a:r>
            <a:r>
              <a:rPr lang="ru-RU" altLang="ru-RU" sz="3600" b="1" dirty="0" err="1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statement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(s</a:t>
            </a:r>
            <a:r>
              <a:rPr lang="ru-RU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)</a:t>
            </a:r>
            <a:endParaRPr lang="en-US" altLang="ru-RU" sz="3600" b="1" dirty="0" smtClean="0">
              <a:solidFill>
                <a:srgbClr val="000000"/>
              </a:solidFill>
              <a:latin typeface="JetBrains Mono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[</a:t>
            </a:r>
            <a:r>
              <a:rPr lang="en-US" altLang="ru-RU" sz="3600" b="1" dirty="0">
                <a:solidFill>
                  <a:srgbClr val="FF0000"/>
                </a:solidFill>
                <a:latin typeface="JetBrains Mono"/>
                <a:cs typeface="Consolas" panose="020B0609020204030204" pitchFamily="49" charset="0"/>
              </a:rPr>
              <a:t>else</a:t>
            </a:r>
            <a:r>
              <a:rPr lang="en-US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: 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инструкция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]</a:t>
            </a:r>
            <a:endParaRPr lang="ru-RU" altLang="ru-RU" sz="3600" b="1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229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378845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использования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Проход по строке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ru-RU" dirty="0" smtClean="0">
              <a:solidFill>
                <a:srgbClr val="0070C0"/>
              </a:solidFill>
            </a:endParaRPr>
          </a:p>
          <a:p>
            <a:pPr lvl="1"/>
            <a:endParaRPr lang="ru-RU" dirty="0" smtClean="0">
              <a:solidFill>
                <a:srgbClr val="0070C0"/>
              </a:solidFill>
            </a:endParaRPr>
          </a:p>
          <a:p>
            <a:pPr lvl="1"/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Проход по списку</a:t>
            </a:r>
            <a:r>
              <a:rPr lang="en-US" dirty="0" smtClean="0">
                <a:solidFill>
                  <a:srgbClr val="0070C0"/>
                </a:solidFill>
              </a:rPr>
              <a:t> (list)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79735" y="2642875"/>
            <a:ext cx="686432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Your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6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letter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altLang="ru-RU" sz="36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print(letter)</a:t>
            </a:r>
            <a:endParaRPr lang="ru-RU" altLang="ru-RU" sz="6600" b="1" dirty="0">
              <a:latin typeface="JetBrains Mon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87" y="4417874"/>
            <a:ext cx="1158499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seasons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 [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winter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spring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summer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autumn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s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seasons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(s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137775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latin typeface="+mn-lt"/>
                <a:cs typeface="Consolas" panose="020B0609020204030204" pitchFamily="49" charset="0"/>
              </a:rPr>
              <a:t>Пример: Определить количество гласных букв в введенном слове</a:t>
            </a:r>
            <a:endParaRPr lang="ru-RU" altLang="ru-RU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94384" y="2726575"/>
            <a:ext cx="8905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Your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k 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6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ch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ch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аоеуюыияэ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: k +=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6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f"В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 {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k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гласных букв"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Возвращает последовательность чисел</a:t>
            </a:r>
          </a:p>
          <a:p>
            <a:r>
              <a:rPr lang="ru-RU" dirty="0" smtClean="0"/>
              <a:t>Как правило, применяется в циклах </a:t>
            </a:r>
            <a:r>
              <a:rPr lang="en-US" dirty="0" smtClean="0"/>
              <a:t>for</a:t>
            </a:r>
            <a:r>
              <a:rPr lang="ru-RU" dirty="0" smtClean="0"/>
              <a:t> для указания числа повторений</a:t>
            </a:r>
            <a:endParaRPr lang="en-US" dirty="0" smtClean="0"/>
          </a:p>
          <a:p>
            <a:r>
              <a:rPr lang="ru-RU" i="1" dirty="0" smtClean="0"/>
              <a:t>Варианты использования:</a:t>
            </a:r>
          </a:p>
          <a:p>
            <a:pPr lvl="1"/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stop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/>
              <a:t> – последовательность чисел от 0 до </a:t>
            </a: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stop-1</a:t>
            </a:r>
            <a:r>
              <a:rPr lang="ru-RU" altLang="ru-RU" dirty="0" smtClean="0"/>
              <a:t> </a:t>
            </a:r>
            <a:r>
              <a:rPr lang="ru-RU" altLang="ru-RU" dirty="0"/>
              <a:t>с шагом +1</a:t>
            </a:r>
            <a:endParaRPr lang="en-US" altLang="ru-RU" dirty="0"/>
          </a:p>
          <a:p>
            <a:pPr lvl="1"/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0B050"/>
                </a:solidFill>
                <a:latin typeface="JetBrains Mono"/>
              </a:rPr>
              <a:t>start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stop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[, </a:t>
            </a:r>
            <a:r>
              <a:rPr lang="ru-RU" altLang="ru-RU" dirty="0" err="1">
                <a:solidFill>
                  <a:srgbClr val="0070C0"/>
                </a:solidFill>
                <a:latin typeface="JetBrains Mono"/>
              </a:rPr>
              <a:t>step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 </a:t>
            </a:r>
            <a:r>
              <a:rPr lang="ru-RU" altLang="ru-RU" dirty="0"/>
              <a:t>– последовательность чисел от </a:t>
            </a:r>
            <a:r>
              <a:rPr lang="en-US" altLang="ru-RU" dirty="0">
                <a:solidFill>
                  <a:srgbClr val="00B050"/>
                </a:solidFill>
                <a:latin typeface="JetBrains Mono"/>
              </a:rPr>
              <a:t>start</a:t>
            </a:r>
            <a:r>
              <a:rPr lang="ru-RU" altLang="ru-RU" dirty="0"/>
              <a:t> до </a:t>
            </a: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stop-1</a:t>
            </a:r>
            <a:r>
              <a:rPr lang="ru-RU" altLang="ru-RU" dirty="0" smtClean="0"/>
              <a:t> </a:t>
            </a:r>
            <a:r>
              <a:rPr lang="ru-RU" altLang="ru-RU" dirty="0"/>
              <a:t>с шагом </a:t>
            </a:r>
            <a:r>
              <a:rPr lang="en-US" altLang="ru-RU" dirty="0">
                <a:solidFill>
                  <a:srgbClr val="0070C0"/>
                </a:solidFill>
                <a:latin typeface="JetBrains Mono"/>
              </a:rPr>
              <a:t>step</a:t>
            </a:r>
            <a:endParaRPr lang="ru-RU" altLang="ru-RU" dirty="0">
              <a:solidFill>
                <a:srgbClr val="0070C0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>
                <a:solidFill>
                  <a:srgbClr val="0070C0"/>
                </a:solidFill>
              </a:rPr>
              <a:t>range</a:t>
            </a:r>
            <a:r>
              <a:rPr lang="en-US" dirty="0"/>
              <a:t>()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9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5"/>
            <a:ext cx="3122635" cy="3854951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Пример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Найти сумму простых чисел, не превышаю-</a:t>
            </a:r>
            <a:r>
              <a:rPr lang="ru-RU" dirty="0" err="1" smtClean="0"/>
              <a:t>щих</a:t>
            </a:r>
            <a:r>
              <a:rPr lang="ru-RU" dirty="0" smtClean="0"/>
              <a:t> 100. </a:t>
            </a:r>
            <a:endParaRPr lang="ru-RU" altLang="ru-RU" sz="6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90851" y="1348816"/>
            <a:ext cx="119328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k 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&lt;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&gt;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and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%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simple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math.sqrt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)),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% i ==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simple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en-US" altLang="ru-RU" sz="3200" b="1" dirty="0" smtClean="0">
                <a:solidFill>
                  <a:srgbClr val="0033B3"/>
                </a:solidFill>
                <a:latin typeface="JetBrains Mono"/>
              </a:rPr>
              <a:t>; 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break</a:t>
            </a:r>
            <a:endParaRPr lang="en-US" altLang="ru-RU" sz="3200" b="1" dirty="0" smtClean="0">
              <a:solidFill>
                <a:srgbClr val="0033B3"/>
              </a:solidFill>
              <a:latin typeface="JetBrains Mono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3200" b="1" dirty="0" smtClean="0">
                <a:solidFill>
                  <a:srgbClr val="0033B3"/>
                </a:solidFill>
                <a:latin typeface="JetBrains Mono"/>
              </a:rPr>
              <a:t>       </a:t>
            </a:r>
            <a:r>
              <a:rPr lang="en-US" altLang="ru-RU" sz="3200" b="1" dirty="0" smtClean="0">
                <a:solidFill>
                  <a:srgbClr val="FF0000"/>
                </a:solidFill>
                <a:latin typeface="JetBrains Mono"/>
              </a:rPr>
              <a:t>else</a:t>
            </a:r>
            <a:r>
              <a:rPr lang="en-US" altLang="ru-RU" sz="3200" b="1" dirty="0" smtClean="0">
                <a:solidFill>
                  <a:srgbClr val="0033B3"/>
                </a:solidFill>
                <a:latin typeface="JetBrains Mono"/>
              </a:rPr>
              <a:t>: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simple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simple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k += x;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(x,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f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\</a:t>
            </a:r>
            <a:r>
              <a:rPr lang="ru-RU" altLang="ru-RU" sz="3200" b="1" dirty="0" err="1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Сумма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простых элементов 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k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1926399"/>
          </a:xfrm>
        </p:spPr>
        <p:txBody>
          <a:bodyPr>
            <a:normAutofit/>
          </a:bodyPr>
          <a:lstStyle/>
          <a:p>
            <a:r>
              <a:rPr lang="ru-RU" i="1" dirty="0" smtClean="0"/>
              <a:t>Пример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Найти все двузначные числа, сумма цифр которых кратна </a:t>
            </a:r>
            <a:r>
              <a:rPr lang="en-US" dirty="0"/>
              <a:t>7</a:t>
            </a:r>
            <a:endParaRPr lang="ru-RU" altLang="ru-RU" sz="6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1956" y="3275215"/>
            <a:ext cx="7874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600" b="1" dirty="0" smtClean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(x//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+x%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 %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7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55494" y="1348816"/>
            <a:ext cx="2689412" cy="540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IDE </a:t>
            </a:r>
            <a:r>
              <a:rPr lang="en-US" dirty="0" err="1">
                <a:solidFill>
                  <a:srgbClr val="0070C0"/>
                </a:solidFill>
              </a:rPr>
              <a:t>PyCharm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Community Edition </a:t>
            </a:r>
            <a:r>
              <a:rPr lang="ru-RU" dirty="0"/>
              <a:t>от </a:t>
            </a:r>
            <a:r>
              <a:rPr lang="en-US" dirty="0" err="1" smtClean="0"/>
              <a:t>JetBrains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ru-RU" dirty="0"/>
              <a:t>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28" y="1320240"/>
            <a:ext cx="8220636" cy="53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</a:p>
          <a:p>
            <a:pPr lvl="1"/>
            <a:r>
              <a:rPr lang="ru-RU" dirty="0" smtClean="0"/>
              <a:t>В начале каждой итерации цикл </a:t>
            </a:r>
            <a:r>
              <a:rPr lang="ru-RU" dirty="0" err="1"/>
              <a:t>for</a:t>
            </a:r>
            <a:r>
              <a:rPr lang="ru-RU" dirty="0"/>
              <a:t> выполняет присваивания переменным в целевом </a:t>
            </a:r>
            <a:r>
              <a:rPr lang="ru-RU" dirty="0" smtClean="0"/>
              <a:t>списке,  перезаписывая </a:t>
            </a:r>
            <a:r>
              <a:rPr lang="ru-RU" dirty="0"/>
              <a:t>все предыдущие </a:t>
            </a:r>
            <a:r>
              <a:rPr lang="ru-RU" dirty="0" smtClean="0"/>
              <a:t>присвоения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 smtClean="0"/>
              <a:t>которые были сделаны: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0015" y="4417874"/>
            <a:ext cx="416488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6699"/>
                </a:solidFill>
                <a:latin typeface="JetBrains Mono"/>
                <a:cs typeface="Consolas" panose="020B0609020204030204" pitchFamily="49" charset="0"/>
              </a:rPr>
              <a:t>for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ru-RU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i </a:t>
            </a:r>
            <a:r>
              <a:rPr lang="ru-RU" altLang="ru-RU" sz="3600" b="1" dirty="0" err="1">
                <a:solidFill>
                  <a:srgbClr val="006699"/>
                </a:solidFill>
                <a:latin typeface="JetBrains Mono"/>
                <a:cs typeface="Consolas" panose="020B0609020204030204" pitchFamily="49" charset="0"/>
              </a:rPr>
              <a:t>in</a:t>
            </a: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range(10)</a:t>
            </a:r>
            <a:r>
              <a:rPr lang="ru-RU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:</a:t>
            </a:r>
            <a:endParaRPr lang="ru-RU" altLang="ru-RU" sz="2800" b="1" dirty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    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print(</a:t>
            </a:r>
            <a:r>
              <a:rPr lang="en-US" altLang="ru-RU" sz="3600" b="1" dirty="0" err="1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i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, end=“ “)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  </a:t>
            </a:r>
            <a:r>
              <a:rPr lang="en-US" altLang="ru-RU" sz="3600" b="1" dirty="0" err="1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i</a:t>
            </a:r>
            <a:r>
              <a:rPr lang="en-US" altLang="ru-RU" sz="3600" b="1" dirty="0" smtClean="0">
                <a:solidFill>
                  <a:srgbClr val="000000"/>
                </a:solidFill>
                <a:latin typeface="JetBrains Mono"/>
                <a:cs typeface="Consolas" panose="020B0609020204030204" pitchFamily="49" charset="0"/>
              </a:rPr>
              <a:t> += 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073" y="4417874"/>
            <a:ext cx="5881596" cy="14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для работы с числами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5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Функции для работы с числами можно разделить на 3 группы:</a:t>
            </a:r>
          </a:p>
          <a:p>
            <a:pPr lvl="1"/>
            <a:r>
              <a:rPr lang="ru-RU" dirty="0" smtClean="0"/>
              <a:t>Встроенные функции</a:t>
            </a:r>
          </a:p>
          <a:p>
            <a:pPr lvl="1"/>
            <a:r>
              <a:rPr lang="ru-RU" dirty="0" smtClean="0"/>
              <a:t>Функции модуля </a:t>
            </a:r>
            <a:r>
              <a:rPr lang="en-US" dirty="0" smtClean="0">
                <a:solidFill>
                  <a:srgbClr val="0070C0"/>
                </a:solidFill>
              </a:rPr>
              <a:t>math</a:t>
            </a:r>
            <a:r>
              <a:rPr lang="ru-RU" dirty="0" smtClean="0"/>
              <a:t> – не работают с комплексными числами</a:t>
            </a:r>
            <a:endParaRPr lang="en-US" dirty="0" smtClean="0"/>
          </a:p>
          <a:p>
            <a:pPr lvl="1"/>
            <a:r>
              <a:rPr lang="ru-RU" dirty="0"/>
              <a:t>Функции модуля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sq-AL" dirty="0" smtClean="0">
                <a:solidFill>
                  <a:srgbClr val="0070C0"/>
                </a:solidFill>
              </a:rPr>
              <a:t>math</a:t>
            </a:r>
            <a:r>
              <a:rPr lang="ru-RU" dirty="0" smtClean="0"/>
              <a:t> – работают </a:t>
            </a:r>
            <a:r>
              <a:rPr lang="ru-RU" dirty="0"/>
              <a:t>с комплексными числами</a:t>
            </a:r>
            <a:endParaRPr lang="en-US" dirty="0"/>
          </a:p>
          <a:p>
            <a:pPr lvl="1"/>
            <a:endParaRPr lang="sq-AL" dirty="0"/>
          </a:p>
          <a:p>
            <a:pPr lvl="1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для работы с числами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2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abs</a:t>
            </a:r>
            <a:r>
              <a:rPr lang="en-US" dirty="0" smtClean="0"/>
              <a:t>(x)</a:t>
            </a:r>
            <a:r>
              <a:rPr lang="ru-RU" dirty="0" smtClean="0"/>
              <a:t> – абсолютное значение </a:t>
            </a:r>
            <a:r>
              <a:rPr lang="en-US" dirty="0" smtClean="0"/>
              <a:t>x</a:t>
            </a:r>
            <a:r>
              <a:rPr lang="ru-RU" dirty="0" smtClean="0"/>
              <a:t> (применимо к </a:t>
            </a:r>
            <a:r>
              <a:rPr lang="en-US" dirty="0" err="1" smtClean="0"/>
              <a:t>int</a:t>
            </a:r>
            <a:r>
              <a:rPr lang="en-US" dirty="0" smtClean="0"/>
              <a:t>, float, complex)</a:t>
            </a:r>
          </a:p>
          <a:p>
            <a:r>
              <a:rPr lang="en-US" dirty="0">
                <a:solidFill>
                  <a:srgbClr val="0070C0"/>
                </a:solidFill>
              </a:rPr>
              <a:t>bin</a:t>
            </a:r>
            <a:r>
              <a:rPr lang="en-US" dirty="0" smtClean="0"/>
              <a:t>(x)</a:t>
            </a:r>
            <a:r>
              <a:rPr lang="ru-RU" dirty="0" smtClean="0"/>
              <a:t> 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70C0"/>
                </a:solidFill>
              </a:rPr>
              <a:t>oct</a:t>
            </a:r>
            <a:r>
              <a:rPr lang="en-US" dirty="0" smtClean="0"/>
              <a:t>(x), </a:t>
            </a:r>
            <a:r>
              <a:rPr lang="en-US" dirty="0">
                <a:solidFill>
                  <a:srgbClr val="0070C0"/>
                </a:solidFill>
              </a:rPr>
              <a:t>hex</a:t>
            </a:r>
            <a:r>
              <a:rPr lang="en-US" dirty="0" smtClean="0"/>
              <a:t>(x) </a:t>
            </a:r>
            <a:r>
              <a:rPr lang="ru-RU" dirty="0" smtClean="0"/>
              <a:t>– преобразование целого числа </a:t>
            </a:r>
            <a:r>
              <a:rPr lang="en-US" dirty="0" smtClean="0"/>
              <a:t>x</a:t>
            </a:r>
            <a:r>
              <a:rPr lang="ru-RU" dirty="0" smtClean="0"/>
              <a:t> в двоичную, восьмеричную и шестнадцатеричную  формы записи, соответственно</a:t>
            </a:r>
          </a:p>
          <a:p>
            <a:r>
              <a:rPr lang="en-US" dirty="0" err="1">
                <a:solidFill>
                  <a:srgbClr val="0070C0"/>
                </a:solidFill>
              </a:rPr>
              <a:t>divmod</a:t>
            </a:r>
            <a:r>
              <a:rPr lang="en-US" dirty="0" smtClean="0"/>
              <a:t>(x, y)</a:t>
            </a:r>
            <a:r>
              <a:rPr lang="ru-RU" dirty="0" smtClean="0"/>
              <a:t> – возвращает пару чисел, содержащую результат целочисленного деления и остаток от деления </a:t>
            </a:r>
            <a:r>
              <a:rPr lang="en-US" i="1" dirty="0" smtClean="0"/>
              <a:t>x</a:t>
            </a:r>
            <a:r>
              <a:rPr lang="ru-RU" dirty="0" smtClean="0"/>
              <a:t> на </a:t>
            </a:r>
            <a:r>
              <a:rPr lang="en-US" i="1" dirty="0" smtClean="0"/>
              <a:t>y</a:t>
            </a:r>
            <a:endParaRPr lang="en-US" i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Встроенные функции для работы с числами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3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 smtClean="0"/>
              <a:t>(x1, x2, …, 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r>
              <a:rPr lang="ru-RU" dirty="0" smtClean="0"/>
              <a:t> – наибольшее из значений </a:t>
            </a:r>
            <a:r>
              <a:rPr lang="en-US" dirty="0"/>
              <a:t>x1, x2, …, </a:t>
            </a:r>
            <a:r>
              <a:rPr lang="en-US" dirty="0" err="1" smtClean="0"/>
              <a:t>xn</a:t>
            </a:r>
            <a:endParaRPr lang="ru-RU" dirty="0" smtClean="0"/>
          </a:p>
          <a:p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 smtClean="0"/>
              <a:t>(x1</a:t>
            </a:r>
            <a:r>
              <a:rPr lang="en-US" dirty="0"/>
              <a:t>, x2, …, </a:t>
            </a:r>
            <a:r>
              <a:rPr lang="en-US" dirty="0" err="1"/>
              <a:t>xn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ru-RU" dirty="0" smtClean="0"/>
              <a:t>наименьшее </a:t>
            </a:r>
            <a:r>
              <a:rPr lang="ru-RU" dirty="0"/>
              <a:t>из значений </a:t>
            </a:r>
            <a:r>
              <a:rPr lang="en-US" dirty="0"/>
              <a:t>x1, x2, …, </a:t>
            </a:r>
            <a:r>
              <a:rPr lang="en-US" dirty="0" err="1"/>
              <a:t>xn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pow</a:t>
            </a:r>
            <a:r>
              <a:rPr lang="en-US" dirty="0" smtClean="0"/>
              <a:t>(x, y[, mod])</a:t>
            </a:r>
            <a:r>
              <a:rPr lang="ru-RU" dirty="0" smtClean="0"/>
              <a:t> – возвращает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ru-RU" dirty="0" smtClean="0"/>
              <a:t>. Если присутствует </a:t>
            </a:r>
            <a:r>
              <a:rPr lang="en-US" dirty="0" smtClean="0"/>
              <a:t>mod</a:t>
            </a:r>
            <a:r>
              <a:rPr lang="ru-RU" dirty="0" smtClean="0"/>
              <a:t> – то результат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ru-RU" dirty="0" smtClean="0"/>
              <a:t>% </a:t>
            </a:r>
            <a:r>
              <a:rPr lang="en-US" dirty="0" smtClean="0"/>
              <a:t>mod</a:t>
            </a:r>
            <a:r>
              <a:rPr lang="ru-RU" dirty="0" smtClean="0"/>
              <a:t> 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round</a:t>
            </a:r>
            <a:r>
              <a:rPr lang="en-US" dirty="0"/>
              <a:t>(number[, </a:t>
            </a:r>
            <a:r>
              <a:rPr lang="en-US" dirty="0" err="1"/>
              <a:t>ndigits</a:t>
            </a:r>
            <a:r>
              <a:rPr lang="en-US" dirty="0"/>
              <a:t>)</a:t>
            </a:r>
            <a:r>
              <a:rPr lang="ru-RU" dirty="0"/>
              <a:t> – возвращает вещественное число, округленное до </a:t>
            </a:r>
            <a:r>
              <a:rPr lang="en-US" i="1" dirty="0" err="1"/>
              <a:t>ndigits</a:t>
            </a:r>
            <a:r>
              <a:rPr lang="ru-RU" dirty="0"/>
              <a:t> знаков после </a:t>
            </a:r>
            <a:r>
              <a:rPr lang="ru-RU" dirty="0" smtClean="0"/>
              <a:t>запятой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для работы с числами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7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math.</a:t>
            </a:r>
            <a:r>
              <a:rPr lang="en-US" dirty="0" err="1" smtClean="0">
                <a:solidFill>
                  <a:srgbClr val="0070C0"/>
                </a:solidFill>
              </a:rPr>
              <a:t>ceil</a:t>
            </a:r>
            <a:r>
              <a:rPr lang="en-US" dirty="0" smtClean="0"/>
              <a:t>(x)</a:t>
            </a:r>
            <a:r>
              <a:rPr lang="ru-RU" dirty="0" smtClean="0"/>
              <a:t> – возвращает наименьшее целое превосходящее </a:t>
            </a:r>
            <a:r>
              <a:rPr lang="en-US" dirty="0" smtClean="0"/>
              <a:t>x</a:t>
            </a:r>
            <a:r>
              <a:rPr lang="ru-RU" dirty="0" smtClean="0"/>
              <a:t> или равное ему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comb</a:t>
            </a: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</a:t>
            </a:r>
            <a:r>
              <a:rPr lang="ru-RU" dirty="0" smtClean="0"/>
              <a:t> – число сочетаний </a:t>
            </a:r>
            <a:r>
              <a:rPr lang="en-US" dirty="0" smtClean="0"/>
              <a:t>k</a:t>
            </a:r>
            <a:r>
              <a:rPr lang="ru-RU" dirty="0" smtClean="0"/>
              <a:t> из 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factorial</a:t>
            </a:r>
            <a:r>
              <a:rPr lang="en-US" dirty="0" smtClean="0"/>
              <a:t>(x)</a:t>
            </a:r>
            <a:r>
              <a:rPr lang="ru-RU" dirty="0" smtClean="0"/>
              <a:t> – факториал числа </a:t>
            </a:r>
            <a:r>
              <a:rPr lang="en-US" dirty="0" smtClean="0"/>
              <a:t>x</a:t>
            </a:r>
            <a:endParaRPr lang="ru-RU" dirty="0" smtClean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floor</a:t>
            </a:r>
            <a:r>
              <a:rPr lang="en-US" dirty="0" smtClean="0"/>
              <a:t>(x)</a:t>
            </a:r>
            <a:r>
              <a:rPr lang="ru-RU" dirty="0" smtClean="0"/>
              <a:t> - </a:t>
            </a:r>
            <a:r>
              <a:rPr lang="ru-RU" dirty="0"/>
              <a:t>возвращает </a:t>
            </a:r>
            <a:r>
              <a:rPr lang="ru-RU" dirty="0" smtClean="0"/>
              <a:t>наибольшее </a:t>
            </a:r>
            <a:r>
              <a:rPr lang="ru-RU" dirty="0"/>
              <a:t>целое </a:t>
            </a:r>
            <a:r>
              <a:rPr lang="ru-RU" dirty="0" smtClean="0"/>
              <a:t>не превосходящее </a:t>
            </a:r>
            <a:r>
              <a:rPr lang="en-US" dirty="0"/>
              <a:t>x</a:t>
            </a:r>
            <a:r>
              <a:rPr lang="ru-RU" dirty="0"/>
              <a:t> или равное ему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gcd</a:t>
            </a:r>
            <a:r>
              <a:rPr lang="en-US" dirty="0" smtClean="0"/>
              <a:t>(x, y)</a:t>
            </a:r>
            <a:r>
              <a:rPr lang="ru-RU" dirty="0" smtClean="0"/>
              <a:t> </a:t>
            </a:r>
            <a:r>
              <a:rPr lang="ru-RU" dirty="0"/>
              <a:t>- возвращает </a:t>
            </a:r>
            <a:r>
              <a:rPr lang="ru-RU" dirty="0" smtClean="0"/>
              <a:t>наибольший общий делитель чисел </a:t>
            </a:r>
            <a:r>
              <a:rPr lang="en-US" dirty="0" smtClean="0"/>
              <a:t>x</a:t>
            </a:r>
            <a:r>
              <a:rPr lang="ru-RU" dirty="0" smtClean="0"/>
              <a:t> и</a:t>
            </a:r>
            <a:r>
              <a:rPr lang="en-US" dirty="0" smtClean="0"/>
              <a:t> y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функции – Модуль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trunc</a:t>
            </a:r>
            <a:r>
              <a:rPr lang="en-US" dirty="0" smtClean="0"/>
              <a:t>(x)</a:t>
            </a:r>
            <a:r>
              <a:rPr lang="ru-RU" dirty="0" smtClean="0"/>
              <a:t> – возвращает целую часть числа (результат – вещественный)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exp</a:t>
            </a:r>
            <a:r>
              <a:rPr lang="en-US" dirty="0" smtClean="0"/>
              <a:t>(x)</a:t>
            </a:r>
            <a:r>
              <a:rPr lang="ru-RU" dirty="0" smtClean="0"/>
              <a:t> – </a:t>
            </a:r>
            <a:r>
              <a:rPr lang="en-US" dirty="0" smtClean="0"/>
              <a:t>e</a:t>
            </a:r>
            <a:r>
              <a:rPr lang="en-US" baseline="30000" dirty="0" smtClean="0"/>
              <a:t>x</a:t>
            </a:r>
            <a:endParaRPr lang="ru-RU" dirty="0" smtClean="0"/>
          </a:p>
          <a:p>
            <a:r>
              <a:rPr lang="en-US" dirty="0" smtClean="0"/>
              <a:t>math.</a:t>
            </a:r>
            <a:r>
              <a:rPr lang="en-US" dirty="0">
                <a:solidFill>
                  <a:srgbClr val="0070C0"/>
                </a:solidFill>
              </a:rPr>
              <a:t>log</a:t>
            </a:r>
            <a:r>
              <a:rPr lang="en-US" dirty="0" smtClean="0"/>
              <a:t>(x[, base]) – </a:t>
            </a:r>
            <a:r>
              <a:rPr lang="ru-RU" dirty="0" smtClean="0"/>
              <a:t>логарифм числа </a:t>
            </a:r>
            <a:r>
              <a:rPr lang="en-US" dirty="0" smtClean="0"/>
              <a:t>x</a:t>
            </a:r>
            <a:r>
              <a:rPr lang="ru-RU" dirty="0" smtClean="0"/>
              <a:t> по основанию </a:t>
            </a:r>
            <a:r>
              <a:rPr lang="en-US" dirty="0" smtClean="0"/>
              <a:t>base </a:t>
            </a:r>
            <a:r>
              <a:rPr lang="ru-RU" dirty="0" smtClean="0"/>
              <a:t>(по умолчанию – натуральный)</a:t>
            </a:r>
            <a:endParaRPr lang="ru-RU" dirty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pow</a:t>
            </a:r>
            <a:r>
              <a:rPr lang="en-US" dirty="0" smtClean="0"/>
              <a:t>(x, y)</a:t>
            </a:r>
            <a:r>
              <a:rPr lang="ru-RU" dirty="0" smtClean="0"/>
              <a:t> </a:t>
            </a:r>
            <a:r>
              <a:rPr lang="ru-RU" dirty="0"/>
              <a:t>- возвращает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</a:t>
            </a:r>
            <a:r>
              <a:rPr lang="ru-RU" dirty="0" smtClean="0"/>
              <a:t>в виде вещественного числа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 smtClean="0"/>
              <a:t>(x)</a:t>
            </a:r>
            <a:r>
              <a:rPr lang="ru-RU" dirty="0" smtClean="0"/>
              <a:t> – корень квадратный от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функции – Модуль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0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acos</a:t>
            </a:r>
            <a:r>
              <a:rPr lang="en-US" dirty="0" smtClean="0"/>
              <a:t>(x)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en-US" dirty="0" err="1" smtClean="0"/>
              <a:t>arccos</a:t>
            </a:r>
            <a:r>
              <a:rPr lang="en-US" dirty="0" smtClean="0"/>
              <a:t>(x)</a:t>
            </a:r>
            <a:endParaRPr lang="ru-RU" dirty="0" smtClean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asin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en-US" dirty="0" err="1" smtClean="0"/>
              <a:t>arcsin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atan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en-US" dirty="0" err="1" smtClean="0"/>
              <a:t>arctg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cos</a:t>
            </a:r>
            <a:r>
              <a:rPr lang="en-US" dirty="0" smtClean="0"/>
              <a:t>(x)</a:t>
            </a:r>
            <a:r>
              <a:rPr lang="ru-RU" dirty="0" smtClean="0"/>
              <a:t> – </a:t>
            </a:r>
            <a:r>
              <a:rPr lang="en-US" dirty="0" smtClean="0"/>
              <a:t>cos(x) </a:t>
            </a:r>
            <a:r>
              <a:rPr lang="ru-RU" dirty="0" smtClean="0"/>
              <a:t>в радианах</a:t>
            </a:r>
            <a:endParaRPr lang="en-US" dirty="0" smtClean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sin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 smtClean="0"/>
              <a:t>sin(x)</a:t>
            </a:r>
            <a:r>
              <a:rPr lang="en-US" dirty="0"/>
              <a:t> </a:t>
            </a:r>
            <a:r>
              <a:rPr lang="ru-RU" dirty="0"/>
              <a:t>в радианах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tan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 err="1" smtClean="0"/>
              <a:t>tg</a:t>
            </a:r>
            <a:r>
              <a:rPr lang="en-US" dirty="0" smtClean="0"/>
              <a:t>(x)</a:t>
            </a:r>
            <a:r>
              <a:rPr lang="en-US" dirty="0"/>
              <a:t> </a:t>
            </a:r>
            <a:r>
              <a:rPr lang="ru-RU" dirty="0"/>
              <a:t>в радианах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degrees</a:t>
            </a:r>
            <a:r>
              <a:rPr lang="en-US" dirty="0" smtClean="0"/>
              <a:t>(x)</a:t>
            </a:r>
            <a:r>
              <a:rPr lang="ru-RU" dirty="0" smtClean="0"/>
              <a:t> – </a:t>
            </a:r>
            <a:r>
              <a:rPr lang="en-US" dirty="0" smtClean="0"/>
              <a:t>x</a:t>
            </a:r>
            <a:r>
              <a:rPr lang="ru-RU" dirty="0" smtClean="0"/>
              <a:t> из радианов в градусы</a:t>
            </a:r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radians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/>
              <a:t>x</a:t>
            </a:r>
            <a:r>
              <a:rPr lang="ru-RU" dirty="0"/>
              <a:t> из </a:t>
            </a:r>
            <a:r>
              <a:rPr lang="ru-RU" dirty="0" smtClean="0"/>
              <a:t>градусов в радианы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функции – Модуль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pi</a:t>
            </a:r>
            <a:r>
              <a:rPr lang="ru-RU" dirty="0" smtClean="0"/>
              <a:t> – число ПИ</a:t>
            </a:r>
            <a:r>
              <a:rPr lang="en-US" dirty="0" smtClean="0"/>
              <a:t> = 3.141592…</a:t>
            </a:r>
            <a:endParaRPr lang="ru-RU" dirty="0" smtClean="0"/>
          </a:p>
          <a:p>
            <a:r>
              <a:rPr lang="en-US" dirty="0" err="1" smtClean="0"/>
              <a:t>math.</a:t>
            </a:r>
            <a:r>
              <a:rPr lang="en-US" dirty="0" err="1">
                <a:solidFill>
                  <a:srgbClr val="0070C0"/>
                </a:solidFill>
              </a:rPr>
              <a:t>e</a:t>
            </a:r>
            <a:r>
              <a:rPr lang="ru-RU" dirty="0" smtClean="0"/>
              <a:t> – </a:t>
            </a:r>
            <a:r>
              <a:rPr lang="en-US" dirty="0" err="1" smtClean="0"/>
              <a:t>exp</a:t>
            </a:r>
            <a:r>
              <a:rPr lang="en-US" dirty="0" smtClean="0"/>
              <a:t>(1) = 2.718281…</a:t>
            </a:r>
          </a:p>
          <a:p>
            <a:r>
              <a:rPr lang="en-US" dirty="0" smtClean="0"/>
              <a:t>math.</a:t>
            </a:r>
            <a:r>
              <a:rPr lang="en-US" dirty="0">
                <a:solidFill>
                  <a:srgbClr val="0070C0"/>
                </a:solidFill>
              </a:rPr>
              <a:t>inf</a:t>
            </a:r>
            <a:r>
              <a:rPr lang="en-US" dirty="0" smtClean="0"/>
              <a:t> = +∞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функции – Модуль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3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52579" y="1188164"/>
            <a:ext cx="6895401" cy="486350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Возможны два режима работы:</a:t>
            </a:r>
          </a:p>
          <a:p>
            <a:pPr lvl="1"/>
            <a:r>
              <a:rPr lang="ru-RU" i="1" dirty="0" smtClean="0">
                <a:solidFill>
                  <a:srgbClr val="0070C0"/>
                </a:solidFill>
              </a:rPr>
              <a:t>Интерактивный</a:t>
            </a:r>
            <a:r>
              <a:rPr lang="ru-RU" dirty="0" smtClean="0"/>
              <a:t> – </a:t>
            </a:r>
            <a:br>
              <a:rPr lang="ru-RU" dirty="0" smtClean="0"/>
            </a:br>
            <a:r>
              <a:rPr lang="ru-RU" dirty="0" smtClean="0"/>
              <a:t>команды выполняются сразу после их вызова, результат выполнения сразу выводится на экран</a:t>
            </a:r>
            <a:br>
              <a:rPr lang="ru-RU" dirty="0" smtClean="0"/>
            </a:br>
            <a:r>
              <a:rPr lang="ru-RU" u="sng" dirty="0" smtClean="0">
                <a:solidFill>
                  <a:schemeClr val="accent5">
                    <a:lumMod val="75000"/>
                  </a:schemeClr>
                </a:solidFill>
              </a:rPr>
              <a:t>Сохранить инструкции в файле нельзя</a:t>
            </a:r>
            <a:r>
              <a:rPr lang="ru-RU" dirty="0" smtClean="0"/>
              <a:t>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75436" y="5355683"/>
            <a:ext cx="5716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i="1" dirty="0"/>
              <a:t>(подходит для простых программ и тестирования фрагментов кода)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4" y="1468235"/>
            <a:ext cx="5419725" cy="38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Текстовые данные в </a:t>
            </a:r>
            <a:r>
              <a:rPr lang="en-US" dirty="0" smtClean="0"/>
              <a:t>Python</a:t>
            </a:r>
            <a:r>
              <a:rPr lang="ru-RU" dirty="0" smtClean="0"/>
              <a:t> хранятся в </a:t>
            </a:r>
            <a:r>
              <a:rPr lang="en-US" dirty="0" err="1" smtClean="0"/>
              <a:t>str</a:t>
            </a:r>
            <a:r>
              <a:rPr lang="ru-RU" dirty="0" smtClean="0"/>
              <a:t>-объектах.</a:t>
            </a:r>
          </a:p>
          <a:p>
            <a:r>
              <a:rPr lang="ru-RU" dirty="0" smtClean="0"/>
              <a:t>Строка – неизменяемая последовательность символов </a:t>
            </a:r>
            <a:r>
              <a:rPr lang="en-US" dirty="0" smtClean="0"/>
              <a:t>Unicode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Строковые литералы являющиеся частью одного выражения, между которыми имеются только символы разделители, объединяются в единую строку. </a:t>
            </a:r>
          </a:p>
          <a:p>
            <a:r>
              <a:rPr lang="ru-RU" dirty="0" smtClean="0"/>
              <a:t>Например, </a:t>
            </a:r>
            <a:r>
              <a:rPr lang="ru-RU" altLang="ru-RU" b="0" dirty="0" smtClean="0">
                <a:latin typeface="Arial Unicode MS"/>
              </a:rPr>
              <a:t>("</a:t>
            </a:r>
            <a:r>
              <a:rPr lang="ru-RU" altLang="ru-RU" b="0" dirty="0" err="1">
                <a:latin typeface="Arial Unicode MS"/>
              </a:rPr>
              <a:t>spam</a:t>
            </a:r>
            <a:r>
              <a:rPr lang="ru-RU" altLang="ru-RU" b="0" dirty="0">
                <a:latin typeface="Arial Unicode MS"/>
              </a:rPr>
              <a:t> " "</a:t>
            </a:r>
            <a:r>
              <a:rPr lang="ru-RU" altLang="ru-RU" b="0" dirty="0" err="1">
                <a:latin typeface="Arial Unicode MS"/>
              </a:rPr>
              <a:t>eggs</a:t>
            </a:r>
            <a:r>
              <a:rPr lang="ru-RU" altLang="ru-RU" b="0" dirty="0">
                <a:latin typeface="Arial Unicode MS"/>
              </a:rPr>
              <a:t>") == "</a:t>
            </a:r>
            <a:r>
              <a:rPr lang="ru-RU" altLang="ru-RU" b="0" dirty="0" err="1">
                <a:latin typeface="Arial Unicode MS"/>
              </a:rPr>
              <a:t>spam</a:t>
            </a:r>
            <a:r>
              <a:rPr lang="ru-RU" altLang="ru-RU" b="0" dirty="0">
                <a:latin typeface="Arial Unicode MS"/>
              </a:rPr>
              <a:t> </a:t>
            </a:r>
            <a:r>
              <a:rPr lang="ru-RU" altLang="ru-RU" b="0" dirty="0" err="1">
                <a:latin typeface="Arial Unicode MS"/>
              </a:rPr>
              <a:t>eggs</a:t>
            </a:r>
            <a:r>
              <a:rPr lang="ru-RU" altLang="ru-RU" b="0" dirty="0">
                <a:latin typeface="Arial Unicode MS"/>
              </a:rPr>
              <a:t>"</a:t>
            </a:r>
            <a:r>
              <a:rPr lang="ru-RU" altLang="ru-RU" sz="2800" b="0" dirty="0"/>
              <a:t>.</a:t>
            </a:r>
            <a:endParaRPr lang="ru-RU" altLang="ru-RU" sz="6600" b="0" dirty="0"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0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Способы записи строковых литералов:</a:t>
            </a:r>
          </a:p>
          <a:p>
            <a:pPr lvl="1"/>
            <a:r>
              <a:rPr lang="ru-RU" dirty="0" smtClean="0"/>
              <a:t>В одинарных кавычках: </a:t>
            </a:r>
            <a:br>
              <a:rPr lang="ru-RU" dirty="0" smtClean="0"/>
            </a:br>
            <a:r>
              <a:rPr lang="ru-RU" b="0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'а внутри "можно" поместить обычные</a:t>
            </a:r>
            <a:r>
              <a:rPr lang="ru-RU" b="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</a:t>
            </a:r>
            <a:endParaRPr lang="ru-RU" altLang="ru-RU" sz="6600" b="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1"/>
            <a:r>
              <a:rPr lang="ru-RU" dirty="0" smtClean="0"/>
              <a:t>В двойных кавычках: </a:t>
            </a:r>
            <a:br>
              <a:rPr lang="ru-RU" dirty="0" smtClean="0"/>
            </a:br>
            <a:r>
              <a:rPr lang="ru-RU" b="0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"а внутри 'можно' поместить одиночные"</a:t>
            </a:r>
            <a:endParaRPr lang="ru-RU" altLang="ru-RU" b="0" dirty="0">
              <a:solidFill>
                <a:schemeClr val="accent6">
                  <a:lumMod val="75000"/>
                </a:schemeClr>
              </a:solidFill>
              <a:latin typeface="Arial Unicode MS"/>
            </a:endParaRPr>
          </a:p>
          <a:p>
            <a:pPr lvl="1"/>
            <a:r>
              <a:rPr lang="ru-RU" altLang="ru-RU" dirty="0" smtClean="0"/>
              <a:t>В тройных кавычках: </a:t>
            </a:r>
          </a:p>
          <a:p>
            <a:pPr lvl="2"/>
            <a:r>
              <a:rPr lang="ru-RU" b="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''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'В трёх одиночных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/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</a:br>
            <a:r>
              <a:rPr lang="ru-RU" b="0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кавычках</a:t>
            </a:r>
            <a:r>
              <a:rPr lang="ru-RU" b="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''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latin typeface="Arial Unicode MS"/>
              </a:rPr>
              <a:t>' </a:t>
            </a:r>
            <a:endParaRPr lang="ru-RU" b="0" dirty="0" smtClean="0">
              <a:solidFill>
                <a:schemeClr val="accent6">
                  <a:lumMod val="75000"/>
                </a:schemeClr>
              </a:solidFill>
              <a:latin typeface="Arial Unicode MS"/>
            </a:endParaRPr>
          </a:p>
          <a:p>
            <a:pPr lvl="2"/>
            <a:r>
              <a:rPr lang="ru-RU" altLang="ru-RU" b="0" dirty="0" smtClean="0">
                <a:solidFill>
                  <a:srgbClr val="00B050"/>
                </a:solidFill>
                <a:latin typeface="Arial Unicode MS"/>
              </a:rPr>
              <a:t>"""</a:t>
            </a:r>
            <a:r>
              <a:rPr lang="ru-RU" altLang="ru-RU" b="0" dirty="0" err="1">
                <a:solidFill>
                  <a:srgbClr val="00B050"/>
                </a:solidFill>
                <a:latin typeface="Arial Unicode MS"/>
              </a:rPr>
              <a:t>Three</a:t>
            </a:r>
            <a:r>
              <a:rPr lang="ru-RU" altLang="ru-RU" b="0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ru-RU" altLang="ru-RU" b="0" dirty="0" err="1">
                <a:solidFill>
                  <a:srgbClr val="00B050"/>
                </a:solidFill>
                <a:latin typeface="Arial Unicode MS"/>
              </a:rPr>
              <a:t>double</a:t>
            </a:r>
            <a:r>
              <a:rPr lang="ru-RU" altLang="ru-RU" b="0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ru-RU" altLang="ru-RU" b="0" dirty="0" err="1">
                <a:solidFill>
                  <a:srgbClr val="00B050"/>
                </a:solidFill>
                <a:latin typeface="Arial Unicode MS"/>
              </a:rPr>
              <a:t>quotes</a:t>
            </a:r>
            <a:r>
              <a:rPr lang="ru-RU" altLang="ru-RU" b="0" dirty="0" smtClean="0">
                <a:solidFill>
                  <a:srgbClr val="00B050"/>
                </a:solidFill>
                <a:latin typeface="Arial Unicode MS"/>
              </a:rPr>
              <a:t>""“</a:t>
            </a:r>
            <a:r>
              <a:rPr lang="en-US" altLang="ru-RU" b="0" dirty="0" smtClean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en-US" altLang="ru-RU" b="0" dirty="0" smtClean="0">
                <a:latin typeface="Arial Unicode MS"/>
              </a:rPr>
              <a:t>(</a:t>
            </a:r>
            <a:r>
              <a:rPr lang="ru-RU" altLang="ru-RU" b="0" dirty="0" smtClean="0">
                <a:latin typeface="Arial Unicode MS"/>
              </a:rPr>
              <a:t>для строк документации)</a:t>
            </a:r>
            <a:endParaRPr lang="ru-RU" altLang="ru-RU" sz="66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6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Приведение к строке</a:t>
            </a:r>
          </a:p>
          <a:p>
            <a:pPr lvl="1"/>
            <a:r>
              <a:rPr lang="ru-RU" dirty="0" smtClean="0"/>
              <a:t>Другие типы могут быть приведены к строке при помощи конструктора </a:t>
            </a:r>
            <a:r>
              <a:rPr lang="en-US" dirty="0" err="1" smtClean="0"/>
              <a:t>str</a:t>
            </a:r>
            <a:r>
              <a:rPr lang="en-US" dirty="0" smtClean="0"/>
              <a:t>():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320040" lvl="1" indent="0">
              <a:buNone/>
            </a:pPr>
            <a:endParaRPr lang="en-US" sz="1800" dirty="0" smtClean="0"/>
          </a:p>
          <a:p>
            <a:pPr marL="320040" lvl="1" indent="0">
              <a:buNone/>
            </a:pPr>
            <a:r>
              <a:rPr lang="ru-RU" dirty="0" smtClean="0"/>
              <a:t>Пример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  <a:p>
            <a:pPr marL="320040" lvl="1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(10)      </a:t>
            </a:r>
            <a:r>
              <a:rPr lang="en-US" dirty="0" smtClean="0">
                <a:sym typeface="Wingdings" panose="05000000000000000000" pitchFamily="2" charset="2"/>
              </a:rPr>
              <a:t>     # ’10’</a:t>
            </a:r>
          </a:p>
          <a:p>
            <a:pPr marL="320040" lvl="1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(type)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 smtClean="0">
                <a:sym typeface="Wingdings" panose="05000000000000000000" pitchFamily="2" charset="2"/>
              </a:rPr>
              <a:t>#“&lt;class ‘type’&gt;”</a:t>
            </a:r>
          </a:p>
          <a:p>
            <a:pPr marL="320040" lvl="1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(max)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 smtClean="0">
                <a:sym typeface="Wingdings" panose="05000000000000000000" pitchFamily="2" charset="2"/>
              </a:rPr>
              <a:t># ’&lt;built-in function max&gt;’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7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Экранированные последовательности – </a:t>
            </a:r>
            <a:r>
              <a:rPr lang="ru-RU" dirty="0" smtClean="0"/>
              <a:t>служебные символы</a:t>
            </a:r>
          </a:p>
          <a:p>
            <a:pPr lvl="1"/>
            <a:r>
              <a:rPr lang="ru-RU" dirty="0" smtClean="0"/>
              <a:t>\</a:t>
            </a:r>
            <a:r>
              <a:rPr lang="en-US" dirty="0" smtClean="0"/>
              <a:t>n, \t, \r, </a:t>
            </a:r>
            <a:r>
              <a:rPr lang="ru-RU" dirty="0" smtClean="0"/>
              <a:t>и др.</a:t>
            </a:r>
            <a:endParaRPr lang="en-US" dirty="0" smtClean="0"/>
          </a:p>
          <a:p>
            <a:r>
              <a:rPr lang="ru-RU" dirty="0">
                <a:solidFill>
                  <a:srgbClr val="0070C0"/>
                </a:solidFill>
              </a:rPr>
              <a:t>«Сырые» (</a:t>
            </a:r>
            <a:r>
              <a:rPr lang="en-US" dirty="0">
                <a:solidFill>
                  <a:srgbClr val="0070C0"/>
                </a:solidFill>
              </a:rPr>
              <a:t>raw</a:t>
            </a:r>
            <a:r>
              <a:rPr lang="ru-RU" dirty="0">
                <a:solidFill>
                  <a:srgbClr val="0070C0"/>
                </a:solidFill>
              </a:rPr>
              <a:t>) строки</a:t>
            </a:r>
            <a:r>
              <a:rPr lang="ru-RU" dirty="0" smtClean="0"/>
              <a:t> – подавляют экранирование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Если перед открывающей кавычкой стоит символ </a:t>
            </a:r>
            <a:r>
              <a:rPr lang="en-US" dirty="0" smtClean="0"/>
              <a:t>‘r’ (</a:t>
            </a:r>
            <a:r>
              <a:rPr lang="ru-RU" dirty="0" smtClean="0"/>
              <a:t>в любом регистре), то механизм экранирования подавляется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9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15566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«</a:t>
            </a:r>
            <a:r>
              <a:rPr lang="ru-RU" dirty="0">
                <a:solidFill>
                  <a:srgbClr val="0070C0"/>
                </a:solidFill>
              </a:rPr>
              <a:t>Сырые» (</a:t>
            </a:r>
            <a:r>
              <a:rPr lang="en-US" dirty="0">
                <a:solidFill>
                  <a:srgbClr val="0070C0"/>
                </a:solidFill>
              </a:rPr>
              <a:t>raw</a:t>
            </a:r>
            <a:r>
              <a:rPr lang="ru-RU" dirty="0">
                <a:solidFill>
                  <a:srgbClr val="0070C0"/>
                </a:solidFill>
              </a:rPr>
              <a:t>) строки</a:t>
            </a:r>
            <a:r>
              <a:rPr lang="ru-RU" dirty="0" smtClean="0"/>
              <a:t> – подавляют экранирование</a:t>
            </a:r>
            <a:r>
              <a:rPr lang="en-US" dirty="0" smtClean="0"/>
              <a:t>:</a:t>
            </a:r>
            <a:endParaRPr lang="ru-RU" dirty="0" smtClean="0"/>
          </a:p>
          <a:p>
            <a:pPr marL="1163638" indent="0">
              <a:buNone/>
            </a:pP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r'\n\n\\'</a:t>
            </a:r>
            <a:br>
              <a:rPr lang="ru-RU" altLang="ru-RU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(S)</a:t>
            </a:r>
            <a:br>
              <a:rPr lang="ru-RU" altLang="ru-RU" b="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b="0" dirty="0">
                <a:solidFill>
                  <a:srgbClr val="0037A6"/>
                </a:solidFill>
                <a:latin typeface="JetBrains Mono"/>
              </a:rPr>
              <a:t>\n\n\\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(S1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139" y="2432683"/>
            <a:ext cx="6251171" cy="30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15566"/>
            <a:ext cx="11323307" cy="503251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«</a:t>
            </a:r>
            <a:r>
              <a:rPr lang="ru-RU" dirty="0">
                <a:solidFill>
                  <a:srgbClr val="0070C0"/>
                </a:solidFill>
              </a:rPr>
              <a:t>Сырые» (</a:t>
            </a:r>
            <a:r>
              <a:rPr lang="en-US" dirty="0">
                <a:solidFill>
                  <a:srgbClr val="0070C0"/>
                </a:solidFill>
              </a:rPr>
              <a:t>raw</a:t>
            </a:r>
            <a:r>
              <a:rPr lang="ru-RU" dirty="0">
                <a:solidFill>
                  <a:srgbClr val="0070C0"/>
                </a:solidFill>
              </a:rPr>
              <a:t>) строки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spcBef>
                <a:spcPts val="1800"/>
              </a:spcBef>
            </a:pPr>
            <a:r>
              <a:rPr lang="ru-RU" dirty="0" smtClean="0"/>
              <a:t>В </a:t>
            </a:r>
            <a:r>
              <a:rPr lang="en-US" dirty="0" smtClean="0"/>
              <a:t>raw</a:t>
            </a:r>
            <a:r>
              <a:rPr lang="ru-RU" dirty="0" smtClean="0"/>
              <a:t>-строках также можно добавлять кавычки. Однако символ </a:t>
            </a:r>
            <a:r>
              <a:rPr lang="en-US" dirty="0" smtClean="0"/>
              <a:t>\</a:t>
            </a:r>
            <a:r>
              <a:rPr lang="ru-RU" dirty="0" smtClean="0"/>
              <a:t> будет также включен в результат.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ru-RU" dirty="0" smtClean="0"/>
              <a:t>Пример правильной строки:  </a:t>
            </a:r>
            <a:r>
              <a:rPr lang="en-US" dirty="0">
                <a:solidFill>
                  <a:srgbClr val="008080"/>
                </a:solidFill>
              </a:rPr>
              <a:t>r</a:t>
            </a:r>
            <a:r>
              <a:rPr lang="en-US" dirty="0" smtClean="0">
                <a:solidFill>
                  <a:srgbClr val="008080"/>
                </a:solidFill>
              </a:rPr>
              <a:t>”\””</a:t>
            </a:r>
            <a:r>
              <a:rPr lang="ru-RU" dirty="0" smtClean="0">
                <a:solidFill>
                  <a:srgbClr val="008080"/>
                </a:solidFill>
              </a:rPr>
              <a:t>    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        </a:t>
            </a:r>
            <a:r>
              <a:rPr lang="en-US" dirty="0" smtClean="0">
                <a:solidFill>
                  <a:srgbClr val="008080"/>
                </a:solidFill>
                <a:sym typeface="Wingdings" panose="05000000000000000000" pitchFamily="2" charset="2"/>
              </a:rPr>
              <a:t>\”</a:t>
            </a:r>
            <a:r>
              <a:rPr lang="en-US" dirty="0" smtClean="0">
                <a:solidFill>
                  <a:srgbClr val="008080"/>
                </a:solidFill>
              </a:rPr>
              <a:t> </a:t>
            </a:r>
            <a:endParaRPr lang="ru-RU" dirty="0" smtClean="0">
              <a:solidFill>
                <a:srgbClr val="008080"/>
              </a:solidFill>
            </a:endParaRPr>
          </a:p>
          <a:p>
            <a:pPr lvl="1">
              <a:spcBef>
                <a:spcPts val="1800"/>
              </a:spcBef>
            </a:pPr>
            <a:r>
              <a:rPr lang="ru-RU" dirty="0" smtClean="0"/>
              <a:t>Количество \ в конце </a:t>
            </a:r>
            <a:r>
              <a:rPr lang="en-US" dirty="0" smtClean="0"/>
              <a:t>raw</a:t>
            </a:r>
            <a:r>
              <a:rPr lang="ru-RU" dirty="0" smtClean="0"/>
              <a:t>-строки должно быть четным (т.к. каждый \ требует следующего за ним символа экранирования)</a:t>
            </a:r>
          </a:p>
          <a:p>
            <a:pPr lvl="1">
              <a:spcBef>
                <a:spcPts val="1800"/>
              </a:spcBef>
            </a:pPr>
            <a:r>
              <a:rPr lang="ru-RU" dirty="0" smtClean="0"/>
              <a:t>Примеры некорректных строк,</a:t>
            </a:r>
            <a:r>
              <a:rPr lang="ru-RU" dirty="0" smtClean="0">
                <a:solidFill>
                  <a:srgbClr val="00808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r”\”</a:t>
            </a:r>
            <a:r>
              <a:rPr lang="ru-RU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”\n\”</a:t>
            </a:r>
            <a:r>
              <a:rPr lang="ru-RU" dirty="0" smtClean="0"/>
              <a:t>,</a:t>
            </a:r>
            <a:r>
              <a:rPr lang="en-US" dirty="0" smtClean="0"/>
              <a:t> …</a:t>
            </a:r>
            <a:r>
              <a:rPr lang="ru-RU" dirty="0" smtClean="0"/>
              <a:t> 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15566"/>
            <a:ext cx="6048716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spcBef>
                <a:spcPts val="1800"/>
              </a:spcBef>
            </a:pPr>
            <a:r>
              <a:rPr lang="ru-RU" i="1" dirty="0" smtClean="0"/>
              <a:t>Конкатенация</a:t>
            </a:r>
            <a:r>
              <a:rPr lang="ru-RU" dirty="0" smtClean="0"/>
              <a:t> (сложение) – операция 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</a:p>
          <a:p>
            <a:pPr lvl="1">
              <a:spcBef>
                <a:spcPts val="1800"/>
              </a:spcBef>
            </a:pPr>
            <a:r>
              <a:rPr lang="ru-RU" i="1" dirty="0" smtClean="0"/>
              <a:t>Дублирование</a:t>
            </a:r>
            <a:r>
              <a:rPr lang="ru-RU" dirty="0" smtClean="0"/>
              <a:t> строки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3556" y="1681780"/>
            <a:ext cx="5253643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spam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s2 = 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eggs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(s1+s2)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u="sng" dirty="0" smtClean="0">
                <a:solidFill>
                  <a:schemeClr val="tx1"/>
                </a:solidFill>
                <a:latin typeface="JetBrains Mono"/>
              </a:rPr>
              <a:t>Результат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: '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spameggs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'</a:t>
            </a:r>
            <a:endParaRPr lang="ru-RU" altLang="ru-RU" sz="3200" b="1" dirty="0">
              <a:solidFill>
                <a:srgbClr val="008080"/>
              </a:solidFill>
              <a:latin typeface="JetBrains Mon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75564" y="4602540"/>
            <a:ext cx="623493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spam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(s1*3)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u="sng" dirty="0" smtClean="0">
                <a:solidFill>
                  <a:schemeClr val="tx1"/>
                </a:solidFill>
                <a:latin typeface="JetBrains Mono"/>
              </a:rPr>
              <a:t>Результат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: '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spamspam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spam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'</a:t>
            </a:r>
            <a:endParaRPr lang="ru-RU" altLang="ru-RU" sz="3200" b="1" dirty="0">
              <a:solidFill>
                <a:srgbClr val="0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442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15566"/>
            <a:ext cx="6048716" cy="501873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spcBef>
                <a:spcPts val="1800"/>
              </a:spcBef>
            </a:pPr>
            <a:r>
              <a:rPr lang="ru-RU" i="1" dirty="0" smtClean="0"/>
              <a:t>Длина строки </a:t>
            </a:r>
            <a:r>
              <a:rPr lang="ru-RU" dirty="0" smtClean="0"/>
              <a:t>– функция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ru-RU" i="1" dirty="0" smtClean="0"/>
              <a:t>Доступ по индексу:</a:t>
            </a:r>
            <a:r>
              <a:rPr lang="ru-RU" dirty="0" smtClean="0"/>
              <a:t> индекс может быть как положительный, так и отрицательный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3556" y="1681780"/>
            <a:ext cx="525364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spam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(s1))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u="sng" dirty="0" smtClean="0">
                <a:solidFill>
                  <a:schemeClr val="tx1"/>
                </a:solidFill>
                <a:latin typeface="JetBrains Mono"/>
              </a:rPr>
              <a:t>Результат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: 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4</a:t>
            </a:r>
            <a:endParaRPr lang="ru-RU" altLang="ru-RU" sz="3200" b="1" dirty="0">
              <a:solidFill>
                <a:srgbClr val="008080"/>
              </a:solidFill>
              <a:latin typeface="JetBrains Mon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33556" y="3973496"/>
            <a:ext cx="503106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spam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(s1[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],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 s1[-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])</a:t>
            </a:r>
            <a:endParaRPr lang="ru-RU" altLang="ru-RU" sz="6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u="sng" dirty="0" smtClean="0">
                <a:solidFill>
                  <a:schemeClr val="tx1"/>
                </a:solidFill>
                <a:latin typeface="JetBrains Mono"/>
              </a:rPr>
              <a:t>Результат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: 'p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 'm'</a:t>
            </a:r>
            <a:endParaRPr lang="ru-RU" altLang="ru-RU" sz="3200" b="1" dirty="0">
              <a:solidFill>
                <a:srgbClr val="0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82880" y="1315566"/>
            <a:ext cx="5296157" cy="501873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spcBef>
                <a:spcPts val="1800"/>
              </a:spcBef>
            </a:pPr>
            <a:r>
              <a:rPr lang="ru-RU" i="1" dirty="0" smtClean="0"/>
              <a:t>Извлечение среза</a:t>
            </a:r>
            <a:r>
              <a:rPr lang="ru-RU" dirty="0" smtClean="0"/>
              <a:t>– оператор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X:Y]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/>
              <a:t> – </a:t>
            </a:r>
            <a:r>
              <a:rPr lang="ru-RU" dirty="0" smtClean="0"/>
              <a:t>начало среза</a:t>
            </a:r>
            <a:r>
              <a:rPr lang="en-US" dirty="0" smtClean="0"/>
              <a:t> (</a:t>
            </a:r>
            <a:r>
              <a:rPr lang="ru-RU" dirty="0" smtClean="0"/>
              <a:t>=</a:t>
            </a:r>
            <a:r>
              <a:rPr lang="en-US" dirty="0" smtClean="0"/>
              <a:t>0, </a:t>
            </a:r>
            <a:r>
              <a:rPr lang="ru-RU" dirty="0" smtClean="0"/>
              <a:t>по умолчанию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dirty="0" smtClean="0"/>
              <a:t> – окончание (не включается в результат) – (=длине строки, по умолчанию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79036" y="1869524"/>
            <a:ext cx="6488320" cy="3748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version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6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:-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(s[: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:])</a:t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(s[:])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57436" y="2459678"/>
            <a:ext cx="3468804" cy="30920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ho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thon 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versi</a:t>
            </a:r>
            <a:endParaRPr lang="en-US" altLang="ru-RU" sz="3600" b="1" dirty="0" smtClean="0">
              <a:solidFill>
                <a:schemeClr val="accent2">
                  <a:lumMod val="75000"/>
                </a:schemeClr>
              </a:solidFill>
              <a:latin typeface="JetBrains Mono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p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ython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err="1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y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thon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 version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python version</a:t>
            </a:r>
            <a:endParaRPr lang="ru-RU" altLang="ru-RU" sz="3600" b="1" dirty="0">
              <a:solidFill>
                <a:schemeClr val="accent2">
                  <a:lumMod val="75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254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82880" y="1315566"/>
            <a:ext cx="5296157" cy="501873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spcBef>
                <a:spcPts val="1800"/>
              </a:spcBef>
            </a:pPr>
            <a:r>
              <a:rPr lang="ru-RU" i="1" dirty="0" smtClean="0"/>
              <a:t>Извлечение среза</a:t>
            </a:r>
            <a:r>
              <a:rPr lang="ru-RU" dirty="0" smtClean="0"/>
              <a:t>– оператор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X:Y:Z]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/>
              <a:t> – </a:t>
            </a:r>
            <a:r>
              <a:rPr lang="ru-RU" dirty="0" smtClean="0"/>
              <a:t>начало среза, </a:t>
            </a:r>
            <a:br>
              <a:rPr lang="ru-RU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dirty="0" smtClean="0"/>
              <a:t> – окончание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Z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шаг</a:t>
            </a:r>
            <a:endParaRPr lang="en-US" dirty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71011" y="2558312"/>
            <a:ext cx="699634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</a:pP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version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36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(s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[::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-1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:-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])</a:t>
            </a:r>
          </a:p>
          <a:p>
            <a:pPr eaLnBrk="0" fontAlgn="base" hangingPunct="0">
              <a:lnSpc>
                <a:spcPct val="110000"/>
              </a:lnSpc>
            </a:pPr>
            <a:r>
              <a:rPr lang="ru-RU" altLang="ru-RU" sz="36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:-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>])</a:t>
            </a:r>
          </a:p>
          <a:p>
            <a:pPr lvl="0" eaLnBrk="0" fontAlgn="base" hangingPunct="0">
              <a:lnSpc>
                <a:spcPct val="110000"/>
              </a:lnSpc>
            </a:pPr>
            <a:r>
              <a:rPr lang="ru-RU" altLang="ru-RU" sz="36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sz="3600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::</a:t>
            </a:r>
            <a:r>
              <a:rPr lang="ru-RU" altLang="ru-RU" sz="36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])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32792" y="3162579"/>
            <a:ext cx="3834564" cy="2529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‘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noiserv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 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nohtyp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’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‘’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‘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rvnh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’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‘</a:t>
            </a:r>
            <a:r>
              <a:rPr lang="en-US" altLang="ru-RU" sz="3600" b="1" dirty="0" err="1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tnei</a:t>
            </a: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’</a:t>
            </a:r>
            <a:endParaRPr lang="ru-RU" altLang="ru-RU" sz="3600" b="1" dirty="0">
              <a:solidFill>
                <a:schemeClr val="accent2">
                  <a:lumMod val="75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659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6663858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Возможны два режима работы:</a:t>
            </a:r>
          </a:p>
          <a:p>
            <a:pPr lvl="1"/>
            <a:r>
              <a:rPr lang="ru-RU" i="1" dirty="0" smtClean="0">
                <a:solidFill>
                  <a:srgbClr val="0070C0"/>
                </a:solidFill>
              </a:rPr>
              <a:t>Программный</a:t>
            </a:r>
            <a:r>
              <a:rPr lang="ru-RU" dirty="0" smtClean="0"/>
              <a:t> – </a:t>
            </a:r>
            <a:br>
              <a:rPr lang="ru-RU" dirty="0" smtClean="0"/>
            </a:br>
            <a:r>
              <a:rPr lang="ru-RU" dirty="0" smtClean="0"/>
              <a:t>записывается вся программа (также называется «сценарий», «скрипт»), а после выполняется.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00" y="1762299"/>
            <a:ext cx="5447886" cy="38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82879" y="1315566"/>
            <a:ext cx="11135717" cy="501873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spcBef>
                <a:spcPts val="1800"/>
              </a:spcBef>
            </a:pPr>
            <a:r>
              <a:rPr lang="en-US" dirty="0" err="1" smtClean="0"/>
              <a:t>ord</a:t>
            </a:r>
            <a:r>
              <a:rPr lang="en-US" dirty="0" smtClean="0"/>
              <a:t>(</a:t>
            </a:r>
            <a:r>
              <a:rPr lang="ru-RU" dirty="0" smtClean="0"/>
              <a:t>символ) – возвращает </a:t>
            </a:r>
            <a:r>
              <a:rPr lang="en-US" dirty="0" smtClean="0"/>
              <a:t>ASCII</a:t>
            </a:r>
            <a:r>
              <a:rPr lang="ru-RU" dirty="0" smtClean="0"/>
              <a:t> код символа</a:t>
            </a:r>
          </a:p>
          <a:p>
            <a:pPr lvl="1">
              <a:spcBef>
                <a:spcPts val="1800"/>
              </a:spcBef>
            </a:pPr>
            <a:r>
              <a:rPr lang="en-US" dirty="0" err="1" smtClean="0"/>
              <a:t>chr</a:t>
            </a:r>
            <a:r>
              <a:rPr lang="en-US" dirty="0" smtClean="0"/>
              <a:t>(</a:t>
            </a:r>
            <a:r>
              <a:rPr lang="ru-RU" dirty="0" smtClean="0"/>
              <a:t>число) </a:t>
            </a:r>
            <a:r>
              <a:rPr lang="ru-RU" dirty="0"/>
              <a:t>– </a:t>
            </a:r>
            <a:r>
              <a:rPr lang="ru-RU" dirty="0" smtClean="0"/>
              <a:t>возвращает символ по </a:t>
            </a:r>
            <a:r>
              <a:rPr lang="en-US" dirty="0"/>
              <a:t>ASCII</a:t>
            </a:r>
            <a:r>
              <a:rPr lang="ru-RU" dirty="0"/>
              <a:t> </a:t>
            </a:r>
            <a:r>
              <a:rPr lang="ru-RU" dirty="0" smtClean="0"/>
              <a:t>коду</a:t>
            </a:r>
            <a:endParaRPr lang="en-US" dirty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52566" y="4122841"/>
            <a:ext cx="6996345" cy="1311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</a:pPr>
            <a:r>
              <a:rPr lang="ru-RU" altLang="ru-RU" sz="36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600" dirty="0" err="1" smtClean="0">
                <a:solidFill>
                  <a:srgbClr val="000080"/>
                </a:solidFill>
                <a:latin typeface="JetBrains Mono"/>
              </a:rPr>
              <a:t>ord</a:t>
            </a:r>
            <a:r>
              <a:rPr lang="en-US" altLang="ru-RU" sz="36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600" b="1" dirty="0">
                <a:solidFill>
                  <a:srgbClr val="008080"/>
                </a:solidFill>
                <a:latin typeface="JetBrains Mono"/>
              </a:rPr>
              <a:t>“a”</a:t>
            </a:r>
            <a:r>
              <a:rPr lang="en-US" altLang="ru-RU" sz="360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600" dirty="0" err="1">
                <a:solidFill>
                  <a:srgbClr val="000080"/>
                </a:solidFill>
                <a:latin typeface="JetBrains Mono"/>
              </a:rPr>
              <a:t>chr</a:t>
            </a:r>
            <a:r>
              <a:rPr lang="en-US" altLang="ru-RU" sz="36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600" dirty="0">
                <a:solidFill>
                  <a:srgbClr val="1750EB"/>
                </a:solidFill>
                <a:latin typeface="JetBrains Mono"/>
              </a:rPr>
              <a:t>68</a:t>
            </a:r>
            <a:r>
              <a:rPr lang="en-US" altLang="ru-RU" sz="360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600" dirty="0" smtClean="0">
                <a:solidFill>
                  <a:srgbClr val="080808"/>
                </a:solidFill>
                <a:latin typeface="JetBrains Mono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92011" y="4122841"/>
            <a:ext cx="3834564" cy="1311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 smtClean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97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3600" b="1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D</a:t>
            </a:r>
            <a:endParaRPr lang="ru-RU" altLang="ru-RU" sz="3600" b="1" dirty="0">
              <a:solidFill>
                <a:schemeClr val="accent2">
                  <a:lumMod val="75000"/>
                </a:schemeClr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851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3" y="1348815"/>
            <a:ext cx="3721148" cy="48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0000FF"/>
                </a:solidFill>
              </a:rPr>
              <a:t>Пример_1</a:t>
            </a:r>
          </a:p>
          <a:p>
            <a:r>
              <a:rPr lang="ru-RU" dirty="0" smtClean="0"/>
              <a:t>Определить, является ли строка палиндромом.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Примеры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40230" y="1842753"/>
            <a:ext cx="7996847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"Введите строку: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palindrom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(s) // 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s[i] != s[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(s) - i -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]: 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palindrom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break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"Да"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palindrom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"Нет"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Методы строк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Вследствие того, что строки в </a:t>
            </a:r>
            <a:r>
              <a:rPr lang="en-US" dirty="0" smtClean="0"/>
              <a:t>Python</a:t>
            </a:r>
            <a:r>
              <a:rPr lang="ru-RU" dirty="0" smtClean="0"/>
              <a:t> неизменяемые, то все методы могут лишь создавать новую строку.</a:t>
            </a:r>
          </a:p>
          <a:p>
            <a:r>
              <a:rPr lang="ru-RU" dirty="0" smtClean="0"/>
              <a:t>Для изменения значения строковой переменной, требуется присваивать ей значение, возвращаемое строковыми методами.</a:t>
            </a:r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0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sq-AL" dirty="0" smtClean="0">
                <a:solidFill>
                  <a:srgbClr val="7030A0"/>
                </a:solidFill>
              </a:rPr>
              <a:t>find</a:t>
            </a:r>
            <a:r>
              <a:rPr lang="sq-AL" dirty="0" smtClean="0"/>
              <a:t>(str</a:t>
            </a:r>
            <a:r>
              <a:rPr lang="sq-AL" dirty="0"/>
              <a:t>, [start],[end</a:t>
            </a:r>
            <a:r>
              <a:rPr lang="sq-AL" dirty="0" smtClean="0"/>
              <a:t>])</a:t>
            </a:r>
            <a:r>
              <a:rPr lang="ru-RU" dirty="0" smtClean="0"/>
              <a:t> – поиск подстроки </a:t>
            </a:r>
            <a:r>
              <a:rPr lang="en-US" dirty="0" err="1" smtClean="0"/>
              <a:t>str</a:t>
            </a:r>
            <a:r>
              <a:rPr lang="ru-RU" dirty="0" smtClean="0"/>
              <a:t> в строке</a:t>
            </a:r>
            <a:r>
              <a:rPr lang="en-US" dirty="0" smtClean="0"/>
              <a:t> S</a:t>
            </a:r>
            <a:r>
              <a:rPr lang="ru-RU" dirty="0" smtClean="0"/>
              <a:t>. Возвращает номер первого вхождения или -1</a:t>
            </a:r>
          </a:p>
          <a:p>
            <a:r>
              <a:rPr lang="sq-AL" dirty="0" smtClean="0"/>
              <a:t>S.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sq-AL" dirty="0" smtClean="0">
                <a:solidFill>
                  <a:srgbClr val="7030A0"/>
                </a:solidFill>
              </a:rPr>
              <a:t>find</a:t>
            </a:r>
            <a:r>
              <a:rPr lang="sq-AL" dirty="0" smtClean="0"/>
              <a:t>(str</a:t>
            </a:r>
            <a:r>
              <a:rPr lang="sq-AL" dirty="0"/>
              <a:t>, [start],[end])</a:t>
            </a:r>
            <a:r>
              <a:rPr lang="ru-RU" dirty="0"/>
              <a:t> – поиск подстроки </a:t>
            </a:r>
            <a:r>
              <a:rPr lang="en-US" dirty="0" err="1"/>
              <a:t>str</a:t>
            </a:r>
            <a:r>
              <a:rPr lang="ru-RU" dirty="0"/>
              <a:t> в строке</a:t>
            </a:r>
            <a:r>
              <a:rPr lang="en-US" dirty="0"/>
              <a:t> S</a:t>
            </a:r>
            <a:r>
              <a:rPr lang="ru-RU" dirty="0"/>
              <a:t>. Возвращает номер </a:t>
            </a:r>
            <a:r>
              <a:rPr lang="ru-RU" dirty="0" smtClean="0"/>
              <a:t>последнего </a:t>
            </a:r>
            <a:r>
              <a:rPr lang="ru-RU" dirty="0"/>
              <a:t>вхождения или -1</a:t>
            </a:r>
            <a:endParaRPr lang="en-US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sq-AL" dirty="0" smtClean="0">
                <a:solidFill>
                  <a:srgbClr val="7030A0"/>
                </a:solidFill>
              </a:rPr>
              <a:t>ind</a:t>
            </a:r>
            <a:r>
              <a:rPr lang="en-US" dirty="0" smtClean="0">
                <a:solidFill>
                  <a:srgbClr val="7030A0"/>
                </a:solidFill>
              </a:rPr>
              <a:t>ex</a:t>
            </a:r>
            <a:r>
              <a:rPr lang="sq-AL" dirty="0" smtClean="0"/>
              <a:t>(str</a:t>
            </a:r>
            <a:r>
              <a:rPr lang="sq-AL" dirty="0"/>
              <a:t>, [start],[end</a:t>
            </a:r>
            <a:r>
              <a:rPr lang="sq-AL" dirty="0" smtClean="0"/>
              <a:t>])</a:t>
            </a:r>
            <a:r>
              <a:rPr lang="ru-RU" dirty="0" smtClean="0"/>
              <a:t> – поиск подстроки </a:t>
            </a:r>
            <a:r>
              <a:rPr lang="en-US" dirty="0" err="1" smtClean="0"/>
              <a:t>str</a:t>
            </a:r>
            <a:r>
              <a:rPr lang="ru-RU" dirty="0" smtClean="0"/>
              <a:t> в строке</a:t>
            </a:r>
            <a:r>
              <a:rPr lang="en-US" dirty="0" smtClean="0"/>
              <a:t> S</a:t>
            </a:r>
            <a:r>
              <a:rPr lang="ru-RU" dirty="0" smtClean="0"/>
              <a:t>. Возвращает номер первого вхождения или вызывает </a:t>
            </a:r>
            <a:r>
              <a:rPr lang="en-US" dirty="0" err="1" smtClean="0">
                <a:solidFill>
                  <a:srgbClr val="FF0000"/>
                </a:solidFill>
              </a:rPr>
              <a:t>ValueError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sq-AL" dirty="0" smtClean="0">
                <a:solidFill>
                  <a:srgbClr val="7030A0"/>
                </a:solidFill>
              </a:rPr>
              <a:t>ind</a:t>
            </a:r>
            <a:r>
              <a:rPr lang="en-US" dirty="0" smtClean="0">
                <a:solidFill>
                  <a:srgbClr val="7030A0"/>
                </a:solidFill>
              </a:rPr>
              <a:t>ex</a:t>
            </a:r>
            <a:r>
              <a:rPr lang="sq-AL" dirty="0" smtClean="0"/>
              <a:t>(str</a:t>
            </a:r>
            <a:r>
              <a:rPr lang="sq-AL" dirty="0"/>
              <a:t>, [start],[end])</a:t>
            </a:r>
            <a:r>
              <a:rPr lang="ru-RU" dirty="0"/>
              <a:t> – поиск подстроки </a:t>
            </a:r>
            <a:r>
              <a:rPr lang="en-US" dirty="0" err="1"/>
              <a:t>str</a:t>
            </a:r>
            <a:r>
              <a:rPr lang="ru-RU" dirty="0"/>
              <a:t> в строке</a:t>
            </a:r>
            <a:r>
              <a:rPr lang="en-US" dirty="0"/>
              <a:t> S</a:t>
            </a:r>
            <a:r>
              <a:rPr lang="ru-RU" dirty="0"/>
              <a:t>. Возвращает номер </a:t>
            </a:r>
            <a:r>
              <a:rPr lang="ru-RU" dirty="0" smtClean="0"/>
              <a:t>последнего </a:t>
            </a:r>
            <a:r>
              <a:rPr lang="ru-RU" dirty="0"/>
              <a:t>вхождения или вызывает </a:t>
            </a:r>
            <a:r>
              <a:rPr lang="en-US" dirty="0" err="1">
                <a:solidFill>
                  <a:srgbClr val="FF0000"/>
                </a:solidFill>
              </a:rPr>
              <a:t>ValueError</a:t>
            </a:r>
            <a:endParaRPr lang="en-US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7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018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replace</a:t>
            </a:r>
            <a:r>
              <a:rPr lang="sq-AL" dirty="0" smtClean="0"/>
              <a:t>(</a:t>
            </a:r>
            <a:r>
              <a:rPr lang="en-US" dirty="0" smtClean="0"/>
              <a:t>str1</a:t>
            </a:r>
            <a:r>
              <a:rPr lang="sq-AL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str2 [,n]</a:t>
            </a:r>
            <a:r>
              <a:rPr lang="sq-AL" dirty="0" smtClean="0"/>
              <a:t>)</a:t>
            </a:r>
            <a:r>
              <a:rPr lang="ru-RU" dirty="0" smtClean="0"/>
              <a:t> – в строке подстрока </a:t>
            </a:r>
            <a:r>
              <a:rPr lang="en-US" dirty="0" smtClean="0"/>
              <a:t>str1</a:t>
            </a:r>
            <a:r>
              <a:rPr lang="ru-RU" dirty="0"/>
              <a:t> </a:t>
            </a:r>
            <a:r>
              <a:rPr lang="ru-RU" dirty="0" smtClean="0"/>
              <a:t>заменяется на </a:t>
            </a:r>
            <a:r>
              <a:rPr lang="en-US" dirty="0" smtClean="0"/>
              <a:t>str2</a:t>
            </a:r>
            <a:r>
              <a:rPr lang="ru-RU" dirty="0" smtClean="0"/>
              <a:t> (</a:t>
            </a:r>
            <a:r>
              <a:rPr lang="en-US" dirty="0" smtClean="0"/>
              <a:t>n</a:t>
            </a:r>
            <a:r>
              <a:rPr lang="ru-RU" dirty="0" smtClean="0"/>
              <a:t> замен)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split</a:t>
            </a:r>
            <a:r>
              <a:rPr lang="sq-AL" dirty="0" smtClean="0"/>
              <a:t>(</a:t>
            </a:r>
            <a:r>
              <a:rPr lang="ru-RU" dirty="0" smtClean="0"/>
              <a:t>символ</a:t>
            </a:r>
            <a:r>
              <a:rPr lang="sq-AL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Разбиение строки по разделителю</a:t>
            </a: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isdigit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Состоит ли строка только из цифр</a:t>
            </a:r>
            <a:endParaRPr lang="ru-RU" dirty="0"/>
          </a:p>
          <a:p>
            <a:r>
              <a:rPr lang="sq-AL" dirty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isalpha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Состоит ли строка только из </a:t>
            </a:r>
            <a:r>
              <a:rPr lang="ru-RU" dirty="0" smtClean="0"/>
              <a:t>букв</a:t>
            </a:r>
            <a:endParaRPr lang="ru-RU" dirty="0"/>
          </a:p>
          <a:p>
            <a:r>
              <a:rPr lang="sq-AL" dirty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isalnum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Состоит ли строка только из </a:t>
            </a:r>
            <a:r>
              <a:rPr lang="ru-RU" dirty="0" smtClean="0"/>
              <a:t>цифр</a:t>
            </a:r>
            <a:r>
              <a:rPr lang="en-US" dirty="0" smtClean="0"/>
              <a:t> </a:t>
            </a:r>
            <a:r>
              <a:rPr lang="ru-RU" dirty="0" smtClean="0"/>
              <a:t>или букв</a:t>
            </a:r>
            <a:endParaRPr lang="ru-RU" dirty="0"/>
          </a:p>
          <a:p>
            <a:endParaRPr lang="en-US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3" y="1348815"/>
            <a:ext cx="4968060" cy="48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0000FF"/>
                </a:solidFill>
              </a:rPr>
              <a:t>Пример_2</a:t>
            </a:r>
          </a:p>
          <a:p>
            <a:r>
              <a:rPr lang="ru-RU" dirty="0" smtClean="0"/>
              <a:t>Дана строка символов. Определить количество цифр и гласных букв в ней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Примеры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03523" y="1596531"/>
            <a:ext cx="6683433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"Введите строку: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d=g=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c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c.isdigit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d+=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c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aoueyi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g+=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f"Гласных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g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, Цифр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d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islower</a:t>
            </a:r>
            <a:r>
              <a:rPr lang="sq-AL" dirty="0" smtClean="0"/>
              <a:t>()</a:t>
            </a:r>
            <a:r>
              <a:rPr lang="ru-RU" dirty="0" smtClean="0"/>
              <a:t>, </a:t>
            </a:r>
            <a:r>
              <a:rPr lang="sq-AL" dirty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isupper</a:t>
            </a:r>
            <a:r>
              <a:rPr lang="sq-AL" dirty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Состоит ли строка только из символов нижнего</a:t>
            </a:r>
            <a:r>
              <a:rPr lang="en-US" dirty="0" smtClean="0"/>
              <a:t> (</a:t>
            </a:r>
            <a:r>
              <a:rPr lang="ru-RU" dirty="0" smtClean="0"/>
              <a:t>верхнего</a:t>
            </a:r>
            <a:r>
              <a:rPr lang="en-US" dirty="0" smtClean="0"/>
              <a:t>)</a:t>
            </a:r>
            <a:r>
              <a:rPr lang="ru-RU" dirty="0" smtClean="0"/>
              <a:t> регистра</a:t>
            </a:r>
            <a:endParaRPr lang="ru-RU" dirty="0"/>
          </a:p>
          <a:p>
            <a:r>
              <a:rPr lang="sq-AL" dirty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isspace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Состоит ли строка только из </a:t>
            </a:r>
            <a:r>
              <a:rPr lang="ru-RU" dirty="0" smtClean="0"/>
              <a:t>символов-разделителей</a:t>
            </a:r>
            <a:endParaRPr lang="ru-RU" dirty="0"/>
          </a:p>
          <a:p>
            <a:r>
              <a:rPr lang="sq-AL" dirty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istitle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Начинаются ли все слова в строке с заглавной буквы</a:t>
            </a:r>
            <a:endParaRPr lang="ru-RU" dirty="0"/>
          </a:p>
          <a:p>
            <a:endParaRPr lang="en-US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4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lower</a:t>
            </a:r>
            <a:r>
              <a:rPr lang="sq-AL" dirty="0" smtClean="0"/>
              <a:t>()</a:t>
            </a:r>
            <a:r>
              <a:rPr lang="ru-RU" dirty="0" smtClean="0"/>
              <a:t>, </a:t>
            </a:r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upper</a:t>
            </a:r>
            <a:r>
              <a:rPr lang="sq-AL" dirty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преобразование строки нижнему (верхнему) регистру</a:t>
            </a:r>
            <a:endParaRPr lang="ru-RU" dirty="0"/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startswith</a:t>
            </a:r>
            <a:r>
              <a:rPr lang="sq-AL" dirty="0" smtClean="0"/>
              <a:t>(</a:t>
            </a:r>
            <a:r>
              <a:rPr lang="en-US" dirty="0" err="1" smtClean="0"/>
              <a:t>str</a:t>
            </a:r>
            <a:r>
              <a:rPr lang="sq-AL" dirty="0" smtClean="0"/>
              <a:t>)</a:t>
            </a:r>
            <a:r>
              <a:rPr lang="en-US" dirty="0" smtClean="0"/>
              <a:t>, </a:t>
            </a:r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endswith</a:t>
            </a:r>
            <a:r>
              <a:rPr lang="sq-AL" dirty="0"/>
              <a:t>(</a:t>
            </a:r>
            <a:r>
              <a:rPr lang="en-US" dirty="0" err="1"/>
              <a:t>str</a:t>
            </a:r>
            <a:r>
              <a:rPr lang="sq-AL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Начинается (заканчивается) ли строка подстрокой </a:t>
            </a:r>
            <a:r>
              <a:rPr lang="en-US" dirty="0" err="1" smtClean="0"/>
              <a:t>str</a:t>
            </a:r>
            <a:endParaRPr lang="ru-RU" dirty="0"/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join</a:t>
            </a:r>
            <a:r>
              <a:rPr lang="sq-AL" dirty="0" smtClean="0"/>
              <a:t>(</a:t>
            </a:r>
            <a:r>
              <a:rPr lang="ru-RU" dirty="0" smtClean="0"/>
              <a:t>список</a:t>
            </a:r>
            <a:r>
              <a:rPr lang="sq-AL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сборка строки из списка с разделителем </a:t>
            </a:r>
            <a:r>
              <a:rPr lang="en-US" dirty="0" smtClean="0"/>
              <a:t>S</a:t>
            </a:r>
            <a:endParaRPr lang="ru-RU" dirty="0"/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capitalize</a:t>
            </a:r>
            <a:r>
              <a:rPr lang="sq-AL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переводит первый символ строки в верхний регистр, а все остальные в нижний</a:t>
            </a:r>
            <a:endParaRPr lang="en-US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7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3" y="1348815"/>
            <a:ext cx="4968060" cy="4823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0000FF"/>
                </a:solidFill>
              </a:rPr>
              <a:t>Пример_3</a:t>
            </a:r>
          </a:p>
          <a:p>
            <a:r>
              <a:rPr lang="ru-RU" dirty="0" smtClean="0"/>
              <a:t>Преобразовать символы строки к верхнему или нижнему регистру в зависимости от того, символов в каком регистре в строке больше.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Примеры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37020" y="1339526"/>
            <a:ext cx="6683433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"Введите строку: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u = l 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(s)):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s[i].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isupper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u +=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l +=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s.upper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u &gt; l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s.lower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11019726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Для работы в программном режиме требуется создать в </a:t>
            </a:r>
            <a:r>
              <a:rPr lang="en-US" dirty="0" smtClean="0"/>
              <a:t>IDLE </a:t>
            </a:r>
            <a:r>
              <a:rPr lang="ru-RU" dirty="0" smtClean="0"/>
              <a:t>новый файл.</a:t>
            </a:r>
          </a:p>
          <a:p>
            <a:r>
              <a:rPr lang="ru-RU" dirty="0" smtClean="0"/>
              <a:t>Файлы с текстами программ на </a:t>
            </a:r>
            <a:r>
              <a:rPr lang="en-US" dirty="0" smtClean="0"/>
              <a:t>Python</a:t>
            </a:r>
            <a:r>
              <a:rPr lang="ru-RU" dirty="0" smtClean="0"/>
              <a:t> имеют расширение </a:t>
            </a:r>
            <a:r>
              <a:rPr lang="en-US" dirty="0" smtClean="0">
                <a:solidFill>
                  <a:srgbClr val="0070C0"/>
                </a:solidFill>
              </a:rPr>
              <a:t>*.</a:t>
            </a:r>
            <a:r>
              <a:rPr lang="en-US" dirty="0" err="1" smtClean="0">
                <a:solidFill>
                  <a:srgbClr val="0070C0"/>
                </a:solidFill>
              </a:rPr>
              <a:t>py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и называются </a:t>
            </a:r>
            <a:r>
              <a:rPr lang="ru-RU" dirty="0" smtClean="0">
                <a:solidFill>
                  <a:srgbClr val="00B050"/>
                </a:solidFill>
              </a:rPr>
              <a:t>модулями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Запуск программ из среды – </a:t>
            </a:r>
            <a:r>
              <a:rPr lang="en-US" dirty="0" smtClean="0"/>
              <a:t>F5</a:t>
            </a:r>
            <a:r>
              <a:rPr lang="ru-RU" dirty="0" smtClean="0"/>
              <a:t> (или пункт меню </a:t>
            </a:r>
            <a:r>
              <a:rPr lang="en-US" dirty="0" smtClean="0"/>
              <a:t>Run / Run Module)</a:t>
            </a:r>
            <a:endParaRPr lang="ru-RU" dirty="0" smtClean="0"/>
          </a:p>
          <a:p>
            <a:r>
              <a:rPr lang="ru-RU" dirty="0" smtClean="0"/>
              <a:t>Результат выполнения программы выводится в интерактивном режиме.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режим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9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center</a:t>
            </a:r>
            <a:r>
              <a:rPr lang="sq-AL" dirty="0" smtClean="0"/>
              <a:t>(</a:t>
            </a:r>
            <a:r>
              <a:rPr lang="en-US" dirty="0" smtClean="0"/>
              <a:t>width, [fill]</a:t>
            </a:r>
            <a:r>
              <a:rPr lang="sq-AL" dirty="0" smtClean="0"/>
              <a:t>)</a:t>
            </a:r>
            <a:r>
              <a:rPr lang="ru-RU" dirty="0" smtClean="0"/>
              <a:t>, возвращает отцентрированную строку, по краям которой стоит символ </a:t>
            </a:r>
            <a:r>
              <a:rPr lang="en-US" dirty="0" smtClean="0"/>
              <a:t>fill</a:t>
            </a:r>
            <a:r>
              <a:rPr lang="ru-RU" dirty="0" smtClean="0"/>
              <a:t> (пробел по умолчанию)</a:t>
            </a:r>
            <a:endParaRPr lang="ru-RU" dirty="0"/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count</a:t>
            </a:r>
            <a:r>
              <a:rPr lang="sq-AL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[start], [end]</a:t>
            </a:r>
            <a:r>
              <a:rPr lang="sq-AL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количество непересекающихся вхождений подстроки в диапазоне </a:t>
            </a:r>
            <a:r>
              <a:rPr lang="en-US" dirty="0" smtClean="0"/>
              <a:t>[start, end] (0 </a:t>
            </a:r>
            <a:r>
              <a:rPr lang="ru-RU" dirty="0" smtClean="0"/>
              <a:t>и длина строки по умолчанию)</a:t>
            </a:r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0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3" y="1348815"/>
            <a:ext cx="4569046" cy="4823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0000FF"/>
                </a:solidFill>
              </a:rPr>
              <a:t>Пример_4</a:t>
            </a:r>
          </a:p>
          <a:p>
            <a:r>
              <a:rPr lang="ru-RU" dirty="0" smtClean="0"/>
              <a:t>Дан текст из слов, разделенных пробелом. Определить, можно ли из букв самого длинного слова составить заданное слово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Примеры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04509" y="759685"/>
            <a:ext cx="6926364" cy="6001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"Текст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split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maxword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 &gt;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maxword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 </a:t>
            </a:r>
            <a:endParaRPr lang="ru-RU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maxword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w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"Введите слово: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f=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c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w: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w.count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(c)&gt;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maxword.count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(c):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f=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break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"Да"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"Нет"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expandtabs</a:t>
            </a:r>
            <a:r>
              <a:rPr lang="sq-AL" dirty="0" smtClean="0"/>
              <a:t>(</a:t>
            </a:r>
            <a:r>
              <a:rPr lang="en-US" dirty="0" smtClean="0"/>
              <a:t>[</a:t>
            </a:r>
            <a:r>
              <a:rPr lang="en-US" dirty="0" err="1" smtClean="0"/>
              <a:t>tabsize</a:t>
            </a:r>
            <a:r>
              <a:rPr lang="en-US" dirty="0" smtClean="0"/>
              <a:t>]</a:t>
            </a:r>
            <a:r>
              <a:rPr lang="sq-AL" dirty="0" smtClean="0"/>
              <a:t>)</a:t>
            </a:r>
            <a:r>
              <a:rPr lang="ru-RU" dirty="0" smtClean="0"/>
              <a:t> – возвращает копию строки, в которой все символы табуляции заменяются одним или несколькими пробелами, в зависимости от текущего столбца. Если </a:t>
            </a:r>
            <a:r>
              <a:rPr lang="en-US" dirty="0" err="1" smtClean="0"/>
              <a:t>TabSize</a:t>
            </a:r>
            <a:r>
              <a:rPr lang="ru-RU" dirty="0" smtClean="0"/>
              <a:t> не указан, размер табуляции полагается равным 8 пробелам.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lstrip</a:t>
            </a:r>
            <a:r>
              <a:rPr lang="sq-AL" dirty="0" smtClean="0"/>
              <a:t>(</a:t>
            </a:r>
            <a:r>
              <a:rPr lang="en-US" dirty="0" smtClean="0"/>
              <a:t>[chars]</a:t>
            </a:r>
            <a:r>
              <a:rPr lang="sq-AL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удаление символов (</a:t>
            </a:r>
            <a:r>
              <a:rPr lang="en-US" dirty="0" smtClean="0"/>
              <a:t>chars)</a:t>
            </a:r>
            <a:r>
              <a:rPr lang="ru-RU" dirty="0" smtClean="0"/>
              <a:t> в начале строки (пробелы по умолчанию)</a:t>
            </a: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rstrip</a:t>
            </a:r>
            <a:r>
              <a:rPr lang="sq-AL" dirty="0"/>
              <a:t>(</a:t>
            </a:r>
            <a:r>
              <a:rPr lang="en-US" dirty="0"/>
              <a:t>[chars]</a:t>
            </a:r>
            <a:r>
              <a:rPr lang="sq-AL" dirty="0"/>
              <a:t>)</a:t>
            </a:r>
            <a:r>
              <a:rPr lang="en-US" dirty="0"/>
              <a:t> – </a:t>
            </a:r>
            <a:r>
              <a:rPr lang="ru-RU" dirty="0"/>
              <a:t>удаление символов (</a:t>
            </a:r>
            <a:r>
              <a:rPr lang="en-US" dirty="0"/>
              <a:t>chars)</a:t>
            </a:r>
            <a:r>
              <a:rPr lang="ru-RU" dirty="0"/>
              <a:t> в </a:t>
            </a:r>
            <a:r>
              <a:rPr lang="ru-RU" dirty="0" smtClean="0"/>
              <a:t>конце </a:t>
            </a:r>
            <a:r>
              <a:rPr lang="ru-RU" dirty="0"/>
              <a:t>строки (пробелы по умолчанию)</a:t>
            </a: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strip</a:t>
            </a:r>
            <a:r>
              <a:rPr lang="sq-AL" dirty="0"/>
              <a:t>(</a:t>
            </a:r>
            <a:r>
              <a:rPr lang="en-US" dirty="0"/>
              <a:t>[chars]</a:t>
            </a:r>
            <a:r>
              <a:rPr lang="sq-AL" dirty="0"/>
              <a:t>)</a:t>
            </a:r>
            <a:r>
              <a:rPr lang="en-US" dirty="0"/>
              <a:t> – </a:t>
            </a:r>
            <a:r>
              <a:rPr lang="ru-RU" dirty="0"/>
              <a:t>удаление символов (</a:t>
            </a:r>
            <a:r>
              <a:rPr lang="en-US" dirty="0"/>
              <a:t>chars)</a:t>
            </a:r>
            <a:r>
              <a:rPr lang="ru-RU" dirty="0"/>
              <a:t> в начале </a:t>
            </a:r>
            <a:r>
              <a:rPr lang="ru-RU" dirty="0" smtClean="0"/>
              <a:t>и в конце строки </a:t>
            </a:r>
            <a:r>
              <a:rPr lang="ru-RU" dirty="0"/>
              <a:t>(пробелы по умолчанию)</a:t>
            </a:r>
          </a:p>
          <a:p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9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partition</a:t>
            </a:r>
            <a:r>
              <a:rPr lang="sq-AL" dirty="0" smtClean="0"/>
              <a:t>(</a:t>
            </a:r>
            <a:r>
              <a:rPr lang="ru-RU" dirty="0" smtClean="0"/>
              <a:t>шаблон</a:t>
            </a:r>
            <a:r>
              <a:rPr lang="sq-AL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возвращает кортеж, содержащий часть перед первым шаблоном, сам шаблон, и часть после шаблона. Если шаблон не найден, возвращается кортеж, содержащий саму строку, а затем две пустые строки</a:t>
            </a:r>
          </a:p>
          <a:p>
            <a:r>
              <a:rPr lang="sq-AL" dirty="0" smtClean="0"/>
              <a:t>S.</a:t>
            </a:r>
            <a:r>
              <a:rPr lang="en-US" dirty="0" err="1">
                <a:solidFill>
                  <a:srgbClr val="7030A0"/>
                </a:solidFill>
              </a:rPr>
              <a:t>r</a:t>
            </a:r>
            <a:r>
              <a:rPr lang="en-US" dirty="0" err="1" smtClean="0">
                <a:solidFill>
                  <a:srgbClr val="7030A0"/>
                </a:solidFill>
              </a:rPr>
              <a:t>partition</a:t>
            </a:r>
            <a:r>
              <a:rPr lang="sq-AL" dirty="0"/>
              <a:t>(</a:t>
            </a:r>
            <a:r>
              <a:rPr lang="ru-RU" dirty="0"/>
              <a:t>шаблон</a:t>
            </a:r>
            <a:r>
              <a:rPr lang="sq-AL" dirty="0"/>
              <a:t>)</a:t>
            </a:r>
            <a:r>
              <a:rPr lang="en-US" dirty="0"/>
              <a:t> – </a:t>
            </a:r>
            <a:r>
              <a:rPr lang="ru-RU" dirty="0"/>
              <a:t>возвращает кортеж, содержащий часть перед </a:t>
            </a:r>
            <a:r>
              <a:rPr lang="ru-RU" dirty="0" smtClean="0"/>
              <a:t>последним </a:t>
            </a:r>
            <a:r>
              <a:rPr lang="ru-RU" dirty="0"/>
              <a:t>шаблоном, сам шаблон, и часть </a:t>
            </a:r>
            <a:r>
              <a:rPr lang="ru-RU" dirty="0" smtClean="0"/>
              <a:t>перед </a:t>
            </a:r>
            <a:r>
              <a:rPr lang="ru-RU" dirty="0"/>
              <a:t>шаблона. Если шаблон не найден, возвращается кортеж, содержащий </a:t>
            </a:r>
            <a:r>
              <a:rPr lang="ru-RU" dirty="0" smtClean="0"/>
              <a:t>две </a:t>
            </a:r>
            <a:r>
              <a:rPr lang="ru-RU" dirty="0"/>
              <a:t>пустые </a:t>
            </a:r>
            <a:r>
              <a:rPr lang="ru-RU" dirty="0" smtClean="0"/>
              <a:t>строки, а затем саму строку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1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swapcase</a:t>
            </a:r>
            <a:r>
              <a:rPr lang="sq-AL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переводит символа из нижнего регистра в верхний, а из верхнего регистра – в нижний</a:t>
            </a:r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title</a:t>
            </a:r>
            <a:r>
              <a:rPr lang="sq-AL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первую букву каждого слова переводит в верхний регистр, а все остальные в нижний</a:t>
            </a: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zfill</a:t>
            </a:r>
            <a:r>
              <a:rPr lang="sq-AL" dirty="0" smtClean="0"/>
              <a:t>(</a:t>
            </a:r>
            <a:r>
              <a:rPr lang="en-US" dirty="0" smtClean="0"/>
              <a:t>width</a:t>
            </a:r>
            <a:r>
              <a:rPr lang="sq-AL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делает длину строки не меньшей </a:t>
            </a:r>
            <a:r>
              <a:rPr lang="en-US" dirty="0" smtClean="0"/>
              <a:t>width</a:t>
            </a:r>
            <a:r>
              <a:rPr lang="ru-RU" dirty="0" smtClean="0"/>
              <a:t>, по необходимости заполняя первые символы нулями (</a:t>
            </a:r>
            <a:r>
              <a:rPr lang="en-US" dirty="0" smtClean="0"/>
              <a:t>“0”)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521440" cy="501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Методы строк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ljust</a:t>
            </a:r>
            <a:r>
              <a:rPr lang="sq-AL" dirty="0" smtClean="0"/>
              <a:t>(</a:t>
            </a:r>
            <a:r>
              <a:rPr lang="en-US" dirty="0" smtClean="0"/>
              <a:t>width, </a:t>
            </a:r>
            <a:r>
              <a:rPr lang="en-US" dirty="0" err="1" smtClean="0"/>
              <a:t>fillchar</a:t>
            </a:r>
            <a:r>
              <a:rPr lang="en-US" dirty="0" smtClean="0"/>
              <a:t>=“ “</a:t>
            </a:r>
            <a:r>
              <a:rPr lang="sq-AL" dirty="0" smtClean="0"/>
              <a:t>)</a:t>
            </a:r>
            <a:r>
              <a:rPr lang="en-US" dirty="0" smtClean="0"/>
              <a:t> – </a:t>
            </a:r>
            <a:r>
              <a:rPr lang="ru-RU" dirty="0"/>
              <a:t>делает длину строки не меньшей </a:t>
            </a:r>
            <a:r>
              <a:rPr lang="en-US" dirty="0"/>
              <a:t>width</a:t>
            </a:r>
            <a:r>
              <a:rPr lang="ru-RU" dirty="0"/>
              <a:t>, по необходимости заполняя </a:t>
            </a:r>
            <a:r>
              <a:rPr lang="ru-RU" dirty="0" smtClean="0"/>
              <a:t>последние </a:t>
            </a:r>
            <a:r>
              <a:rPr lang="ru-RU" dirty="0"/>
              <a:t>символы </a:t>
            </a:r>
            <a:r>
              <a:rPr lang="ru-RU" dirty="0" smtClean="0"/>
              <a:t>символом </a:t>
            </a:r>
            <a:r>
              <a:rPr lang="en-US" dirty="0" err="1" smtClean="0"/>
              <a:t>fillchar</a:t>
            </a:r>
            <a:endParaRPr lang="ru-RU" dirty="0" smtClean="0"/>
          </a:p>
          <a:p>
            <a:r>
              <a:rPr lang="sq-AL" dirty="0" smtClean="0"/>
              <a:t>S.</a:t>
            </a:r>
            <a:r>
              <a:rPr lang="en-US" dirty="0" err="1" smtClean="0">
                <a:solidFill>
                  <a:srgbClr val="7030A0"/>
                </a:solidFill>
              </a:rPr>
              <a:t>rjust</a:t>
            </a:r>
            <a:r>
              <a:rPr lang="sq-AL" dirty="0"/>
              <a:t>(</a:t>
            </a:r>
            <a:r>
              <a:rPr lang="en-US" dirty="0"/>
              <a:t>width, </a:t>
            </a:r>
            <a:r>
              <a:rPr lang="en-US" dirty="0" err="1"/>
              <a:t>fillchar</a:t>
            </a:r>
            <a:r>
              <a:rPr lang="en-US" dirty="0"/>
              <a:t>=“ “</a:t>
            </a:r>
            <a:r>
              <a:rPr lang="sq-AL" dirty="0"/>
              <a:t>)</a:t>
            </a:r>
            <a:r>
              <a:rPr lang="en-US" dirty="0"/>
              <a:t> – </a:t>
            </a:r>
            <a:r>
              <a:rPr lang="ru-RU" dirty="0"/>
              <a:t>делает длину строки не меньшей </a:t>
            </a:r>
            <a:r>
              <a:rPr lang="en-US" dirty="0"/>
              <a:t>width</a:t>
            </a:r>
            <a:r>
              <a:rPr lang="ru-RU" dirty="0"/>
              <a:t>, по необходимости заполняя </a:t>
            </a:r>
            <a:r>
              <a:rPr lang="ru-RU" dirty="0" smtClean="0"/>
              <a:t>первые </a:t>
            </a:r>
            <a:r>
              <a:rPr lang="ru-RU" dirty="0"/>
              <a:t>символы символом </a:t>
            </a:r>
            <a:r>
              <a:rPr lang="en-US" dirty="0" err="1" smtClean="0"/>
              <a:t>fillchar</a:t>
            </a:r>
            <a:endParaRPr lang="ru-RU" dirty="0" smtClean="0"/>
          </a:p>
          <a:p>
            <a:r>
              <a:rPr lang="sq-AL" dirty="0" smtClean="0"/>
              <a:t>S.</a:t>
            </a:r>
            <a:r>
              <a:rPr lang="en-US" dirty="0" smtClean="0">
                <a:solidFill>
                  <a:srgbClr val="7030A0"/>
                </a:solidFill>
              </a:rPr>
              <a:t>format</a:t>
            </a:r>
            <a:r>
              <a:rPr lang="sq-AL" dirty="0" smtClean="0"/>
              <a:t>(</a:t>
            </a:r>
            <a:r>
              <a:rPr lang="ru-RU" dirty="0" smtClean="0"/>
              <a:t>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sq-AL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018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Пример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Дан текст из слов, разделенных пробелами.</a:t>
            </a:r>
            <a:br>
              <a:rPr lang="ru-RU" dirty="0"/>
            </a:br>
            <a:r>
              <a:rPr lang="ru-RU" dirty="0"/>
              <a:t>Найти самое короткое слово текста, </a:t>
            </a:r>
            <a:br>
              <a:rPr lang="ru-RU" dirty="0"/>
            </a:br>
            <a:r>
              <a:rPr lang="ru-RU" dirty="0"/>
              <a:t>встречающееся в тексте более </a:t>
            </a:r>
            <a:r>
              <a:rPr lang="ru-RU" dirty="0" smtClean="0"/>
              <a:t>2 </a:t>
            </a:r>
            <a:r>
              <a:rPr lang="ru-RU" dirty="0"/>
              <a:t>раз.</a:t>
            </a:r>
            <a:br>
              <a:rPr lang="ru-RU" dirty="0"/>
            </a:br>
            <a:r>
              <a:rPr lang="ru-RU" dirty="0"/>
              <a:t>Вывести на экран первое и последнее </a:t>
            </a:r>
            <a:r>
              <a:rPr lang="ru-RU" dirty="0" smtClean="0"/>
              <a:t>вхождения данного слова.</a:t>
            </a:r>
          </a:p>
          <a:p>
            <a:r>
              <a:rPr lang="ru-RU" dirty="0" smtClean="0"/>
              <a:t>Удалить все вхождения этого слова в текст.</a:t>
            </a:r>
          </a:p>
          <a:p>
            <a:r>
              <a:rPr lang="ru-RU" dirty="0" smtClean="0"/>
              <a:t>Все оставшиеся слова написать с заглавной буквы.</a:t>
            </a:r>
            <a:endParaRPr lang="ru-RU" dirty="0"/>
          </a:p>
          <a:p>
            <a:endParaRPr lang="ru-RU" b="0" dirty="0" smtClean="0"/>
          </a:p>
          <a:p>
            <a:endParaRPr lang="ru-RU" dirty="0" smtClean="0"/>
          </a:p>
          <a:p>
            <a:pPr marL="320040" lvl="1" indent="0">
              <a:spcBef>
                <a:spcPts val="1800"/>
              </a:spcBef>
              <a:buNone/>
            </a:pP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166711"/>
            <a:ext cx="11282233" cy="53138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i="1" u="sng" dirty="0" smtClean="0">
                <a:solidFill>
                  <a:srgbClr val="0070C0"/>
                </a:solidFill>
              </a:rPr>
              <a:t>Пример</a:t>
            </a:r>
            <a:endParaRPr lang="en-US" i="1" u="sng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string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st.split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; 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c=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[i]: c+=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c&gt;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and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)&lt;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word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3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5" y="1315566"/>
            <a:ext cx="11282233" cy="531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 smtClean="0">
                <a:solidFill>
                  <a:srgbClr val="0070C0"/>
                </a:solidFill>
              </a:rPr>
              <a:t>Пример</a:t>
            </a:r>
            <a:r>
              <a:rPr lang="en-US" i="1" dirty="0" smtClean="0"/>
              <a:t> (</a:t>
            </a:r>
            <a:r>
              <a:rPr lang="ru-RU" i="1" dirty="0" smtClean="0"/>
              <a:t>продолжение)</a:t>
            </a:r>
            <a:endParaRPr lang="en-US" i="1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f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{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st.find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}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{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st.rfind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minword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pattern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re.compile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r"\b"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minword+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r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"\b"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s1=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join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pattern.split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(s1.title())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Функции и методы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8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режим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3" y="1348815"/>
            <a:ext cx="4569046" cy="48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0000FF"/>
                </a:solidFill>
              </a:rPr>
              <a:t>Пример_4</a:t>
            </a:r>
          </a:p>
          <a:p>
            <a:r>
              <a:rPr lang="ru-RU" dirty="0" smtClean="0"/>
              <a:t>Дана строка из слов, разделенных пробелом. Переставить слова в обратном порядке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Строки. Примеры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81188" y="1120200"/>
            <a:ext cx="6683433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"Введите текст: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end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s.rfind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end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while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s[pos+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:end]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st+word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end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s.rfind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,end)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+ s[: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end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4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для работы с регулярными выражениями предусмотрен модель </a:t>
            </a:r>
            <a:r>
              <a:rPr lang="en-US" dirty="0" smtClean="0">
                <a:solidFill>
                  <a:srgbClr val="0000FF"/>
                </a:solidFill>
              </a:rPr>
              <a:t>re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шаблоны и искомые тексты могут быть представлены как в </a:t>
            </a:r>
            <a:r>
              <a:rPr lang="en-US" dirty="0" smtClean="0"/>
              <a:t>Unicode</a:t>
            </a:r>
            <a:r>
              <a:rPr lang="ru-RU" dirty="0" smtClean="0"/>
              <a:t>, так и в </a:t>
            </a:r>
            <a:r>
              <a:rPr lang="en-US" dirty="0" smtClean="0"/>
              <a:t>ANSI</a:t>
            </a:r>
            <a:r>
              <a:rPr lang="ru-RU" dirty="0" smtClean="0"/>
              <a:t>. Однако смешивать их в одном операторе нельзя!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Чаще всего регулярные выражения используются для:</a:t>
            </a:r>
          </a:p>
          <a:p>
            <a:pPr lvl="1"/>
            <a:r>
              <a:rPr lang="ru-RU" dirty="0" smtClean="0"/>
              <a:t>поиска в строке</a:t>
            </a:r>
          </a:p>
          <a:p>
            <a:pPr lvl="1"/>
            <a:r>
              <a:rPr lang="ru-RU" dirty="0" smtClean="0"/>
              <a:t>разбиения строки на подстроки</a:t>
            </a:r>
          </a:p>
          <a:p>
            <a:pPr lvl="1"/>
            <a:r>
              <a:rPr lang="ru-RU" dirty="0" smtClean="0"/>
              <a:t>замены части строки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5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правило, регулярные выражения содержат символ </a:t>
            </a:r>
            <a:r>
              <a:rPr lang="en-US" dirty="0">
                <a:solidFill>
                  <a:srgbClr val="008080"/>
                </a:solidFill>
                <a:latin typeface="JetBrains Mono"/>
              </a:rPr>
              <a:t>‘\’</a:t>
            </a:r>
            <a:r>
              <a:rPr lang="ru-RU" dirty="0" smtClean="0"/>
              <a:t> для обозначения специальных последовательностей и для экранирования символов</a:t>
            </a:r>
          </a:p>
          <a:p>
            <a:r>
              <a:rPr lang="ru-RU" dirty="0" smtClean="0"/>
              <a:t>Однако в </a:t>
            </a:r>
            <a:r>
              <a:rPr lang="en-US" dirty="0" smtClean="0"/>
              <a:t>Python</a:t>
            </a:r>
            <a:r>
              <a:rPr lang="ru-RU" dirty="0" smtClean="0"/>
              <a:t> символ </a:t>
            </a:r>
            <a:r>
              <a:rPr lang="en-US" dirty="0">
                <a:solidFill>
                  <a:srgbClr val="008080"/>
                </a:solidFill>
                <a:latin typeface="JetBrains Mono"/>
              </a:rPr>
              <a:t>‘\’</a:t>
            </a:r>
            <a:r>
              <a:rPr lang="ru-RU" dirty="0" smtClean="0"/>
              <a:t> используется для этих же целей в строках.</a:t>
            </a:r>
          </a:p>
          <a:p>
            <a:r>
              <a:rPr lang="ru-RU" dirty="0"/>
              <a:t>В результате для поиска </a:t>
            </a:r>
            <a:r>
              <a:rPr lang="en-US" dirty="0">
                <a:solidFill>
                  <a:srgbClr val="008080"/>
                </a:solidFill>
                <a:latin typeface="JetBrains Mono"/>
              </a:rPr>
              <a:t>‘\’</a:t>
            </a:r>
            <a:r>
              <a:rPr lang="ru-RU" dirty="0"/>
              <a:t> нужно использовать шаблон</a:t>
            </a:r>
            <a:r>
              <a:rPr lang="en-US" dirty="0"/>
              <a:t> </a:t>
            </a:r>
            <a:r>
              <a:rPr lang="en-US" dirty="0">
                <a:solidFill>
                  <a:srgbClr val="008080"/>
                </a:solidFill>
                <a:latin typeface="JetBrains Mono"/>
              </a:rPr>
              <a:t>‘\\\\’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4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5280584"/>
          </a:xfrm>
        </p:spPr>
        <p:txBody>
          <a:bodyPr>
            <a:normAutofit/>
          </a:bodyPr>
          <a:lstStyle/>
          <a:p>
            <a:r>
              <a:rPr lang="ru-RU" dirty="0" smtClean="0"/>
              <a:t>Кроме того, в настоящее время некорректные </a:t>
            </a:r>
            <a:r>
              <a:rPr lang="en-US" dirty="0" smtClean="0"/>
              <a:t>escape</a:t>
            </a:r>
            <a:r>
              <a:rPr lang="ru-RU" dirty="0" smtClean="0"/>
              <a:t>-последовательности в строках </a:t>
            </a:r>
            <a:r>
              <a:rPr lang="en-US" dirty="0" smtClean="0"/>
              <a:t>Python</a:t>
            </a:r>
            <a:r>
              <a:rPr lang="ru-RU" dirty="0"/>
              <a:t> </a:t>
            </a:r>
            <a:r>
              <a:rPr lang="ru-RU" dirty="0" smtClean="0"/>
              <a:t>теперь генерирую предупреждение </a:t>
            </a:r>
            <a:r>
              <a:rPr lang="en-US" dirty="0" err="1" smtClean="0"/>
              <a:t>DeprecationWarning</a:t>
            </a:r>
            <a:r>
              <a:rPr lang="ru-RU" dirty="0" smtClean="0"/>
              <a:t>, а в будущем оно станет </a:t>
            </a:r>
            <a:r>
              <a:rPr lang="en-US" dirty="0" err="1" smtClean="0"/>
              <a:t>SyntaxError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i="1" dirty="0">
                <a:solidFill>
                  <a:srgbClr val="0000FF"/>
                </a:solidFill>
              </a:rPr>
              <a:t>Решение</a:t>
            </a:r>
            <a:r>
              <a:rPr lang="ru-RU" dirty="0"/>
              <a:t>: использовать </a:t>
            </a:r>
            <a:r>
              <a:rPr lang="en-US" dirty="0"/>
              <a:t>raw</a:t>
            </a:r>
            <a:r>
              <a:rPr lang="ru-RU" dirty="0"/>
              <a:t>-строки для написания регулярных выражений</a:t>
            </a:r>
          </a:p>
          <a:p>
            <a:r>
              <a:rPr lang="ru-RU" dirty="0" smtClean="0"/>
              <a:t>Тогда шаблон для поиска символа </a:t>
            </a:r>
            <a:r>
              <a:rPr lang="en-US" dirty="0" smtClean="0">
                <a:solidFill>
                  <a:srgbClr val="008080"/>
                </a:solidFill>
                <a:latin typeface="JetBrains Mono"/>
              </a:rPr>
              <a:t>‘\’</a:t>
            </a:r>
            <a:r>
              <a:rPr lang="ru-RU" dirty="0" smtClean="0"/>
              <a:t>    </a:t>
            </a:r>
            <a:r>
              <a:rPr lang="en-US" dirty="0" smtClean="0">
                <a:solidFill>
                  <a:srgbClr val="FF0000"/>
                </a:solidFill>
                <a:latin typeface="JetBrains Mono"/>
              </a:rPr>
              <a:t>r‘\\’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5280584"/>
          </a:xfrm>
        </p:spPr>
        <p:txBody>
          <a:bodyPr>
            <a:normAutofit/>
          </a:bodyPr>
          <a:lstStyle/>
          <a:p>
            <a:r>
              <a:rPr lang="ru-RU" dirty="0" smtClean="0"/>
              <a:t>Синтаксис регулярных выражений стандартный.</a:t>
            </a:r>
          </a:p>
          <a:p>
            <a:r>
              <a:rPr lang="ru-RU" dirty="0" smtClean="0"/>
              <a:t>Регулярное выражение включает:</a:t>
            </a:r>
          </a:p>
          <a:p>
            <a:pPr lvl="1"/>
            <a:r>
              <a:rPr lang="ru-RU" dirty="0" smtClean="0"/>
              <a:t>набор возможных символов</a:t>
            </a:r>
          </a:p>
          <a:p>
            <a:pPr lvl="1"/>
            <a:r>
              <a:rPr lang="ru-RU" dirty="0" smtClean="0"/>
              <a:t>квантификатор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5280584"/>
          </a:xfrm>
        </p:spPr>
        <p:txBody>
          <a:bodyPr>
            <a:normAutofit/>
          </a:bodyPr>
          <a:lstStyle/>
          <a:p>
            <a:r>
              <a:rPr lang="ru-RU" dirty="0" smtClean="0"/>
              <a:t>Наборы возможных символов:</a:t>
            </a:r>
          </a:p>
          <a:p>
            <a:pPr lvl="1"/>
            <a:r>
              <a:rPr lang="ru-RU" dirty="0" smtClean="0"/>
              <a:t>. </a:t>
            </a:r>
            <a:r>
              <a:rPr lang="en-US" dirty="0" smtClean="0"/>
              <a:t>^ $ \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endParaRPr lang="ru-RU" dirty="0" smtClean="0"/>
          </a:p>
          <a:p>
            <a:pPr lvl="1"/>
            <a:r>
              <a:rPr lang="en-US" dirty="0" smtClean="0"/>
              <a:t>\w \W \d \D \s \S \b \B \A \Z</a:t>
            </a:r>
          </a:p>
          <a:p>
            <a:pPr lvl="1"/>
            <a:r>
              <a:rPr lang="en-US" dirty="0" smtClean="0"/>
              <a:t>[… ], [^… ], (…), (?...)</a:t>
            </a:r>
            <a:endParaRPr lang="ru-RU" dirty="0" smtClean="0"/>
          </a:p>
          <a:p>
            <a:pPr lvl="1"/>
            <a:r>
              <a:rPr lang="ru-RU" dirty="0" smtClean="0"/>
              <a:t>и др.</a:t>
            </a:r>
          </a:p>
          <a:p>
            <a:r>
              <a:rPr lang="ru-RU" dirty="0" smtClean="0"/>
              <a:t>Квантификаторы</a:t>
            </a:r>
            <a:r>
              <a:rPr lang="en-US" dirty="0" smtClean="0"/>
              <a:t> (</a:t>
            </a:r>
            <a:r>
              <a:rPr lang="ru-RU" dirty="0" smtClean="0"/>
              <a:t>жадные, ленивые):</a:t>
            </a:r>
          </a:p>
          <a:p>
            <a:pPr lvl="1"/>
            <a:r>
              <a:rPr lang="ru-RU" dirty="0" smtClean="0"/>
              <a:t>*, ?, +, *?, ??, +?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m,n</a:t>
            </a:r>
            <a:r>
              <a:rPr lang="en-US" dirty="0" smtClean="0"/>
              <a:t>}, {,m}, {n,}</a:t>
            </a:r>
            <a:r>
              <a:rPr lang="ru-RU" dirty="0" smtClean="0"/>
              <a:t>, </a:t>
            </a:r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 smtClean="0"/>
              <a:t>}</a:t>
            </a:r>
            <a:r>
              <a:rPr lang="ru-RU" dirty="0" smtClean="0"/>
              <a:t>?</a:t>
            </a:r>
            <a:r>
              <a:rPr lang="en-US" dirty="0" smtClean="0"/>
              <a:t>, </a:t>
            </a:r>
            <a:r>
              <a:rPr lang="en-US" dirty="0"/>
              <a:t>{,m</a:t>
            </a:r>
            <a:r>
              <a:rPr lang="en-US" dirty="0" smtClean="0"/>
              <a:t>}</a:t>
            </a:r>
            <a:r>
              <a:rPr lang="ru-RU" dirty="0" smtClean="0"/>
              <a:t>?</a:t>
            </a:r>
            <a:r>
              <a:rPr lang="en-US" dirty="0" smtClean="0"/>
              <a:t>, </a:t>
            </a:r>
            <a:r>
              <a:rPr lang="en-US" dirty="0"/>
              <a:t>{n</a:t>
            </a:r>
            <a:r>
              <a:rPr lang="en-US" dirty="0" smtClean="0"/>
              <a:t>,}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5280584"/>
          </a:xfrm>
        </p:spPr>
        <p:txBody>
          <a:bodyPr>
            <a:normAutofit/>
          </a:bodyPr>
          <a:lstStyle/>
          <a:p>
            <a:r>
              <a:rPr lang="ru-RU" dirty="0" smtClean="0"/>
              <a:t>Некоторые нововведения в </a:t>
            </a:r>
            <a:r>
              <a:rPr lang="en-US" dirty="0" smtClean="0"/>
              <a:t>regex Python</a:t>
            </a:r>
            <a:endParaRPr lang="ru-RU" dirty="0" smtClean="0"/>
          </a:p>
          <a:p>
            <a:pPr lvl="1"/>
            <a:r>
              <a:rPr lang="en-US" dirty="0" smtClean="0"/>
              <a:t>(?P&lt;name&gt; …) – </a:t>
            </a:r>
            <a:r>
              <a:rPr lang="ru-RU" dirty="0" smtClean="0"/>
              <a:t>именованная группа</a:t>
            </a:r>
          </a:p>
          <a:p>
            <a:pPr marL="320040" lvl="1" indent="0">
              <a:buNone/>
            </a:pPr>
            <a:r>
              <a:rPr lang="ru-RU" altLang="ru-RU" b="0" dirty="0" smtClean="0">
                <a:latin typeface="Arial Unicode MS"/>
              </a:rPr>
              <a:t>Пример:</a:t>
            </a:r>
          </a:p>
          <a:p>
            <a:pPr marL="320040" lvl="1" indent="0">
              <a:buNone/>
            </a:pPr>
            <a:r>
              <a:rPr lang="ru-RU" altLang="ru-RU" b="0" dirty="0" smtClean="0">
                <a:latin typeface="Arial Unicode MS"/>
              </a:rPr>
              <a:t>Найти в тексте часть, заключенную в кавычки (одинарные или двойные)</a:t>
            </a:r>
          </a:p>
          <a:p>
            <a:pPr marL="320040" lvl="1" indent="0">
              <a:buNone/>
            </a:pPr>
            <a:endParaRPr lang="ru-RU" altLang="ru-RU" sz="2000" b="0" dirty="0" smtClean="0">
              <a:latin typeface="Arial Unicode MS"/>
            </a:endParaRPr>
          </a:p>
          <a:p>
            <a:pPr marL="320040" lvl="1" indent="0">
              <a:buNone/>
            </a:pPr>
            <a:r>
              <a:rPr lang="ru-RU" altLang="ru-RU" dirty="0" smtClean="0">
                <a:latin typeface="Arial Unicode MS"/>
              </a:rPr>
              <a:t>(?</a:t>
            </a:r>
            <a:r>
              <a:rPr lang="ru-RU" altLang="ru-RU" dirty="0">
                <a:latin typeface="Arial Unicode MS"/>
              </a:rPr>
              <a:t>P&lt;</a:t>
            </a:r>
            <a:r>
              <a:rPr lang="ru-RU" altLang="ru-RU" dirty="0" err="1">
                <a:latin typeface="Arial Unicode MS"/>
              </a:rPr>
              <a:t>quote</a:t>
            </a:r>
            <a:r>
              <a:rPr lang="ru-RU" altLang="ru-RU" dirty="0">
                <a:latin typeface="Arial Unicode MS"/>
              </a:rPr>
              <a:t>&gt;['"]).*?(?P=</a:t>
            </a:r>
            <a:r>
              <a:rPr lang="ru-RU" altLang="ru-RU" dirty="0" err="1">
                <a:latin typeface="Arial Unicode MS"/>
              </a:rPr>
              <a:t>quote</a:t>
            </a:r>
            <a:r>
              <a:rPr lang="ru-RU" altLang="ru-RU" dirty="0">
                <a:latin typeface="Arial Unicode MS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  <a:p>
            <a:pPr marL="320040" lvl="1" indent="0">
              <a:buNone/>
            </a:pPr>
            <a:endParaRPr lang="ru-RU" dirty="0"/>
          </a:p>
          <a:p>
            <a:pPr marL="320040" lvl="1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авая фигурная скобка 5"/>
          <p:cNvSpPr/>
          <p:nvPr/>
        </p:nvSpPr>
        <p:spPr>
          <a:xfrm rot="5400000">
            <a:off x="1144454" y="4951691"/>
            <a:ext cx="197152" cy="70602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2281838" y="4672737"/>
            <a:ext cx="241082" cy="16126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3607793" y="5004339"/>
            <a:ext cx="197152" cy="706029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5817797" y="4274415"/>
            <a:ext cx="241083" cy="212194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9664"/>
              </p:ext>
            </p:extLst>
          </p:nvPr>
        </p:nvGraphicFramePr>
        <p:xfrm>
          <a:off x="382385" y="1175180"/>
          <a:ext cx="11587942" cy="5614458"/>
        </p:xfrm>
        <a:graphic>
          <a:graphicData uri="http://schemas.openxmlformats.org/drawingml/2006/table">
            <a:tbl>
              <a:tblPr/>
              <a:tblGrid>
                <a:gridCol w="997528">
                  <a:extLst>
                    <a:ext uri="{9D8B030D-6E8A-4147-A177-3AD203B41FA5}">
                      <a16:colId xmlns:a16="http://schemas.microsoft.com/office/drawing/2014/main" val="1056022354"/>
                    </a:ext>
                  </a:extLst>
                </a:gridCol>
                <a:gridCol w="10590414">
                  <a:extLst>
                    <a:ext uri="{9D8B030D-6E8A-4147-A177-3AD203B41FA5}">
                      <a16:colId xmlns:a16="http://schemas.microsoft.com/office/drawing/2014/main" val="1555203784"/>
                    </a:ext>
                  </a:extLst>
                </a:gridCol>
              </a:tblGrid>
              <a:tr h="584623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.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Один любой символ, кроме новой строки \n.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65716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?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0 или 1 вхождение шаблона слева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20005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+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1 и более вхождений шаблона слева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29683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*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0 и более вхождений шаблона слева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9595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\w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Любая цифра или буква (\W — все, кроме буквы или цифры)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34095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\d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Любая цифра [0-9] (\D — все, кроме цифры)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22503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\s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Любой пробельный символ (\S — любой непробельный символ)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72861"/>
                  </a:ext>
                </a:extLst>
              </a:tr>
              <a:tr h="584623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\b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Граница слова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8706" y="1304541"/>
            <a:ext cx="11512040" cy="486350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интерактивном режиме интерпретатор выполняет инструкции и сразу выводит результат.</a:t>
            </a:r>
          </a:p>
          <a:p>
            <a:r>
              <a:rPr lang="ru-RU" dirty="0" smtClean="0"/>
              <a:t>Можно использовать для получения мгновенных расчетов, проведения экспериментов, тестирования программ «на лету»</a:t>
            </a:r>
          </a:p>
          <a:p>
            <a:r>
              <a:rPr lang="ru-RU" dirty="0" smtClean="0"/>
              <a:t>Удобно выполнять эксперименты над небольшими фрагментами кода, которые затем могут быть перенесены в скрипты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режим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3758"/>
              </p:ext>
            </p:extLst>
          </p:nvPr>
        </p:nvGraphicFramePr>
        <p:xfrm>
          <a:off x="348165" y="1019486"/>
          <a:ext cx="11587942" cy="5910480"/>
        </p:xfrm>
        <a:graphic>
          <a:graphicData uri="http://schemas.openxmlformats.org/drawingml/2006/table">
            <a:tbl>
              <a:tblPr/>
              <a:tblGrid>
                <a:gridCol w="1730018">
                  <a:extLst>
                    <a:ext uri="{9D8B030D-6E8A-4147-A177-3AD203B41FA5}">
                      <a16:colId xmlns:a16="http://schemas.microsoft.com/office/drawing/2014/main" val="1056022354"/>
                    </a:ext>
                  </a:extLst>
                </a:gridCol>
                <a:gridCol w="9857924">
                  <a:extLst>
                    <a:ext uri="{9D8B030D-6E8A-4147-A177-3AD203B41FA5}">
                      <a16:colId xmlns:a16="http://schemas.microsoft.com/office/drawing/2014/main" val="1555203784"/>
                    </a:ext>
                  </a:extLst>
                </a:gridCol>
              </a:tblGrid>
              <a:tr h="672890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[..]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Один из символов в скобках ([^..] — любой символ, кроме тех, что в скобках)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60508"/>
                  </a:ext>
                </a:extLst>
              </a:tr>
              <a:tr h="672890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\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Экранирование специальных символов (\. означает точку или \+ — знак «плюс»)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82753"/>
                  </a:ext>
                </a:extLst>
              </a:tr>
              <a:tr h="498144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^ и $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Начало и конец строки соответственно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11416"/>
                  </a:ext>
                </a:extLst>
              </a:tr>
              <a:tr h="523523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{n,m}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От n до m вхождений ({,m} — от 0 до m)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84385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r>
                        <a:rPr lang="sq-AL" sz="3200" b="1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</a:rPr>
                        <a:t>a|b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Соответствует </a:t>
                      </a:r>
                      <a:r>
                        <a:rPr lang="sq-AL" sz="3200" b="1" dirty="0">
                          <a:effectLst/>
                        </a:rPr>
                        <a:t>a </a:t>
                      </a:r>
                      <a:r>
                        <a:rPr lang="ru-RU" sz="3200" b="1" dirty="0">
                          <a:effectLst/>
                        </a:rPr>
                        <a:t>или </a:t>
                      </a:r>
                      <a:r>
                        <a:rPr lang="sq-AL" sz="3200" b="1" dirty="0">
                          <a:effectLst/>
                        </a:rPr>
                        <a:t>b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83514"/>
                  </a:ext>
                </a:extLst>
              </a:tr>
              <a:tr h="672890">
                <a:tc>
                  <a:txBody>
                    <a:bodyPr/>
                    <a:lstStyle/>
                    <a:p>
                      <a:r>
                        <a:rPr lang="ru-RU" sz="3200" b="1" dirty="0">
                          <a:solidFill>
                            <a:srgbClr val="0070C0"/>
                          </a:solidFill>
                          <a:effectLst/>
                        </a:rPr>
                        <a:t>()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>
                          <a:effectLst/>
                        </a:rPr>
                        <a:t>Группирует выражение и возвращает найденный текст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31489"/>
                  </a:ext>
                </a:extLst>
              </a:tr>
              <a:tr h="6728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sq-AL" sz="3200" b="1" kern="1200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\t, \n, \r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>
                          <a:effectLst/>
                        </a:rPr>
                        <a:t>Символ табуляции, новой строки и возврата каретки соответственно</a:t>
                      </a:r>
                    </a:p>
                  </a:txBody>
                  <a:tcPr marL="77999" marR="77999" marT="39000" marB="3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7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Наиболее часто используемые методы:</a:t>
            </a:r>
          </a:p>
          <a:p>
            <a:pPr lvl="1"/>
            <a:r>
              <a:rPr lang="en-US" dirty="0" err="1" smtClean="0"/>
              <a:t>re.match</a:t>
            </a:r>
            <a:r>
              <a:rPr lang="en-US" dirty="0" smtClean="0"/>
              <a:t>(pattern, string)</a:t>
            </a:r>
          </a:p>
          <a:p>
            <a:pPr lvl="1"/>
            <a:r>
              <a:rPr lang="en-US" dirty="0" err="1" smtClean="0"/>
              <a:t>re.search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re.findall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re.split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re.sub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re.compile</a:t>
            </a:r>
            <a:r>
              <a:rPr lang="en-US" dirty="0" smtClean="0"/>
              <a:t>()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7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match</a:t>
            </a:r>
            <a:r>
              <a:rPr lang="en-US" dirty="0" smtClean="0"/>
              <a:t>(pattern, string) – </a:t>
            </a:r>
            <a:r>
              <a:rPr lang="ru-RU" dirty="0" smtClean="0"/>
              <a:t>метод ищет соответствие по заданному шаблону в начале строки. Если совпадения с шаблоном нет, то метод вернет </a:t>
            </a:r>
            <a:r>
              <a:rPr lang="en-US" dirty="0" smtClean="0"/>
              <a:t>None</a:t>
            </a:r>
            <a:r>
              <a:rPr lang="ru-RU" dirty="0"/>
              <a:t>, иначе</a:t>
            </a:r>
            <a:r>
              <a:rPr lang="en-US" dirty="0"/>
              <a:t> Match</a:t>
            </a:r>
            <a:r>
              <a:rPr lang="ru-RU" dirty="0"/>
              <a:t>-объект.</a:t>
            </a: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97584" y="3604340"/>
            <a:ext cx="616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re.match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Py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thon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3104" y="4631381"/>
            <a:ext cx="9185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&lt;</a:t>
            </a:r>
            <a:r>
              <a:rPr lang="ru-RU" sz="3200" dirty="0" err="1"/>
              <a:t>re.Match</a:t>
            </a:r>
            <a:r>
              <a:rPr lang="ru-RU" sz="3200" dirty="0"/>
              <a:t> </a:t>
            </a:r>
            <a:r>
              <a:rPr lang="ru-RU" sz="3200" dirty="0" err="1"/>
              <a:t>object</a:t>
            </a:r>
            <a:r>
              <a:rPr lang="ru-RU" sz="3200" dirty="0"/>
              <a:t>; </a:t>
            </a:r>
            <a:r>
              <a:rPr lang="ru-RU" sz="3200" dirty="0" err="1"/>
              <a:t>span</a:t>
            </a:r>
            <a:r>
              <a:rPr lang="ru-RU" sz="3200" dirty="0"/>
              <a:t>=(0, 6), </a:t>
            </a:r>
            <a:r>
              <a:rPr lang="ru-RU" sz="3200" dirty="0" err="1"/>
              <a:t>match</a:t>
            </a:r>
            <a:r>
              <a:rPr lang="ru-RU" sz="3200" dirty="0"/>
              <a:t>=</a:t>
            </a:r>
            <a:r>
              <a:rPr lang="ru-RU" sz="3200" dirty="0" smtClean="0"/>
              <a:t>'</a:t>
            </a:r>
            <a:r>
              <a:rPr lang="ru-RU" sz="3200" dirty="0" err="1" smtClean="0"/>
              <a:t>Py</a:t>
            </a:r>
            <a:r>
              <a:rPr lang="en-US" sz="3200" dirty="0" smtClean="0">
                <a:latin typeface="Cambria" panose="02040503050406030204" pitchFamily="18" charset="0"/>
              </a:rPr>
              <a:t>thon</a:t>
            </a:r>
            <a:r>
              <a:rPr lang="ru-RU" sz="3200" dirty="0" smtClean="0"/>
              <a:t>'&gt;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97584" y="5312009"/>
            <a:ext cx="6163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re.match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s))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97584" y="5796662"/>
            <a:ext cx="246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endParaRPr lang="ru-RU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30572" y="1306286"/>
            <a:ext cx="11323307" cy="538969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start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()– </a:t>
            </a:r>
            <a:r>
              <a:rPr lang="ru-RU" dirty="0" smtClean="0"/>
              <a:t>методы возвращают начальную и конечную позиции найденной строки.</a:t>
            </a:r>
            <a:endParaRPr lang="ru-RU" dirty="0"/>
          </a:p>
          <a:p>
            <a:pPr marL="2233613" lvl="1" indent="0"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re.match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r"\w+"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s)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res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res.start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res.end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())</a:t>
            </a:r>
          </a:p>
          <a:p>
            <a:pPr marL="2233613" lvl="1" indent="0"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"Строка не найдена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0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re.</a:t>
            </a:r>
            <a:r>
              <a:rPr lang="en-US" dirty="0" err="1">
                <a:solidFill>
                  <a:srgbClr val="0070C0"/>
                </a:solidFill>
              </a:rPr>
              <a:t>full</a:t>
            </a:r>
            <a:r>
              <a:rPr lang="en-US" dirty="0" err="1" smtClean="0">
                <a:solidFill>
                  <a:srgbClr val="0070C0"/>
                </a:solidFill>
              </a:rPr>
              <a:t>match</a:t>
            </a:r>
            <a:r>
              <a:rPr lang="en-US" dirty="0" smtClean="0"/>
              <a:t>(pattern, string, flags=0) – </a:t>
            </a:r>
            <a:r>
              <a:rPr lang="ru-RU" dirty="0" smtClean="0"/>
              <a:t>метод ищет полное соответствие по заданному шаблону. Если совпадения с шаблоном нет, то метод вернет </a:t>
            </a:r>
            <a:r>
              <a:rPr lang="en-US" dirty="0" smtClean="0"/>
              <a:t>None</a:t>
            </a:r>
            <a:r>
              <a:rPr lang="ru-RU" dirty="0" smtClean="0"/>
              <a:t>, иначе</a:t>
            </a:r>
            <a:r>
              <a:rPr lang="en-US" dirty="0" smtClean="0"/>
              <a:t> Match</a:t>
            </a:r>
            <a:r>
              <a:rPr lang="ru-RU" dirty="0" smtClean="0"/>
              <a:t>-объект.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97584" y="3604340"/>
            <a:ext cx="86241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full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match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Py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thon language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9404" y="4631381"/>
            <a:ext cx="10418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&lt;</a:t>
            </a:r>
            <a:r>
              <a:rPr lang="ru-RU" sz="3200" dirty="0" err="1"/>
              <a:t>re.Match</a:t>
            </a:r>
            <a:r>
              <a:rPr lang="ru-RU" sz="3200" dirty="0"/>
              <a:t> </a:t>
            </a:r>
            <a:r>
              <a:rPr lang="ru-RU" sz="3200" dirty="0" err="1"/>
              <a:t>object</a:t>
            </a:r>
            <a:r>
              <a:rPr lang="ru-RU" sz="3200" dirty="0"/>
              <a:t>; </a:t>
            </a:r>
            <a:r>
              <a:rPr lang="ru-RU" sz="3200" dirty="0" err="1"/>
              <a:t>span</a:t>
            </a:r>
            <a:r>
              <a:rPr lang="ru-RU" sz="3200" dirty="0"/>
              <a:t>=(0, </a:t>
            </a:r>
            <a:r>
              <a:rPr lang="en-US" sz="3200" dirty="0" smtClean="0">
                <a:latin typeface="Cambria" panose="02040503050406030204" pitchFamily="18" charset="0"/>
              </a:rPr>
              <a:t>15</a:t>
            </a:r>
            <a:r>
              <a:rPr lang="ru-RU" sz="3200" dirty="0" smtClean="0"/>
              <a:t>), </a:t>
            </a:r>
            <a:r>
              <a:rPr lang="ru-RU" sz="3200" dirty="0" err="1"/>
              <a:t>match</a:t>
            </a:r>
            <a:r>
              <a:rPr lang="ru-RU" sz="3200" dirty="0"/>
              <a:t>=</a:t>
            </a:r>
            <a:r>
              <a:rPr lang="ru-RU" sz="3200" dirty="0" smtClean="0"/>
              <a:t>'</a:t>
            </a:r>
            <a:r>
              <a:rPr lang="ru-RU" sz="3200" dirty="0" err="1" smtClean="0"/>
              <a:t>Py</a:t>
            </a:r>
            <a:r>
              <a:rPr lang="en-US" sz="3200" dirty="0" smtClean="0">
                <a:latin typeface="Cambria" panose="02040503050406030204" pitchFamily="18" charset="0"/>
              </a:rPr>
              <a:t>thon language</a:t>
            </a:r>
            <a:r>
              <a:rPr lang="ru-RU" sz="3200" dirty="0" smtClean="0"/>
              <a:t>'&gt;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97584" y="5312009"/>
            <a:ext cx="6163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full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match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97584" y="5796662"/>
            <a:ext cx="246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endParaRPr lang="ru-RU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search</a:t>
            </a:r>
            <a:r>
              <a:rPr lang="en-US" dirty="0" smtClean="0"/>
              <a:t>(pattern, string, flags=0) – </a:t>
            </a:r>
            <a:r>
              <a:rPr lang="ru-RU" dirty="0" smtClean="0"/>
              <a:t>метод ищет в строке первое соответствие заданному шаблону. Если совпадения с шаблоном нет, то метод вернет </a:t>
            </a:r>
            <a:r>
              <a:rPr lang="en-US" dirty="0" smtClean="0"/>
              <a:t>None</a:t>
            </a:r>
            <a:r>
              <a:rPr lang="ru-RU" dirty="0"/>
              <a:t>, иначе</a:t>
            </a:r>
            <a:r>
              <a:rPr lang="en-US" dirty="0"/>
              <a:t> Match</a:t>
            </a:r>
            <a:r>
              <a:rPr lang="ru-RU" dirty="0"/>
              <a:t>-объект.</a:t>
            </a: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97584" y="3604340"/>
            <a:ext cx="616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search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3200" b="1" dirty="0" err="1" smtClean="0">
                <a:solidFill>
                  <a:srgbClr val="008080"/>
                </a:solidFill>
                <a:latin typeface="JetBrains Mono"/>
              </a:rPr>
              <a:t>lang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3104" y="4631381"/>
            <a:ext cx="9185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&lt;</a:t>
            </a:r>
            <a:r>
              <a:rPr lang="ru-RU" sz="3200" dirty="0" err="1"/>
              <a:t>re.Match</a:t>
            </a:r>
            <a:r>
              <a:rPr lang="ru-RU" sz="3200" dirty="0"/>
              <a:t> </a:t>
            </a:r>
            <a:r>
              <a:rPr lang="ru-RU" sz="3200" dirty="0" err="1"/>
              <a:t>object</a:t>
            </a:r>
            <a:r>
              <a:rPr lang="ru-RU" sz="3200" dirty="0"/>
              <a:t>; </a:t>
            </a:r>
            <a:r>
              <a:rPr lang="ru-RU" sz="3200" dirty="0" err="1"/>
              <a:t>span</a:t>
            </a:r>
            <a:r>
              <a:rPr lang="ru-RU" sz="3200" dirty="0" smtClean="0"/>
              <a:t>=(</a:t>
            </a:r>
            <a:r>
              <a:rPr lang="en-US" sz="3200" dirty="0" smtClean="0">
                <a:latin typeface="Cambria" panose="02040503050406030204" pitchFamily="18" charset="0"/>
              </a:rPr>
              <a:t>7</a:t>
            </a:r>
            <a:r>
              <a:rPr lang="ru-RU" sz="3200" dirty="0" smtClean="0"/>
              <a:t>, </a:t>
            </a:r>
            <a:r>
              <a:rPr lang="en-US" sz="3200" dirty="0" smtClean="0">
                <a:latin typeface="Cambria" panose="02040503050406030204" pitchFamily="18" charset="0"/>
              </a:rPr>
              <a:t>11</a:t>
            </a:r>
            <a:r>
              <a:rPr lang="ru-RU" sz="3200" dirty="0" smtClean="0"/>
              <a:t>), </a:t>
            </a:r>
            <a:r>
              <a:rPr lang="ru-RU" sz="3200" dirty="0" err="1"/>
              <a:t>match</a:t>
            </a:r>
            <a:r>
              <a:rPr lang="ru-RU" sz="3200" dirty="0" smtClean="0"/>
              <a:t>=‘</a:t>
            </a:r>
            <a:r>
              <a:rPr lang="en-US" sz="3200" dirty="0" err="1" smtClean="0">
                <a:latin typeface="Cambria" panose="02040503050406030204" pitchFamily="18" charset="0"/>
              </a:rPr>
              <a:t>lang</a:t>
            </a:r>
            <a:r>
              <a:rPr lang="ru-RU" sz="3200" dirty="0" smtClean="0"/>
              <a:t>'&gt;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97584" y="5312009"/>
            <a:ext cx="6163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re.match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s))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97584" y="5796662"/>
            <a:ext cx="2467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endParaRPr lang="ru-RU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findall</a:t>
            </a:r>
            <a:r>
              <a:rPr lang="en-US" dirty="0" smtClean="0"/>
              <a:t>(pattern, string) – </a:t>
            </a:r>
            <a:r>
              <a:rPr lang="ru-RU" dirty="0" smtClean="0"/>
              <a:t>метод возвращает список всех найденных совпадений.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8696" y="2646300"/>
            <a:ext cx="732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"""Карл у Клары украл кораллы, 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      а Клара у Карла украла кларнет. 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      Если бы Карл не крал у Клары кораллы, 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      то Клара не крала б у Карла кларнет. 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      Клара-краля кралась к Ларе"""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re.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findall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"крал"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s))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10" y="5056949"/>
            <a:ext cx="5505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11496" y="1200899"/>
            <a:ext cx="11323307" cy="5032512"/>
          </a:xfrm>
        </p:spPr>
        <p:txBody>
          <a:bodyPr/>
          <a:lstStyle/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split</a:t>
            </a:r>
            <a:r>
              <a:rPr lang="en-US" dirty="0" smtClean="0"/>
              <a:t>(pattern, string, </a:t>
            </a:r>
            <a:r>
              <a:rPr lang="en-US" dirty="0" err="1" smtClean="0"/>
              <a:t>maxsplit</a:t>
            </a:r>
            <a:r>
              <a:rPr lang="en-US" dirty="0" smtClean="0"/>
              <a:t>=0) – </a:t>
            </a:r>
            <a:r>
              <a:rPr lang="ru-RU" dirty="0" smtClean="0"/>
              <a:t>метод разделяет строку по заданному шаблону.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56764" y="6281314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6389" y="2473517"/>
            <a:ext cx="616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split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26541" y="3555740"/>
            <a:ext cx="4913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q-AL" sz="3200" dirty="0">
                <a:latin typeface="Cambria" panose="02040503050406030204" pitchFamily="18" charset="0"/>
              </a:rPr>
              <a:t>['Pytho', ' la', 'guage']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76389" y="4365032"/>
            <a:ext cx="616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language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split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s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, 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78940" y="5490154"/>
            <a:ext cx="4920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q-AL" sz="3200" dirty="0">
                <a:latin typeface="Cambria" panose="02040503050406030204" pitchFamily="18" charset="0"/>
              </a:rPr>
              <a:t>['Pytho', ' </a:t>
            </a:r>
            <a:r>
              <a:rPr lang="sq-AL" sz="3200" dirty="0" smtClean="0">
                <a:latin typeface="Cambria" panose="02040503050406030204" pitchFamily="18" charset="0"/>
              </a:rPr>
              <a:t>la</a:t>
            </a:r>
            <a:r>
              <a:rPr lang="en-US" sz="3200" dirty="0" smtClean="0">
                <a:latin typeface="Cambria" panose="02040503050406030204" pitchFamily="18" charset="0"/>
              </a:rPr>
              <a:t>n</a:t>
            </a:r>
            <a:r>
              <a:rPr lang="sq-AL" sz="3200" dirty="0" smtClean="0">
                <a:latin typeface="Cambria" panose="02040503050406030204" pitchFamily="18" charset="0"/>
              </a:rPr>
              <a:t>guage</a:t>
            </a:r>
            <a:r>
              <a:rPr lang="sq-AL" sz="3200" dirty="0">
                <a:latin typeface="Cambria" panose="02040503050406030204" pitchFamily="18" charset="0"/>
              </a:rPr>
              <a:t>']</a:t>
            </a:r>
            <a:endParaRPr lang="ru-RU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Наиболее часто используемые методы:</a:t>
            </a:r>
          </a:p>
          <a:p>
            <a:pPr lvl="1"/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sub</a:t>
            </a:r>
            <a:r>
              <a:rPr lang="en-US" dirty="0" smtClean="0"/>
              <a:t>(pattern, </a:t>
            </a:r>
            <a:r>
              <a:rPr lang="en-US" dirty="0" err="1" smtClean="0"/>
              <a:t>repl</a:t>
            </a:r>
            <a:r>
              <a:rPr lang="en-US" dirty="0" smtClean="0"/>
              <a:t>, string) – </a:t>
            </a:r>
            <a:r>
              <a:rPr lang="ru-RU" dirty="0" smtClean="0"/>
              <a:t>метод ищет шаблон в строке и заменяет его на указанную подстроку. Если шаблон не найден, строка остается неизменной.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403" y="4366999"/>
            <a:ext cx="806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P3yth4on 21312lan5gu7a9ge123"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sub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r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"\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d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""</a:t>
            </a:r>
            <a:r>
              <a:rPr lang="en-US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s))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(s)</a:t>
            </a:r>
            <a:endParaRPr lang="en-US" altLang="ru-RU" sz="3200" b="1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64918" y="4859441"/>
            <a:ext cx="4132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q-AL" sz="3200" dirty="0" smtClean="0">
                <a:latin typeface="Cambria" panose="02040503050406030204" pitchFamily="18" charset="0"/>
              </a:rPr>
              <a:t>Pytho</a:t>
            </a:r>
            <a:r>
              <a:rPr lang="en-US" sz="3200" dirty="0" smtClean="0">
                <a:latin typeface="Cambria" panose="02040503050406030204" pitchFamily="18" charset="0"/>
              </a:rPr>
              <a:t>n</a:t>
            </a:r>
            <a:r>
              <a:rPr lang="sq-AL" sz="3200" dirty="0" smtClean="0">
                <a:latin typeface="Cambria" panose="02040503050406030204" pitchFamily="18" charset="0"/>
              </a:rPr>
              <a:t> la</a:t>
            </a:r>
            <a:r>
              <a:rPr lang="en-US" sz="3200" dirty="0" smtClean="0">
                <a:latin typeface="Cambria" panose="02040503050406030204" pitchFamily="18" charset="0"/>
              </a:rPr>
              <a:t>n</a:t>
            </a:r>
            <a:r>
              <a:rPr lang="sq-AL" sz="3200" dirty="0" smtClean="0">
                <a:latin typeface="Cambria" panose="02040503050406030204" pitchFamily="18" charset="0"/>
              </a:rPr>
              <a:t>guage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03446" y="5587425"/>
            <a:ext cx="6538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latin typeface="Cambria" panose="02040503050406030204" pitchFamily="18" charset="0"/>
              </a:rPr>
              <a:t>P3yth4on 21312lan5gu7a9ge123</a:t>
            </a:r>
            <a:endParaRPr lang="ru-RU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Наиболее часто используемые методы:</a:t>
            </a:r>
          </a:p>
          <a:p>
            <a:pPr lvl="1"/>
            <a:r>
              <a:rPr lang="en-US" dirty="0" err="1" smtClean="0"/>
              <a:t>re.</a:t>
            </a:r>
            <a:r>
              <a:rPr lang="en-US" dirty="0" err="1">
                <a:solidFill>
                  <a:srgbClr val="0070C0"/>
                </a:solidFill>
              </a:rPr>
              <a:t>compile</a:t>
            </a:r>
            <a:r>
              <a:rPr lang="en-US" dirty="0" smtClean="0"/>
              <a:t>(pattern, flags=0) – </a:t>
            </a:r>
            <a:r>
              <a:rPr lang="ru-RU" dirty="0" smtClean="0"/>
              <a:t>создает объект регулярного выражения в соответствии с заданным шаблоном, который после можно использовать в методах поиска </a:t>
            </a:r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match</a:t>
            </a:r>
            <a:r>
              <a:rPr lang="en-US" dirty="0" smtClean="0"/>
              <a:t>()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re.</a:t>
            </a:r>
            <a:r>
              <a:rPr lang="en-US" dirty="0" err="1">
                <a:solidFill>
                  <a:srgbClr val="0070C0"/>
                </a:solidFill>
              </a:rPr>
              <a:t>search</a:t>
            </a:r>
            <a:r>
              <a:rPr lang="en-US" dirty="0" smtClean="0"/>
              <a:t>()</a:t>
            </a:r>
            <a:r>
              <a:rPr lang="ru-RU" dirty="0" smtClean="0"/>
              <a:t> и др.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0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8706" y="1304540"/>
            <a:ext cx="11512040" cy="5324859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Принцип работы</a:t>
            </a:r>
            <a:r>
              <a:rPr lang="ru-RU" dirty="0" smtClean="0"/>
              <a:t>: </a:t>
            </a:r>
            <a:endParaRPr lang="en-US" dirty="0" smtClean="0"/>
          </a:p>
          <a:p>
            <a:pPr lvl="1"/>
            <a:r>
              <a:rPr lang="ru-RU" dirty="0" smtClean="0"/>
              <a:t>Однострочные команды:</a:t>
            </a:r>
          </a:p>
          <a:p>
            <a:pPr marL="320040" lvl="1" indent="0">
              <a:buNone/>
            </a:pPr>
            <a:r>
              <a:rPr lang="ru-RU" dirty="0" smtClean="0"/>
              <a:t>             </a:t>
            </a:r>
            <a:r>
              <a:rPr lang="en-US" dirty="0" smtClean="0"/>
              <a:t>&gt;&gt;&gt;</a:t>
            </a:r>
            <a:r>
              <a:rPr lang="ru-RU" dirty="0" smtClean="0"/>
              <a:t>    </a:t>
            </a:r>
            <a:r>
              <a:rPr lang="ru-RU" dirty="0" smtClean="0">
                <a:solidFill>
                  <a:srgbClr val="3FADFF"/>
                </a:solidFill>
              </a:rPr>
              <a:t>Команда</a:t>
            </a:r>
            <a:r>
              <a:rPr lang="ru-RU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Enter</a:t>
            </a:r>
            <a:endParaRPr lang="ru-RU" dirty="0" smtClean="0">
              <a:solidFill>
                <a:srgbClr val="00B050"/>
              </a:solidFill>
            </a:endParaRPr>
          </a:p>
          <a:p>
            <a:pPr lvl="1"/>
            <a:r>
              <a:rPr lang="ru-RU" dirty="0" smtClean="0"/>
              <a:t>Многострочные команды:</a:t>
            </a:r>
          </a:p>
          <a:p>
            <a:pPr marL="1528763" lvl="1" indent="0">
              <a:buNone/>
            </a:pPr>
            <a:r>
              <a:rPr lang="en-US" dirty="0" smtClean="0"/>
              <a:t>&gt;&gt;&gt; </a:t>
            </a:r>
            <a:r>
              <a:rPr lang="ru-RU" dirty="0" smtClean="0">
                <a:solidFill>
                  <a:srgbClr val="261CA4"/>
                </a:solidFill>
              </a:rPr>
              <a:t>Команда</a:t>
            </a:r>
            <a:r>
              <a:rPr lang="ru-RU" dirty="0" smtClean="0"/>
              <a:t> </a:t>
            </a:r>
            <a:r>
              <a:rPr lang="en-US" dirty="0" smtClean="0"/>
              <a:t>         #</a:t>
            </a:r>
            <a:r>
              <a:rPr lang="ru-RU" dirty="0" smtClean="0"/>
              <a:t> строка 1</a:t>
            </a:r>
          </a:p>
          <a:p>
            <a:pPr marL="1878013" lvl="1" indent="0">
              <a:buNone/>
            </a:pPr>
            <a:r>
              <a:rPr lang="en-US" dirty="0" smtClean="0"/>
              <a:t>          </a:t>
            </a:r>
            <a:r>
              <a:rPr lang="ru-RU" dirty="0">
                <a:solidFill>
                  <a:srgbClr val="261CA4"/>
                </a:solidFill>
              </a:rPr>
              <a:t>Команда</a:t>
            </a:r>
            <a:r>
              <a:rPr lang="ru-RU" dirty="0" smtClean="0"/>
              <a:t> </a:t>
            </a:r>
            <a:r>
              <a:rPr lang="en-US" dirty="0" smtClean="0"/>
              <a:t>     # </a:t>
            </a:r>
            <a:r>
              <a:rPr lang="ru-RU" dirty="0" smtClean="0"/>
              <a:t>строка 2</a:t>
            </a:r>
          </a:p>
          <a:p>
            <a:pPr marL="1878013" lvl="1" indent="0">
              <a:buNone/>
            </a:pPr>
            <a:r>
              <a:rPr lang="ru-RU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…</a:t>
            </a:r>
            <a:r>
              <a:rPr lang="en-US" dirty="0" smtClean="0"/>
              <a:t>                      </a:t>
            </a:r>
            <a:endParaRPr lang="ru-RU" dirty="0" smtClean="0"/>
          </a:p>
          <a:p>
            <a:pPr marL="1878013" lvl="1" indent="0">
              <a:buNone/>
            </a:pPr>
            <a:r>
              <a:rPr lang="en-US" dirty="0" smtClean="0"/>
              <a:t>          </a:t>
            </a:r>
            <a:r>
              <a:rPr lang="ru-RU" dirty="0">
                <a:solidFill>
                  <a:srgbClr val="261CA4"/>
                </a:solidFill>
              </a:rPr>
              <a:t>Команда</a:t>
            </a:r>
            <a:r>
              <a:rPr lang="ru-RU" dirty="0"/>
              <a:t> </a:t>
            </a:r>
            <a:r>
              <a:rPr lang="en-US" dirty="0"/>
              <a:t>     # </a:t>
            </a:r>
            <a:r>
              <a:rPr lang="ru-RU" dirty="0"/>
              <a:t>строка </a:t>
            </a:r>
            <a:r>
              <a:rPr lang="en-US" dirty="0" smtClean="0"/>
              <a:t>N</a:t>
            </a:r>
            <a:endParaRPr lang="ru-RU" dirty="0"/>
          </a:p>
          <a:p>
            <a:pPr marL="1878013" lvl="1" indent="0">
              <a:buNone/>
            </a:pPr>
            <a:r>
              <a:rPr lang="en-US" dirty="0" smtClean="0"/>
              <a:t>      </a:t>
            </a:r>
            <a:r>
              <a:rPr lang="en-US" dirty="0">
                <a:solidFill>
                  <a:srgbClr val="00B050"/>
                </a:solidFill>
              </a:rPr>
              <a:t>Enter</a:t>
            </a:r>
          </a:p>
          <a:p>
            <a:pPr marL="1878013" lvl="1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Enter</a:t>
            </a:r>
            <a:endParaRPr lang="ru-RU" dirty="0" smtClean="0">
              <a:solidFill>
                <a:srgbClr val="00B050"/>
              </a:solidFill>
            </a:endParaRPr>
          </a:p>
          <a:p>
            <a:pPr marL="1528763" lvl="1" indent="0">
              <a:buNone/>
            </a:pPr>
            <a:r>
              <a:rPr lang="en-US" dirty="0"/>
              <a:t>&gt;&gt;&gt;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режим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compile</a:t>
            </a:r>
            <a:r>
              <a:rPr lang="en-US" dirty="0" smtClean="0"/>
              <a:t>(pattern, flags=0)</a:t>
            </a:r>
            <a:endParaRPr lang="ru-RU" dirty="0"/>
          </a:p>
          <a:p>
            <a:pPr marL="320040" lvl="1" indent="0">
              <a:buNone/>
            </a:pPr>
            <a:endParaRPr lang="ru-RU" altLang="ru-RU" dirty="0" smtClean="0">
              <a:solidFill>
                <a:srgbClr val="0033B3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err="1" smtClean="0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"P3yt4hon 123lan5g7uag9e975"</a:t>
            </a:r>
            <a:br>
              <a:rPr lang="ru-RU" altLang="ru-RU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re.compile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r"\d"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pattern.sub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,s))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pattern.split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pattern.findall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re.</a:t>
            </a:r>
            <a:r>
              <a:rPr lang="en-US" dirty="0" err="1" smtClean="0">
                <a:solidFill>
                  <a:srgbClr val="0070C0"/>
                </a:solidFill>
              </a:rPr>
              <a:t>compile</a:t>
            </a:r>
            <a:r>
              <a:rPr lang="en-US" dirty="0" smtClean="0"/>
              <a:t>(pattern, flags=0)</a:t>
            </a:r>
            <a:endParaRPr lang="ru-RU" dirty="0"/>
          </a:p>
          <a:p>
            <a:pPr marL="320040" lvl="1" indent="0">
              <a:buNone/>
            </a:pPr>
            <a:endParaRPr lang="ru-RU" altLang="ru-RU" dirty="0" smtClean="0">
              <a:solidFill>
                <a:srgbClr val="0033B3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err="1" smtClean="0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"P3yt4hon 123lan5g7uag9e975"</a:t>
            </a:r>
            <a:br>
              <a:rPr lang="ru-RU" altLang="ru-RU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re.compile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r"\d"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pattern.sub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,s))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pattern.split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pattern.findall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2130" y="3321575"/>
            <a:ext cx="10019761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000" b="1" i="1" dirty="0" smtClean="0"/>
              <a:t>Результат</a:t>
            </a:r>
            <a:r>
              <a:rPr lang="ru-RU" sz="4000" dirty="0" smtClean="0"/>
              <a:t>:</a:t>
            </a:r>
          </a:p>
          <a:p>
            <a:r>
              <a:rPr lang="ru-RU" sz="4000" dirty="0" err="1" smtClean="0"/>
              <a:t>Python</a:t>
            </a:r>
            <a:r>
              <a:rPr lang="ru-RU" sz="4000" dirty="0" smtClean="0"/>
              <a:t> </a:t>
            </a:r>
            <a:r>
              <a:rPr lang="ru-RU" sz="4000" dirty="0" err="1"/>
              <a:t>language</a:t>
            </a:r>
            <a:endParaRPr lang="ru-RU" sz="4000" dirty="0"/>
          </a:p>
          <a:p>
            <a:r>
              <a:rPr lang="ru-RU" sz="4000" dirty="0"/>
              <a:t>['P', '</a:t>
            </a:r>
            <a:r>
              <a:rPr lang="ru-RU" sz="4000" dirty="0" err="1"/>
              <a:t>yt</a:t>
            </a:r>
            <a:r>
              <a:rPr lang="ru-RU" sz="4000" dirty="0"/>
              <a:t>', '</a:t>
            </a:r>
            <a:r>
              <a:rPr lang="ru-RU" sz="4000" dirty="0" err="1"/>
              <a:t>hon</a:t>
            </a:r>
            <a:r>
              <a:rPr lang="ru-RU" sz="4000" dirty="0"/>
              <a:t> ', '', '', '</a:t>
            </a:r>
            <a:r>
              <a:rPr lang="ru-RU" sz="4000" dirty="0" err="1"/>
              <a:t>lan</a:t>
            </a:r>
            <a:r>
              <a:rPr lang="ru-RU" sz="4000" dirty="0"/>
              <a:t>', 'g', '</a:t>
            </a:r>
            <a:r>
              <a:rPr lang="ru-RU" sz="4000" dirty="0" err="1"/>
              <a:t>uag</a:t>
            </a:r>
            <a:r>
              <a:rPr lang="ru-RU" sz="4000" dirty="0"/>
              <a:t>', 'e', '', '', '']</a:t>
            </a:r>
          </a:p>
          <a:p>
            <a:r>
              <a:rPr lang="ru-RU" sz="4000" dirty="0"/>
              <a:t>['3', '4', '1', '2', '3', '5', '7', '9', '9', '7', '5']</a:t>
            </a:r>
          </a:p>
        </p:txBody>
      </p:sp>
    </p:spTree>
    <p:extLst>
      <p:ext uri="{BB962C8B-B14F-4D97-AF65-F5344CB8AC3E}">
        <p14:creationId xmlns:p14="http://schemas.microsoft.com/office/powerpoint/2010/main" val="27000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8706" y="1304541"/>
            <a:ext cx="11512040" cy="840144"/>
          </a:xfrm>
        </p:spPr>
        <p:txBody>
          <a:bodyPr>
            <a:normAutofit/>
          </a:bodyPr>
          <a:lstStyle/>
          <a:p>
            <a:r>
              <a:rPr lang="ru-RU" i="1" dirty="0" smtClean="0"/>
              <a:t>Пример ввода многострочной инструкции</a:t>
            </a:r>
            <a:r>
              <a:rPr lang="ru-RU" dirty="0" smtClean="0"/>
              <a:t>: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режим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043" y="2396490"/>
            <a:ext cx="10825935" cy="3206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3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8706" y="1304540"/>
            <a:ext cx="11512040" cy="5324859"/>
          </a:xfrm>
        </p:spPr>
        <p:txBody>
          <a:bodyPr>
            <a:normAutofit/>
          </a:bodyPr>
          <a:lstStyle/>
          <a:p>
            <a:r>
              <a:rPr lang="ru-RU" i="1" dirty="0" smtClean="0"/>
              <a:t>Недостатки:</a:t>
            </a:r>
            <a:endParaRPr lang="ru-RU" dirty="0" smtClean="0"/>
          </a:p>
          <a:p>
            <a:pPr lvl="1"/>
            <a:r>
              <a:rPr lang="ru-RU" dirty="0" smtClean="0"/>
              <a:t>Программный код не сохраняется, соответственно для повторного запуска необходимо его снова ввести</a:t>
            </a:r>
          </a:p>
          <a:p>
            <a:pPr marL="32004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режим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</a:t>
            </a:r>
            <a:r>
              <a:rPr lang="ru-RU" dirty="0" smtClean="0"/>
              <a:t> – высокоуровневый язык программирования общего назначения (полностью объектно-ориентированный)</a:t>
            </a:r>
          </a:p>
          <a:p>
            <a:r>
              <a:rPr lang="ru-RU" dirty="0" smtClean="0"/>
              <a:t>Возможности:</a:t>
            </a:r>
          </a:p>
          <a:p>
            <a:pPr lvl="1"/>
            <a:r>
              <a:rPr lang="ru-RU" dirty="0" smtClean="0"/>
              <a:t>динамическая типизация, </a:t>
            </a:r>
          </a:p>
          <a:p>
            <a:pPr lvl="1"/>
            <a:r>
              <a:rPr lang="ru-RU" dirty="0" smtClean="0"/>
              <a:t>автоматическое управление памятью</a:t>
            </a:r>
          </a:p>
          <a:p>
            <a:pPr lvl="1"/>
            <a:r>
              <a:rPr lang="ru-RU" dirty="0" smtClean="0"/>
              <a:t>поддержка многопоточных вычислений</a:t>
            </a:r>
          </a:p>
          <a:p>
            <a:pPr lvl="1"/>
            <a:r>
              <a:rPr lang="ru-RU" dirty="0" smtClean="0"/>
              <a:t>удобные структуры данных</a:t>
            </a:r>
          </a:p>
          <a:p>
            <a:pPr lvl="1"/>
            <a:r>
              <a:rPr lang="ru-RU" dirty="0" smtClean="0"/>
              <a:t>и т.д.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6979741" cy="5032512"/>
          </a:xfrm>
        </p:spPr>
        <p:txBody>
          <a:bodyPr/>
          <a:lstStyle/>
          <a:p>
            <a:r>
              <a:rPr lang="ru-RU" dirty="0" smtClean="0"/>
              <a:t>Среду </a:t>
            </a:r>
            <a:r>
              <a:rPr lang="en-US" dirty="0" smtClean="0"/>
              <a:t>python </a:t>
            </a:r>
            <a:r>
              <a:rPr lang="ru-RU" dirty="0" smtClean="0"/>
              <a:t>можно использовать в качестве интеллектуального калькулятора.</a:t>
            </a:r>
          </a:p>
          <a:p>
            <a:r>
              <a:rPr lang="ru-RU" i="1" dirty="0" smtClean="0"/>
              <a:t>Принцип работы:</a:t>
            </a:r>
            <a:r>
              <a:rPr lang="ru-RU" dirty="0" smtClean="0"/>
              <a:t> вводится математическое выражение и нажимается </a:t>
            </a:r>
            <a:r>
              <a:rPr lang="en-US" dirty="0" smtClean="0"/>
              <a:t>Enter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78" y="1844522"/>
            <a:ext cx="3740965" cy="3535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6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32756" y="1277668"/>
            <a:ext cx="11660311" cy="5073256"/>
          </a:xfrm>
        </p:spPr>
        <p:txBody>
          <a:bodyPr>
            <a:normAutofit/>
          </a:bodyPr>
          <a:lstStyle/>
          <a:p>
            <a:r>
              <a:rPr lang="ru-RU" dirty="0" smtClean="0"/>
              <a:t>Операнды в математических выражениях – целые или вещественные числа.</a:t>
            </a:r>
          </a:p>
          <a:p>
            <a:r>
              <a:rPr lang="ru-RU" dirty="0" smtClean="0"/>
              <a:t>Операторы, доступные над числами: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70C0"/>
                </a:solidFill>
              </a:rPr>
              <a:t>+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70C0"/>
                </a:solidFill>
              </a:rPr>
              <a:t>–</a:t>
            </a:r>
            <a:r>
              <a:rPr lang="en-US" dirty="0"/>
              <a:t>, 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/>
              <a:t>,</a:t>
            </a:r>
            <a:r>
              <a:rPr lang="en-US" dirty="0" smtClean="0">
                <a:solidFill>
                  <a:srgbClr val="0070C0"/>
                </a:solidFill>
              </a:rPr>
              <a:t> /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сложение, вычитание, умножение, деление (обычное, результат вещественный)</a:t>
            </a:r>
          </a:p>
          <a:p>
            <a:pPr marL="320040" lvl="1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//</a:t>
            </a:r>
            <a:r>
              <a:rPr lang="ru-RU" dirty="0" smtClean="0"/>
              <a:t> - деление с округлением вниз (целочисленное)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70C0"/>
                </a:solidFill>
              </a:rPr>
              <a:t>**</a:t>
            </a:r>
            <a:r>
              <a:rPr lang="ru-RU" dirty="0" smtClean="0"/>
              <a:t> - возведение в степень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70C0"/>
                </a:solidFill>
              </a:rPr>
              <a:t>%</a:t>
            </a:r>
            <a:r>
              <a:rPr lang="ru-RU" dirty="0" smtClean="0"/>
              <a:t> - остаток от деления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Приоритеты операций соответствуют математическим соглашениям.</a:t>
            </a:r>
          </a:p>
          <a:p>
            <a:r>
              <a:rPr lang="ru-RU" dirty="0" smtClean="0"/>
              <a:t>Для изменения приоритета – скобки</a:t>
            </a:r>
          </a:p>
          <a:p>
            <a:pPr marL="2244725" indent="0">
              <a:buNone/>
            </a:pPr>
            <a:r>
              <a:rPr lang="ru-RU" sz="3000" b="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&gt;&gt;&gt; -2**4</a:t>
            </a:r>
          </a:p>
          <a:p>
            <a:pPr marL="2244725" indent="0">
              <a:buNone/>
            </a:pPr>
            <a:r>
              <a:rPr lang="ru-RU" sz="3000" b="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-16</a:t>
            </a:r>
          </a:p>
          <a:p>
            <a:pPr marL="2244725" indent="0">
              <a:buNone/>
            </a:pPr>
            <a:r>
              <a:rPr lang="ru-RU" sz="3000" b="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&gt;&gt;&gt; -(2**4)</a:t>
            </a:r>
          </a:p>
          <a:p>
            <a:pPr marL="2244725" indent="0">
              <a:buNone/>
            </a:pPr>
            <a:r>
              <a:rPr lang="ru-RU" sz="3000" b="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-16</a:t>
            </a:r>
          </a:p>
          <a:p>
            <a:pPr marL="2244725" indent="0">
              <a:buNone/>
            </a:pPr>
            <a:r>
              <a:rPr lang="ru-RU" sz="3000" b="0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&gt;&gt;&gt; (-2)**4</a:t>
            </a:r>
          </a:p>
          <a:p>
            <a:pPr marL="2244725" indent="0">
              <a:buNone/>
            </a:pPr>
            <a:r>
              <a:rPr lang="ru-RU" sz="3000" b="0" dirty="0" smtClean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16</a:t>
            </a:r>
            <a:endParaRPr lang="ru-RU" sz="3000" b="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Переменные</a:t>
            </a:r>
          </a:p>
          <a:p>
            <a:r>
              <a:rPr lang="ru-RU" dirty="0" smtClean="0"/>
              <a:t>Именование: нельзя начинать с цифры и использовать ключевые слова языка </a:t>
            </a:r>
            <a:r>
              <a:rPr lang="en-US" dirty="0" smtClean="0"/>
              <a:t>Python</a:t>
            </a:r>
            <a:endParaRPr lang="ru-RU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5" y="3075102"/>
            <a:ext cx="10730788" cy="30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4"/>
            <a:ext cx="6630606" cy="48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Переменные</a:t>
            </a:r>
          </a:p>
          <a:p>
            <a:r>
              <a:rPr lang="ru-RU" dirty="0" smtClean="0"/>
              <a:t>Для задания переменной в калькуляторе необходимо присвоить ей значение (знак = )</a:t>
            </a:r>
          </a:p>
          <a:p>
            <a:r>
              <a:rPr lang="ru-RU" dirty="0" smtClean="0"/>
              <a:t>Вывод на экран: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 имени переменной(</a:t>
            </a:r>
            <a:r>
              <a:rPr lang="ru-RU" dirty="0" err="1" smtClean="0"/>
              <a:t>ых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print()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816" y="1899116"/>
            <a:ext cx="5059176" cy="1964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28" y="4145505"/>
            <a:ext cx="4266292" cy="2438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6480978" cy="2865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Переменные</a:t>
            </a:r>
          </a:p>
          <a:p>
            <a:r>
              <a:rPr lang="ru-RU" dirty="0" smtClean="0"/>
              <a:t>Для задания переменной в калькуляторе необходимо присвоить ей значение (знак = 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2816" y="1799366"/>
            <a:ext cx="5059176" cy="1964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451838" y="3905884"/>
            <a:ext cx="10885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3600" b="1" dirty="0">
                <a:latin typeface="Cambria" panose="02040503050406030204" pitchFamily="18" charset="0"/>
              </a:rPr>
              <a:t>Значение можно присвоить одновременно нескольким переменным:</a:t>
            </a:r>
          </a:p>
          <a:p>
            <a:pPr algn="just"/>
            <a:r>
              <a:rPr lang="ru-RU" dirty="0">
                <a:solidFill>
                  <a:srgbClr val="454444"/>
                </a:solidFill>
                <a:latin typeface="arial" panose="020B0604020202020204" pitchFamily="34" charset="0"/>
              </a:rPr>
              <a:t> </a:t>
            </a:r>
            <a:endParaRPr lang="ru-RU" b="0" i="0" dirty="0">
              <a:solidFill>
                <a:srgbClr val="45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3" y="5053643"/>
            <a:ext cx="11266324" cy="11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5"/>
            <a:ext cx="7206188" cy="4652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Переменная _ </a:t>
            </a:r>
          </a:p>
          <a:p>
            <a:r>
              <a:rPr lang="ru-RU" dirty="0" smtClean="0"/>
              <a:t>В интерактивном режиме в переменной </a:t>
            </a:r>
            <a:r>
              <a:rPr lang="ru-RU" dirty="0" smtClean="0">
                <a:solidFill>
                  <a:srgbClr val="00B050"/>
                </a:solidFill>
              </a:rPr>
              <a:t>_</a:t>
            </a:r>
            <a:r>
              <a:rPr lang="ru-RU" dirty="0" smtClean="0"/>
              <a:t> сохраняется последнее выведенное значение.</a:t>
            </a:r>
          </a:p>
          <a:p>
            <a:r>
              <a:rPr lang="ru-RU" dirty="0" smtClean="0"/>
              <a:t>К этому значению можно обращаться в следующих инструкциях.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45" y="2107440"/>
            <a:ext cx="4911780" cy="3877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78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4"/>
            <a:ext cx="7206188" cy="4823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Работа с комплексными числами</a:t>
            </a:r>
          </a:p>
          <a:p>
            <a:r>
              <a:rPr lang="ru-RU" dirty="0" smtClean="0"/>
              <a:t>Мнимая часть записывается с суффиксом </a:t>
            </a:r>
            <a:r>
              <a:rPr lang="en-US" dirty="0" smtClean="0"/>
              <a:t>‘j’</a:t>
            </a:r>
            <a:r>
              <a:rPr lang="ru-RU" dirty="0" smtClean="0"/>
              <a:t> или </a:t>
            </a:r>
            <a:r>
              <a:rPr lang="en-US" dirty="0" smtClean="0"/>
              <a:t>‘J’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Комплексные числа записываются как </a:t>
            </a:r>
            <a:r>
              <a:rPr lang="en-US" dirty="0" smtClean="0"/>
              <a:t>‘(</a:t>
            </a:r>
            <a:r>
              <a:rPr lang="en-US" dirty="0" err="1" smtClean="0"/>
              <a:t>real+imagj</a:t>
            </a:r>
            <a:r>
              <a:rPr lang="en-US" dirty="0" smtClean="0"/>
              <a:t>)’</a:t>
            </a:r>
            <a:r>
              <a:rPr lang="ru-RU" dirty="0" smtClean="0"/>
              <a:t> или могут быть созданы функцией </a:t>
            </a:r>
            <a:r>
              <a:rPr lang="en-US" dirty="0" smtClean="0"/>
              <a:t>‘complex(real, </a:t>
            </a:r>
            <a:r>
              <a:rPr lang="en-US" dirty="0" err="1" smtClean="0"/>
              <a:t>imag</a:t>
            </a:r>
            <a:r>
              <a:rPr lang="en-US" dirty="0" smtClean="0"/>
              <a:t>)’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t="-1635" r="-897" b="1635"/>
          <a:stretch/>
        </p:blipFill>
        <p:spPr>
          <a:xfrm>
            <a:off x="7807654" y="1348814"/>
            <a:ext cx="3856965" cy="50852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81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Язык полностью объектно-ориентированный.</a:t>
            </a:r>
          </a:p>
          <a:p>
            <a:pPr lvl="1"/>
            <a:r>
              <a:rPr lang="ru-RU" dirty="0" smtClean="0"/>
              <a:t>Все данные языка, в том числе простые типы данных (числа, строки) являются </a:t>
            </a:r>
            <a:r>
              <a:rPr lang="ru-RU" i="1" dirty="0" smtClean="0"/>
              <a:t>объектами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 переменной хранится не сам объект, а ссылка на него.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Интеллектуальный калькулятор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399427" y="4258225"/>
            <a:ext cx="4661762" cy="1315065"/>
            <a:chOff x="6327989" y="3601000"/>
            <a:chExt cx="4661762" cy="1315065"/>
          </a:xfrm>
        </p:grpSpPr>
        <p:sp>
          <p:nvSpPr>
            <p:cNvPr id="8" name="TextBox 7"/>
            <p:cNvSpPr txBox="1"/>
            <p:nvPr/>
          </p:nvSpPr>
          <p:spPr>
            <a:xfrm>
              <a:off x="6327989" y="4263956"/>
              <a:ext cx="1569101" cy="6463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latin typeface="Cambria" panose="02040503050406030204" pitchFamily="18" charset="0"/>
                </a:rPr>
                <a:t>addr</a:t>
              </a:r>
              <a:r>
                <a:rPr lang="en-US" sz="3600" dirty="0" smtClean="0">
                  <a:latin typeface="Cambria" panose="02040503050406030204" pitchFamily="18" charset="0"/>
                </a:rPr>
                <a:t>*</a:t>
              </a:r>
              <a:endParaRPr lang="ru-RU" sz="3600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8810" y="3601000"/>
              <a:ext cx="88745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 smtClean="0">
                  <a:latin typeface="Cambria" panose="02040503050406030204" pitchFamily="18" charset="0"/>
                </a:rPr>
                <a:t>x</a:t>
              </a:r>
              <a:endParaRPr lang="ru-RU" b="1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72177" y="4269734"/>
              <a:ext cx="1094118" cy="6463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mbria" panose="02040503050406030204" pitchFamily="18" charset="0"/>
                </a:rPr>
                <a:t>1</a:t>
              </a:r>
              <a:endParaRPr lang="ru-RU" sz="3600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48721" y="3617624"/>
              <a:ext cx="234103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latin typeface="Cambria" panose="02040503050406030204" pitchFamily="18" charset="0"/>
                </a:rPr>
                <a:t>addr</a:t>
              </a:r>
              <a:r>
                <a:rPr lang="en-US" sz="3600" dirty="0" smtClean="0">
                  <a:latin typeface="Cambria" panose="02040503050406030204" pitchFamily="18" charset="0"/>
                </a:rPr>
                <a:t>*: </a:t>
              </a:r>
              <a:r>
                <a:rPr lang="en-US" sz="3600" b="1" dirty="0" err="1" smtClean="0">
                  <a:latin typeface="Cambria" panose="02040503050406030204" pitchFamily="18" charset="0"/>
                </a:rPr>
                <a:t>int</a:t>
              </a:r>
              <a:endParaRPr lang="ru-RU" sz="36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12" name="Прямая со стрелкой 11"/>
            <p:cNvCxnSpPr>
              <a:stCxn id="8" idx="3"/>
            </p:cNvCxnSpPr>
            <p:nvPr/>
          </p:nvCxnSpPr>
          <p:spPr>
            <a:xfrm flipV="1">
              <a:off x="7897090" y="4587121"/>
              <a:ext cx="1391968" cy="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1859933" y="4598014"/>
            <a:ext cx="3131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JetBrains Mono"/>
                <a:cs typeface="Courier New" panose="02070309020205020404" pitchFamily="49" charset="0"/>
              </a:rPr>
              <a:t>&gt;&gt;&gt; x = 1</a:t>
            </a:r>
          </a:p>
          <a:p>
            <a:r>
              <a:rPr lang="en-US" sz="3600" dirty="0" smtClean="0">
                <a:latin typeface="JetBrains Mono"/>
                <a:cs typeface="Courier New" panose="02070309020205020404" pitchFamily="49" charset="0"/>
              </a:rPr>
              <a:t>&gt;&gt;&gt;</a:t>
            </a:r>
            <a:endParaRPr lang="ru-RU" sz="3600" dirty="0">
              <a:latin typeface="JetBrains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Функции</a:t>
            </a:r>
          </a:p>
          <a:p>
            <a:r>
              <a:rPr lang="ru-RU" dirty="0" smtClean="0"/>
              <a:t>В интерактивном калькуляторе можно использовать и различные математические функции, например:</a:t>
            </a:r>
          </a:p>
          <a:p>
            <a:pPr lvl="1">
              <a:spcBef>
                <a:spcPts val="0"/>
              </a:spcBef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abs(x)</a:t>
            </a:r>
            <a:endParaRPr lang="ru-RU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round(number[,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ndigits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>
              <a:spcBef>
                <a:spcPts val="0"/>
              </a:spcBef>
            </a:pP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- возвращает целочисленный объект, построенный из числа или </a:t>
            </a:r>
            <a:r>
              <a:rPr lang="ru-RU" dirty="0" smtClean="0"/>
              <a:t>строки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0882" y="33868"/>
            <a:ext cx="10945216" cy="1230283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ru-RU" dirty="0" smtClean="0"/>
              <a:t>Область применения </a:t>
            </a:r>
            <a:br>
              <a:rPr lang="ru-RU" dirty="0" smtClean="0"/>
            </a:br>
            <a:r>
              <a:rPr lang="ru-RU" dirty="0" smtClean="0"/>
              <a:t>языка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6"/>
          <a:stretch/>
        </p:blipFill>
        <p:spPr>
          <a:xfrm>
            <a:off x="5148703" y="3312890"/>
            <a:ext cx="1632350" cy="1542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327" y="1245038"/>
            <a:ext cx="450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Системное программирование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882" y="1533954"/>
            <a:ext cx="356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Игры, искусственный интеллект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42014" y="3467526"/>
            <a:ext cx="4212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 smtClean="0"/>
              <a:t>Программирование научных вычислений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5319" y="5228588"/>
            <a:ext cx="369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 smtClean="0"/>
              <a:t>Быстрое создание прототипов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15436" y="5228587"/>
            <a:ext cx="3191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Приложения баз данных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6017" y="1852367"/>
            <a:ext cx="3191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Графический интерфейс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48659" y="4273650"/>
            <a:ext cx="319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Интеграция компонентов: </a:t>
            </a:r>
            <a:r>
              <a:rPr lang="en-US" sz="3200" b="1" dirty="0" err="1" smtClean="0">
                <a:latin typeface="Cambria" panose="02040503050406030204" pitchFamily="18" charset="0"/>
              </a:rPr>
              <a:t>Cpython</a:t>
            </a:r>
            <a:r>
              <a:rPr lang="en-US" sz="3200" b="1" dirty="0" smtClean="0">
                <a:latin typeface="Cambria" panose="02040503050406030204" pitchFamily="18" charset="0"/>
              </a:rPr>
              <a:t>, </a:t>
            </a:r>
            <a:r>
              <a:rPr lang="en-US" sz="3200" b="1" dirty="0" err="1" smtClean="0">
                <a:latin typeface="Cambria" panose="02040503050406030204" pitchFamily="18" charset="0"/>
              </a:rPr>
              <a:t>Jython</a:t>
            </a:r>
            <a:r>
              <a:rPr lang="en-US" sz="3200" b="1" dirty="0" smtClean="0">
                <a:latin typeface="Cambria" panose="02040503050406030204" pitchFamily="18" charset="0"/>
              </a:rPr>
              <a:t>, </a:t>
            </a:r>
            <a:r>
              <a:rPr lang="en-US" sz="3200" b="1" dirty="0" err="1" smtClean="0">
                <a:latin typeface="Cambria" panose="02040503050406030204" pitchFamily="18" charset="0"/>
              </a:rPr>
              <a:t>IronPython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006354" y="2214078"/>
            <a:ext cx="23907" cy="854031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6538970" y="2701271"/>
            <a:ext cx="1995430" cy="805218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518055" y="3760802"/>
            <a:ext cx="1995430" cy="66228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13485" y="3175138"/>
            <a:ext cx="3191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Веб-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сценарии</a:t>
            </a:r>
            <a:endParaRPr lang="ru-RU" sz="3200" b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518055" y="4118108"/>
            <a:ext cx="2057613" cy="1178939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2"/>
          </p:cNvCxnSpPr>
          <p:nvPr/>
        </p:nvCxnSpPr>
        <p:spPr>
          <a:xfrm>
            <a:off x="5964878" y="4855320"/>
            <a:ext cx="65383" cy="561121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879870" y="4597330"/>
            <a:ext cx="1323360" cy="1023844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8" idx="3"/>
          </p:cNvCxnSpPr>
          <p:nvPr/>
        </p:nvCxnSpPr>
        <p:spPr>
          <a:xfrm flipH="1">
            <a:off x="4170263" y="4079934"/>
            <a:ext cx="1057478" cy="172422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3791072" y="2541260"/>
            <a:ext cx="1610663" cy="1010450"/>
          </a:xfrm>
          <a:prstGeom prst="straightConnector1">
            <a:avLst/>
          </a:prstGeom>
          <a:ln w="2857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138" y="1348589"/>
            <a:ext cx="847725" cy="78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30" y="3129469"/>
            <a:ext cx="2192474" cy="5322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82" y="5589364"/>
            <a:ext cx="1157328" cy="71644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281" y="6279022"/>
            <a:ext cx="790575" cy="4000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725" y="5348652"/>
            <a:ext cx="709043" cy="130806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8915" y="3235394"/>
            <a:ext cx="876300" cy="8667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6297" y="2076661"/>
            <a:ext cx="737243" cy="85288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7862" y="1289383"/>
            <a:ext cx="1362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элементы языка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 на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9403" y="1714500"/>
            <a:ext cx="2904946" cy="7959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/>
              <a:t>Программа</a:t>
            </a:r>
            <a:endParaRPr lang="ru-RU" sz="31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68043" y="2819058"/>
            <a:ext cx="2156802" cy="8129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100" b="1" dirty="0" smtClean="0"/>
              <a:t>Модуль </a:t>
            </a:r>
            <a:r>
              <a:rPr lang="ru-RU" sz="3100" b="1" dirty="0">
                <a:latin typeface="Cambria" panose="02040503050406030204" pitchFamily="18" charset="0"/>
              </a:rPr>
              <a:t>1 *</a:t>
            </a:r>
            <a:r>
              <a:rPr lang="en-US" sz="3100" b="1" dirty="0">
                <a:latin typeface="Cambria" panose="02040503050406030204" pitchFamily="18" charset="0"/>
              </a:rPr>
              <a:t>.</a:t>
            </a:r>
            <a:r>
              <a:rPr lang="en-US" sz="3100" b="1" dirty="0" err="1">
                <a:latin typeface="Cambria" panose="02040503050406030204" pitchFamily="18" charset="0"/>
              </a:rPr>
              <a:t>py</a:t>
            </a:r>
            <a:endParaRPr lang="ru-RU" sz="3100" b="1" dirty="0">
              <a:latin typeface="Cambria" panose="0204050305040603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8042" y="3942854"/>
            <a:ext cx="2156804" cy="959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100" b="1" dirty="0" smtClean="0"/>
              <a:t>Модуль </a:t>
            </a:r>
            <a:r>
              <a:rPr lang="en-US" sz="3100" b="1" dirty="0">
                <a:latin typeface="Cambria" panose="02040503050406030204" pitchFamily="18" charset="0"/>
              </a:rPr>
              <a:t>2</a:t>
            </a:r>
            <a:r>
              <a:rPr lang="ru-RU" sz="3100" b="1" dirty="0">
                <a:latin typeface="Cambria" panose="02040503050406030204" pitchFamily="18" charset="0"/>
              </a:rPr>
              <a:t> *</a:t>
            </a:r>
            <a:r>
              <a:rPr lang="en-US" sz="3100" b="1" dirty="0">
                <a:latin typeface="Cambria" panose="02040503050406030204" pitchFamily="18" charset="0"/>
              </a:rPr>
              <a:t>.</a:t>
            </a:r>
            <a:r>
              <a:rPr lang="en-US" sz="3100" b="1" dirty="0" err="1">
                <a:latin typeface="Cambria" panose="02040503050406030204" pitchFamily="18" charset="0"/>
              </a:rPr>
              <a:t>py</a:t>
            </a:r>
            <a:endParaRPr lang="ru-RU" sz="3100" b="1" dirty="0">
              <a:latin typeface="Cambria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68042" y="5212938"/>
            <a:ext cx="2156803" cy="959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100" b="1" dirty="0" smtClean="0"/>
              <a:t>Модуль </a:t>
            </a:r>
            <a:r>
              <a:rPr lang="en-US" sz="3100" b="1" dirty="0" smtClean="0">
                <a:latin typeface="Cambria" panose="02040503050406030204" pitchFamily="18" charset="0"/>
              </a:rPr>
              <a:t>3</a:t>
            </a:r>
            <a:r>
              <a:rPr lang="ru-RU" sz="3100" b="1" dirty="0" smtClean="0">
                <a:latin typeface="Cambria" panose="02040503050406030204" pitchFamily="18" charset="0"/>
              </a:rPr>
              <a:t> *</a:t>
            </a:r>
            <a:r>
              <a:rPr lang="en-US" sz="3100" b="1" dirty="0" smtClean="0">
                <a:latin typeface="Cambria" panose="02040503050406030204" pitchFamily="18" charset="0"/>
              </a:rPr>
              <a:t>.</a:t>
            </a:r>
            <a:r>
              <a:rPr lang="en-US" sz="3100" b="1" dirty="0" err="1" smtClean="0">
                <a:latin typeface="Cambria" panose="02040503050406030204" pitchFamily="18" charset="0"/>
              </a:rPr>
              <a:t>py</a:t>
            </a:r>
            <a:endParaRPr lang="ru-RU" sz="3100" b="1" dirty="0">
              <a:latin typeface="Cambria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35208" y="2949532"/>
            <a:ext cx="2964107" cy="1952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100" b="1" dirty="0" smtClean="0"/>
              <a:t>Инструкция 1</a:t>
            </a:r>
          </a:p>
          <a:p>
            <a:pPr algn="ctr"/>
            <a:r>
              <a:rPr lang="ru-RU" sz="3100" b="1" dirty="0" smtClean="0">
                <a:latin typeface="Cambria" panose="02040503050406030204" pitchFamily="18" charset="0"/>
              </a:rPr>
              <a:t>Инструкция 2</a:t>
            </a:r>
          </a:p>
          <a:p>
            <a:pPr algn="ctr"/>
            <a:r>
              <a:rPr lang="ru-RU" sz="3100" b="1" dirty="0" smtClean="0">
                <a:latin typeface="Cambria" panose="02040503050406030204" pitchFamily="18" charset="0"/>
              </a:rPr>
              <a:t>…</a:t>
            </a:r>
          </a:p>
          <a:p>
            <a:pPr algn="ctr"/>
            <a:r>
              <a:rPr lang="ru-RU" sz="3100" b="1" dirty="0" smtClean="0">
                <a:latin typeface="Cambria" panose="02040503050406030204" pitchFamily="18" charset="0"/>
              </a:rPr>
              <a:t>Инструкция </a:t>
            </a:r>
            <a:r>
              <a:rPr lang="en-US" sz="3100" b="1" dirty="0" smtClean="0">
                <a:latin typeface="Cambria" panose="02040503050406030204" pitchFamily="18" charset="0"/>
              </a:rPr>
              <a:t>n</a:t>
            </a:r>
            <a:endParaRPr lang="ru-RU" sz="3100" b="1" dirty="0">
              <a:latin typeface="Cambria" panose="020405030504060302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90015" y="3197253"/>
            <a:ext cx="0" cy="23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1"/>
          </p:cNvCxnSpPr>
          <p:nvPr/>
        </p:nvCxnSpPr>
        <p:spPr>
          <a:xfrm>
            <a:off x="890015" y="3197253"/>
            <a:ext cx="378028" cy="282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92787" y="4292135"/>
            <a:ext cx="378028" cy="6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92785" y="5588925"/>
            <a:ext cx="378028" cy="6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36492" y="3144986"/>
            <a:ext cx="5987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89243" y="2113934"/>
            <a:ext cx="40549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Модуль</a:t>
            </a:r>
            <a:r>
              <a:rPr lang="ru-RU" sz="3200" dirty="0" smtClean="0"/>
              <a:t> – </a:t>
            </a:r>
          </a:p>
          <a:p>
            <a:r>
              <a:rPr lang="ru-RU" sz="3200" dirty="0" smtClean="0"/>
              <a:t>это ряд связанных между собой операций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886397" y="5124964"/>
            <a:ext cx="2904946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Инструкции</a:t>
            </a:r>
            <a:endParaRPr lang="ru-RU" sz="32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512858" y="4315858"/>
            <a:ext cx="2868916" cy="809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Простые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512858" y="5785658"/>
            <a:ext cx="3059986" cy="80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Составные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141495" y="4720411"/>
            <a:ext cx="0" cy="15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124870" y="4724402"/>
            <a:ext cx="378028" cy="6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158119" y="6253946"/>
            <a:ext cx="378028" cy="6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800229" y="5588921"/>
            <a:ext cx="378028" cy="6214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035208" y="13063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ru-RU" sz="2400" b="1" dirty="0"/>
              <a:t>Структура проекта на языке </a:t>
            </a:r>
            <a:r>
              <a:rPr lang="en-US" sz="2400" b="1" dirty="0"/>
              <a:t>Python</a:t>
            </a:r>
            <a:r>
              <a:rPr lang="ru-RU" sz="2400" b="1" dirty="0"/>
              <a:t> состоит из отдельных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578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59163" cy="5032512"/>
          </a:xfrm>
        </p:spPr>
        <p:txBody>
          <a:bodyPr/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Python</a:t>
            </a:r>
            <a:r>
              <a:rPr lang="ru-RU" dirty="0" smtClean="0"/>
              <a:t>, с точки зрения интерпретатора, состоит из логических строк.</a:t>
            </a:r>
          </a:p>
          <a:p>
            <a:r>
              <a:rPr lang="ru-RU" dirty="0" smtClean="0"/>
              <a:t>Конец строки – конец инструкции (</a:t>
            </a:r>
            <a:r>
              <a:rPr lang="en-US" dirty="0" smtClean="0"/>
              <a:t>; </a:t>
            </a:r>
            <a:r>
              <a:rPr lang="ru-RU" dirty="0" smtClean="0"/>
              <a:t>не требуется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Логические строки можно разбить на несколько физических строк с помощью:</a:t>
            </a:r>
          </a:p>
          <a:p>
            <a:pPr lvl="1"/>
            <a:r>
              <a:rPr lang="ru-RU" dirty="0" smtClean="0"/>
              <a:t>Обратной косой черты «\»</a:t>
            </a:r>
          </a:p>
          <a:p>
            <a:pPr lvl="1"/>
            <a:r>
              <a:rPr lang="ru-RU" dirty="0" smtClean="0"/>
              <a:t>Скобок</a:t>
            </a:r>
            <a:r>
              <a:rPr lang="en-US" dirty="0" smtClean="0"/>
              <a:t> (</a:t>
            </a:r>
            <a:r>
              <a:rPr lang="ru-RU" dirty="0" smtClean="0"/>
              <a:t>круглы</a:t>
            </a:r>
            <a:r>
              <a:rPr lang="ru-RU" dirty="0"/>
              <a:t>е</a:t>
            </a:r>
            <a:r>
              <a:rPr lang="ru-RU" dirty="0" smtClean="0"/>
              <a:t>, квадратные или фигурные)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5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59163" cy="503251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 (a, " - очень длинная строка, которая не ", </a:t>
            </a:r>
            <a:r>
              <a:rPr lang="ru-RU" sz="4400" dirty="0">
                <a:solidFill>
                  <a:srgbClr val="0070C0"/>
                </a:solidFill>
              </a:rPr>
              <a:t>\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" помещается в</a:t>
            </a:r>
            <a:r>
              <a:rPr lang="en-US" dirty="0" smtClean="0"/>
              <a:t> </a:t>
            </a:r>
            <a:r>
              <a:rPr lang="ru-RU" dirty="0" smtClean="0"/>
              <a:t>", 80, “</a:t>
            </a:r>
            <a:r>
              <a:rPr lang="en-US" dirty="0" smtClean="0"/>
              <a:t> </a:t>
            </a:r>
            <a:r>
              <a:rPr lang="ru-RU" dirty="0" smtClean="0"/>
              <a:t>знакоместах") </a:t>
            </a:r>
          </a:p>
          <a:p>
            <a:pPr marL="0" indent="0">
              <a:buNone/>
            </a:pPr>
            <a:r>
              <a:rPr lang="ru-RU" i="1" dirty="0" smtClean="0"/>
              <a:t>или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sz="4400" dirty="0">
                <a:solidFill>
                  <a:srgbClr val="0070C0"/>
                </a:solidFill>
              </a:rPr>
              <a:t>(</a:t>
            </a:r>
            <a:r>
              <a:rPr lang="en-US" dirty="0" smtClean="0"/>
              <a:t>a == 1 and b == 2 and 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c == 3 and d == 4</a:t>
            </a:r>
            <a:r>
              <a:rPr lang="en-US" sz="4400" dirty="0">
                <a:solidFill>
                  <a:srgbClr val="0070C0"/>
                </a:solidFill>
              </a:rPr>
              <a:t>)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        </a:t>
            </a:r>
            <a:r>
              <a:rPr lang="sq-AL" dirty="0" smtClean="0"/>
              <a:t>print('spam' * 3)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6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59163" cy="496968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отступ</a:t>
            </a:r>
            <a:r>
              <a:rPr lang="ru-RU" dirty="0" smtClean="0"/>
              <a:t> очень важен.</a:t>
            </a:r>
          </a:p>
          <a:p>
            <a:r>
              <a:rPr lang="ru-RU" dirty="0" smtClean="0"/>
              <a:t>Вложенные инструкции объединяются в блоки по величине отступов.</a:t>
            </a:r>
          </a:p>
          <a:p>
            <a:r>
              <a:rPr lang="ru-RU" dirty="0" smtClean="0"/>
              <a:t>Когда основная инструкция завершается двоеточием, вслед за которым располагается вложенный блок кода, </a:t>
            </a:r>
            <a:r>
              <a:rPr lang="en-US" dirty="0" smtClean="0"/>
              <a:t>Python</a:t>
            </a:r>
            <a:r>
              <a:rPr lang="ru-RU" dirty="0" smtClean="0"/>
              <a:t> использует отступ для указания блока кода.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5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5916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Отступы</a:t>
            </a:r>
            <a:r>
              <a:rPr lang="ru-RU" dirty="0" smtClean="0"/>
              <a:t>: 4 пробела или символ табуляции</a:t>
            </a:r>
          </a:p>
          <a:p>
            <a:pPr marL="0" indent="0">
              <a:buNone/>
            </a:pPr>
            <a:endParaRPr lang="ru-RU" sz="1600" i="1" dirty="0" smtClean="0"/>
          </a:p>
          <a:p>
            <a:pPr marL="0" indent="0">
              <a:buNone/>
            </a:pPr>
            <a:r>
              <a:rPr lang="ru-RU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Основная инструкция:</a:t>
            </a:r>
          </a:p>
          <a:p>
            <a:pPr marL="0" indent="0">
              <a:buNone/>
            </a:pPr>
            <a:r>
              <a:rPr lang="ru-RU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Вложенный блок инструкций</a:t>
            </a:r>
            <a:endParaRPr lang="ru-RU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9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5916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Комментарии</a:t>
            </a:r>
          </a:p>
          <a:p>
            <a:pPr lvl="1"/>
            <a:r>
              <a:rPr lang="ru-RU" i="1" dirty="0" smtClean="0"/>
              <a:t>Однострочные</a:t>
            </a:r>
            <a:r>
              <a:rPr lang="ru-RU" dirty="0" smtClean="0"/>
              <a:t> – символ </a:t>
            </a:r>
            <a:r>
              <a:rPr lang="en-US" dirty="0" smtClean="0"/>
              <a:t>#</a:t>
            </a:r>
            <a:endParaRPr lang="ru-RU" dirty="0" smtClean="0"/>
          </a:p>
          <a:p>
            <a:pPr marL="320040" lvl="1" indent="0">
              <a:buNone/>
            </a:pPr>
            <a:r>
              <a:rPr lang="ru-RU" dirty="0" smtClean="0"/>
              <a:t>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Это комментарий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ru-RU" i="1" dirty="0" smtClean="0"/>
              <a:t>Многострочный</a:t>
            </a:r>
            <a:r>
              <a:rPr lang="ru-RU" dirty="0" smtClean="0"/>
              <a:t> – тройные кавычки (двойные или одинарные) в начале и в конце строки</a:t>
            </a:r>
          </a:p>
          <a:p>
            <a:pPr marL="320040" lvl="1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“”” </a:t>
            </a:r>
            <a:r>
              <a:rPr lang="ru-RU" dirty="0" smtClean="0">
                <a:solidFill>
                  <a:srgbClr val="00B050"/>
                </a:solidFill>
              </a:rPr>
              <a:t>Многострочный комментарий</a:t>
            </a:r>
          </a:p>
          <a:p>
            <a:pPr marL="320040" lvl="1" indent="0" algn="ctr">
              <a:buNone/>
            </a:pPr>
            <a:r>
              <a:rPr lang="ru-RU" dirty="0" smtClean="0">
                <a:solidFill>
                  <a:srgbClr val="00B050"/>
                </a:solidFill>
              </a:rPr>
              <a:t>Многострочный комментарий</a:t>
            </a:r>
            <a:r>
              <a:rPr lang="en-US" dirty="0" smtClean="0">
                <a:solidFill>
                  <a:srgbClr val="00B050"/>
                </a:solidFill>
              </a:rPr>
              <a:t>”””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язык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9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Лексемы языка:</a:t>
            </a:r>
          </a:p>
          <a:p>
            <a:pPr lvl="1"/>
            <a:r>
              <a:rPr lang="ru-RU" dirty="0" smtClean="0"/>
              <a:t>Ключевые слова языка</a:t>
            </a:r>
          </a:p>
          <a:p>
            <a:pPr lvl="1"/>
            <a:r>
              <a:rPr lang="ru-RU" dirty="0" smtClean="0"/>
              <a:t>Идентификаторы</a:t>
            </a:r>
          </a:p>
          <a:p>
            <a:pPr lvl="1"/>
            <a:r>
              <a:rPr lang="ru-RU" dirty="0" smtClean="0"/>
              <a:t>Литералы (константы)</a:t>
            </a:r>
          </a:p>
          <a:p>
            <a:pPr lvl="1"/>
            <a:r>
              <a:rPr lang="ru-RU" dirty="0" smtClean="0"/>
              <a:t>Операторы (операции)</a:t>
            </a:r>
          </a:p>
          <a:p>
            <a:pPr lvl="1"/>
            <a:r>
              <a:rPr lang="ru-RU" dirty="0" smtClean="0"/>
              <a:t>Знаки препинания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6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Данные в языке представлены в форме объектов</a:t>
            </a:r>
            <a:r>
              <a:rPr lang="ru-RU" dirty="0"/>
              <a:t> </a:t>
            </a:r>
            <a:r>
              <a:rPr lang="ru-RU" dirty="0" smtClean="0"/>
              <a:t>или связей между ними.</a:t>
            </a:r>
          </a:p>
          <a:p>
            <a:r>
              <a:rPr lang="ru-RU" dirty="0" smtClean="0"/>
              <a:t>Переменные хранят не сам объект, а ссылку на него (т.е. адрес объекта в памяти компьютера).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6113490" y="3729051"/>
            <a:ext cx="4661762" cy="1315065"/>
            <a:chOff x="6327989" y="3601000"/>
            <a:chExt cx="4661762" cy="1315065"/>
          </a:xfrm>
        </p:grpSpPr>
        <p:sp>
          <p:nvSpPr>
            <p:cNvPr id="6" name="TextBox 5"/>
            <p:cNvSpPr txBox="1"/>
            <p:nvPr/>
          </p:nvSpPr>
          <p:spPr>
            <a:xfrm>
              <a:off x="6327989" y="4263956"/>
              <a:ext cx="1569101" cy="6463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latin typeface="Cambria" panose="02040503050406030204" pitchFamily="18" charset="0"/>
                </a:rPr>
                <a:t>addr</a:t>
              </a:r>
              <a:r>
                <a:rPr lang="en-US" sz="3600" dirty="0" smtClean="0">
                  <a:latin typeface="Cambria" panose="02040503050406030204" pitchFamily="18" charset="0"/>
                </a:rPr>
                <a:t>*</a:t>
              </a:r>
              <a:endParaRPr lang="ru-RU" sz="3600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8810" y="3601000"/>
              <a:ext cx="88745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 smtClean="0">
                  <a:latin typeface="Cambria" panose="02040503050406030204" pitchFamily="18" charset="0"/>
                </a:rPr>
                <a:t>x</a:t>
              </a:r>
              <a:endParaRPr lang="ru-RU" b="1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72177" y="4269734"/>
              <a:ext cx="1094118" cy="6463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mbria" panose="02040503050406030204" pitchFamily="18" charset="0"/>
                </a:rPr>
                <a:t>1</a:t>
              </a:r>
              <a:endParaRPr lang="ru-RU" sz="3600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48721" y="3617624"/>
              <a:ext cx="234103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latin typeface="Cambria" panose="02040503050406030204" pitchFamily="18" charset="0"/>
                </a:rPr>
                <a:t>addr</a:t>
              </a:r>
              <a:r>
                <a:rPr lang="en-US" sz="3600" dirty="0" smtClean="0">
                  <a:latin typeface="Cambria" panose="02040503050406030204" pitchFamily="18" charset="0"/>
                </a:rPr>
                <a:t>*: </a:t>
              </a:r>
              <a:r>
                <a:rPr lang="en-US" sz="3600" b="1" dirty="0" err="1" smtClean="0">
                  <a:latin typeface="Cambria" panose="02040503050406030204" pitchFamily="18" charset="0"/>
                </a:rPr>
                <a:t>int</a:t>
              </a:r>
              <a:endParaRPr lang="ru-RU" sz="36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Прямая со стрелкой 9"/>
            <p:cNvCxnSpPr>
              <a:stCxn id="6" idx="3"/>
            </p:cNvCxnSpPr>
            <p:nvPr/>
          </p:nvCxnSpPr>
          <p:spPr>
            <a:xfrm flipV="1">
              <a:off x="7897090" y="4587121"/>
              <a:ext cx="1391968" cy="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Прямоугольник 10"/>
          <p:cNvSpPr/>
          <p:nvPr/>
        </p:nvSpPr>
        <p:spPr>
          <a:xfrm>
            <a:off x="2157126" y="4099618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1837" y="5106779"/>
            <a:ext cx="11716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3600" b="1" dirty="0">
                <a:latin typeface="Cambria" panose="02040503050406030204" pitchFamily="18" charset="0"/>
              </a:rPr>
              <a:t>Тип переменной определяется типом объекта, на который она ссылается.</a:t>
            </a:r>
          </a:p>
        </p:txBody>
      </p:sp>
    </p:spTree>
    <p:extLst>
      <p:ext uri="{BB962C8B-B14F-4D97-AF65-F5344CB8AC3E}">
        <p14:creationId xmlns:p14="http://schemas.microsoft.com/office/powerpoint/2010/main" val="16198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языке </a:t>
            </a:r>
            <a:r>
              <a:rPr lang="en-US" dirty="0" smtClean="0"/>
              <a:t>Python </a:t>
            </a:r>
            <a:r>
              <a:rPr lang="ru-RU" dirty="0" smtClean="0"/>
              <a:t>литерал – это выражение (или константа), которое создает объект.</a:t>
            </a:r>
          </a:p>
          <a:p>
            <a:r>
              <a:rPr lang="ru-RU" dirty="0" smtClean="0"/>
              <a:t>Для каждого литерала в тексте программы создается отдельный объект некоторого типа.</a:t>
            </a:r>
          </a:p>
          <a:p>
            <a:r>
              <a:rPr lang="ru-RU" dirty="0" smtClean="0"/>
              <a:t>Примеры литералов:</a:t>
            </a:r>
          </a:p>
          <a:p>
            <a:pPr lvl="1"/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2.71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1+2j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‘Hello world!’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5416398" y="4013112"/>
            <a:ext cx="6248221" cy="201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3, [2,4,6]]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{‘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Sun’,’Mon’,’Tue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set(‘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jklm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6414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0882" y="33868"/>
            <a:ext cx="10945216" cy="1230283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ru-RU" dirty="0" smtClean="0"/>
              <a:t>Схема запуска программ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45733" y="5673122"/>
            <a:ext cx="30141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Жесткий диск</a:t>
            </a:r>
            <a:endParaRPr lang="ru-R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9866" y="5673121"/>
            <a:ext cx="30141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/>
              <a:t>Монитор</a:t>
            </a:r>
            <a:endParaRPr lang="ru-RU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99066" y="4445475"/>
            <a:ext cx="103838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999066" y="3048498"/>
            <a:ext cx="30141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Приложения</a:t>
            </a:r>
            <a:endParaRPr lang="ru-RU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198534" y="2794624"/>
            <a:ext cx="618436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Cambria" panose="02040503050406030204" pitchFamily="18" charset="0"/>
              </a:rPr>
              <a:t>Интерпретатор </a:t>
            </a:r>
            <a:r>
              <a:rPr lang="en-US" sz="3200" b="1" dirty="0" smtClean="0">
                <a:latin typeface="Cambria" panose="02040503050406030204" pitchFamily="18" charset="0"/>
              </a:rPr>
              <a:t>Python (</a:t>
            </a:r>
            <a:r>
              <a:rPr lang="ru-RU" sz="3200" b="1" dirty="0" smtClean="0">
                <a:latin typeface="Cambria" panose="02040503050406030204" pitchFamily="18" charset="0"/>
              </a:rPr>
              <a:t>виртуальная машина </a:t>
            </a:r>
            <a:r>
              <a:rPr lang="en-US" sz="3200" b="1" dirty="0" smtClean="0">
                <a:latin typeface="Cambria" panose="02040503050406030204" pitchFamily="18" charset="0"/>
              </a:rPr>
              <a:t>Python)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8535" y="1570626"/>
            <a:ext cx="61843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Программа на языке </a:t>
            </a:r>
            <a:r>
              <a:rPr lang="en-US" sz="3200" dirty="0" smtClean="0">
                <a:latin typeface="Cambria" panose="02040503050406030204" pitchFamily="18" charset="0"/>
              </a:rPr>
              <a:t>Python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4" name="Двойная стрелка вверх/вниз 3"/>
          <p:cNvSpPr/>
          <p:nvPr/>
        </p:nvSpPr>
        <p:spPr>
          <a:xfrm>
            <a:off x="7823200" y="2155401"/>
            <a:ext cx="355600" cy="656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верх/вниз 31"/>
          <p:cNvSpPr/>
          <p:nvPr/>
        </p:nvSpPr>
        <p:spPr>
          <a:xfrm>
            <a:off x="2328332" y="3669523"/>
            <a:ext cx="347135" cy="7759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войная стрелка вверх/вниз 32"/>
          <p:cNvSpPr/>
          <p:nvPr/>
        </p:nvSpPr>
        <p:spPr>
          <a:xfrm>
            <a:off x="3352800" y="5030811"/>
            <a:ext cx="355600" cy="656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войная стрелка вверх/вниз 33"/>
          <p:cNvSpPr/>
          <p:nvPr/>
        </p:nvSpPr>
        <p:spPr>
          <a:xfrm>
            <a:off x="7645400" y="3847615"/>
            <a:ext cx="355600" cy="656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войная стрелка вверх/вниз 34"/>
          <p:cNvSpPr/>
          <p:nvPr/>
        </p:nvSpPr>
        <p:spPr>
          <a:xfrm>
            <a:off x="8729133" y="5009244"/>
            <a:ext cx="355600" cy="656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455906" y="1570626"/>
            <a:ext cx="3744851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http://python.org</a:t>
            </a:r>
            <a:endParaRPr lang="ru-RU" sz="2800" b="1" dirty="0">
              <a:solidFill>
                <a:srgbClr val="0070C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1211504"/>
          </a:xfrm>
        </p:spPr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 содержит набор базовых объектных типов (встроенных в язык) :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26588"/>
              </p:ext>
            </p:extLst>
          </p:nvPr>
        </p:nvGraphicFramePr>
        <p:xfrm>
          <a:off x="1670384" y="2560320"/>
          <a:ext cx="7989005" cy="39741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59530">
                  <a:extLst>
                    <a:ext uri="{9D8B030D-6E8A-4147-A177-3AD203B41FA5}">
                      <a16:colId xmlns:a16="http://schemas.microsoft.com/office/drawing/2014/main" val="4058841885"/>
                    </a:ext>
                  </a:extLst>
                </a:gridCol>
                <a:gridCol w="5129475">
                  <a:extLst>
                    <a:ext uri="{9D8B030D-6E8A-4147-A177-3AD203B41FA5}">
                      <a16:colId xmlns:a16="http://schemas.microsoft.com/office/drawing/2014/main" val="2469688129"/>
                    </a:ext>
                  </a:extLst>
                </a:gridCol>
              </a:tblGrid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Тип объекта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Литерал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37404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Число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12,</a:t>
                      </a:r>
                      <a:r>
                        <a:rPr lang="ru-RU" sz="3600" b="1" baseline="0" dirty="0" smtClean="0"/>
                        <a:t> 2.855, 1=2</a:t>
                      </a:r>
                      <a:r>
                        <a:rPr lang="en-US" sz="3600" b="1" baseline="0" dirty="0" smtClean="0"/>
                        <a:t>j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1142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Строка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‘Sunday’, “Monday”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1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Список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[1,2,[3,4[5]]],[13,</a:t>
                      </a:r>
                      <a:r>
                        <a:rPr lang="en-US" sz="3600" b="1" baseline="0" dirty="0" smtClean="0"/>
                        <a:t> ‘Text’]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8446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Словарь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{‘abc’:1,’abcd’:2, ‘abd’:3}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1211504"/>
          </a:xfrm>
        </p:spPr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 содержит набор базовых объектных типов (встроенных в язык) :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82400"/>
              </p:ext>
            </p:extLst>
          </p:nvPr>
        </p:nvGraphicFramePr>
        <p:xfrm>
          <a:off x="890015" y="2426612"/>
          <a:ext cx="9809018" cy="446654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52837">
                  <a:extLst>
                    <a:ext uri="{9D8B030D-6E8A-4147-A177-3AD203B41FA5}">
                      <a16:colId xmlns:a16="http://schemas.microsoft.com/office/drawing/2014/main" val="4058841885"/>
                    </a:ext>
                  </a:extLst>
                </a:gridCol>
                <a:gridCol w="6556181">
                  <a:extLst>
                    <a:ext uri="{9D8B030D-6E8A-4147-A177-3AD203B41FA5}">
                      <a16:colId xmlns:a16="http://schemas.microsoft.com/office/drawing/2014/main" val="2469688129"/>
                    </a:ext>
                  </a:extLst>
                </a:gridCol>
              </a:tblGrid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Тип объекта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Литерал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37404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Кортеж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(8,</a:t>
                      </a:r>
                      <a:r>
                        <a:rPr lang="ru-RU" sz="3600" b="1" baseline="0" dirty="0" smtClean="0"/>
                        <a:t> </a:t>
                      </a:r>
                      <a:r>
                        <a:rPr lang="en-US" sz="3600" b="1" baseline="0" dirty="0" smtClean="0"/>
                        <a:t>‘</a:t>
                      </a:r>
                      <a:r>
                        <a:rPr lang="en-US" sz="3600" b="1" baseline="0" dirty="0" err="1" smtClean="0"/>
                        <a:t>bestprog</a:t>
                      </a:r>
                      <a:r>
                        <a:rPr lang="en-US" sz="3600" b="1" baseline="0" dirty="0" smtClean="0"/>
                        <a:t>’</a:t>
                      </a:r>
                      <a:r>
                        <a:rPr lang="ru-RU" sz="3600" b="1" baseline="0" dirty="0" smtClean="0"/>
                        <a:t> )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1142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Файл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filename=open(‘myfile.txt’, ‘r’)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1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Множество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set(‘</a:t>
                      </a:r>
                      <a:r>
                        <a:rPr lang="en-US" sz="3600" b="1" dirty="0" err="1" smtClean="0"/>
                        <a:t>jklmn</a:t>
                      </a:r>
                      <a:r>
                        <a:rPr lang="en-US" sz="3600" b="1" dirty="0" smtClean="0"/>
                        <a:t>’), {‘</a:t>
                      </a:r>
                      <a:r>
                        <a:rPr lang="en-US" sz="3600" b="1" dirty="0" err="1" smtClean="0"/>
                        <a:t>j’,’k’,’l’,’m’,’n</a:t>
                      </a:r>
                      <a:r>
                        <a:rPr lang="en-US" sz="3600" b="1" dirty="0" smtClean="0"/>
                        <a:t>’}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8446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Другие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r>
                        <a:rPr lang="en-US" sz="3600" b="1" dirty="0" smtClean="0"/>
                        <a:t>, </a:t>
                      </a:r>
                      <a:r>
                        <a:rPr kumimoji="0" lang="en-US" sz="3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3600" b="1" dirty="0" smtClean="0"/>
                        <a:t>, </a:t>
                      </a:r>
                      <a:r>
                        <a:rPr lang="ru-RU" sz="3600" b="1" dirty="0" smtClean="0"/>
                        <a:t>объекты</a:t>
                      </a:r>
                      <a:r>
                        <a:rPr lang="ru-RU" sz="3600" b="1" baseline="0" dirty="0" smtClean="0"/>
                        <a:t> шаблонов и прочее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469453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языке </a:t>
            </a:r>
            <a:r>
              <a:rPr lang="en-US" dirty="0" smtClean="0"/>
              <a:t>Python</a:t>
            </a:r>
            <a:r>
              <a:rPr lang="ru-RU" dirty="0" smtClean="0"/>
              <a:t> существуют следующие типы операторов:</a:t>
            </a:r>
          </a:p>
          <a:p>
            <a:pPr lvl="1"/>
            <a:r>
              <a:rPr lang="ru-RU" dirty="0" smtClean="0"/>
              <a:t>Арифметические операторы</a:t>
            </a:r>
          </a:p>
          <a:p>
            <a:pPr lvl="1"/>
            <a:r>
              <a:rPr lang="ru-RU" dirty="0" smtClean="0"/>
              <a:t>Операторы сравнения</a:t>
            </a:r>
          </a:p>
          <a:p>
            <a:pPr lvl="1"/>
            <a:r>
              <a:rPr lang="ru-RU" dirty="0" smtClean="0"/>
              <a:t>Операторы присваивания</a:t>
            </a:r>
          </a:p>
          <a:p>
            <a:pPr lvl="1"/>
            <a:r>
              <a:rPr lang="ru-RU" dirty="0" smtClean="0"/>
              <a:t>Побитовые операторы</a:t>
            </a:r>
          </a:p>
          <a:p>
            <a:pPr lvl="1"/>
            <a:r>
              <a:rPr lang="ru-RU" dirty="0" smtClean="0"/>
              <a:t>Логические операторы</a:t>
            </a:r>
          </a:p>
          <a:p>
            <a:pPr lvl="1"/>
            <a:r>
              <a:rPr lang="ru-RU" dirty="0" smtClean="0"/>
              <a:t>Операторы членства</a:t>
            </a:r>
          </a:p>
          <a:p>
            <a:pPr lvl="1"/>
            <a:r>
              <a:rPr lang="ru-RU" dirty="0" smtClean="0"/>
              <a:t>Операторы тождественности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3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5"/>
            <a:ext cx="11323307" cy="5138287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Арифметические операторы:</a:t>
            </a:r>
          </a:p>
          <a:p>
            <a:pPr marL="320040" lvl="1" indent="0">
              <a:buNone/>
            </a:pPr>
            <a:r>
              <a:rPr lang="ru-RU" dirty="0" smtClean="0"/>
              <a:t>+, –, *, / - сложение, вычитание, умножение, деление</a:t>
            </a:r>
          </a:p>
          <a:p>
            <a:pPr marL="320040" lvl="1" indent="0">
              <a:buNone/>
            </a:pPr>
            <a:r>
              <a:rPr lang="ru-RU" dirty="0" smtClean="0"/>
              <a:t>//</a:t>
            </a:r>
            <a:r>
              <a:rPr lang="en-US" dirty="0" smtClean="0"/>
              <a:t> </a:t>
            </a:r>
            <a:r>
              <a:rPr lang="ru-RU" dirty="0" smtClean="0"/>
              <a:t>- целочисленное деление</a:t>
            </a:r>
          </a:p>
          <a:p>
            <a:pPr marL="320040" lvl="1" indent="0">
              <a:buNone/>
            </a:pPr>
            <a:r>
              <a:rPr lang="ru-RU" dirty="0" smtClean="0"/>
              <a:t>% - остаток от деления</a:t>
            </a:r>
          </a:p>
          <a:p>
            <a:pPr marL="320040" lvl="1" indent="0">
              <a:buNone/>
            </a:pPr>
            <a:endParaRPr lang="ru-RU" sz="1900" dirty="0" smtClean="0"/>
          </a:p>
          <a:p>
            <a:pPr marL="320040" lvl="1" indent="0">
              <a:buNone/>
            </a:pPr>
            <a:r>
              <a:rPr lang="ru-RU" dirty="0" smtClean="0"/>
              <a:t>** - возведение в степень (выполняется справа налево!)</a:t>
            </a:r>
          </a:p>
          <a:p>
            <a:pPr marL="320040" lvl="1" indent="0">
              <a:buNone/>
            </a:pPr>
            <a:r>
              <a:rPr lang="ru-RU" i="1" dirty="0" smtClean="0"/>
              <a:t>Пример</a:t>
            </a:r>
            <a:r>
              <a:rPr lang="ru-RU" dirty="0" smtClean="0"/>
              <a:t>,  </a:t>
            </a:r>
            <a:r>
              <a:rPr lang="ru-RU" dirty="0" smtClean="0">
                <a:solidFill>
                  <a:srgbClr val="7030A0"/>
                </a:solidFill>
              </a:rPr>
              <a:t>3 ** 2 ** 4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ru-RU" dirty="0" smtClean="0"/>
              <a:t>тождественно </a:t>
            </a:r>
            <a:r>
              <a:rPr lang="ru-RU" dirty="0">
                <a:solidFill>
                  <a:srgbClr val="7030A0"/>
                </a:solidFill>
              </a:rPr>
              <a:t>3 ** (2 ** 4</a:t>
            </a:r>
            <a:r>
              <a:rPr lang="ru-RU" dirty="0" smtClean="0">
                <a:solidFill>
                  <a:srgbClr val="7030A0"/>
                </a:solidFill>
              </a:rPr>
              <a:t>),</a:t>
            </a:r>
          </a:p>
          <a:p>
            <a:pPr marL="320040" lvl="1" indent="0">
              <a:buNone/>
            </a:pPr>
            <a:r>
              <a:rPr lang="ru-RU" dirty="0" smtClean="0"/>
              <a:t>т.е. выполняется по правилам математики: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baseline="50000" dirty="0">
                <a:solidFill>
                  <a:srgbClr val="7030A0"/>
                </a:solidFill>
              </a:rPr>
              <a:t>2</a:t>
            </a:r>
            <a:r>
              <a:rPr lang="en-US" baseline="80000" dirty="0">
                <a:solidFill>
                  <a:srgbClr val="7030A0"/>
                </a:solidFill>
              </a:rPr>
              <a:t>4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baseline="50000" dirty="0" smtClean="0">
                <a:solidFill>
                  <a:srgbClr val="7030A0"/>
                </a:solidFill>
              </a:rPr>
              <a:t>16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1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469453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Операторы сравнения:</a:t>
            </a:r>
          </a:p>
          <a:p>
            <a:pPr marL="320040" lvl="1" indent="0">
              <a:buNone/>
            </a:pPr>
            <a:r>
              <a:rPr lang="ru-RU" dirty="0" smtClean="0"/>
              <a:t>==, !=, </a:t>
            </a:r>
            <a:r>
              <a:rPr lang="en-US" dirty="0" smtClean="0"/>
              <a:t>&gt;, &lt;, &gt;=, &lt;=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Операторы присваивания:</a:t>
            </a:r>
            <a:endParaRPr lang="ru-RU" dirty="0">
              <a:solidFill>
                <a:srgbClr val="0070C0"/>
              </a:solidFill>
            </a:endParaRPr>
          </a:p>
          <a:p>
            <a:pPr marL="320040" lvl="1" indent="0">
              <a:buNone/>
            </a:pPr>
            <a:r>
              <a:rPr lang="ru-RU" dirty="0" smtClean="0"/>
              <a:t>=</a:t>
            </a:r>
            <a:r>
              <a:rPr lang="en-US" dirty="0" smtClean="0"/>
              <a:t>, +=, -=, *=, /=, %=, **=, //=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Побитовые операторы:</a:t>
            </a:r>
            <a:endParaRPr lang="ru-RU" dirty="0">
              <a:solidFill>
                <a:srgbClr val="0070C0"/>
              </a:solidFill>
            </a:endParaRPr>
          </a:p>
          <a:p>
            <a:pPr marL="320040" lvl="1" indent="0">
              <a:buNone/>
            </a:pPr>
            <a:r>
              <a:rPr lang="en-US" dirty="0" smtClean="0"/>
              <a:t>&amp;, |, ^, ~, &lt;&lt;, &gt;&gt;</a:t>
            </a:r>
            <a:endParaRPr lang="en-US" dirty="0"/>
          </a:p>
          <a:p>
            <a:r>
              <a:rPr lang="ru-RU" dirty="0" smtClean="0">
                <a:solidFill>
                  <a:srgbClr val="0070C0"/>
                </a:solidFill>
              </a:rPr>
              <a:t>Логические </a:t>
            </a:r>
            <a:r>
              <a:rPr lang="ru-RU" dirty="0">
                <a:solidFill>
                  <a:srgbClr val="0070C0"/>
                </a:solidFill>
              </a:rPr>
              <a:t>операторы:</a:t>
            </a:r>
          </a:p>
          <a:p>
            <a:pPr marL="320040" lvl="1" indent="0">
              <a:buNone/>
            </a:pPr>
            <a:r>
              <a:rPr lang="en-US" dirty="0" smtClean="0"/>
              <a:t>and, or, not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492313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Операторы членства: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261CA4"/>
                </a:solidFill>
              </a:rPr>
              <a:t>not in</a:t>
            </a:r>
            <a:r>
              <a:rPr lang="en-US" dirty="0" smtClean="0"/>
              <a:t>)</a:t>
            </a:r>
            <a:r>
              <a:rPr lang="ru-RU" dirty="0" smtClean="0"/>
              <a:t> – возвращает </a:t>
            </a:r>
            <a:r>
              <a:rPr lang="en-US" dirty="0" smtClean="0"/>
              <a:t>True</a:t>
            </a:r>
            <a:r>
              <a:rPr lang="ru-RU" dirty="0" smtClean="0"/>
              <a:t>, если элемент присутствует в последовательности, иначе – </a:t>
            </a:r>
            <a:r>
              <a:rPr lang="en-US" dirty="0" smtClean="0"/>
              <a:t>False</a:t>
            </a: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</a:p>
          <a:p>
            <a:pPr marL="320040" lvl="1" indent="0">
              <a:buNone/>
            </a:pPr>
            <a:r>
              <a:rPr lang="en-US" dirty="0" smtClean="0"/>
              <a:t>“cad” </a:t>
            </a:r>
            <a:r>
              <a:rPr lang="en-US" dirty="0" smtClean="0">
                <a:solidFill>
                  <a:srgbClr val="00B050"/>
                </a:solidFill>
              </a:rPr>
              <a:t>in</a:t>
            </a:r>
            <a:r>
              <a:rPr lang="en-US" dirty="0" smtClean="0"/>
              <a:t> “</a:t>
            </a:r>
            <a:r>
              <a:rPr lang="en-US" dirty="0" err="1" smtClean="0"/>
              <a:t>cadillac</a:t>
            </a:r>
            <a:r>
              <a:rPr lang="en-US" dirty="0" smtClean="0"/>
              <a:t>“  - </a:t>
            </a: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marL="320040" lvl="1" indent="0">
              <a:buNone/>
            </a:pPr>
            <a:r>
              <a:rPr lang="en-US" dirty="0" smtClean="0"/>
              <a:t>1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 smtClean="0"/>
              <a:t> [2, 3, 1, </a:t>
            </a:r>
            <a:r>
              <a:rPr lang="en-US" dirty="0"/>
              <a:t>6] - </a:t>
            </a: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marL="320040" lvl="1" indent="0">
              <a:buNone/>
            </a:pPr>
            <a:r>
              <a:rPr lang="en-US" dirty="0" smtClean="0"/>
              <a:t>“hi”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 smtClean="0"/>
              <a:t> {“hi”:2, “bye”:1} </a:t>
            </a:r>
            <a:r>
              <a:rPr lang="en-US" dirty="0"/>
              <a:t>- </a:t>
            </a: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marL="320040" lvl="1" indent="0">
              <a:buNone/>
            </a:pPr>
            <a:r>
              <a:rPr lang="en-US" dirty="0" smtClean="0"/>
              <a:t>2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{“hi”:2, “bye”:1</a:t>
            </a:r>
            <a:r>
              <a:rPr lang="en-US" dirty="0" smtClean="0"/>
              <a:t>} </a:t>
            </a:r>
            <a:r>
              <a:rPr lang="en-US" dirty="0"/>
              <a:t>- 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492313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Операторы тождественности: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261CA4"/>
                </a:solidFill>
              </a:rPr>
              <a:t>is not</a:t>
            </a:r>
            <a:r>
              <a:rPr lang="en-US" dirty="0" smtClean="0"/>
              <a:t>)</a:t>
            </a:r>
            <a:r>
              <a:rPr lang="ru-RU" dirty="0" smtClean="0"/>
              <a:t> – возвращает </a:t>
            </a:r>
            <a:r>
              <a:rPr lang="en-US" dirty="0" smtClean="0"/>
              <a:t>True</a:t>
            </a:r>
            <a:r>
              <a:rPr lang="ru-RU" dirty="0" smtClean="0"/>
              <a:t>, если оба операнда указывают на один объект (т.е. если значения функции </a:t>
            </a:r>
            <a:r>
              <a:rPr lang="en-US" dirty="0" smtClean="0">
                <a:solidFill>
                  <a:srgbClr val="7030A0"/>
                </a:solidFill>
              </a:rPr>
              <a:t>id</a:t>
            </a:r>
            <a:r>
              <a:rPr lang="ru-RU" dirty="0" smtClean="0"/>
              <a:t>() у этих объектов равны).</a:t>
            </a:r>
            <a:endParaRPr lang="en-US" dirty="0" smtClean="0"/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&gt;&gt;&gt;</a:t>
            </a:r>
            <a:r>
              <a:rPr lang="en-US" dirty="0"/>
              <a:t> x=3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&gt;&gt;&gt;</a:t>
            </a:r>
            <a:r>
              <a:rPr lang="en-US" dirty="0"/>
              <a:t> y=3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&gt;&gt;&gt;</a:t>
            </a:r>
            <a:r>
              <a:rPr lang="en-US" dirty="0"/>
              <a:t> x </a:t>
            </a:r>
            <a:r>
              <a:rPr lang="en-US" dirty="0">
                <a:solidFill>
                  <a:srgbClr val="00B050"/>
                </a:solidFill>
              </a:rPr>
              <a:t>is</a:t>
            </a:r>
            <a:r>
              <a:rPr lang="en-US" dirty="0"/>
              <a:t> y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49066"/>
            <a:ext cx="11323307" cy="83373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Приоритеты операторов</a:t>
            </a:r>
            <a:r>
              <a:rPr lang="en-US" dirty="0" smtClean="0"/>
              <a:t> (</a:t>
            </a:r>
            <a:r>
              <a:rPr lang="ru-RU" dirty="0" smtClean="0"/>
              <a:t>по убыванию</a:t>
            </a:r>
            <a:r>
              <a:rPr lang="en-US" dirty="0" smtClean="0"/>
              <a:t>)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pPr marL="32004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0749"/>
              </p:ext>
            </p:extLst>
          </p:nvPr>
        </p:nvGraphicFramePr>
        <p:xfrm>
          <a:off x="458215" y="2140406"/>
          <a:ext cx="3808985" cy="41782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8985">
                  <a:extLst>
                    <a:ext uri="{9D8B030D-6E8A-4147-A177-3AD203B41FA5}">
                      <a16:colId xmlns:a16="http://schemas.microsoft.com/office/drawing/2014/main" val="4058841885"/>
                    </a:ext>
                  </a:extLst>
                </a:gridCol>
              </a:tblGrid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/>
                        <a:t>Оператор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37404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**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1142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~,</a:t>
                      </a:r>
                      <a:r>
                        <a:rPr lang="en-US" sz="3600" b="1" baseline="0" dirty="0" smtClean="0"/>
                        <a:t> +, - (</a:t>
                      </a:r>
                      <a:r>
                        <a:rPr lang="ru-RU" sz="3600" b="1" baseline="0" dirty="0" smtClean="0"/>
                        <a:t>унарные)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1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*, /, %, //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8446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+, - (бинарные)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8548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&gt;&gt;,</a:t>
                      </a:r>
                      <a:r>
                        <a:rPr lang="en-US" sz="3600" b="1" baseline="0" dirty="0" smtClean="0"/>
                        <a:t> &lt;&lt;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034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7980"/>
              </p:ext>
            </p:extLst>
          </p:nvPr>
        </p:nvGraphicFramePr>
        <p:xfrm>
          <a:off x="4744354" y="2086000"/>
          <a:ext cx="3808985" cy="41782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8985">
                  <a:extLst>
                    <a:ext uri="{9D8B030D-6E8A-4147-A177-3AD203B41FA5}">
                      <a16:colId xmlns:a16="http://schemas.microsoft.com/office/drawing/2014/main" val="4058841885"/>
                    </a:ext>
                  </a:extLst>
                </a:gridCol>
              </a:tblGrid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/>
                        <a:t>Оператор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37404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&amp;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1142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^,</a:t>
                      </a:r>
                      <a:r>
                        <a:rPr lang="en-US" sz="3600" b="1" baseline="0" dirty="0" smtClean="0"/>
                        <a:t> |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15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&lt;=, &lt;, &gt;, &gt;=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8446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&lt;&gt;, !=, ==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8548"/>
                  </a:ext>
                </a:extLst>
              </a:tr>
              <a:tr h="69636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=,</a:t>
                      </a:r>
                      <a:r>
                        <a:rPr lang="en-US" sz="3600" b="1" baseline="0" dirty="0" smtClean="0"/>
                        <a:t> +=, -=, /=,…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5034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37550"/>
              </p:ext>
            </p:extLst>
          </p:nvPr>
        </p:nvGraphicFramePr>
        <p:xfrm>
          <a:off x="9030493" y="2086001"/>
          <a:ext cx="2744651" cy="41887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4651">
                  <a:extLst>
                    <a:ext uri="{9D8B030D-6E8A-4147-A177-3AD203B41FA5}">
                      <a16:colId xmlns:a16="http://schemas.microsoft.com/office/drawing/2014/main" val="4058841885"/>
                    </a:ext>
                  </a:extLst>
                </a:gridCol>
              </a:tblGrid>
              <a:tr h="755134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/>
                        <a:t>Оператор</a:t>
                      </a:r>
                      <a:endParaRPr lang="ru-RU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37404"/>
                  </a:ext>
                </a:extLst>
              </a:tr>
              <a:tr h="68671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mbria" panose="02040503050406030204" pitchFamily="18" charset="0"/>
                        </a:rPr>
                        <a:t>is, is not</a:t>
                      </a:r>
                      <a:endParaRPr lang="ru-RU" sz="36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11425"/>
                  </a:ext>
                </a:extLst>
              </a:tr>
              <a:tr h="68671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mbria" panose="02040503050406030204" pitchFamily="18" charset="0"/>
                        </a:rPr>
                        <a:t>in, not in</a:t>
                      </a:r>
                      <a:endParaRPr lang="ru-RU" sz="36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15"/>
                  </a:ext>
                </a:extLst>
              </a:tr>
              <a:tr h="68671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mbria" panose="02040503050406030204" pitchFamily="18" charset="0"/>
                        </a:rPr>
                        <a:t>not</a:t>
                      </a:r>
                      <a:endParaRPr lang="ru-RU" sz="36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8446"/>
                  </a:ext>
                </a:extLst>
              </a:tr>
              <a:tr h="68671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mbria" panose="02040503050406030204" pitchFamily="18" charset="0"/>
                        </a:rPr>
                        <a:t>and</a:t>
                      </a:r>
                      <a:endParaRPr lang="ru-RU" sz="36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99636"/>
                  </a:ext>
                </a:extLst>
              </a:tr>
              <a:tr h="686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Cambria" panose="02040503050406030204" pitchFamily="18" charset="0"/>
                        </a:rPr>
                        <a:t>or </a:t>
                      </a:r>
                      <a:endParaRPr lang="ru-RU" sz="3600" b="1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2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19403" y="2341791"/>
            <a:ext cx="3997869" cy="96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2484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17272" y="2031946"/>
            <a:ext cx="7313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/>
              <a:t>Используется в выражениях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/>
              <a:t>Значение </a:t>
            </a:r>
            <a:r>
              <a:rPr lang="en-US" sz="3600" b="1" i="1" dirty="0" smtClean="0">
                <a:latin typeface="Cambria" panose="02040503050406030204" pitchFamily="18" charset="0"/>
              </a:rPr>
              <a:t>x</a:t>
            </a:r>
            <a:r>
              <a:rPr lang="ru-RU" sz="3600" b="1" i="1" dirty="0" smtClean="0">
                <a:latin typeface="Cambria" panose="02040503050406030204" pitchFamily="18" charset="0"/>
              </a:rPr>
              <a:t> </a:t>
            </a:r>
            <a:r>
              <a:rPr lang="ru-RU" sz="3600" b="1" dirty="0" smtClean="0"/>
              <a:t>вычисляется, только если значение </a:t>
            </a:r>
            <a:r>
              <a:rPr lang="en-US" sz="3600" b="1" i="1" dirty="0" smtClean="0">
                <a:latin typeface="Cambria" panose="02040503050406030204" pitchFamily="18" charset="0"/>
              </a:rPr>
              <a:t>y</a:t>
            </a:r>
            <a:r>
              <a:rPr lang="ru-RU" sz="3600" b="1" dirty="0" smtClean="0"/>
              <a:t> истинно</a:t>
            </a:r>
            <a:endParaRPr lang="ru-RU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403" y="1349599"/>
            <a:ext cx="87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00FF"/>
                </a:solidFill>
              </a:rPr>
              <a:t>Трехместное выражение </a:t>
            </a:r>
            <a:r>
              <a:rPr lang="en-US" sz="3600" b="1" dirty="0" smtClean="0">
                <a:solidFill>
                  <a:srgbClr val="0000FF"/>
                </a:solidFill>
              </a:rPr>
              <a:t>if/else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1593" y="3780266"/>
            <a:ext cx="470501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600" b="1" dirty="0">
                <a:latin typeface="JetBrains Mono"/>
                <a:cs typeface="Arial" panose="020B0604020202020204" pitchFamily="34" charset="0"/>
              </a:rPr>
              <a:t>x = </a:t>
            </a:r>
            <a:r>
              <a:rPr lang="ru-RU" sz="3600" b="1" dirty="0" err="1">
                <a:latin typeface="JetBrains Mono"/>
                <a:cs typeface="Arial" panose="020B0604020202020204" pitchFamily="34" charset="0"/>
              </a:rPr>
              <a:t>int</a:t>
            </a:r>
            <a:r>
              <a:rPr lang="ru-RU" sz="3600" b="1" dirty="0">
                <a:latin typeface="JetBrains Mono"/>
                <a:cs typeface="Arial" panose="020B0604020202020204" pitchFamily="34" charset="0"/>
              </a:rPr>
              <a:t>(</a:t>
            </a:r>
            <a:r>
              <a:rPr lang="ru-RU" sz="3600" b="1" dirty="0" err="1">
                <a:latin typeface="JetBrains Mono"/>
                <a:cs typeface="Arial" panose="020B0604020202020204" pitchFamily="34" charset="0"/>
              </a:rPr>
              <a:t>input</a:t>
            </a:r>
            <a:r>
              <a:rPr lang="ru-RU" sz="3600" b="1" dirty="0">
                <a:latin typeface="JetBrains Mono"/>
                <a:cs typeface="Arial" panose="020B0604020202020204" pitchFamily="34" charset="0"/>
              </a:rPr>
              <a:t>("x = "))</a:t>
            </a:r>
          </a:p>
          <a:p>
            <a:r>
              <a:rPr lang="ru-RU" sz="3600" b="1" dirty="0">
                <a:latin typeface="JetBrains Mono"/>
                <a:cs typeface="Arial" panose="020B0604020202020204" pitchFamily="34" charset="0"/>
              </a:rPr>
              <a:t>y = </a:t>
            </a:r>
            <a:r>
              <a:rPr lang="ru-RU" sz="3600" b="1" dirty="0" err="1">
                <a:latin typeface="JetBrains Mono"/>
                <a:cs typeface="Arial" panose="020B0604020202020204" pitchFamily="34" charset="0"/>
              </a:rPr>
              <a:t>int</a:t>
            </a:r>
            <a:r>
              <a:rPr lang="ru-RU" sz="3600" b="1" dirty="0">
                <a:latin typeface="JetBrains Mono"/>
                <a:cs typeface="Arial" panose="020B0604020202020204" pitchFamily="34" charset="0"/>
              </a:rPr>
              <a:t>(</a:t>
            </a:r>
            <a:r>
              <a:rPr lang="ru-RU" sz="3600" b="1" dirty="0" err="1">
                <a:latin typeface="JetBrains Mono"/>
                <a:cs typeface="Arial" panose="020B0604020202020204" pitchFamily="34" charset="0"/>
              </a:rPr>
              <a:t>input</a:t>
            </a:r>
            <a:r>
              <a:rPr lang="ru-RU" sz="3600" b="1" dirty="0">
                <a:latin typeface="JetBrains Mono"/>
                <a:cs typeface="Arial" panose="020B0604020202020204" pitchFamily="34" charset="0"/>
              </a:rPr>
              <a:t>("y = "))</a:t>
            </a:r>
          </a:p>
          <a:p>
            <a:r>
              <a:rPr lang="ru-RU" sz="3600" b="1" u="sng" dirty="0">
                <a:latin typeface="JetBrains Mono"/>
                <a:cs typeface="Arial" panose="020B0604020202020204" pitchFamily="34" charset="0"/>
              </a:rPr>
              <a:t>z = x </a:t>
            </a:r>
            <a:r>
              <a:rPr lang="ru-RU" sz="3600" b="1" u="sng" dirty="0" err="1">
                <a:solidFill>
                  <a:srgbClr val="0070C0"/>
                </a:solidFill>
                <a:latin typeface="JetBrains Mono"/>
                <a:cs typeface="Arial" panose="020B0604020202020204" pitchFamily="34" charset="0"/>
              </a:rPr>
              <a:t>if</a:t>
            </a:r>
            <a:r>
              <a:rPr lang="ru-RU" sz="3600" b="1" u="sng" dirty="0">
                <a:latin typeface="JetBrains Mono"/>
                <a:cs typeface="Arial" panose="020B0604020202020204" pitchFamily="34" charset="0"/>
              </a:rPr>
              <a:t> </a:t>
            </a:r>
            <a:r>
              <a:rPr lang="ru-RU" sz="3600" b="1" u="sng" dirty="0" smtClean="0">
                <a:latin typeface="JetBrains Mono"/>
                <a:cs typeface="Arial" panose="020B0604020202020204" pitchFamily="34" charset="0"/>
              </a:rPr>
              <a:t>x</a:t>
            </a:r>
            <a:r>
              <a:rPr lang="en-US" sz="3600" b="1" u="sng" dirty="0" smtClean="0">
                <a:latin typeface="JetBrains Mono"/>
                <a:cs typeface="Arial" panose="020B0604020202020204" pitchFamily="34" charset="0"/>
              </a:rPr>
              <a:t>&gt;y</a:t>
            </a:r>
            <a:r>
              <a:rPr lang="ru-RU" sz="3600" b="1" u="sng" dirty="0" smtClean="0">
                <a:latin typeface="JetBrains Mono"/>
                <a:cs typeface="Arial" panose="020B0604020202020204" pitchFamily="34" charset="0"/>
              </a:rPr>
              <a:t> </a:t>
            </a:r>
            <a:r>
              <a:rPr lang="ru-RU" sz="3600" b="1" u="sng" dirty="0" err="1">
                <a:solidFill>
                  <a:srgbClr val="0070C0"/>
                </a:solidFill>
                <a:latin typeface="JetBrains Mono"/>
                <a:cs typeface="Arial" panose="020B0604020202020204" pitchFamily="34" charset="0"/>
              </a:rPr>
              <a:t>else</a:t>
            </a:r>
            <a:r>
              <a:rPr lang="ru-RU" sz="3600" b="1" u="sng" dirty="0">
                <a:latin typeface="JetBrains Mono"/>
                <a:cs typeface="Arial" panose="020B0604020202020204" pitchFamily="34" charset="0"/>
              </a:rPr>
              <a:t> y </a:t>
            </a:r>
          </a:p>
          <a:p>
            <a:r>
              <a:rPr lang="ru-RU" sz="3600" b="1" dirty="0" err="1">
                <a:latin typeface="JetBrains Mono"/>
                <a:cs typeface="Arial" panose="020B0604020202020204" pitchFamily="34" charset="0"/>
              </a:rPr>
              <a:t>print</a:t>
            </a:r>
            <a:r>
              <a:rPr lang="ru-RU" sz="3600" b="1" dirty="0" smtClean="0">
                <a:latin typeface="JetBrains Mono"/>
                <a:cs typeface="Arial" panose="020B0604020202020204" pitchFamily="34" charset="0"/>
              </a:rPr>
              <a:t>(“</a:t>
            </a:r>
            <a:r>
              <a:rPr lang="en-US" sz="3600" b="1" dirty="0">
                <a:latin typeface="JetBrains Mono"/>
                <a:cs typeface="Arial" panose="020B0604020202020204" pitchFamily="34" charset="0"/>
              </a:rPr>
              <a:t>z</a:t>
            </a:r>
            <a:r>
              <a:rPr lang="ru-RU" sz="3600" b="1" dirty="0" smtClean="0">
                <a:latin typeface="JetBrains Mono"/>
                <a:cs typeface="Arial" panose="020B0604020202020204" pitchFamily="34" charset="0"/>
              </a:rPr>
              <a:t> </a:t>
            </a:r>
            <a:r>
              <a:rPr lang="ru-RU" sz="3600" b="1" dirty="0">
                <a:latin typeface="JetBrains Mono"/>
                <a:cs typeface="Arial" panose="020B0604020202020204" pitchFamily="34" charset="0"/>
              </a:rPr>
              <a:t>= </a:t>
            </a:r>
            <a:r>
              <a:rPr lang="ru-RU" sz="3600" b="1" dirty="0" smtClean="0">
                <a:latin typeface="JetBrains Mono"/>
                <a:cs typeface="Arial" panose="020B0604020202020204" pitchFamily="34" charset="0"/>
              </a:rPr>
              <a:t>“</a:t>
            </a:r>
            <a:r>
              <a:rPr lang="en-US" sz="3600" b="1" dirty="0" smtClean="0">
                <a:latin typeface="JetBrains Mono"/>
                <a:cs typeface="Arial" panose="020B0604020202020204" pitchFamily="34" charset="0"/>
              </a:rPr>
              <a:t>, </a:t>
            </a:r>
            <a:r>
              <a:rPr lang="ru-RU" sz="3600" b="1" dirty="0" smtClean="0">
                <a:latin typeface="JetBrains Mono"/>
                <a:cs typeface="Arial" panose="020B0604020202020204" pitchFamily="34" charset="0"/>
              </a:rPr>
              <a:t>z)</a:t>
            </a:r>
            <a:endParaRPr lang="ru-RU" sz="3600" b="1" dirty="0">
              <a:latin typeface="JetBrains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Каждый объект в </a:t>
            </a:r>
            <a:r>
              <a:rPr lang="en-US" dirty="0" smtClean="0"/>
              <a:t>Python</a:t>
            </a:r>
            <a:r>
              <a:rPr lang="ru-RU" dirty="0" smtClean="0"/>
              <a:t> имеет следующие характеристики:</a:t>
            </a:r>
          </a:p>
          <a:p>
            <a:pPr lvl="1"/>
            <a:r>
              <a:rPr lang="ru-RU" dirty="0" smtClean="0"/>
              <a:t>идентичность;</a:t>
            </a:r>
          </a:p>
          <a:p>
            <a:pPr lvl="1"/>
            <a:r>
              <a:rPr lang="ru-RU" dirty="0" smtClean="0"/>
              <a:t>тип;</a:t>
            </a:r>
          </a:p>
          <a:p>
            <a:pPr lvl="1"/>
            <a:r>
              <a:rPr lang="ru-RU" dirty="0" smtClean="0"/>
              <a:t>значение.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1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Поддерживается всеми операционными системами</a:t>
            </a:r>
          </a:p>
          <a:p>
            <a:r>
              <a:rPr lang="ru-RU" dirty="0" smtClean="0"/>
              <a:t>Программы могут разрабатываться в консольном режиме (расширение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)</a:t>
            </a:r>
            <a:r>
              <a:rPr lang="ru-RU" dirty="0" smtClean="0"/>
              <a:t> и с графическим интерфейсом (расширение </a:t>
            </a:r>
            <a:r>
              <a:rPr lang="en-US" dirty="0" smtClean="0"/>
              <a:t>.</a:t>
            </a:r>
            <a:r>
              <a:rPr lang="en-US" dirty="0" err="1" smtClean="0"/>
              <a:t>pyw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Программа на языке </a:t>
            </a:r>
            <a:r>
              <a:rPr lang="en-US" dirty="0" smtClean="0"/>
              <a:t>Python</a:t>
            </a:r>
            <a:r>
              <a:rPr lang="ru-RU" dirty="0" smtClean="0"/>
              <a:t> – это обычный текстовый файл (инструкции выполняются интерпретатором)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Идентичность объекта</a:t>
            </a:r>
            <a:r>
              <a:rPr lang="ru-RU" dirty="0" smtClean="0"/>
              <a:t> – это целое уникальное и постоянное число, которое устанавливается для данного конкретного объекта.</a:t>
            </a:r>
          </a:p>
          <a:p>
            <a:r>
              <a:rPr lang="ru-RU" dirty="0" smtClean="0"/>
              <a:t>Идентичность объекта устанавливается однократно при его создании.</a:t>
            </a:r>
          </a:p>
          <a:p>
            <a:r>
              <a:rPr lang="ru-RU" dirty="0" smtClean="0"/>
              <a:t>Идентичность объекта ассоциируется с адресом объекта в памяти.</a:t>
            </a:r>
          </a:p>
          <a:p>
            <a:r>
              <a:rPr lang="ru-RU" dirty="0" smtClean="0"/>
              <a:t>Для получения значения идентичности объекта используется функция </a:t>
            </a:r>
            <a:r>
              <a:rPr lang="en-US" dirty="0" smtClean="0">
                <a:solidFill>
                  <a:srgbClr val="0000FF"/>
                </a:solidFill>
              </a:rPr>
              <a:t>id()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87899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Идентичность объекта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7" y="1875365"/>
            <a:ext cx="3343391" cy="4296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Объект 1"/>
          <p:cNvSpPr txBox="1">
            <a:spLocks/>
          </p:cNvSpPr>
          <p:nvPr/>
        </p:nvSpPr>
        <p:spPr>
          <a:xfrm>
            <a:off x="3795228" y="1875365"/>
            <a:ext cx="8191725" cy="44755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mbria" panose="02040503050406030204" pitchFamily="18" charset="0"/>
              <a:buChar char="#"/>
            </a:pP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объект – целое 5</a:t>
            </a:r>
            <a:r>
              <a:rPr lang="en-US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присваиваем его адрес в </a:t>
            </a:r>
            <a:r>
              <a:rPr lang="en-US" sz="28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buFont typeface="Cambria" panose="02040503050406030204" pitchFamily="18" charset="0"/>
              <a:buChar char="#"/>
            </a:pP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Возвращаем его идентификатор (для 5) </a:t>
            </a:r>
            <a:endParaRPr lang="ru-RU" dirty="0" smtClean="0"/>
          </a:p>
          <a:p>
            <a:pPr>
              <a:buFont typeface="Cambria" panose="02040503050406030204" pitchFamily="18" charset="0"/>
              <a:buChar char="#"/>
            </a:pPr>
            <a:endParaRPr lang="en-US" sz="2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ambria" panose="02040503050406030204" pitchFamily="18" charset="0"/>
              <a:buChar char="#"/>
            </a:pPr>
            <a:endParaRPr lang="en-US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ambria" panose="02040503050406030204" pitchFamily="18" charset="0"/>
              <a:buChar char="#"/>
            </a:pP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 </a:t>
            </a:r>
            <a:r>
              <a:rPr lang="en-US" sz="28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совпадает с идентификатором (5)</a:t>
            </a:r>
          </a:p>
          <a:p>
            <a:pPr>
              <a:buFont typeface="Cambria" panose="02040503050406030204" pitchFamily="18" charset="0"/>
              <a:buChar char="#"/>
            </a:pP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 </a:t>
            </a:r>
            <a:r>
              <a:rPr lang="en-US" sz="28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совпадает с идентификатором 5</a:t>
            </a:r>
          </a:p>
        </p:txBody>
      </p:sp>
    </p:spTree>
    <p:extLst>
      <p:ext uri="{BB962C8B-B14F-4D97-AF65-F5344CB8AC3E}">
        <p14:creationId xmlns:p14="http://schemas.microsoft.com/office/powerpoint/2010/main" val="657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Идентичность объекта</a:t>
            </a:r>
            <a:endParaRPr lang="ru-RU" dirty="0" smtClean="0"/>
          </a:p>
          <a:p>
            <a:r>
              <a:rPr lang="ru-RU" dirty="0" err="1" smtClean="0"/>
              <a:t>Т.о</a:t>
            </a:r>
            <a:r>
              <a:rPr lang="ru-RU" dirty="0" smtClean="0"/>
              <a:t>. в </a:t>
            </a:r>
            <a:r>
              <a:rPr lang="en-US" dirty="0" smtClean="0"/>
              <a:t>Python</a:t>
            </a:r>
            <a:r>
              <a:rPr lang="ru-RU" dirty="0" smtClean="0"/>
              <a:t> все является объектом, в том числе и числа.</a:t>
            </a:r>
          </a:p>
          <a:p>
            <a:r>
              <a:rPr lang="ru-RU" dirty="0" smtClean="0"/>
              <a:t>Значения идентичности для разных имен могут совпадать.</a:t>
            </a:r>
          </a:p>
          <a:p>
            <a:r>
              <a:rPr lang="ru-RU" i="1" u="sng" dirty="0" smtClean="0"/>
              <a:t>Важно</a:t>
            </a:r>
            <a:r>
              <a:rPr lang="ru-RU" dirty="0" smtClean="0"/>
              <a:t>: объекты числового типа являются неизменяемыми! (</a:t>
            </a:r>
            <a:r>
              <a:rPr lang="ru-RU" sz="3000" i="1" dirty="0"/>
              <a:t>т.е. для экономии ресурсов с </a:t>
            </a:r>
            <a:r>
              <a:rPr lang="ru-RU" sz="3000" i="1" u="sng" dirty="0"/>
              <a:t>небольшими</a:t>
            </a:r>
            <a:r>
              <a:rPr lang="ru-RU" sz="3000" i="1" dirty="0"/>
              <a:t> целыми значениями </a:t>
            </a:r>
            <a:r>
              <a:rPr lang="en-US" sz="3000" i="1" dirty="0"/>
              <a:t>Python</a:t>
            </a:r>
            <a:r>
              <a:rPr lang="ru-RU" sz="3000" i="1" dirty="0"/>
              <a:t> ссылается на уже существующие в памяти объекты</a:t>
            </a:r>
            <a:r>
              <a:rPr lang="ru-RU" dirty="0" smtClean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rgbClr val="0070C0"/>
                </a:solidFill>
              </a:rPr>
              <a:t>Идентичность </a:t>
            </a:r>
            <a:r>
              <a:rPr lang="ru-RU" i="1" dirty="0" smtClean="0">
                <a:solidFill>
                  <a:srgbClr val="0070C0"/>
                </a:solidFill>
              </a:rPr>
              <a:t>объекта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калькулятор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7" y="2187727"/>
            <a:ext cx="3187579" cy="3984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4655127" y="3265408"/>
            <a:ext cx="274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Небольшие значения, </a:t>
            </a:r>
            <a:r>
              <a:rPr lang="en-US" sz="3200" b="1" dirty="0" smtClean="0"/>
              <a:t>id</a:t>
            </a:r>
            <a:r>
              <a:rPr lang="ru-RU" sz="3200" b="1" dirty="0" smtClean="0"/>
              <a:t> совпадают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67134" y="5018039"/>
            <a:ext cx="3397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Большие значения, </a:t>
            </a:r>
            <a:br>
              <a:rPr lang="ru-RU" sz="3200" b="1" dirty="0" smtClean="0"/>
            </a:br>
            <a:r>
              <a:rPr lang="en-US" sz="3200" b="1" dirty="0" smtClean="0"/>
              <a:t>id</a:t>
            </a:r>
            <a:r>
              <a:rPr lang="ru-RU" sz="3200" b="1" dirty="0" smtClean="0"/>
              <a:t> не совпадают</a:t>
            </a:r>
            <a:endParaRPr lang="ru-RU" sz="32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67" y="2071093"/>
            <a:ext cx="3397485" cy="2900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Правая фигурная скобка 10"/>
          <p:cNvSpPr/>
          <p:nvPr/>
        </p:nvSpPr>
        <p:spPr>
          <a:xfrm>
            <a:off x="3724286" y="2327564"/>
            <a:ext cx="930841" cy="3844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5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Идентичность объекта</a:t>
            </a:r>
            <a:endParaRPr lang="ru-RU" dirty="0" smtClean="0"/>
          </a:p>
          <a:p>
            <a:r>
              <a:rPr lang="ru-RU" dirty="0" smtClean="0"/>
              <a:t>С помощью операторов </a:t>
            </a:r>
            <a:r>
              <a:rPr lang="en-US" dirty="0" smtClean="0">
                <a:solidFill>
                  <a:srgbClr val="0000FF"/>
                </a:solidFill>
              </a:rPr>
              <a:t>is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>
                <a:solidFill>
                  <a:srgbClr val="0000FF"/>
                </a:solidFill>
              </a:rPr>
              <a:t>is not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smtClean="0"/>
              <a:t>можно сравнивать значения объектов на идентичность.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83" y="3180596"/>
            <a:ext cx="2382203" cy="2991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999" y="3362554"/>
            <a:ext cx="2930757" cy="2360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26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каждый объект имеет определенный тип. </a:t>
            </a:r>
          </a:p>
          <a:p>
            <a:r>
              <a:rPr lang="ru-RU" dirty="0" smtClean="0"/>
              <a:t>Тип объекта определяет:</a:t>
            </a:r>
          </a:p>
          <a:p>
            <a:pPr lvl="1"/>
            <a:r>
              <a:rPr lang="ru-RU" dirty="0" smtClean="0"/>
              <a:t>множество операций, которые поддерживаются данным объектом;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озможные значения для объектов данного типа.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нет необходимости в объявлении типа объекта!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4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3073555"/>
          </a:xfrm>
        </p:spPr>
        <p:txBody>
          <a:bodyPr>
            <a:normAutofit/>
          </a:bodyPr>
          <a:lstStyle/>
          <a:p>
            <a:r>
              <a:rPr lang="ru-RU" dirty="0" smtClean="0"/>
              <a:t>В языке </a:t>
            </a:r>
            <a:r>
              <a:rPr lang="en-US" dirty="0" smtClean="0"/>
              <a:t>Python </a:t>
            </a:r>
            <a:r>
              <a:rPr lang="ru-RU" dirty="0" smtClean="0"/>
              <a:t>применяется </a:t>
            </a:r>
            <a:r>
              <a:rPr lang="ru-RU" i="1" dirty="0" smtClean="0">
                <a:solidFill>
                  <a:srgbClr val="0070C0"/>
                </a:solidFill>
              </a:rPr>
              <a:t>динамическая типизация данных</a:t>
            </a:r>
            <a:r>
              <a:rPr lang="ru-RU" dirty="0" smtClean="0"/>
              <a:t>: тип переменной определяется автоматически в процессе присваивания ей значения.</a:t>
            </a:r>
          </a:p>
          <a:p>
            <a:r>
              <a:rPr lang="ru-RU" u="sng" dirty="0" smtClean="0"/>
              <a:t>Примеры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i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5" y="4422371"/>
            <a:ext cx="10215789" cy="1401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18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229215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проверки типа любого значения и любой переменной можно использовать функцию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u="sng" dirty="0" smtClean="0"/>
              <a:t>Пример</a:t>
            </a:r>
            <a:r>
              <a:rPr lang="ru-RU" dirty="0" smtClean="0"/>
              <a:t>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50573" y="3480957"/>
            <a:ext cx="2915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u="sng" dirty="0" smtClean="0"/>
              <a:t>Результат</a:t>
            </a:r>
            <a:endParaRPr lang="ru-RU" sz="3600" b="1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5" y="3480958"/>
            <a:ext cx="5551814" cy="2767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026" y="4127288"/>
            <a:ext cx="3739118" cy="1666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5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Python</a:t>
            </a:r>
            <a:r>
              <a:rPr lang="ru-RU" dirty="0" smtClean="0"/>
              <a:t> делятся на простые и составные.</a:t>
            </a:r>
          </a:p>
          <a:p>
            <a:r>
              <a:rPr lang="ru-RU" dirty="0" smtClean="0"/>
              <a:t>К простым типам относятся:</a:t>
            </a:r>
          </a:p>
          <a:p>
            <a:pPr lvl="1"/>
            <a:r>
              <a:rPr lang="ru-RU" dirty="0" smtClean="0"/>
              <a:t>Числа: целые, вещественные и комплексные</a:t>
            </a:r>
          </a:p>
          <a:p>
            <a:pPr lvl="1"/>
            <a:r>
              <a:rPr lang="ru-RU" dirty="0" smtClean="0"/>
              <a:t>Логический тип</a:t>
            </a:r>
          </a:p>
          <a:p>
            <a:r>
              <a:rPr lang="ru-RU" dirty="0" smtClean="0"/>
              <a:t>Составные типы: </a:t>
            </a:r>
          </a:p>
          <a:p>
            <a:pPr lvl="1"/>
            <a:r>
              <a:rPr lang="ru-RU" dirty="0" smtClean="0"/>
              <a:t>Неизменяемые – строки, кортежи</a:t>
            </a:r>
          </a:p>
          <a:p>
            <a:pPr lvl="1"/>
            <a:r>
              <a:rPr lang="ru-RU" dirty="0" smtClean="0"/>
              <a:t>Изменяемые – списки, словари и множества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типы: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ru-RU" dirty="0" smtClean="0"/>
              <a:t> – целые значения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ru-RU" dirty="0" smtClean="0"/>
              <a:t> – вещественные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complex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комплексные</a:t>
            </a:r>
            <a:endParaRPr lang="ru-RU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ru-RU" dirty="0" smtClean="0"/>
              <a:t> – логические (</a:t>
            </a:r>
            <a:r>
              <a:rPr lang="en-US" dirty="0" smtClean="0"/>
              <a:t>True, False)</a:t>
            </a:r>
            <a:endParaRPr lang="ru-RU" dirty="0" smtClean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ru-RU" dirty="0" smtClean="0"/>
              <a:t> – строка символов или отдельный символ, заключенные в двойные или одинарные кавычки.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3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Свод правил по улучшению языка </a:t>
            </a:r>
            <a:r>
              <a:rPr lang="en-US" dirty="0" smtClean="0"/>
              <a:t>Python (1999)</a:t>
            </a:r>
            <a:endParaRPr lang="ru-RU" dirty="0" smtClean="0"/>
          </a:p>
          <a:p>
            <a:r>
              <a:rPr lang="sq-AL" dirty="0" smtClean="0">
                <a:solidFill>
                  <a:srgbClr val="00B050"/>
                </a:solidFill>
              </a:rPr>
              <a:t>import this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ru-RU" b="0" dirty="0"/>
              <a:t>Красивое лучше уродливого.</a:t>
            </a:r>
          </a:p>
          <a:p>
            <a:pPr lvl="1"/>
            <a:r>
              <a:rPr lang="ru-RU" b="0" dirty="0"/>
              <a:t>Явное лучше неявного.</a:t>
            </a:r>
          </a:p>
          <a:p>
            <a:pPr lvl="1"/>
            <a:r>
              <a:rPr lang="ru-RU" b="0" dirty="0"/>
              <a:t>Простое лучше сложного.</a:t>
            </a:r>
          </a:p>
          <a:p>
            <a:pPr lvl="1"/>
            <a:r>
              <a:rPr lang="ru-RU" b="0" dirty="0"/>
              <a:t>Сложное лучше запутанного.</a:t>
            </a:r>
          </a:p>
          <a:p>
            <a:pPr lvl="1"/>
            <a:r>
              <a:rPr lang="ru-RU" b="0" dirty="0"/>
              <a:t>Развернутое лучше вложенного.</a:t>
            </a:r>
          </a:p>
          <a:p>
            <a:pPr lvl="1"/>
            <a:r>
              <a:rPr lang="ru-RU" b="0" dirty="0"/>
              <a:t>Разреженное лучше плотного.</a:t>
            </a:r>
          </a:p>
          <a:p>
            <a:pPr lvl="1"/>
            <a:endParaRPr lang="en-US" dirty="0" smtClean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Zen of Python (PEP20</a:t>
            </a:r>
            <a:r>
              <a:rPr lang="ru-RU" dirty="0" smtClean="0"/>
              <a:t> от Тима </a:t>
            </a:r>
            <a:r>
              <a:rPr lang="ru-RU" dirty="0" err="1" smtClean="0"/>
              <a:t>Петерсона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3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 числовым типа относятся:</a:t>
            </a:r>
          </a:p>
          <a:p>
            <a:pPr lvl="1"/>
            <a:r>
              <a:rPr lang="ru-RU" dirty="0" smtClean="0"/>
              <a:t>Целые, вещественные и комплексные числа</a:t>
            </a:r>
          </a:p>
          <a:p>
            <a:pPr lvl="1"/>
            <a:r>
              <a:rPr lang="ru-RU" dirty="0" smtClean="0"/>
              <a:t>Числа, фиксированной точности</a:t>
            </a:r>
          </a:p>
          <a:p>
            <a:pPr lvl="1"/>
            <a:r>
              <a:rPr lang="ru-RU" dirty="0" smtClean="0"/>
              <a:t>Рациональные числа</a:t>
            </a:r>
          </a:p>
          <a:p>
            <a:pPr lvl="1"/>
            <a:r>
              <a:rPr lang="ru-RU" dirty="0" smtClean="0"/>
              <a:t>Множества</a:t>
            </a:r>
          </a:p>
          <a:p>
            <a:pPr lvl="1"/>
            <a:r>
              <a:rPr lang="ru-RU" dirty="0" smtClean="0"/>
              <a:t>Логические значения</a:t>
            </a:r>
          </a:p>
          <a:p>
            <a:r>
              <a:rPr lang="ru-RU" dirty="0" smtClean="0"/>
              <a:t>Целые числа можно представить в 10-чном, </a:t>
            </a:r>
            <a:br>
              <a:rPr lang="ru-RU" dirty="0" smtClean="0"/>
            </a:br>
            <a:r>
              <a:rPr lang="ru-RU" dirty="0" smtClean="0"/>
              <a:t>16-чном, 8-чном и двоичном форматах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1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Целые числа можно представить в 10-чном, </a:t>
            </a:r>
            <a:br>
              <a:rPr lang="ru-RU" dirty="0" smtClean="0"/>
            </a:br>
            <a:r>
              <a:rPr lang="ru-RU" dirty="0" smtClean="0"/>
              <a:t>16-чном, 8-чном и двоичном форматах </a:t>
            </a:r>
          </a:p>
          <a:p>
            <a:pPr lvl="1"/>
            <a:r>
              <a:rPr lang="ru-RU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десятичный формат</a:t>
            </a:r>
          </a:p>
          <a:p>
            <a:pPr lvl="1"/>
            <a:r>
              <a:rPr lang="ru-RU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шестнадцатеричный формат</a:t>
            </a:r>
          </a:p>
          <a:p>
            <a:pPr lvl="1"/>
            <a:r>
              <a:rPr lang="ru-RU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o36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восьмеричный (версия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3.0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выше)</a:t>
            </a:r>
          </a:p>
          <a:p>
            <a:pPr lvl="1"/>
            <a:r>
              <a:rPr lang="ru-RU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восьмеричный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(в версиях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ru-RU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b11110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0B11100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двоичный формат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([x=0, [base=10]]) – </a:t>
            </a:r>
            <a:r>
              <a:rPr lang="ru-RU" dirty="0" smtClean="0"/>
              <a:t>преобразует </a:t>
            </a:r>
            <a:r>
              <a:rPr lang="en-US" dirty="0" smtClean="0"/>
              <a:t>x</a:t>
            </a:r>
            <a:r>
              <a:rPr lang="ru-RU" dirty="0" smtClean="0"/>
              <a:t> к целому числу в десятичной системе счисления. Параметр </a:t>
            </a:r>
            <a:r>
              <a:rPr lang="en-US" i="1" dirty="0" smtClean="0"/>
              <a:t>base</a:t>
            </a:r>
            <a:r>
              <a:rPr lang="en-US" dirty="0" smtClean="0"/>
              <a:t> </a:t>
            </a:r>
            <a:r>
              <a:rPr lang="ru-RU" dirty="0" smtClean="0"/>
              <a:t>от 2 до 36.</a:t>
            </a:r>
          </a:p>
          <a:p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 smtClean="0"/>
              <a:t>([x])</a:t>
            </a:r>
            <a:r>
              <a:rPr lang="ru-RU" dirty="0" smtClean="0"/>
              <a:t> – преобразование к вещественному числу. Если аргумент не указан, возвращает 0.0.</a:t>
            </a:r>
          </a:p>
          <a:p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 smtClean="0"/>
              <a:t>([x]) –</a:t>
            </a:r>
            <a:r>
              <a:rPr lang="ru-RU" dirty="0" smtClean="0"/>
              <a:t>преобразование к типу </a:t>
            </a:r>
            <a:r>
              <a:rPr lang="en-US" dirty="0" smtClean="0"/>
              <a:t>bool</a:t>
            </a:r>
            <a:r>
              <a:rPr lang="ru-RU" dirty="0" smtClean="0"/>
              <a:t>. Если </a:t>
            </a:r>
            <a:r>
              <a:rPr lang="en-US" dirty="0" smtClean="0"/>
              <a:t>x</a:t>
            </a:r>
            <a:r>
              <a:rPr lang="ru-RU" dirty="0" smtClean="0"/>
              <a:t> является ложным или опущен, возвращает значение </a:t>
            </a:r>
            <a:r>
              <a:rPr lang="en-US" dirty="0" smtClean="0"/>
              <a:t>False</a:t>
            </a:r>
            <a:r>
              <a:rPr lang="ru-RU" dirty="0"/>
              <a:t>,</a:t>
            </a:r>
            <a:r>
              <a:rPr lang="ru-RU" dirty="0" smtClean="0"/>
              <a:t> иначе</a:t>
            </a:r>
            <a:r>
              <a:rPr lang="en-US" dirty="0" smtClean="0"/>
              <a:t> True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8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/>
              <a:t>(object=‘’) – </a:t>
            </a:r>
            <a:r>
              <a:rPr lang="ru-RU" dirty="0" smtClean="0"/>
              <a:t>строковое представление объекта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6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данных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([</a:t>
            </a:r>
            <a:r>
              <a:rPr lang="en-US" i="1" dirty="0" smtClean="0"/>
              <a:t>prompt</a:t>
            </a:r>
            <a:r>
              <a:rPr lang="en-US" dirty="0" smtClean="0"/>
              <a:t>]) – </a:t>
            </a:r>
            <a:r>
              <a:rPr lang="ru-RU" dirty="0" smtClean="0"/>
              <a:t>функция считывает и возвращает строку входных данных. Параметр </a:t>
            </a:r>
            <a:r>
              <a:rPr lang="en-US" i="1" dirty="0" smtClean="0"/>
              <a:t>prompt</a:t>
            </a:r>
            <a:r>
              <a:rPr lang="ru-RU" dirty="0" smtClean="0"/>
              <a:t> – строка-приглашение для ввода.</a:t>
            </a:r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my_str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= input(‘Input your string: ’)</a:t>
            </a:r>
            <a:endParaRPr lang="ru-RU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Для ввода значений других типов, требуется применить функции преобразования</a:t>
            </a:r>
          </a:p>
          <a:p>
            <a:pPr marL="0" indent="0">
              <a:buNone/>
            </a:pPr>
            <a:r>
              <a:rPr lang="ru-RU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(‘Input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x: ’))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0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ввода нескольких значений можно воспользоваться методом </a:t>
            </a:r>
            <a:r>
              <a:rPr lang="en-US" dirty="0">
                <a:solidFill>
                  <a:srgbClr val="0070C0"/>
                </a:solidFill>
              </a:rPr>
              <a:t>split</a:t>
            </a:r>
            <a:r>
              <a:rPr lang="en-US" dirty="0" smtClean="0"/>
              <a:t>()</a:t>
            </a:r>
            <a:r>
              <a:rPr lang="ru-RU" dirty="0" smtClean="0"/>
              <a:t>, который позволяет разбить строку на подстроки.</a:t>
            </a:r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a, b = input(‘Input a, b: ’).split();</a:t>
            </a:r>
          </a:p>
          <a:p>
            <a:pPr marL="0" indent="0"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 = float(a)</a:t>
            </a:r>
          </a:p>
          <a:p>
            <a:pPr marL="0" indent="0"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b = float(b)</a:t>
            </a:r>
            <a:endParaRPr lang="ru-RU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0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(*</a:t>
            </a:r>
            <a:r>
              <a:rPr lang="en-US" dirty="0" err="1" smtClean="0">
                <a:solidFill>
                  <a:srgbClr val="00B050"/>
                </a:solidFill>
              </a:rPr>
              <a:t>objs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B050"/>
                </a:solidFill>
              </a:rPr>
              <a:t>sep</a:t>
            </a:r>
            <a:r>
              <a:rPr lang="en-US" dirty="0" smtClean="0"/>
              <a:t>=‘</a:t>
            </a:r>
            <a:r>
              <a:rPr lang="ru-RU" dirty="0" smtClean="0"/>
              <a:t> </a:t>
            </a:r>
            <a:r>
              <a:rPr lang="en-US" dirty="0" smtClean="0"/>
              <a:t>’, </a:t>
            </a:r>
            <a:r>
              <a:rPr lang="en-US" dirty="0">
                <a:solidFill>
                  <a:srgbClr val="00B050"/>
                </a:solidFill>
              </a:rPr>
              <a:t>end</a:t>
            </a:r>
            <a:r>
              <a:rPr lang="en-US" dirty="0" smtClean="0"/>
              <a:t>=‘\n’,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 smtClean="0"/>
              <a:t>=</a:t>
            </a:r>
            <a:r>
              <a:rPr lang="en-US" dirty="0" err="1" smtClean="0"/>
              <a:t>sys.stdout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50"/>
                </a:solidFill>
              </a:rPr>
              <a:t>flush</a:t>
            </a:r>
            <a:r>
              <a:rPr lang="en-US" dirty="0" smtClean="0"/>
              <a:t>=False)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выводит заданные объекты на экран или отправляет их текстовым потоком в файл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objs</a:t>
            </a:r>
            <a:r>
              <a:rPr lang="en-US" dirty="0" smtClean="0"/>
              <a:t> – </a:t>
            </a:r>
            <a:r>
              <a:rPr lang="ru-RU" dirty="0" smtClean="0"/>
              <a:t>список вывода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sep</a:t>
            </a:r>
            <a:r>
              <a:rPr lang="en-US" dirty="0" smtClean="0"/>
              <a:t>=‘’ – </a:t>
            </a:r>
            <a:r>
              <a:rPr lang="ru-RU" dirty="0" smtClean="0"/>
              <a:t>разделитель для выводимых объектов (значение по умолчанию – </a:t>
            </a:r>
            <a:r>
              <a:rPr lang="en-US" dirty="0" smtClean="0"/>
              <a:t>None)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</a:t>
            </a:r>
            <a:r>
              <a:rPr lang="en-US" dirty="0" smtClean="0"/>
              <a:t> = ‘\n’ – </a:t>
            </a:r>
            <a:r>
              <a:rPr lang="ru-RU" dirty="0" smtClean="0"/>
              <a:t>строка, выводимая после всех объектов </a:t>
            </a:r>
            <a:r>
              <a:rPr lang="ru-RU" dirty="0"/>
              <a:t>(значение по умолчанию – </a:t>
            </a:r>
            <a:r>
              <a:rPr lang="en-US" dirty="0"/>
              <a:t>None)</a:t>
            </a:r>
          </a:p>
          <a:p>
            <a:pPr marL="32004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(*</a:t>
            </a:r>
            <a:r>
              <a:rPr lang="en-US" dirty="0" err="1" smtClean="0"/>
              <a:t>objs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 smtClean="0"/>
              <a:t>=‘’, end=‘\n’, file=</a:t>
            </a:r>
            <a:r>
              <a:rPr lang="en-US" dirty="0" err="1" smtClean="0"/>
              <a:t>sys.stdout</a:t>
            </a:r>
            <a:r>
              <a:rPr lang="en-US" dirty="0" smtClean="0"/>
              <a:t>, flush=False)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выводит заданные объекты на экран или отправляет их текстовым потоком в файл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file=</a:t>
            </a:r>
            <a:r>
              <a:rPr lang="en-US" dirty="0" err="1" smtClean="0">
                <a:solidFill>
                  <a:srgbClr val="00B050"/>
                </a:solidFill>
              </a:rPr>
              <a:t>sys.stdout</a:t>
            </a:r>
            <a:r>
              <a:rPr lang="en-US" dirty="0" smtClean="0"/>
              <a:t> – </a:t>
            </a:r>
            <a:r>
              <a:rPr lang="ru-RU" dirty="0" smtClean="0"/>
              <a:t>ожидается объект, реализующий метод </a:t>
            </a:r>
            <a:r>
              <a:rPr lang="en-US" dirty="0" smtClean="0"/>
              <a:t> write(string)</a:t>
            </a:r>
            <a:r>
              <a:rPr lang="ru-RU" dirty="0" smtClean="0"/>
              <a:t>. Если значение не указано, либо </a:t>
            </a:r>
            <a:r>
              <a:rPr lang="en-US" dirty="0" smtClean="0"/>
              <a:t>None</a:t>
            </a:r>
            <a:r>
              <a:rPr lang="ru-RU" dirty="0" smtClean="0"/>
              <a:t> – будет использован </a:t>
            </a:r>
            <a:r>
              <a:rPr lang="en-US" dirty="0" err="1" smtClean="0"/>
              <a:t>sys.stdout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flush</a:t>
            </a:r>
            <a:r>
              <a:rPr lang="en-US" dirty="0" smtClean="0"/>
              <a:t> = False – </a:t>
            </a:r>
            <a:r>
              <a:rPr lang="ru-RU" dirty="0" smtClean="0"/>
              <a:t>Если </a:t>
            </a:r>
            <a:r>
              <a:rPr lang="en-US" dirty="0" smtClean="0"/>
              <a:t>True </a:t>
            </a:r>
            <a:r>
              <a:rPr lang="ru-RU" dirty="0" smtClean="0"/>
              <a:t>поток будет сброшен в файл принудительно.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32203" y="2329795"/>
            <a:ext cx="8881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('При')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</a:t>
            </a:r>
            <a:r>
              <a:rPr lang="ru-RU" sz="3600" b="1" dirty="0" err="1"/>
              <a:t>вет</a:t>
            </a:r>
            <a:r>
              <a:rPr lang="ru-RU" sz="3600" b="1" dirty="0" smtClean="0"/>
              <a:t>!')</a:t>
            </a:r>
            <a:endParaRPr lang="ru-RU" sz="3600" b="1" dirty="0"/>
          </a:p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('При', </a:t>
            </a:r>
            <a:r>
              <a:rPr lang="ru-RU" sz="3600" b="1" dirty="0" err="1">
                <a:solidFill>
                  <a:srgbClr val="00B050"/>
                </a:solidFill>
              </a:rPr>
              <a:t>end</a:t>
            </a:r>
            <a:r>
              <a:rPr lang="ru-RU" sz="3600" b="1" dirty="0"/>
              <a:t>='')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</a:t>
            </a:r>
            <a:r>
              <a:rPr lang="ru-RU" sz="3600" b="1" dirty="0" err="1"/>
              <a:t>вет</a:t>
            </a:r>
            <a:r>
              <a:rPr lang="ru-RU" sz="3600" b="1" dirty="0" smtClean="0"/>
              <a:t>!')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('Раз', 'два', 'три') </a:t>
            </a:r>
            <a:endParaRPr lang="ru-RU" sz="3600" b="1" dirty="0" smtClean="0"/>
          </a:p>
          <a:p>
            <a:r>
              <a:rPr lang="ru-RU" sz="3600" b="1" dirty="0" err="1">
                <a:solidFill>
                  <a:srgbClr val="0070C0"/>
                </a:solidFill>
              </a:rPr>
              <a:t>print</a:t>
            </a:r>
            <a:r>
              <a:rPr lang="ru-RU" sz="3600" b="1" dirty="0"/>
              <a:t>('Раз', 'два', 'три', </a:t>
            </a:r>
            <a:r>
              <a:rPr lang="ru-RU" sz="3600" b="1" dirty="0" err="1">
                <a:solidFill>
                  <a:srgbClr val="00B050"/>
                </a:solidFill>
              </a:rPr>
              <a:t>sep</a:t>
            </a:r>
            <a:r>
              <a:rPr lang="ru-RU" sz="3600" b="1" dirty="0" smtClean="0"/>
              <a:t>='--')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82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68288"/>
            <a:ext cx="11740163" cy="503251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Свод правил по улучшению языка </a:t>
            </a:r>
            <a:r>
              <a:rPr lang="en-US" dirty="0" smtClean="0"/>
              <a:t>Python (1999)</a:t>
            </a:r>
            <a:endParaRPr lang="ru-RU" dirty="0" smtClean="0"/>
          </a:p>
          <a:p>
            <a:r>
              <a:rPr lang="sq-AL" dirty="0" smtClean="0">
                <a:solidFill>
                  <a:srgbClr val="00B050"/>
                </a:solidFill>
              </a:rPr>
              <a:t>import this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ru-RU" b="0" dirty="0" smtClean="0"/>
              <a:t>Читаемость </a:t>
            </a:r>
            <a:r>
              <a:rPr lang="ru-RU" b="0" dirty="0"/>
              <a:t>имеет значение.</a:t>
            </a:r>
          </a:p>
          <a:p>
            <a:pPr lvl="1"/>
            <a:r>
              <a:rPr lang="ru-RU" b="0" dirty="0"/>
              <a:t>Особые случаи не настолько особые, чтобы нарушать правила.</a:t>
            </a:r>
          </a:p>
          <a:p>
            <a:pPr lvl="1"/>
            <a:r>
              <a:rPr lang="ru-RU" b="0" dirty="0"/>
              <a:t>При этом практичность важнее безупречности.</a:t>
            </a:r>
          </a:p>
          <a:p>
            <a:pPr lvl="1"/>
            <a:r>
              <a:rPr lang="ru-RU" b="0" dirty="0"/>
              <a:t>Ошибки не должны замалчиваться.</a:t>
            </a:r>
          </a:p>
          <a:p>
            <a:pPr lvl="1"/>
            <a:r>
              <a:rPr lang="ru-RU" b="0" dirty="0"/>
              <a:t>Если не замалчиваются явно.</a:t>
            </a:r>
          </a:p>
          <a:p>
            <a:pPr lvl="1"/>
            <a:r>
              <a:rPr lang="ru-RU" b="0" dirty="0"/>
              <a:t>Встретив двусмысленность, отбрось искушение угадать</a:t>
            </a:r>
            <a:r>
              <a:rPr lang="ru-RU" b="0" dirty="0" smtClean="0"/>
              <a:t>.</a:t>
            </a:r>
            <a:endParaRPr lang="ru-RU" b="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Zen of Python (PEP20</a:t>
            </a:r>
            <a:r>
              <a:rPr lang="ru-RU" dirty="0" smtClean="0"/>
              <a:t> от Тима </a:t>
            </a:r>
            <a:r>
              <a:rPr lang="ru-RU" dirty="0" err="1" smtClean="0"/>
              <a:t>Петерсона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 вывод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4037" y="2350432"/>
            <a:ext cx="8881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/>
              <a:t>print</a:t>
            </a:r>
            <a:r>
              <a:rPr lang="ru-RU" sz="3600" b="1" dirty="0"/>
              <a:t>('При')</a:t>
            </a:r>
          </a:p>
          <a:p>
            <a:r>
              <a:rPr lang="ru-RU" sz="3600" b="1" dirty="0" err="1"/>
              <a:t>print</a:t>
            </a:r>
            <a:r>
              <a:rPr lang="ru-RU" sz="3600" b="1" dirty="0"/>
              <a:t>('</a:t>
            </a:r>
            <a:r>
              <a:rPr lang="ru-RU" sz="3600" b="1" dirty="0" err="1"/>
              <a:t>вет</a:t>
            </a:r>
            <a:r>
              <a:rPr lang="ru-RU" sz="3600" b="1" dirty="0" smtClean="0"/>
              <a:t>!')</a:t>
            </a:r>
            <a:endParaRPr lang="ru-RU" sz="3600" b="1" dirty="0"/>
          </a:p>
          <a:p>
            <a:r>
              <a:rPr lang="ru-RU" sz="3600" b="1" dirty="0" err="1"/>
              <a:t>print</a:t>
            </a:r>
            <a:r>
              <a:rPr lang="ru-RU" sz="3600" b="1" dirty="0"/>
              <a:t>('При', </a:t>
            </a:r>
            <a:r>
              <a:rPr lang="ru-RU" sz="3600" b="1" dirty="0" err="1">
                <a:solidFill>
                  <a:srgbClr val="00B050"/>
                </a:solidFill>
              </a:rPr>
              <a:t>end</a:t>
            </a:r>
            <a:r>
              <a:rPr lang="ru-RU" sz="3600" b="1" dirty="0"/>
              <a:t>='')</a:t>
            </a:r>
          </a:p>
          <a:p>
            <a:r>
              <a:rPr lang="ru-RU" sz="3600" b="1" dirty="0" err="1"/>
              <a:t>print</a:t>
            </a:r>
            <a:r>
              <a:rPr lang="ru-RU" sz="3600" b="1" dirty="0"/>
              <a:t>('</a:t>
            </a:r>
            <a:r>
              <a:rPr lang="ru-RU" sz="3600" b="1" dirty="0" err="1"/>
              <a:t>вет</a:t>
            </a:r>
            <a:r>
              <a:rPr lang="ru-RU" sz="3600" b="1" dirty="0" smtClean="0"/>
              <a:t>!')</a:t>
            </a:r>
          </a:p>
          <a:p>
            <a:r>
              <a:rPr lang="ru-RU" sz="3600" b="1" dirty="0" err="1"/>
              <a:t>print</a:t>
            </a:r>
            <a:r>
              <a:rPr lang="ru-RU" sz="3600" b="1" dirty="0"/>
              <a:t>('Раз', 'два', 'три') </a:t>
            </a:r>
            <a:endParaRPr lang="ru-RU" sz="3600" b="1" dirty="0" smtClean="0"/>
          </a:p>
          <a:p>
            <a:r>
              <a:rPr lang="ru-RU" sz="3600" b="1" dirty="0" err="1"/>
              <a:t>print</a:t>
            </a:r>
            <a:r>
              <a:rPr lang="ru-RU" sz="3600" b="1" dirty="0"/>
              <a:t>('Раз', 'два', 'три', </a:t>
            </a:r>
            <a:r>
              <a:rPr lang="ru-RU" sz="3600" b="1" dirty="0" err="1">
                <a:solidFill>
                  <a:srgbClr val="00B050"/>
                </a:solidFill>
              </a:rPr>
              <a:t>sep</a:t>
            </a:r>
            <a:r>
              <a:rPr lang="ru-RU" sz="3600" b="1" dirty="0" smtClean="0"/>
              <a:t>='--')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90" y="2246461"/>
            <a:ext cx="4782643" cy="372301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64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 </a:t>
            </a:r>
            <a:r>
              <a:rPr lang="ru-RU" dirty="0"/>
              <a:t>возникают ситуации, когда нужно сделать строку, подставив в неё некоторые данные, полученные в процессе выполнения </a:t>
            </a:r>
            <a:r>
              <a:rPr lang="ru-RU" dirty="0" smtClean="0"/>
              <a:t>программы. </a:t>
            </a:r>
          </a:p>
          <a:p>
            <a:r>
              <a:rPr lang="ru-RU" dirty="0" smtClean="0"/>
              <a:t>Способы форматирования строк:</a:t>
            </a:r>
          </a:p>
          <a:p>
            <a:pPr lvl="1"/>
            <a:r>
              <a:rPr lang="ru-RU" dirty="0" smtClean="0"/>
              <a:t>Оператор </a:t>
            </a:r>
            <a:r>
              <a:rPr lang="en-US" dirty="0" smtClean="0"/>
              <a:t>%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f-</a:t>
            </a:r>
            <a:r>
              <a:rPr lang="ru-RU" dirty="0" smtClean="0"/>
              <a:t>строки (начиная с версии 3.6)</a:t>
            </a:r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4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форматированной строке используются спецификаторы формата (схоже с </a:t>
            </a:r>
            <a:r>
              <a:rPr lang="en-US" dirty="0" err="1" smtClean="0"/>
              <a:t>printf</a:t>
            </a:r>
            <a:r>
              <a:rPr lang="en-US" dirty="0" smtClean="0"/>
              <a:t> (Java, C))</a:t>
            </a:r>
          </a:p>
          <a:p>
            <a:pPr lvl="1"/>
            <a:r>
              <a:rPr lang="ru-RU" i="1" dirty="0" smtClean="0"/>
              <a:t>Например,</a:t>
            </a:r>
            <a:r>
              <a:rPr lang="ru-RU" dirty="0" smtClean="0"/>
              <a:t> </a:t>
            </a:r>
            <a:r>
              <a:rPr lang="en-US" dirty="0" smtClean="0"/>
              <a:t>%d</a:t>
            </a:r>
            <a:r>
              <a:rPr lang="ru-RU" dirty="0" smtClean="0"/>
              <a:t> – целое число, </a:t>
            </a:r>
            <a:r>
              <a:rPr lang="en-US" dirty="0" smtClean="0"/>
              <a:t>%f</a:t>
            </a:r>
            <a:r>
              <a:rPr lang="ru-RU" dirty="0" smtClean="0"/>
              <a:t> – вещественное число, </a:t>
            </a:r>
            <a:r>
              <a:rPr lang="en-US" dirty="0" smtClean="0"/>
              <a:t>%s</a:t>
            </a:r>
            <a:r>
              <a:rPr lang="ru-RU" dirty="0" smtClean="0"/>
              <a:t> – строка и др.</a:t>
            </a:r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оператор </a:t>
            </a:r>
            <a:r>
              <a:rPr lang="en-US" dirty="0" smtClean="0"/>
              <a:t>%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03991" y="4417874"/>
            <a:ext cx="99760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=%s 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=%d " </a:t>
            </a:r>
            <a:r>
              <a:rPr lang="ru-RU" altLang="ru-RU" sz="3600" b="1" dirty="0">
                <a:solidFill>
                  <a:srgbClr val="FF0000"/>
                </a:solidFill>
                <a:latin typeface="JetBrains Mono"/>
              </a:rPr>
              <a:t>%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600" b="1" dirty="0" smtClean="0">
                <a:solidFill>
                  <a:srgbClr val="FF0000"/>
                </a:solidFill>
                <a:latin typeface="JetBrains Mono"/>
              </a:rPr>
              <a:t>)</a:t>
            </a:r>
            <a:r>
              <a:rPr lang="en-US" altLang="ru-RU" sz="36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Спецификаторы преобразования записываются в следующем порядке:</a:t>
            </a:r>
          </a:p>
          <a:p>
            <a:pPr lvl="1"/>
            <a:r>
              <a:rPr lang="ru-RU" dirty="0"/>
              <a:t>%.</a:t>
            </a:r>
          </a:p>
          <a:p>
            <a:pPr lvl="1"/>
            <a:r>
              <a:rPr lang="ru-RU" dirty="0"/>
              <a:t>Ключ </a:t>
            </a:r>
            <a:r>
              <a:rPr lang="ru-RU" dirty="0" smtClean="0"/>
              <a:t>(опционально), </a:t>
            </a:r>
            <a:r>
              <a:rPr lang="ru-RU" dirty="0"/>
              <a:t>определяет, какой аргумент из значения будет подставляться.</a:t>
            </a:r>
          </a:p>
          <a:p>
            <a:pPr lvl="1"/>
            <a:r>
              <a:rPr lang="ru-RU" dirty="0"/>
              <a:t>Флаги преобразования.</a:t>
            </a:r>
          </a:p>
          <a:p>
            <a:pPr lvl="1"/>
            <a:r>
              <a:rPr lang="ru-RU" dirty="0"/>
              <a:t>Минимальная ширина поля. </a:t>
            </a:r>
          </a:p>
          <a:p>
            <a:pPr lvl="1"/>
            <a:r>
              <a:rPr lang="ru-RU" dirty="0"/>
              <a:t>Точность, начинается с </a:t>
            </a:r>
            <a:r>
              <a:rPr lang="ru-RU" dirty="0" smtClean="0"/>
              <a:t>'.‘</a:t>
            </a:r>
            <a:endParaRPr lang="en-US" dirty="0" smtClean="0"/>
          </a:p>
          <a:p>
            <a:pPr lvl="1"/>
            <a:r>
              <a:rPr lang="ru-RU" dirty="0" smtClean="0"/>
              <a:t>Модификатор </a:t>
            </a:r>
            <a:r>
              <a:rPr lang="ru-RU" dirty="0"/>
              <a:t>длины (опционально).</a:t>
            </a:r>
          </a:p>
          <a:p>
            <a:pPr lvl="1"/>
            <a:r>
              <a:rPr lang="ru-RU" dirty="0" smtClean="0"/>
              <a:t>Тип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оператор </a:t>
            </a:r>
            <a:r>
              <a:rPr lang="en-US" dirty="0" smtClean="0"/>
              <a:t>%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5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Строках шаблонах используется специальный символ </a:t>
            </a:r>
            <a:r>
              <a:rPr lang="en-US" dirty="0" smtClean="0">
                <a:solidFill>
                  <a:srgbClr val="0070C0"/>
                </a:solidFill>
              </a:rPr>
              <a:t>{}</a:t>
            </a:r>
            <a:r>
              <a:rPr lang="ru-RU" dirty="0" smtClean="0"/>
              <a:t>, который указывает на место подстановки значения из списка аргументов метода </a:t>
            </a:r>
            <a:r>
              <a:rPr lang="en-US" dirty="0" smtClean="0">
                <a:solidFill>
                  <a:srgbClr val="0070C0"/>
                </a:solidFill>
              </a:rPr>
              <a:t>format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Типы подставляемых значений различны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метод </a:t>
            </a:r>
            <a:r>
              <a:rPr lang="en-US" dirty="0" smtClean="0"/>
              <a:t>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96177" y="4417874"/>
            <a:ext cx="10125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={} 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={}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3600" b="1" dirty="0" err="1">
                <a:solidFill>
                  <a:srgbClr val="FF0000"/>
                </a:solidFill>
                <a:latin typeface="JetBrains Mono"/>
              </a:rPr>
              <a:t>format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name,age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аналогии с </a:t>
            </a:r>
            <a:r>
              <a:rPr lang="en-US" dirty="0" smtClean="0"/>
              <a:t>%</a:t>
            </a:r>
            <a:r>
              <a:rPr lang="ru-RU" dirty="0" smtClean="0"/>
              <a:t>, метод </a:t>
            </a:r>
            <a:r>
              <a:rPr lang="en-US" dirty="0" smtClean="0"/>
              <a:t>format</a:t>
            </a:r>
            <a:r>
              <a:rPr lang="ru-RU" dirty="0" smtClean="0"/>
              <a:t> также предоставляет расширенные возможности форматирования</a:t>
            </a:r>
          </a:p>
          <a:p>
            <a:r>
              <a:rPr lang="ru-RU" dirty="0" smtClean="0"/>
              <a:t>Спецификация формата включает поля:</a:t>
            </a:r>
          </a:p>
          <a:p>
            <a:pPr lvl="1"/>
            <a:r>
              <a:rPr lang="ru-RU" dirty="0" smtClean="0"/>
              <a:t>заполнитель – символы</a:t>
            </a:r>
            <a:r>
              <a:rPr lang="en-US" dirty="0"/>
              <a:t>,</a:t>
            </a:r>
            <a:r>
              <a:rPr lang="ru-RU" dirty="0" smtClean="0"/>
              <a:t> кроме </a:t>
            </a:r>
            <a:r>
              <a:rPr lang="en-US" dirty="0" smtClean="0"/>
              <a:t>‘{‘ </a:t>
            </a:r>
            <a:r>
              <a:rPr lang="ru-RU" dirty="0" smtClean="0"/>
              <a:t>и</a:t>
            </a:r>
            <a:r>
              <a:rPr lang="en-US" dirty="0" smtClean="0"/>
              <a:t> ‘}’</a:t>
            </a:r>
          </a:p>
          <a:p>
            <a:pPr lvl="1"/>
            <a:r>
              <a:rPr lang="ru-RU" dirty="0" smtClean="0"/>
              <a:t>выравнивание – </a:t>
            </a:r>
            <a:r>
              <a:rPr lang="en-US" dirty="0" smtClean="0"/>
              <a:t>“&lt;“, “&gt;”, “^”</a:t>
            </a:r>
            <a:r>
              <a:rPr lang="ru-RU" dirty="0" smtClean="0"/>
              <a:t>;  </a:t>
            </a:r>
            <a:r>
              <a:rPr lang="en-US" dirty="0"/>
              <a:t>“=“</a:t>
            </a:r>
            <a:r>
              <a:rPr lang="ru-RU" dirty="0"/>
              <a:t> </a:t>
            </a:r>
            <a:r>
              <a:rPr lang="ru-RU" dirty="0" smtClean="0"/>
              <a:t>(для чисел)</a:t>
            </a:r>
            <a:endParaRPr lang="en-US" dirty="0" smtClean="0"/>
          </a:p>
          <a:p>
            <a:pPr lvl="1"/>
            <a:r>
              <a:rPr lang="ru-RU" dirty="0" smtClean="0"/>
              <a:t>знак – </a:t>
            </a:r>
            <a:r>
              <a:rPr lang="en-US" dirty="0" smtClean="0"/>
              <a:t>“+”, “-”, “ “</a:t>
            </a:r>
            <a:r>
              <a:rPr lang="ru-RU" dirty="0" smtClean="0"/>
              <a:t> (только для чисел)</a:t>
            </a:r>
            <a:endParaRPr lang="en-US" dirty="0" smtClean="0"/>
          </a:p>
          <a:p>
            <a:pPr lvl="1"/>
            <a:r>
              <a:rPr lang="ru-RU" dirty="0" smtClean="0"/>
              <a:t>ширина и точность – целые значения</a:t>
            </a:r>
          </a:p>
          <a:p>
            <a:pPr lvl="1"/>
            <a:r>
              <a:rPr lang="ru-RU" dirty="0" smtClean="0"/>
              <a:t>тип выводимых данных (</a:t>
            </a:r>
            <a:r>
              <a:rPr lang="en-US" dirty="0" smtClean="0"/>
              <a:t>“d”, “f”, “s” </a:t>
            </a:r>
            <a:r>
              <a:rPr lang="ru-RU" dirty="0" smtClean="0"/>
              <a:t>и др.)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метод </a:t>
            </a:r>
            <a:r>
              <a:rPr lang="en-US" dirty="0" smtClean="0"/>
              <a:t>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3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форматирования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метод </a:t>
            </a:r>
            <a:r>
              <a:rPr lang="en-US" dirty="0" smtClean="0"/>
              <a:t>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7962" y="2025318"/>
            <a:ext cx="85399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float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"x="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y=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"y="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={:&lt;15s}  x={: .2f} y={:+5d}"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.\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format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, x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, y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75" y="5159807"/>
            <a:ext cx="8800234" cy="8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версии 3.6 и выше</a:t>
            </a:r>
          </a:p>
          <a:p>
            <a:r>
              <a:rPr lang="en-US" dirty="0" smtClean="0"/>
              <a:t>f</a:t>
            </a:r>
            <a:r>
              <a:rPr lang="ru-RU" dirty="0" smtClean="0"/>
              <a:t>-строка – это строка, перед которой стоит символ </a:t>
            </a:r>
            <a:r>
              <a:rPr lang="en-US" dirty="0" smtClean="0"/>
              <a:t>“f”</a:t>
            </a:r>
          </a:p>
          <a:p>
            <a:r>
              <a:rPr lang="en-US" dirty="0" smtClean="0"/>
              <a:t>f-</a:t>
            </a:r>
            <a:r>
              <a:rPr lang="ru-RU" dirty="0" smtClean="0"/>
              <a:t>строка содержит заменяющие поля (выражения в </a:t>
            </a:r>
            <a:r>
              <a:rPr lang="en-US" dirty="0" smtClean="0"/>
              <a:t>{}</a:t>
            </a:r>
            <a:r>
              <a:rPr lang="ru-RU" dirty="0" smtClean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</a:t>
            </a:r>
            <a:r>
              <a:rPr lang="en-US" dirty="0" smtClean="0"/>
              <a:t>f-</a:t>
            </a:r>
            <a:r>
              <a:rPr lang="ru-RU" dirty="0" smtClean="0"/>
              <a:t>строка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84339" y="4417874"/>
            <a:ext cx="8439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FF0000"/>
                </a:solidFill>
                <a:latin typeface="JetBrains Mono"/>
              </a:rPr>
              <a:t>f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"Name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форматировании </a:t>
            </a:r>
            <a:r>
              <a:rPr lang="en-US" dirty="0" smtClean="0"/>
              <a:t>f</a:t>
            </a:r>
            <a:r>
              <a:rPr lang="ru-RU" dirty="0" smtClean="0"/>
              <a:t>-строки использует тот же «</a:t>
            </a:r>
            <a:r>
              <a:rPr lang="ru-RU" dirty="0" err="1" smtClean="0"/>
              <a:t>миниязык</a:t>
            </a:r>
            <a:r>
              <a:rPr lang="ru-RU" dirty="0" smtClean="0"/>
              <a:t>» форматирующих спецификаторов, что и метод </a:t>
            </a:r>
            <a:r>
              <a:rPr lang="en-US" dirty="0" smtClean="0"/>
              <a:t>format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</a:t>
            </a:r>
            <a:r>
              <a:rPr lang="en-US" dirty="0" smtClean="0"/>
              <a:t> f</a:t>
            </a:r>
            <a:r>
              <a:rPr lang="ru-RU" dirty="0" smtClean="0"/>
              <a:t>-строках можно использовать преобразование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!r</a:t>
            </a:r>
            <a:r>
              <a:rPr lang="en-US" dirty="0" smtClean="0"/>
              <a:t>”</a:t>
            </a:r>
            <a:r>
              <a:rPr lang="ru-RU" dirty="0" smtClean="0"/>
              <a:t>, которое обеспечивает вывод строковых значений в кавычках.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</a:t>
            </a:r>
            <a:r>
              <a:rPr lang="en-US" dirty="0" smtClean="0"/>
              <a:t>f-</a:t>
            </a:r>
            <a:r>
              <a:rPr lang="ru-RU" dirty="0" smtClean="0"/>
              <a:t>строка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9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форматирования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– метод </a:t>
            </a:r>
            <a:r>
              <a:rPr lang="en-US" dirty="0" smtClean="0"/>
              <a:t>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1859996"/>
            <a:ext cx="1163781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float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"x="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y=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"y="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={:&lt;15s}  x={: .2f} y={:+5d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}"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3600" b="1" dirty="0" err="1" smtClean="0">
                <a:solidFill>
                  <a:srgbClr val="FF0000"/>
                </a:solidFill>
                <a:latin typeface="JetBrains Mono"/>
              </a:rPr>
              <a:t>format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, x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, y))</a:t>
            </a:r>
            <a:endParaRPr lang="en-US" altLang="ru-RU" sz="36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 smtClean="0">
                <a:solidFill>
                  <a:srgbClr val="FF0000"/>
                </a:solidFill>
                <a:latin typeface="JetBrains Mono"/>
              </a:rPr>
              <a:t>f"</a:t>
            </a:r>
            <a:r>
              <a:rPr lang="ru-RU" altLang="ru-RU" sz="3600" b="1" dirty="0" err="1" smtClean="0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 err="1">
                <a:solidFill>
                  <a:srgbClr val="FF0000"/>
                </a:solidFill>
                <a:latin typeface="JetBrains Mono"/>
              </a:rPr>
              <a:t>!r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: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&lt;15s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 x=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: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.2f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y=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y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: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+5d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FF000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36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6600" b="1" dirty="0"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87" y="4846780"/>
            <a:ext cx="8527127" cy="12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Свод правил по улучшению языка </a:t>
            </a:r>
            <a:r>
              <a:rPr lang="en-US" dirty="0" smtClean="0"/>
              <a:t>Python (1999)</a:t>
            </a:r>
            <a:endParaRPr lang="ru-RU" dirty="0" smtClean="0"/>
          </a:p>
          <a:p>
            <a:r>
              <a:rPr lang="sq-AL" dirty="0" smtClean="0">
                <a:solidFill>
                  <a:srgbClr val="00B050"/>
                </a:solidFill>
              </a:rPr>
              <a:t>import this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ru-RU" b="0" dirty="0"/>
              <a:t>Должен существовать один - и, желательно, только один – очевидный способ сделать что-то.</a:t>
            </a:r>
          </a:p>
          <a:p>
            <a:pPr lvl="1"/>
            <a:r>
              <a:rPr lang="ru-RU" b="0" dirty="0" smtClean="0"/>
              <a:t>Хотя </a:t>
            </a:r>
            <a:r>
              <a:rPr lang="ru-RU" b="0" dirty="0"/>
              <a:t>этот способ поначалу может быть и не очевиден, если вы не голландец.</a:t>
            </a:r>
          </a:p>
          <a:p>
            <a:pPr lvl="1"/>
            <a:r>
              <a:rPr lang="ru-RU" b="0" dirty="0"/>
              <a:t>Сейчас лучше, чем никогда.</a:t>
            </a:r>
          </a:p>
          <a:p>
            <a:pPr lvl="1"/>
            <a:r>
              <a:rPr lang="ru-RU" b="0" dirty="0"/>
              <a:t>Хотя никогда часто лучше, чем *прямо* сейчас</a:t>
            </a:r>
            <a:r>
              <a:rPr lang="ru-RU" b="0" dirty="0" smtClean="0"/>
              <a:t>.</a:t>
            </a:r>
            <a:endParaRPr lang="ru-RU" b="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Zen of Python (PEP20</a:t>
            </a:r>
            <a:r>
              <a:rPr lang="ru-RU" dirty="0" smtClean="0"/>
              <a:t> от Тима </a:t>
            </a:r>
            <a:r>
              <a:rPr lang="ru-RU" dirty="0" err="1" smtClean="0"/>
              <a:t>Петерсона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инструкция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8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bool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интерпретируется как </a:t>
            </a:r>
            <a:r>
              <a:rPr lang="en-US" dirty="0" smtClean="0"/>
              <a:t>1, 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/>
              <a:t> </a:t>
            </a:r>
            <a:r>
              <a:rPr lang="ru-RU" dirty="0" smtClean="0"/>
              <a:t>– как </a:t>
            </a:r>
            <a:r>
              <a:rPr lang="en-US" dirty="0" smtClean="0"/>
              <a:t>0</a:t>
            </a:r>
          </a:p>
          <a:p>
            <a:r>
              <a:rPr lang="ru-RU" dirty="0" smtClean="0"/>
              <a:t>Операции сравнения:</a:t>
            </a:r>
            <a:r>
              <a:rPr lang="en-US" dirty="0" smtClean="0"/>
              <a:t> &gt;, &lt;, &gt;=, &lt;=, ==, !=, &lt;&gt;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 </a:t>
            </a:r>
            <a:r>
              <a:rPr lang="ru-RU" dirty="0"/>
              <a:t>структурам </a:t>
            </a:r>
            <a:r>
              <a:rPr lang="ru-RU" dirty="0" smtClean="0"/>
              <a:t>данных применяются рекурсивно</a:t>
            </a:r>
            <a:endParaRPr lang="ru-RU" dirty="0"/>
          </a:p>
          <a:p>
            <a:r>
              <a:rPr lang="ru-RU" dirty="0" smtClean="0"/>
              <a:t>Логические операторы: </a:t>
            </a:r>
            <a:r>
              <a:rPr lang="en-US" dirty="0" smtClean="0">
                <a:solidFill>
                  <a:srgbClr val="00B050"/>
                </a:solidFill>
              </a:rPr>
              <a:t>not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50"/>
                </a:solidFill>
              </a:rPr>
              <a:t>and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50"/>
                </a:solidFill>
              </a:rPr>
              <a:t>or</a:t>
            </a:r>
          </a:p>
          <a:p>
            <a:r>
              <a:rPr lang="ru-RU" dirty="0"/>
              <a:t>Для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ru-RU" dirty="0" smtClean="0"/>
              <a:t>истинны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или ложным может быть не только логическое высказывание, но и объект</a:t>
            </a:r>
            <a:r>
              <a:rPr lang="ru-RU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8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5466363" cy="5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 smtClean="0"/>
              <a:t>Пример</a:t>
            </a:r>
            <a:endParaRPr lang="en-US" i="1" u="sng" dirty="0"/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2 &gt; 4</a:t>
            </a:r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2 &gt; </a:t>
            </a:r>
            <a:r>
              <a:rPr lang="en-US" dirty="0" smtClean="0"/>
              <a:t>4 and 45 &gt; 3</a:t>
            </a:r>
            <a:endParaRPr lang="en-US" dirty="0"/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2 &gt; 4 </a:t>
            </a:r>
            <a:r>
              <a:rPr lang="en-US" dirty="0" smtClean="0"/>
              <a:t>or </a:t>
            </a:r>
            <a:r>
              <a:rPr lang="en-US" dirty="0"/>
              <a:t>45 &gt; 3</a:t>
            </a:r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True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4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087656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Составные операции сравнения</a:t>
            </a:r>
          </a:p>
          <a:p>
            <a:r>
              <a:rPr lang="ru-RU" dirty="0" smtClean="0"/>
              <a:t>В языке </a:t>
            </a:r>
            <a:r>
              <a:rPr lang="en-US" dirty="0" smtClean="0"/>
              <a:t>Python</a:t>
            </a:r>
            <a:r>
              <a:rPr lang="ru-RU" dirty="0" smtClean="0"/>
              <a:t> есть возможность создавать цепочки из нескольких операций сравнения.</a:t>
            </a:r>
          </a:p>
          <a:p>
            <a:r>
              <a:rPr lang="ru-RU" dirty="0" smtClean="0"/>
              <a:t>Цепочка из нескольких операций типа </a:t>
            </a:r>
          </a:p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op1</a:t>
            </a:r>
            <a:r>
              <a:rPr lang="en-US" dirty="0" smtClean="0"/>
              <a:t> b </a:t>
            </a:r>
            <a:r>
              <a:rPr lang="en-US" dirty="0">
                <a:solidFill>
                  <a:srgbClr val="0070C0"/>
                </a:solidFill>
              </a:rPr>
              <a:t>op2</a:t>
            </a:r>
            <a:r>
              <a:rPr lang="en-US" dirty="0" smtClean="0"/>
              <a:t> c </a:t>
            </a:r>
            <a:r>
              <a:rPr lang="en-US" dirty="0">
                <a:solidFill>
                  <a:srgbClr val="0070C0"/>
                </a:solidFill>
              </a:rPr>
              <a:t>op3</a:t>
            </a:r>
            <a:r>
              <a:rPr lang="en-US" dirty="0" smtClean="0"/>
              <a:t> d … y</a:t>
            </a:r>
            <a:r>
              <a:rPr lang="ru-RU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opN</a:t>
            </a:r>
            <a:r>
              <a:rPr lang="en-US" dirty="0" smtClean="0"/>
              <a:t> z</a:t>
            </a:r>
            <a:endParaRPr lang="ru-RU" dirty="0" smtClean="0"/>
          </a:p>
          <a:p>
            <a:r>
              <a:rPr lang="ru-RU" dirty="0" smtClean="0"/>
              <a:t>неявно превращается в форму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op1</a:t>
            </a:r>
            <a:r>
              <a:rPr lang="en-US" dirty="0" smtClean="0"/>
              <a:t> b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 smtClean="0"/>
              <a:t> b </a:t>
            </a:r>
            <a:r>
              <a:rPr lang="en-US" dirty="0">
                <a:solidFill>
                  <a:srgbClr val="0070C0"/>
                </a:solidFill>
              </a:rPr>
              <a:t>op2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 smtClean="0"/>
              <a:t> c </a:t>
            </a:r>
            <a:r>
              <a:rPr lang="en-US" dirty="0">
                <a:solidFill>
                  <a:srgbClr val="0070C0"/>
                </a:solidFill>
              </a:rPr>
              <a:t>op3</a:t>
            </a:r>
            <a:r>
              <a:rPr lang="en-US" dirty="0"/>
              <a:t> </a:t>
            </a:r>
            <a:r>
              <a:rPr lang="en-US" dirty="0" smtClean="0"/>
              <a:t>d …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>
                <a:solidFill>
                  <a:srgbClr val="0070C0"/>
                </a:solidFill>
              </a:rPr>
              <a:t>opN</a:t>
            </a:r>
            <a:r>
              <a:rPr lang="en-US" dirty="0" smtClean="0"/>
              <a:t> z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6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0876563" cy="5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Проверка принадлежности диапазону:</a:t>
            </a:r>
            <a:endParaRPr lang="en-US" dirty="0"/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x = 4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-5 &lt; x &lt; 10</a:t>
            </a:r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-5 &lt; x and x&lt; 10</a:t>
            </a:r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истинности</a:t>
            </a:r>
          </a:p>
          <a:p>
            <a:pPr lvl="1"/>
            <a:r>
              <a:rPr lang="ru-RU" dirty="0" smtClean="0"/>
              <a:t>Любое ненулевое число или непустой объект интерпретируются как </a:t>
            </a:r>
            <a:r>
              <a:rPr lang="en-US" dirty="0" smtClean="0"/>
              <a:t>True</a:t>
            </a:r>
          </a:p>
          <a:p>
            <a:pPr lvl="1"/>
            <a:r>
              <a:rPr lang="ru-RU" dirty="0" smtClean="0"/>
              <a:t>Числа, равные 0, пустые объекты и специальный объект </a:t>
            </a:r>
            <a:r>
              <a:rPr lang="en-US" dirty="0" smtClean="0"/>
              <a:t>None – </a:t>
            </a:r>
            <a:r>
              <a:rPr lang="ru-RU" dirty="0" smtClean="0"/>
              <a:t>как </a:t>
            </a:r>
            <a:r>
              <a:rPr lang="en-US" dirty="0" smtClean="0"/>
              <a:t>False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Логические операторы </a:t>
            </a:r>
            <a:r>
              <a:rPr lang="en-US" dirty="0"/>
              <a:t>and</a:t>
            </a:r>
            <a:r>
              <a:rPr lang="ru-RU" dirty="0"/>
              <a:t> и </a:t>
            </a:r>
            <a:r>
              <a:rPr lang="en-US" dirty="0"/>
              <a:t>or</a:t>
            </a:r>
            <a:r>
              <a:rPr lang="ru-RU" dirty="0"/>
              <a:t> возвращают истинный или ложные объект-операнд.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4704363" cy="5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 smtClean="0"/>
              <a:t>Пример:</a:t>
            </a:r>
            <a:endParaRPr lang="en-US" i="1" u="sng" dirty="0"/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dirty="0" smtClean="0"/>
              <a:t> and 2 </a:t>
            </a:r>
          </a:p>
          <a:p>
            <a:pPr marL="8890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‘’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> and 3 </a:t>
            </a:r>
            <a:endParaRPr lang="en-US" dirty="0"/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0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4 </a:t>
            </a:r>
            <a:endParaRPr lang="en-US" dirty="0"/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4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7"/>
          <p:cNvSpPr txBox="1">
            <a:spLocks/>
          </p:cNvSpPr>
          <p:nvPr/>
        </p:nvSpPr>
        <p:spPr>
          <a:xfrm>
            <a:off x="5024615" y="1472852"/>
            <a:ext cx="6640004" cy="50325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and</a:t>
            </a:r>
            <a:r>
              <a:rPr lang="ru-RU" dirty="0" smtClean="0"/>
              <a:t> вычисляет операнды слева направо и возвращает первый объект, имеющий ложное значение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Если оба операнда имеют истинное значение, то возвращается крайний правый операнд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212782" cy="5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Логические выражения можно комбинировать</a:t>
            </a:r>
            <a:r>
              <a:rPr lang="ru-RU" i="1" u="sng" dirty="0" smtClean="0"/>
              <a:t>.</a:t>
            </a:r>
            <a:endParaRPr lang="en-US" i="1" u="sng" dirty="0"/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7</a:t>
            </a:r>
            <a:r>
              <a:rPr lang="en-US" dirty="0" smtClean="0"/>
              <a:t> </a:t>
            </a:r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7</a:t>
            </a:r>
            <a:r>
              <a:rPr lang="en-US" dirty="0"/>
              <a:t> </a:t>
            </a:r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7)</a:t>
            </a:r>
            <a:r>
              <a:rPr lang="en-US" dirty="0" smtClean="0"/>
              <a:t> </a:t>
            </a:r>
            <a:endParaRPr lang="en-US" dirty="0"/>
          </a:p>
          <a:p>
            <a:pPr marL="8890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75430" y="2105085"/>
            <a:ext cx="44637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solidFill>
                  <a:schemeClr val="accent2">
                    <a:lumMod val="75000"/>
                  </a:schemeClr>
                </a:solidFill>
              </a:rPr>
              <a:t>Что будет результатом выражений?</a:t>
            </a:r>
          </a:p>
          <a:p>
            <a:endParaRPr lang="ru-RU" sz="3600" b="1" dirty="0" smtClean="0"/>
          </a:p>
          <a:p>
            <a:r>
              <a:rPr lang="ru-RU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1)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600" b="1" dirty="0" smtClean="0"/>
              <a:t>4 </a:t>
            </a:r>
            <a:r>
              <a:rPr lang="ru-RU" sz="3600" b="1" dirty="0"/>
              <a:t>+ (5 </a:t>
            </a:r>
            <a:r>
              <a:rPr lang="ru-RU" sz="3600" b="1" dirty="0" err="1"/>
              <a:t>and</a:t>
            </a:r>
            <a:r>
              <a:rPr lang="ru-RU" sz="3600" b="1" dirty="0"/>
              <a:t> 10</a:t>
            </a:r>
            <a:r>
              <a:rPr lang="ru-RU" sz="3600" b="1" dirty="0" smtClean="0"/>
              <a:t>)</a:t>
            </a:r>
          </a:p>
          <a:p>
            <a:endParaRPr lang="ru-RU" sz="3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2) </a:t>
            </a:r>
            <a:r>
              <a:rPr lang="ru-RU" sz="3600" b="1" dirty="0" smtClean="0"/>
              <a:t>4 </a:t>
            </a:r>
            <a:r>
              <a:rPr lang="ru-RU" sz="3600" b="1" dirty="0"/>
              <a:t>+ </a:t>
            </a:r>
            <a:r>
              <a:rPr lang="ru-RU" sz="3600" b="1" dirty="0" smtClean="0"/>
              <a:t>5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smtClean="0"/>
              <a:t>10</a:t>
            </a:r>
            <a:endParaRPr lang="ru-RU" sz="3600" b="1" dirty="0"/>
          </a:p>
          <a:p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53623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4704363" cy="5032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u="sng" dirty="0" smtClean="0"/>
              <a:t>Пример:</a:t>
            </a:r>
            <a:endParaRPr lang="en-US" i="1" u="sng" dirty="0"/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dirty="0" smtClean="0"/>
              <a:t> or 2 </a:t>
            </a:r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900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/>
              <a:t> or 6 </a:t>
            </a:r>
            <a:endParaRPr lang="en-US" dirty="0"/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4</a:t>
            </a:r>
            <a:endParaRPr lang="en-US" dirty="0" smtClean="0">
              <a:solidFill>
                <a:srgbClr val="0000FF"/>
              </a:solidFill>
            </a:endParaRP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 smtClean="0"/>
              <a:t> or 5 </a:t>
            </a:r>
            <a:endParaRPr lang="en-US" dirty="0"/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  <a:p>
            <a:pPr marL="88900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 or </a:t>
            </a:r>
            <a:r>
              <a:rPr lang="en-US" dirty="0" smtClean="0"/>
              <a:t>0 </a:t>
            </a:r>
            <a:endParaRPr lang="en-US" dirty="0"/>
          </a:p>
          <a:p>
            <a:pPr marL="889000" indent="0">
              <a:buNone/>
            </a:pPr>
            <a:r>
              <a:rPr lang="en-US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7"/>
          <p:cNvSpPr txBox="1">
            <a:spLocks/>
          </p:cNvSpPr>
          <p:nvPr/>
        </p:nvSpPr>
        <p:spPr>
          <a:xfrm>
            <a:off x="5024615" y="1472852"/>
            <a:ext cx="6640004" cy="503251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or</a:t>
            </a:r>
            <a:r>
              <a:rPr lang="ru-RU" dirty="0" smtClean="0"/>
              <a:t> вычисляет операнды слева направо и возвращает первый объект, имеющий истинное значение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Если оба операнда имеют ложное значение, то возвращается крайний правый операнд</a:t>
            </a:r>
          </a:p>
        </p:txBody>
      </p:sp>
    </p:spTree>
    <p:extLst>
      <p:ext uri="{BB962C8B-B14F-4D97-AF65-F5344CB8AC3E}">
        <p14:creationId xmlns:p14="http://schemas.microsoft.com/office/powerpoint/2010/main" val="5667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7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Свод правил по улучшению языка </a:t>
            </a:r>
            <a:r>
              <a:rPr lang="en-US" dirty="0" smtClean="0"/>
              <a:t>Python (1999)</a:t>
            </a:r>
            <a:endParaRPr lang="ru-RU" dirty="0" smtClean="0"/>
          </a:p>
          <a:p>
            <a:r>
              <a:rPr lang="sq-AL" dirty="0" smtClean="0">
                <a:solidFill>
                  <a:srgbClr val="00B050"/>
                </a:solidFill>
              </a:rPr>
              <a:t>import this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ru-RU" b="0" dirty="0" smtClean="0"/>
              <a:t>Если </a:t>
            </a:r>
            <a:r>
              <a:rPr lang="ru-RU" b="0" dirty="0"/>
              <a:t>реализацию сложно объяснить – идея точно плоха.</a:t>
            </a:r>
          </a:p>
          <a:p>
            <a:pPr lvl="1"/>
            <a:r>
              <a:rPr lang="ru-RU" b="0" dirty="0"/>
              <a:t>Если реализацию легко объяснить – возможно, идея хороша.</a:t>
            </a:r>
          </a:p>
          <a:p>
            <a:pPr lvl="1"/>
            <a:r>
              <a:rPr lang="ru-RU" b="0" dirty="0"/>
              <a:t>Пространства имен – отличная штука! Будем использовать их чаще!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Zen of Python (PEP20</a:t>
            </a:r>
            <a:r>
              <a:rPr lang="ru-RU" dirty="0" smtClean="0"/>
              <a:t> от Тима </a:t>
            </a:r>
            <a:r>
              <a:rPr lang="ru-RU" dirty="0" err="1" smtClean="0"/>
              <a:t>Петерсона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6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355612" y="1401466"/>
            <a:ext cx="8347187" cy="528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if</a:t>
            </a:r>
            <a:r>
              <a:rPr lang="en-US" sz="4000" dirty="0">
                <a:latin typeface="Calisto MT" panose="02040603050505030304" pitchFamily="18" charset="0"/>
                <a:cs typeface="Courier New" panose="02070309020205020404" pitchFamily="49" charset="0"/>
              </a:rPr>
              <a:t> </a:t>
            </a:r>
            <a:r>
              <a:rPr lang="ru-RU" sz="4000" dirty="0">
                <a:cs typeface="Courier New" panose="02070309020205020404" pitchFamily="49" charset="0"/>
              </a:rPr>
              <a:t>условие:</a:t>
            </a:r>
          </a:p>
          <a:p>
            <a:pPr marL="0" indent="0">
              <a:buNone/>
            </a:pPr>
            <a:r>
              <a:rPr lang="en-US" sz="4000" dirty="0" smtClean="0">
                <a:latin typeface="Euclid Fraktur" panose="03010601010101010101" pitchFamily="66" charset="2"/>
                <a:cs typeface="Courier New" panose="02070309020205020404" pitchFamily="49" charset="0"/>
              </a:rPr>
              <a:t>____</a:t>
            </a:r>
            <a:r>
              <a:rPr lang="en-US" sz="4000" dirty="0">
                <a:cs typeface="Courier New" panose="02070309020205020404" pitchFamily="49" charset="0"/>
              </a:rPr>
              <a:t>&lt;</a:t>
            </a:r>
            <a:r>
              <a:rPr lang="ru-RU" sz="4000" dirty="0">
                <a:cs typeface="Courier New" panose="02070309020205020404" pitchFamily="49" charset="0"/>
              </a:rPr>
              <a:t>блок выражений</a:t>
            </a:r>
            <a:r>
              <a:rPr lang="en-US" sz="4000" dirty="0">
                <a:cs typeface="Courier New" panose="02070309020205020404" pitchFamily="49" charset="0"/>
              </a:rPr>
              <a:t>&gt;</a:t>
            </a:r>
            <a:endParaRPr lang="ru-RU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2484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397000" y="2870200"/>
            <a:ext cx="660400" cy="863600"/>
          </a:xfrm>
          <a:prstGeom prst="straightConnector1">
            <a:avLst/>
          </a:prstGeom>
          <a:ln w="19050">
            <a:prstDash val="lg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8212" y="3889358"/>
            <a:ext cx="2403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4 пробела или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tab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4943709" y="2784603"/>
            <a:ext cx="1872780" cy="1104755"/>
          </a:xfrm>
          <a:prstGeom prst="straightConnector1">
            <a:avLst/>
          </a:prstGeom>
          <a:ln w="19050">
            <a:prstDash val="lg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8012" y="3787758"/>
            <a:ext cx="575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1 или несколько инструкций, выполняется, если условие истинно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68213" y="1249066"/>
            <a:ext cx="6120008" cy="5280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блок_инструкций_1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блок_инструкций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_N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блок_инструкций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блок_инструкций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_N+1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2484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96904" y="3483065"/>
            <a:ext cx="500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 smtClean="0">
                <a:solidFill>
                  <a:schemeClr val="accent3">
                    <a:lumMod val="75000"/>
                  </a:schemeClr>
                </a:solidFill>
              </a:rPr>
              <a:t>Необязательная часть</a:t>
            </a:r>
            <a:endParaRPr lang="ru-RU" sz="36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928" y="5393414"/>
            <a:ext cx="500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 smtClean="0">
                <a:solidFill>
                  <a:schemeClr val="accent3">
                    <a:lumMod val="75000"/>
                  </a:schemeClr>
                </a:solidFill>
              </a:rPr>
              <a:t>Необязательная часть</a:t>
            </a:r>
            <a:endParaRPr lang="ru-RU" sz="36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9810" y="5196840"/>
            <a:ext cx="6052589" cy="1154084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49810" y="2377440"/>
            <a:ext cx="6052589" cy="2819400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9304" y="1603465"/>
            <a:ext cx="432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00FF"/>
                </a:solidFill>
              </a:rPr>
              <a:t>Полная форма оператора </a:t>
            </a:r>
            <a:r>
              <a:rPr lang="en-US" sz="3600" b="1" dirty="0" smtClean="0">
                <a:solidFill>
                  <a:srgbClr val="0000FF"/>
                </a:solidFill>
              </a:rPr>
              <a:t>if</a:t>
            </a:r>
            <a:endParaRPr lang="ru-RU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4526563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Все инструкции одного блока записываются с одинаковым отступом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100037" y="1348816"/>
            <a:ext cx="6609363" cy="5032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i="1" u="sng" dirty="0" smtClean="0"/>
              <a:t>Пример</a:t>
            </a:r>
            <a:r>
              <a:rPr lang="ru-RU" dirty="0" smtClean="0"/>
              <a:t>: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if apples &gt; pears: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err="1" smtClean="0"/>
              <a:t>eat_apples</a:t>
            </a:r>
            <a:r>
              <a:rPr lang="en-US" dirty="0" smtClean="0"/>
              <a:t>(apples - pears)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smtClean="0"/>
              <a:t>print('We ate some apples')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else: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err="1" smtClean="0"/>
              <a:t>eat_pears</a:t>
            </a:r>
            <a:r>
              <a:rPr lang="en-US" dirty="0" smtClean="0"/>
              <a:t>(pears - apples)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smtClean="0"/>
              <a:t>print('We ate some pears') </a:t>
            </a:r>
            <a:endParaRPr lang="ru-RU" dirty="0" smtClean="0"/>
          </a:p>
          <a:p>
            <a:pPr marL="0" indent="0">
              <a:buFont typeface="Wingdings 2"/>
              <a:buNone/>
            </a:pPr>
            <a:r>
              <a:rPr lang="en-US" dirty="0" err="1" smtClean="0"/>
              <a:t>get_more_fruits</a:t>
            </a:r>
            <a:r>
              <a:rPr lang="en-US" dirty="0" smtClean="0"/>
              <a:t>()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строке можно разместить несколько инструкций используя точку с запятой в качестве разделителя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блок составной инструкции можно уместить в одну строку его можно вписать в строку заголовка сразу после двоеточия </a:t>
            </a:r>
            <a:endParaRPr lang="ru-RU" dirty="0" smtClean="0"/>
          </a:p>
          <a:p>
            <a:r>
              <a:rPr lang="ru-RU" dirty="0" smtClean="0"/>
              <a:t>Примеры </a:t>
            </a:r>
            <a:r>
              <a:rPr lang="ru-RU" dirty="0"/>
              <a:t>компактной записи </a:t>
            </a:r>
            <a:endParaRPr lang="ru-RU" dirty="0" smtClean="0"/>
          </a:p>
          <a:p>
            <a:pPr marL="320040" lvl="1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1; b = 2; c = a + b;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 &lt; 5: a = 5 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8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Однако </a:t>
            </a:r>
            <a:r>
              <a:rPr lang="ru-RU" dirty="0"/>
              <a:t>два двоеточия в строке недопустимы </a:t>
            </a:r>
            <a:endParaRPr lang="ru-RU" dirty="0" smtClean="0"/>
          </a:p>
          <a:p>
            <a:pPr marL="320040" lvl="1" indent="0"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/>
              <a:t>c &lt; 5: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less</a:t>
            </a:r>
            <a:r>
              <a:rPr lang="ru-RU" dirty="0"/>
              <a:t>') </a:t>
            </a:r>
            <a:r>
              <a:rPr lang="ru-RU" dirty="0" err="1"/>
              <a:t>else</a:t>
            </a:r>
            <a:r>
              <a:rPr lang="ru-RU" dirty="0"/>
              <a:t>: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greater</a:t>
            </a:r>
            <a:r>
              <a:rPr lang="ru-RU" dirty="0"/>
              <a:t>') </a:t>
            </a:r>
            <a:r>
              <a:rPr lang="ru-RU" dirty="0">
                <a:solidFill>
                  <a:srgbClr val="FF0000"/>
                </a:solidFill>
              </a:rPr>
              <a:t># Ошибка </a:t>
            </a:r>
            <a:endParaRPr lang="ru-RU" dirty="0" smtClean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ru-RU" dirty="0" smtClean="0"/>
          </a:p>
          <a:p>
            <a:pPr marL="320040" lvl="1" indent="0">
              <a:buNone/>
            </a:pPr>
            <a:r>
              <a:rPr lang="ru-RU" dirty="0"/>
              <a:t>З</a:t>
            </a:r>
            <a:r>
              <a:rPr lang="ru-RU" dirty="0" smtClean="0"/>
              <a:t>апись в две строки допустима</a:t>
            </a:r>
          </a:p>
          <a:p>
            <a:pPr marL="320040" lvl="1" indent="0">
              <a:buNone/>
            </a:pP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/>
              <a:t>c &lt; 5: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less</a:t>
            </a:r>
            <a:r>
              <a:rPr lang="ru-RU" dirty="0"/>
              <a:t>') </a:t>
            </a:r>
            <a:endParaRPr lang="ru-RU" dirty="0" smtClean="0"/>
          </a:p>
          <a:p>
            <a:pPr marL="320040" lvl="1" indent="0">
              <a:buNone/>
            </a:pPr>
            <a:r>
              <a:rPr lang="ru-RU" dirty="0" err="1" smtClean="0"/>
              <a:t>else</a:t>
            </a:r>
            <a:r>
              <a:rPr lang="ru-RU" dirty="0"/>
              <a:t>: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greater</a:t>
            </a:r>
            <a:r>
              <a:rPr lang="ru-RU" dirty="0" smtClean="0"/>
              <a:t>')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1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 smtClean="0"/>
              <a:t>if - </a:t>
            </a:r>
            <a:r>
              <a:rPr lang="ru-RU" i="1" dirty="0" smtClean="0"/>
              <a:t>Пример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0003" y="1289237"/>
            <a:ext cx="104129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JetBrains Mono"/>
              </a:rPr>
              <a:t>a,b,c</a:t>
            </a:r>
            <a:r>
              <a:rPr lang="en-US" sz="3600" b="1" dirty="0">
                <a:latin typeface="JetBrains Mono"/>
              </a:rPr>
              <a:t> = </a:t>
            </a:r>
            <a:r>
              <a:rPr lang="en-US" sz="3600" b="1" dirty="0">
                <a:solidFill>
                  <a:srgbClr val="0070C0"/>
                </a:solidFill>
                <a:latin typeface="JetBrains Mono"/>
              </a:rPr>
              <a:t>input</a:t>
            </a:r>
            <a:r>
              <a:rPr lang="en-US" sz="3600" b="1" dirty="0">
                <a:latin typeface="JetBrains Mono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JetBrains Mono"/>
              </a:rPr>
              <a:t>"a, b, c: "</a:t>
            </a:r>
            <a:r>
              <a:rPr lang="en-US" sz="3600" b="1" dirty="0">
                <a:latin typeface="JetBrains Mono"/>
              </a:rPr>
              <a:t>).</a:t>
            </a:r>
            <a:r>
              <a:rPr lang="en-US" sz="3600" b="1" dirty="0">
                <a:solidFill>
                  <a:srgbClr val="0070C0"/>
                </a:solidFill>
                <a:latin typeface="JetBrains Mono"/>
              </a:rPr>
              <a:t>split</a:t>
            </a:r>
            <a:r>
              <a:rPr lang="en-US" sz="3600" b="1" dirty="0">
                <a:latin typeface="JetBrains Mono"/>
              </a:rPr>
              <a:t>()</a:t>
            </a:r>
          </a:p>
          <a:p>
            <a:r>
              <a:rPr lang="en-US" sz="3600" b="1" dirty="0">
                <a:latin typeface="JetBrains Mono"/>
              </a:rPr>
              <a:t>a=</a:t>
            </a:r>
            <a:r>
              <a:rPr lang="en-US" sz="3600" b="1" dirty="0" err="1">
                <a:solidFill>
                  <a:srgbClr val="0070C0"/>
                </a:solidFill>
                <a:latin typeface="JetBrains Mono"/>
              </a:rPr>
              <a:t>int</a:t>
            </a:r>
            <a:r>
              <a:rPr lang="en-US" sz="3600" b="1" dirty="0">
                <a:latin typeface="JetBrains Mono"/>
              </a:rPr>
              <a:t>(a); b=</a:t>
            </a:r>
            <a:r>
              <a:rPr lang="en-US" sz="3600" b="1" dirty="0" err="1">
                <a:solidFill>
                  <a:srgbClr val="0070C0"/>
                </a:solidFill>
                <a:latin typeface="JetBrains Mono"/>
              </a:rPr>
              <a:t>int</a:t>
            </a:r>
            <a:r>
              <a:rPr lang="en-US" sz="3600" b="1" dirty="0">
                <a:latin typeface="JetBrains Mono"/>
              </a:rPr>
              <a:t>(b); c=</a:t>
            </a:r>
            <a:r>
              <a:rPr lang="en-US" sz="3600" b="1" dirty="0" err="1">
                <a:solidFill>
                  <a:srgbClr val="0070C0"/>
                </a:solidFill>
                <a:latin typeface="JetBrains Mono"/>
              </a:rPr>
              <a:t>int</a:t>
            </a:r>
            <a:r>
              <a:rPr lang="en-US" sz="3600" b="1" dirty="0">
                <a:latin typeface="JetBrains Mono"/>
              </a:rPr>
              <a:t>(c)</a:t>
            </a:r>
            <a:endParaRPr lang="ru-RU" sz="3600" b="1" dirty="0">
              <a:latin typeface="JetBrains Mono"/>
            </a:endParaRPr>
          </a:p>
          <a:p>
            <a:r>
              <a:rPr lang="ru-RU" sz="3600" b="1" dirty="0" smtClean="0">
                <a:latin typeface="JetBrains Mono"/>
              </a:rPr>
              <a:t>d=b</a:t>
            </a:r>
            <a:r>
              <a:rPr lang="ru-RU" sz="3600" b="1" dirty="0">
                <a:latin typeface="JetBrains Mono"/>
              </a:rPr>
              <a:t>**2-4*a*c</a:t>
            </a:r>
          </a:p>
          <a:p>
            <a:r>
              <a:rPr lang="ru-RU" sz="3600" b="1" dirty="0" err="1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if</a:t>
            </a:r>
            <a:r>
              <a:rPr lang="ru-RU" sz="3600" b="1" dirty="0">
                <a:latin typeface="JetBrains Mono"/>
              </a:rPr>
              <a:t> d&gt;0:</a:t>
            </a:r>
          </a:p>
          <a:p>
            <a:r>
              <a:rPr lang="ru-RU" sz="3600" b="1" dirty="0">
                <a:latin typeface="JetBrains Mono"/>
              </a:rPr>
              <a:t>    x1=(-</a:t>
            </a:r>
            <a:r>
              <a:rPr lang="ru-RU" sz="3600" b="1" dirty="0" err="1">
                <a:latin typeface="JetBrains Mono"/>
              </a:rPr>
              <a:t>b+d</a:t>
            </a:r>
            <a:r>
              <a:rPr lang="ru-RU" sz="3600" b="1" dirty="0">
                <a:latin typeface="JetBrains Mono"/>
              </a:rPr>
              <a:t>**(0.5))/(2*a)</a:t>
            </a:r>
          </a:p>
          <a:p>
            <a:r>
              <a:rPr lang="ru-RU" sz="3600" b="1" dirty="0">
                <a:latin typeface="JetBrains Mono"/>
              </a:rPr>
              <a:t>    x2=(-b-d**(0.5))/(2*a)</a:t>
            </a:r>
          </a:p>
          <a:p>
            <a:r>
              <a:rPr lang="en-US" sz="3600" b="1" dirty="0" smtClean="0">
                <a:latin typeface="JetBrains Mono"/>
              </a:rPr>
              <a:t>    </a:t>
            </a:r>
            <a:r>
              <a:rPr lang="ru-RU" sz="3600" b="1" dirty="0" err="1">
                <a:solidFill>
                  <a:srgbClr val="0070C0"/>
                </a:solidFill>
                <a:latin typeface="JetBrains Mono"/>
              </a:rPr>
              <a:t>print</a:t>
            </a:r>
            <a:r>
              <a:rPr lang="ru-RU" sz="3600" b="1" dirty="0">
                <a:latin typeface="JetBrains Mono"/>
              </a:rPr>
              <a:t>("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x1={:.2f} x2={:.2f}</a:t>
            </a:r>
            <a:r>
              <a:rPr lang="ru-RU" sz="3600" b="1" dirty="0">
                <a:latin typeface="JetBrains Mono"/>
              </a:rPr>
              <a:t>".</a:t>
            </a:r>
            <a:r>
              <a:rPr lang="ru-RU" sz="3600" b="1" dirty="0" err="1">
                <a:latin typeface="JetBrains Mono"/>
              </a:rPr>
              <a:t>format</a:t>
            </a:r>
            <a:r>
              <a:rPr lang="ru-RU" sz="3600" b="1" dirty="0">
                <a:latin typeface="JetBrains Mono"/>
              </a:rPr>
              <a:t>(x1,x2))</a:t>
            </a:r>
          </a:p>
          <a:p>
            <a:r>
              <a:rPr lang="ru-RU" sz="3600" b="1" dirty="0" err="1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elif</a:t>
            </a:r>
            <a:r>
              <a:rPr lang="ru-RU" sz="3600" b="1" dirty="0">
                <a:latin typeface="JetBrains Mono"/>
              </a:rPr>
              <a:t> d==0</a:t>
            </a:r>
            <a:r>
              <a:rPr lang="ru-RU" sz="3600" b="1" dirty="0" smtClean="0">
                <a:latin typeface="JetBrains Mono"/>
              </a:rPr>
              <a:t>:</a:t>
            </a:r>
            <a:r>
              <a:rPr lang="en-US" sz="3600" b="1" dirty="0" smtClean="0">
                <a:latin typeface="JetBrains Mono"/>
              </a:rPr>
              <a:t> </a:t>
            </a:r>
            <a:r>
              <a:rPr lang="ru-RU" sz="3600" b="1" dirty="0" smtClean="0">
                <a:latin typeface="JetBrains Mono"/>
              </a:rPr>
              <a:t> x </a:t>
            </a:r>
            <a:r>
              <a:rPr lang="ru-RU" sz="3600" b="1" dirty="0">
                <a:latin typeface="JetBrains Mono"/>
              </a:rPr>
              <a:t>= -b/(2*a</a:t>
            </a:r>
            <a:r>
              <a:rPr lang="ru-RU" sz="3600" b="1" dirty="0" smtClean="0">
                <a:latin typeface="JetBrains Mono"/>
              </a:rPr>
              <a:t>)</a:t>
            </a:r>
            <a:r>
              <a:rPr lang="en-US" sz="3600" b="1" dirty="0" smtClean="0">
                <a:latin typeface="JetBrains Mono"/>
              </a:rPr>
              <a:t>; </a:t>
            </a:r>
            <a:r>
              <a:rPr lang="ru-RU" sz="3600" b="1" dirty="0" smtClean="0">
                <a:latin typeface="JetBrains Mono"/>
              </a:rPr>
              <a:t>  </a:t>
            </a:r>
            <a:r>
              <a:rPr lang="ru-RU" sz="3600" b="1" dirty="0" err="1">
                <a:solidFill>
                  <a:srgbClr val="0070C0"/>
                </a:solidFill>
                <a:latin typeface="JetBrains Mono"/>
              </a:rPr>
              <a:t>print</a:t>
            </a:r>
            <a:r>
              <a:rPr lang="ru-RU" sz="3600" b="1" dirty="0">
                <a:latin typeface="JetBrains Mono"/>
              </a:rPr>
              <a:t>(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"x="</a:t>
            </a:r>
            <a:r>
              <a:rPr lang="ru-RU" sz="3600" b="1" dirty="0" smtClean="0">
                <a:latin typeface="JetBrains Mono"/>
              </a:rPr>
              <a:t>,</a:t>
            </a:r>
            <a:r>
              <a:rPr lang="en-US" sz="3600" b="1" dirty="0" smtClean="0">
                <a:latin typeface="JetBrains Mono"/>
              </a:rPr>
              <a:t> </a:t>
            </a:r>
            <a:r>
              <a:rPr lang="ru-RU" sz="3600" b="1" dirty="0" smtClean="0">
                <a:latin typeface="JetBrains Mono"/>
              </a:rPr>
              <a:t>x)</a:t>
            </a:r>
            <a:r>
              <a:rPr lang="en-US" sz="3600" b="1" dirty="0" smtClean="0">
                <a:latin typeface="JetBrains Mono"/>
              </a:rPr>
              <a:t> </a:t>
            </a:r>
            <a:endParaRPr lang="ru-RU" sz="3600" b="1" dirty="0">
              <a:latin typeface="JetBrains Mono"/>
            </a:endParaRPr>
          </a:p>
          <a:p>
            <a:r>
              <a:rPr lang="ru-RU" sz="3600" b="1" dirty="0" err="1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else</a:t>
            </a:r>
            <a:r>
              <a:rPr lang="ru-RU" sz="3600" b="1" dirty="0" smtClean="0">
                <a:latin typeface="JetBrains Mono"/>
              </a:rPr>
              <a:t>:</a:t>
            </a:r>
            <a:r>
              <a:rPr lang="en-US" sz="3600" b="1" dirty="0" smtClean="0">
                <a:latin typeface="JetBrains Mono"/>
              </a:rPr>
              <a:t> </a:t>
            </a:r>
            <a:r>
              <a:rPr lang="ru-RU" sz="3600" b="1" dirty="0" smtClean="0">
                <a:latin typeface="JetBrains Mono"/>
              </a:rPr>
              <a:t>    </a:t>
            </a:r>
            <a:r>
              <a:rPr lang="ru-RU" sz="3600" b="1" dirty="0" err="1">
                <a:solidFill>
                  <a:srgbClr val="0070C0"/>
                </a:solidFill>
                <a:latin typeface="JetBrains Mono"/>
              </a:rPr>
              <a:t>print</a:t>
            </a:r>
            <a:r>
              <a:rPr lang="ru-RU" sz="3600" b="1" dirty="0">
                <a:latin typeface="JetBrains Mono"/>
              </a:rPr>
              <a:t>(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"Нет решения"</a:t>
            </a:r>
            <a:r>
              <a:rPr lang="ru-RU" sz="3600" b="1" dirty="0" smtClean="0">
                <a:latin typeface="JetBrains Mono"/>
              </a:rPr>
              <a:t>)</a:t>
            </a:r>
            <a:endParaRPr lang="ru-RU" sz="3600" b="1" dirty="0">
              <a:latin typeface="JetBrains Mon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9656" y="1802517"/>
            <a:ext cx="3194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rgbClr val="FF0000"/>
                </a:solidFill>
              </a:rPr>
              <a:t>Решение квадратного уравнения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2484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16871" y="2840811"/>
            <a:ext cx="731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smtClean="0"/>
              <a:t>Инструкция1 выполняется если условие истинно, иначе выполняется инструкция2</a:t>
            </a:r>
            <a:endParaRPr lang="ru-RU" sz="3600" b="1" dirty="0"/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1433991" y="1973763"/>
            <a:ext cx="9206300" cy="96811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dirty="0" smtClean="0">
                <a:latin typeface="JetBrains Mono"/>
                <a:cs typeface="Courier New" panose="02070309020205020404" pitchFamily="49" charset="0"/>
              </a:rPr>
              <a:t>инструкция1</a:t>
            </a:r>
            <a:r>
              <a:rPr lang="en-US" dirty="0" smtClean="0">
                <a:solidFill>
                  <a:srgbClr val="0070C0"/>
                </a:solidFill>
                <a:latin typeface="JetBrains Mono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JetBrains Mono"/>
                <a:cs typeface="Courier New" panose="02070309020205020404" pitchFamily="49" charset="0"/>
              </a:rPr>
              <a:t>условие</a:t>
            </a:r>
            <a:r>
              <a:rPr lang="en-US" dirty="0" smtClean="0">
                <a:latin typeface="JetBrains Mono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JetBrains Mono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JetBrains Mono"/>
                <a:cs typeface="Courier New" panose="02070309020205020404" pitchFamily="49" charset="0"/>
              </a:rPr>
              <a:t>инструкция2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317" y="1266406"/>
            <a:ext cx="876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00FF"/>
                </a:solidFill>
              </a:rPr>
              <a:t>Однострочный оператор </a:t>
            </a:r>
            <a:r>
              <a:rPr lang="en-US" sz="3600" b="1" dirty="0" smtClean="0">
                <a:solidFill>
                  <a:srgbClr val="0000FF"/>
                </a:solidFill>
              </a:rPr>
              <a:t>if/else</a:t>
            </a:r>
            <a:endParaRPr lang="ru-RU" sz="3600" b="1" dirty="0">
              <a:solidFill>
                <a:srgbClr val="0000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20680" y="4896097"/>
            <a:ext cx="7154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 sz="3600" b="1" dirty="0">
                <a:solidFill>
                  <a:srgbClr val="999999"/>
                </a:solidFill>
                <a:latin typeface="Roboto Mono"/>
              </a:rPr>
              <a:t>(</a:t>
            </a:r>
            <a:r>
              <a:rPr lang="en-US" sz="3600" b="1" dirty="0">
                <a:solidFill>
                  <a:srgbClr val="669900"/>
                </a:solidFill>
                <a:latin typeface="Roboto Mono"/>
              </a:rPr>
              <a:t>"A"</a:t>
            </a:r>
            <a:r>
              <a:rPr lang="en-US" sz="3600" b="1" dirty="0">
                <a:solidFill>
                  <a:srgbClr val="999999"/>
                </a:solidFill>
                <a:latin typeface="Roboto Mono"/>
              </a:rPr>
              <a:t>)</a:t>
            </a:r>
            <a:r>
              <a:rPr lang="en-US" sz="3600" b="1" dirty="0">
                <a:solidFill>
                  <a:srgbClr val="222222"/>
                </a:solidFill>
                <a:latin typeface="Roboto Mono"/>
              </a:rPr>
              <a:t> </a:t>
            </a:r>
            <a:r>
              <a:rPr lang="en-US" sz="3600" b="1" dirty="0">
                <a:solidFill>
                  <a:srgbClr val="0077AA"/>
                </a:solidFill>
                <a:latin typeface="Roboto Mono"/>
              </a:rPr>
              <a:t>if</a:t>
            </a:r>
            <a:r>
              <a:rPr lang="en-US" sz="3600" b="1" dirty="0">
                <a:solidFill>
                  <a:srgbClr val="222222"/>
                </a:solidFill>
                <a:latin typeface="Roboto Mono"/>
              </a:rPr>
              <a:t> a </a:t>
            </a:r>
            <a:r>
              <a:rPr lang="en-US" sz="3600" b="1" dirty="0">
                <a:solidFill>
                  <a:srgbClr val="A67F59"/>
                </a:solidFill>
                <a:latin typeface="Roboto Mono"/>
              </a:rPr>
              <a:t>&gt;</a:t>
            </a:r>
            <a:r>
              <a:rPr lang="en-US" sz="3600" b="1" dirty="0">
                <a:solidFill>
                  <a:srgbClr val="222222"/>
                </a:solidFill>
                <a:latin typeface="Roboto Mono"/>
              </a:rPr>
              <a:t> b </a:t>
            </a:r>
            <a:r>
              <a:rPr lang="en-US" sz="3600" b="1" dirty="0">
                <a:solidFill>
                  <a:srgbClr val="0077AA"/>
                </a:solidFill>
                <a:latin typeface="Roboto Mono"/>
              </a:rPr>
              <a:t>else</a:t>
            </a:r>
            <a:r>
              <a:rPr lang="en-US" sz="3600" b="1" dirty="0">
                <a:solidFill>
                  <a:srgbClr val="222222"/>
                </a:solidFill>
                <a:latin typeface="Roboto Mono"/>
              </a:rPr>
              <a:t> </a:t>
            </a:r>
            <a:r>
              <a:rPr lang="en-US" sz="3600" b="1" dirty="0">
                <a:solidFill>
                  <a:srgbClr val="0077AA"/>
                </a:solidFill>
                <a:latin typeface="Roboto Mono"/>
              </a:rPr>
              <a:t>print</a:t>
            </a:r>
            <a:r>
              <a:rPr lang="en-US" sz="3600" b="1" dirty="0">
                <a:solidFill>
                  <a:srgbClr val="999999"/>
                </a:solidFill>
                <a:latin typeface="Roboto Mono"/>
              </a:rPr>
              <a:t>(</a:t>
            </a:r>
            <a:r>
              <a:rPr lang="en-US" sz="3600" b="1" dirty="0">
                <a:solidFill>
                  <a:srgbClr val="669900"/>
                </a:solidFill>
                <a:latin typeface="Roboto Mono"/>
              </a:rPr>
              <a:t>"B"</a:t>
            </a:r>
            <a:r>
              <a:rPr lang="en-US" sz="3600" b="1" dirty="0">
                <a:solidFill>
                  <a:srgbClr val="999999"/>
                </a:solidFill>
                <a:latin typeface="Roboto Mono"/>
              </a:rPr>
              <a:t>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0799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Вложенные условные конструкции в </a:t>
            </a:r>
            <a:r>
              <a:rPr lang="ru-RU" dirty="0" err="1">
                <a:solidFill>
                  <a:srgbClr val="0070C0"/>
                </a:solidFill>
              </a:rPr>
              <a:t>Python</a:t>
            </a:r>
            <a:r>
              <a:rPr lang="ru-RU" b="0" dirty="0"/>
              <a:t>:</a:t>
            </a:r>
          </a:p>
          <a:p>
            <a:r>
              <a:rPr lang="ru-RU" dirty="0"/>
              <a:t>В процессе разработки может возникнуть ситуация, в которой после одной истинной проверки следует сделать еще несколько. В таком случае необходимо использовать вложенные условные конструкции. То есть одну </a:t>
            </a:r>
            <a:r>
              <a:rPr lang="ru-RU" dirty="0" err="1"/>
              <a:t>if</a:t>
            </a:r>
            <a:r>
              <a:rPr lang="ru-RU" dirty="0"/>
              <a:t>...</a:t>
            </a:r>
            <a:r>
              <a:rPr lang="ru-RU" dirty="0" err="1"/>
              <a:t>elif</a:t>
            </a:r>
            <a:r>
              <a:rPr lang="ru-RU" dirty="0"/>
              <a:t>...</a:t>
            </a:r>
            <a:r>
              <a:rPr lang="ru-RU" dirty="0" err="1"/>
              <a:t>else</a:t>
            </a:r>
            <a:r>
              <a:rPr lang="ru-RU" dirty="0"/>
              <a:t> конструкцию внутри другой.</a:t>
            </a:r>
          </a:p>
          <a:p>
            <a:r>
              <a:rPr lang="ru-RU" dirty="0"/>
              <a:t>Например: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4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19403" y="1392244"/>
            <a:ext cx="9206300" cy="96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latin typeface="JetBrains Mono"/>
                <a:cs typeface="Courier New" panose="02070309020205020404" pitchFamily="49" charset="0"/>
              </a:rPr>
              <a:t>Пример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инструкция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2484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8931" y="2075011"/>
            <a:ext cx="1160615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x, y,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"x, y,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operation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: 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split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x, y =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(x),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(y)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 + y)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"+"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 - y)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"-"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(x * y)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"*"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f"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x / y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: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.3f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"/"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and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y != </a:t>
            </a:r>
            <a:r>
              <a:rPr lang="ru-RU" altLang="ru-RU" sz="3600" b="1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"Некорректная операция"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op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!=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"/" </a:t>
            </a: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"Ошибка! Деление на ноль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02212" y="1348816"/>
            <a:ext cx="6497603" cy="503251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</a:t>
            </a:r>
            <a:r>
              <a:rPr lang="ru-RU" dirty="0" smtClean="0"/>
              <a:t> – это пустой оператор.</a:t>
            </a:r>
          </a:p>
          <a:p>
            <a:pPr lvl="1"/>
            <a:r>
              <a:rPr lang="ru-RU" dirty="0" smtClean="0"/>
              <a:t>Полезен, когда синтаксически выражение требует оператора, но в программе никаких действий выполнять не нужно.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pass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6701629" y="1301788"/>
            <a:ext cx="5257621" cy="5032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i="1" dirty="0" smtClean="0">
                <a:solidFill>
                  <a:srgbClr val="080808"/>
                </a:solidFill>
                <a:latin typeface="+mn-lt"/>
              </a:rPr>
              <a:t>Пример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y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x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"x =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&gt;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y = x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elif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==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pass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y = x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(y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D05300-6423-4E0C-9D84-5E12BCA8D65A}" vid="{B295DBED-4CD2-4D20-B086-B65B9F856DE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35584</TotalTime>
  <Words>10538</Words>
  <Application>Microsoft Office PowerPoint</Application>
  <PresentationFormat>Широкоэкранный</PresentationFormat>
  <Paragraphs>1626</Paragraphs>
  <Slides>171</Slides>
  <Notes>130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171</vt:i4>
      </vt:variant>
    </vt:vector>
  </HeadingPairs>
  <TitlesOfParts>
    <vt:vector size="188" baseType="lpstr">
      <vt:lpstr>Arial</vt:lpstr>
      <vt:lpstr>Arial</vt:lpstr>
      <vt:lpstr>Arial Unicode MS</vt:lpstr>
      <vt:lpstr>Batang</vt:lpstr>
      <vt:lpstr>Calibri</vt:lpstr>
      <vt:lpstr>Calisto MT</vt:lpstr>
      <vt:lpstr>Cambria</vt:lpstr>
      <vt:lpstr>Consolas</vt:lpstr>
      <vt:lpstr>Courier New</vt:lpstr>
      <vt:lpstr>Euclid Fraktur</vt:lpstr>
      <vt:lpstr>Franklin Gothic Book</vt:lpstr>
      <vt:lpstr>JetBrains Mono</vt:lpstr>
      <vt:lpstr>Perpetua</vt:lpstr>
      <vt:lpstr>Roboto Mono</vt:lpstr>
      <vt:lpstr>Wingdings</vt:lpstr>
      <vt:lpstr>Wingdings 2</vt:lpstr>
      <vt:lpstr>Тема1</vt:lpstr>
      <vt:lpstr>Тема 1.  Введение в язык программирования Python.  Алгоритмические средства языка Python</vt:lpstr>
      <vt:lpstr>Введение в язык программирования Python</vt:lpstr>
      <vt:lpstr>Область применения  языка программирования Python</vt:lpstr>
      <vt:lpstr>Схема запуска программ на Python</vt:lpstr>
      <vt:lpstr>Введение в язык программирования Python</vt:lpstr>
      <vt:lpstr>The Zen of Python (PEP20 от Тима Петерсона)</vt:lpstr>
      <vt:lpstr>The Zen of Python (PEP20 от Тима Петерсона)</vt:lpstr>
      <vt:lpstr>The Zen of Python (PEP20 от Тима Петерсона)</vt:lpstr>
      <vt:lpstr>The Zen of Python (PEP20 от Тима Петерсона)</vt:lpstr>
      <vt:lpstr>Язык программирования Python</vt:lpstr>
      <vt:lpstr>Язык программирования Python</vt:lpstr>
      <vt:lpstr>Язык программирования Python</vt:lpstr>
      <vt:lpstr>Язык программирования Python</vt:lpstr>
      <vt:lpstr>Программный режим</vt:lpstr>
      <vt:lpstr>Интерактивный режим</vt:lpstr>
      <vt:lpstr>Интерактивный режим</vt:lpstr>
      <vt:lpstr>Интерактивный режим</vt:lpstr>
      <vt:lpstr>Интерактивный режим</vt:lpstr>
      <vt:lpstr>Интерактивный режим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Интеллектуальный калькулятор</vt:lpstr>
      <vt:lpstr>Основные элементы языка Python</vt:lpstr>
      <vt:lpstr>Структура программы на языке Python</vt:lpstr>
      <vt:lpstr>Введение в язык программирования Python</vt:lpstr>
      <vt:lpstr>Пример</vt:lpstr>
      <vt:lpstr>Введение в язык программирования Python</vt:lpstr>
      <vt:lpstr>Введение в язык программирования Python</vt:lpstr>
      <vt:lpstr>Введение в язык программирования Python</vt:lpstr>
      <vt:lpstr>Основные элементы языка Python</vt:lpstr>
      <vt:lpstr>Основные элементы языка Python</vt:lpstr>
      <vt:lpstr>Литералы</vt:lpstr>
      <vt:lpstr>Литералы</vt:lpstr>
      <vt:lpstr>Литералы</vt:lpstr>
      <vt:lpstr>Операторы</vt:lpstr>
      <vt:lpstr>Операторы</vt:lpstr>
      <vt:lpstr>Операторы</vt:lpstr>
      <vt:lpstr>Операторы</vt:lpstr>
      <vt:lpstr>Операторы</vt:lpstr>
      <vt:lpstr>Операторы</vt:lpstr>
      <vt:lpstr>Операторы</vt:lpstr>
      <vt:lpstr>Основные элементы языка Python</vt:lpstr>
      <vt:lpstr>Основные элементы языка Python</vt:lpstr>
      <vt:lpstr>Основные элементы языка Python</vt:lpstr>
      <vt:lpstr>Основные элементы языка Python</vt:lpstr>
      <vt:lpstr>Интеллектуальный калькулятор</vt:lpstr>
      <vt:lpstr>Основные элементы языка Python</vt:lpstr>
      <vt:lpstr>Типы данных в Python</vt:lpstr>
      <vt:lpstr>Типы данных в Python</vt:lpstr>
      <vt:lpstr>Типы данных в Python</vt:lpstr>
      <vt:lpstr>Типы данных в Python</vt:lpstr>
      <vt:lpstr>Типы данных в Python</vt:lpstr>
      <vt:lpstr>Числовые типы в Python</vt:lpstr>
      <vt:lpstr>Числовые типы в Python</vt:lpstr>
      <vt:lpstr>Функции преобразования</vt:lpstr>
      <vt:lpstr>Функции преобразования</vt:lpstr>
      <vt:lpstr>Ввод и вывод данных</vt:lpstr>
      <vt:lpstr>Ввод и вывод данных</vt:lpstr>
      <vt:lpstr>Ввод и вывод данных</vt:lpstr>
      <vt:lpstr>Ввод и вывод данных</vt:lpstr>
      <vt:lpstr>Ввод и вывод данных</vt:lpstr>
      <vt:lpstr>Ввод и вывод данных</vt:lpstr>
      <vt:lpstr>Ввод и вывод данных</vt:lpstr>
      <vt:lpstr>Форматирование строк</vt:lpstr>
      <vt:lpstr>Форматирование строк – оператор %</vt:lpstr>
      <vt:lpstr>Форматирование строк – оператор %</vt:lpstr>
      <vt:lpstr>Форматирование строк – метод format</vt:lpstr>
      <vt:lpstr>Форматирование строк – метод format</vt:lpstr>
      <vt:lpstr>Форматирование строк – метод format</vt:lpstr>
      <vt:lpstr>Форматирование строк – f-строка</vt:lpstr>
      <vt:lpstr>Форматирование строк – f-строка</vt:lpstr>
      <vt:lpstr>Форматирование строк – метод format</vt:lpstr>
      <vt:lpstr>Условная инструкция if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Условная инструкция if</vt:lpstr>
      <vt:lpstr>Условная инструкция if</vt:lpstr>
      <vt:lpstr>Условная инструкция if</vt:lpstr>
      <vt:lpstr>Условная инструкция if</vt:lpstr>
      <vt:lpstr>Условная инструкция if</vt:lpstr>
      <vt:lpstr>Условная инструкция if - Пример</vt:lpstr>
      <vt:lpstr>Условная инструкция if</vt:lpstr>
      <vt:lpstr>Условная инструкция if</vt:lpstr>
      <vt:lpstr>Условная инструкция if</vt:lpstr>
      <vt:lpstr>Метод pass</vt:lpstr>
      <vt:lpstr>Циклы</vt:lpstr>
      <vt:lpstr>Циклы</vt:lpstr>
      <vt:lpstr>Цикл while</vt:lpstr>
      <vt:lpstr>Цикл while</vt:lpstr>
      <vt:lpstr>Цикл for</vt:lpstr>
      <vt:lpstr>Цикл for</vt:lpstr>
      <vt:lpstr>Цикл for</vt:lpstr>
      <vt:lpstr>Функция range()</vt:lpstr>
      <vt:lpstr>Цикл for</vt:lpstr>
      <vt:lpstr>Цикл for</vt:lpstr>
      <vt:lpstr>Цикл for</vt:lpstr>
      <vt:lpstr>Функции для работы с числами</vt:lpstr>
      <vt:lpstr>Функции для работы с числами</vt:lpstr>
      <vt:lpstr>Встроенные функции для работы с числами</vt:lpstr>
      <vt:lpstr>Встроенные функции для работы с числами</vt:lpstr>
      <vt:lpstr>Математические функции – Модуль math</vt:lpstr>
      <vt:lpstr>Математические функции – Модуль math</vt:lpstr>
      <vt:lpstr>Математические функции – Модуль math</vt:lpstr>
      <vt:lpstr>Математические функции – Модуль math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Примеры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Примеры</vt:lpstr>
      <vt:lpstr>Строки. Функции и методы строк</vt:lpstr>
      <vt:lpstr>Строки. Функции и методы строк</vt:lpstr>
      <vt:lpstr>Строки. Примеры</vt:lpstr>
      <vt:lpstr>Строки. Функции и методы строк</vt:lpstr>
      <vt:lpstr>Строки. Примеры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Функции и методы строк</vt:lpstr>
      <vt:lpstr>Строки. Примеры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  <vt:lpstr>Регулярные выражения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 Введение в язык программирования Python.  Алгоритмические средства языка Python</dc:title>
  <dc:creator>Алина Будаева</dc:creator>
  <cp:lastModifiedBy>Алина</cp:lastModifiedBy>
  <cp:revision>208</cp:revision>
  <dcterms:created xsi:type="dcterms:W3CDTF">2020-07-26T09:05:05Z</dcterms:created>
  <dcterms:modified xsi:type="dcterms:W3CDTF">2021-09-14T12:30:26Z</dcterms:modified>
</cp:coreProperties>
</file>