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256" r:id="rId2"/>
    <p:sldId id="298" r:id="rId3"/>
    <p:sldId id="268" r:id="rId4"/>
    <p:sldId id="270" r:id="rId5"/>
    <p:sldId id="257" r:id="rId6"/>
    <p:sldId id="271" r:id="rId7"/>
    <p:sldId id="334" r:id="rId8"/>
    <p:sldId id="335" r:id="rId9"/>
    <p:sldId id="276" r:id="rId10"/>
    <p:sldId id="277" r:id="rId11"/>
    <p:sldId id="278" r:id="rId12"/>
    <p:sldId id="279" r:id="rId13"/>
    <p:sldId id="281" r:id="rId14"/>
    <p:sldId id="280" r:id="rId15"/>
    <p:sldId id="287" r:id="rId16"/>
    <p:sldId id="290" r:id="rId17"/>
    <p:sldId id="291" r:id="rId18"/>
    <p:sldId id="293" r:id="rId19"/>
    <p:sldId id="292" r:id="rId20"/>
    <p:sldId id="288" r:id="rId21"/>
    <p:sldId id="283" r:id="rId22"/>
    <p:sldId id="284" r:id="rId23"/>
    <p:sldId id="285" r:id="rId24"/>
    <p:sldId id="286" r:id="rId25"/>
    <p:sldId id="294" r:id="rId26"/>
    <p:sldId id="295" r:id="rId27"/>
    <p:sldId id="296" r:id="rId28"/>
    <p:sldId id="297" r:id="rId29"/>
    <p:sldId id="323" r:id="rId30"/>
    <p:sldId id="258" r:id="rId31"/>
    <p:sldId id="259" r:id="rId32"/>
    <p:sldId id="260" r:id="rId33"/>
    <p:sldId id="261" r:id="rId34"/>
    <p:sldId id="262" r:id="rId35"/>
    <p:sldId id="265" r:id="rId36"/>
    <p:sldId id="275" r:id="rId37"/>
    <p:sldId id="274" r:id="rId38"/>
    <p:sldId id="336" r:id="rId39"/>
    <p:sldId id="344" r:id="rId40"/>
    <p:sldId id="345" r:id="rId41"/>
    <p:sldId id="34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7" r:id="rId50"/>
    <p:sldId id="348" r:id="rId51"/>
    <p:sldId id="299" r:id="rId52"/>
    <p:sldId id="302" r:id="rId53"/>
    <p:sldId id="303" r:id="rId54"/>
    <p:sldId id="306" r:id="rId55"/>
    <p:sldId id="308" r:id="rId56"/>
    <p:sldId id="305" r:id="rId57"/>
    <p:sldId id="309" r:id="rId58"/>
    <p:sldId id="322" r:id="rId59"/>
    <p:sldId id="310" r:id="rId60"/>
    <p:sldId id="311" r:id="rId61"/>
    <p:sldId id="318" r:id="rId62"/>
    <p:sldId id="319" r:id="rId63"/>
    <p:sldId id="320" r:id="rId64"/>
    <p:sldId id="317" r:id="rId65"/>
    <p:sldId id="316" r:id="rId66"/>
    <p:sldId id="312" r:id="rId67"/>
    <p:sldId id="313" r:id="rId68"/>
    <p:sldId id="314" r:id="rId69"/>
    <p:sldId id="301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55" r:id="rId78"/>
    <p:sldId id="354" r:id="rId79"/>
    <p:sldId id="356" r:id="rId80"/>
    <p:sldId id="331" r:id="rId81"/>
    <p:sldId id="332" r:id="rId82"/>
    <p:sldId id="333" r:id="rId83"/>
    <p:sldId id="300" r:id="rId84"/>
    <p:sldId id="349" r:id="rId85"/>
    <p:sldId id="350" r:id="rId86"/>
    <p:sldId id="373" r:id="rId87"/>
    <p:sldId id="357" r:id="rId88"/>
    <p:sldId id="351" r:id="rId89"/>
    <p:sldId id="359" r:id="rId90"/>
    <p:sldId id="360" r:id="rId91"/>
    <p:sldId id="358" r:id="rId92"/>
    <p:sldId id="353" r:id="rId93"/>
    <p:sldId id="352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CCCCFF"/>
    <a:srgbClr val="261CA4"/>
    <a:srgbClr val="3F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56143" autoAdjust="0"/>
  </p:normalViewPr>
  <p:slideViewPr>
    <p:cSldViewPr snapToGrid="0">
      <p:cViewPr varScale="1">
        <p:scale>
          <a:sx n="49" d="100"/>
          <a:sy n="49" d="100"/>
        </p:scale>
        <p:origin x="20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5B90F-5265-4DAE-AB90-098428F3412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7FBB6-9DBC-40CE-A9BB-F10FB0396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функции. Инструкция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Вызов функции. Передача аргументов в функцию. Необязательные аргументы. Функции с переменным числом аргументов. Глобальные и локальные переменные. Анонимные функции. Функции-генераторы. Декораторы функций. Вложенные функции. Рекурсивные функции.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Создание и использование собственных модулей. Обзор стандартной библиотеки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для работы с текстовыми файлами. Функции для работы с файлами. Перенаправление ввод/вывода. Сохранение объектов в файл.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исключений. Инструкций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Получение информации об исключениях. Создание новых исключений.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3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встроенная область видимости. Эта область видимости включает заведомо определенные имена в модуле встроенных имен. Примеры таких имен: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прочие;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39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встроенная область видимости. Эта область видимости включает заведомо определенные имена в модуле встроенных имен. Примеры таких имен: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прочие;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0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встроенная область видимости. Эта область видимости включает заведомо определенные имена в модуле встроенных имен. Примеры таких имен: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прочие;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768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встроенная область видимости. Эта область видимости включает заведомо определенные имена в модуле встроенных имен. Примеры таких имен: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прочие;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3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происходит обращение к имени в глобальной области видимости, то поиск происходит в этой области а также во встроенной области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09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smtClean="0"/>
              <a:t>Доступ к локальные переменным имеют только те функции,</a:t>
            </a:r>
            <a:r>
              <a:rPr lang="ru-RU" altLang="ru-RU" sz="1050" baseline="0" dirty="0" smtClean="0"/>
              <a:t> в которых они были объявлены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baseline="0" dirty="0" smtClean="0"/>
              <a:t>Доступ к глобальным переменных можно получить по всей программе в любой функции.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725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smtClean="0"/>
              <a:t>Доступ к локальные переменным имеют только те функции,</a:t>
            </a:r>
            <a:r>
              <a:rPr lang="ru-RU" altLang="ru-RU" sz="1050" baseline="0" dirty="0" smtClean="0"/>
              <a:t> в которых они были объявлены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baseline="0" dirty="0" smtClean="0"/>
              <a:t>Доступ к глобальным переменных можно получить по всей программе в любой функции.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559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smtClean="0"/>
              <a:t>Доступ к локальные переменным имеют только те функции,</a:t>
            </a:r>
            <a:r>
              <a:rPr lang="ru-RU" altLang="ru-RU" sz="1050" baseline="0" dirty="0" smtClean="0"/>
              <a:t> в которых они были объявлены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baseline="0" dirty="0" smtClean="0"/>
              <a:t>Доступ к глобальным переменных можно получить по всей программе в любой функции.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22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smtClean="0"/>
              <a:t>По возможности, предпочтительнее программировать</a:t>
            </a:r>
            <a:r>
              <a:rPr lang="ru-RU" altLang="ru-RU" sz="1050" baseline="0" dirty="0" smtClean="0"/>
              <a:t> закрытые функции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baseline="0" dirty="0" smtClean="0"/>
              <a:t>«черный ящик»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baseline="0" dirty="0" smtClean="0"/>
              <a:t>Не обращаться в глобальным переменным внутри функции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6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smtClean="0"/>
              <a:t>Если в </a:t>
            </a:r>
            <a:r>
              <a:rPr lang="en-US" altLang="ru-RU" sz="1050" dirty="0" smtClean="0"/>
              <a:t>Fn2</a:t>
            </a:r>
            <a:r>
              <a:rPr lang="ru-RU" altLang="ru-RU" sz="1050" dirty="0" smtClean="0"/>
              <a:t> убрать строку </a:t>
            </a:r>
            <a:r>
              <a:rPr lang="en-US" altLang="ru-RU" sz="1050" dirty="0" smtClean="0"/>
              <a:t>x1=33</a:t>
            </a:r>
            <a:r>
              <a:rPr lang="ru-RU" altLang="ru-RU" sz="1050" dirty="0" smtClean="0"/>
              <a:t>, то изменяться будет значение переменной </a:t>
            </a:r>
            <a:r>
              <a:rPr lang="en-US" altLang="ru-RU" sz="1050" dirty="0" smtClean="0"/>
              <a:t>x1</a:t>
            </a:r>
            <a:r>
              <a:rPr lang="ru-RU" altLang="ru-RU" sz="1050" dirty="0" smtClean="0"/>
              <a:t> высшего уровня, т.е. функции </a:t>
            </a:r>
            <a:r>
              <a:rPr lang="en-US" altLang="ru-RU" sz="1050" dirty="0" smtClean="0"/>
              <a:t>Fn1()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71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tx1"/>
                </a:solidFill>
              </a:rPr>
              <a:t>Создание функции. Инструкция </a:t>
            </a:r>
            <a:r>
              <a:rPr lang="en-US" dirty="0" smtClean="0">
                <a:solidFill>
                  <a:schemeClr val="tx1"/>
                </a:solidFill>
              </a:rPr>
              <a:t>return</a:t>
            </a:r>
            <a:r>
              <a:rPr lang="ru-RU" dirty="0" smtClean="0">
                <a:solidFill>
                  <a:schemeClr val="tx1"/>
                </a:solidFill>
              </a:rPr>
              <a:t>. Вызов функции. Передача аргументов в функцию. Необязательные аргументы. Функции с переменным числом аргументов. Глобальные и локальные переменные. Анонимные функции. Функции-генераторы. Декораторы функций. Вложенные функции. Рекурсивные функции.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04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smtClean="0"/>
              <a:t>Если в </a:t>
            </a:r>
            <a:r>
              <a:rPr lang="en-US" altLang="ru-RU" sz="1050" dirty="0" smtClean="0"/>
              <a:t>Fn2</a:t>
            </a:r>
            <a:r>
              <a:rPr lang="ru-RU" altLang="ru-RU" sz="1050" dirty="0" smtClean="0"/>
              <a:t> убрать строку </a:t>
            </a:r>
            <a:r>
              <a:rPr lang="en-US" altLang="ru-RU" sz="1050" dirty="0" smtClean="0"/>
              <a:t>x1=33</a:t>
            </a:r>
            <a:r>
              <a:rPr lang="ru-RU" altLang="ru-RU" sz="1050" dirty="0" smtClean="0"/>
              <a:t>, то изменяться будет значение переменной </a:t>
            </a:r>
            <a:r>
              <a:rPr lang="en-US" altLang="ru-RU" sz="1050" dirty="0" smtClean="0"/>
              <a:t>x1</a:t>
            </a:r>
            <a:r>
              <a:rPr lang="ru-RU" altLang="ru-RU" sz="1050" dirty="0" smtClean="0"/>
              <a:t> высшего уровня, т.е. функции </a:t>
            </a:r>
            <a:r>
              <a:rPr lang="en-US" altLang="ru-RU" sz="1050" dirty="0" smtClean="0"/>
              <a:t>Fn1()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92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инструкцию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nonlocal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накладываются следующие ограничения: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имя, которое объявляется в инструкции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nonlocal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момент вызова во вложенной функции должно уже существовать в объемлющей функции;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инструкции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имен осуществляется только в областях видимости объемлющих функций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встроенной и глобальной областях видимости поиск нелокальных имен не осуществляется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даже если в этих областях такие имена уже существуют (смотрите пример далее).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39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smtClean="0"/>
              <a:t>Доступ к локальные переменным имеют только те функции,</a:t>
            </a:r>
            <a:r>
              <a:rPr lang="ru-RU" altLang="ru-RU" sz="1050" baseline="0" dirty="0" smtClean="0"/>
              <a:t> в которых они были объявлены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baseline="0" dirty="0" smtClean="0"/>
              <a:t>Доступ к глобальным переменных можно получить по всей программе в любой функции.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294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Аргументом</a:t>
            </a:r>
            <a:r>
              <a:rPr lang="ru-RU" baseline="0" dirty="0" smtClean="0"/>
              <a:t> функции </a:t>
            </a:r>
            <a:r>
              <a:rPr lang="en-US" baseline="0" dirty="0" err="1" smtClean="0"/>
              <a:t>dir</a:t>
            </a:r>
            <a:r>
              <a:rPr lang="ru-RU" baseline="0" dirty="0" smtClean="0"/>
              <a:t> является модуль </a:t>
            </a:r>
            <a:r>
              <a:rPr lang="en-US" baseline="0" dirty="0" smtClean="0"/>
              <a:t>math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095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37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Некорректные вызовы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igger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ru-RU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igger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igger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,7)</a:t>
            </a:r>
            <a:endParaRPr lang="en-US" altLang="ru-RU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053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Можно изменить порядок вызова </a:t>
            </a:r>
            <a:r>
              <a:rPr lang="ru-RU" alt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аргументв</a:t>
            </a:r>
            <a:endParaRPr lang="en-US" altLang="ru-RU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44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Можно вызвать функцию </a:t>
            </a:r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так:</a:t>
            </a:r>
          </a:p>
          <a:p>
            <a:pPr fontAlgn="base"/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space("Mars")</a:t>
            </a:r>
          </a:p>
          <a:p>
            <a:pPr fontAlgn="base"/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получим: </a:t>
            </a:r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 is orbiting a Star</a:t>
            </a:r>
          </a:p>
          <a:p>
            <a:pPr fontAlgn="base"/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вызвать функцию </a:t>
            </a:r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иначе:</a:t>
            </a:r>
          </a:p>
          <a:p>
            <a:pPr fontAlgn="base"/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space("Mars", "Black Hole")</a:t>
            </a:r>
          </a:p>
          <a:p>
            <a:pPr fontAlgn="base"/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получим: </a:t>
            </a:r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 is orbiting a Black Hole</a:t>
            </a:r>
            <a:endParaRPr lang="sq-A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762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unknown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# напечатает оба слова, каждое с новой строки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unknown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(1,2,3,4,5) # напечатает все числа, каждое с новой строки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unknown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# ничего не выведет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06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050" dirty="0" smtClean="0"/>
              <a:t>Анонимные функции создаются с помощью инструкции </a:t>
            </a:r>
            <a:r>
              <a:rPr lang="en-US" sz="1050" dirty="0" smtClean="0"/>
              <a:t>lambda</a:t>
            </a:r>
            <a:r>
              <a:rPr lang="ru-RU" sz="105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5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Существуют некоторые правила для создания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функций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функции начинается с ключевого слова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после которого следуют название функции и круглые скобки ( () 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Любые аргументы, которые принимает функция должны находиться внутри этих скобок.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скобок идет двоеточие ( : ) и с новой строки с отступом начинается тело функции.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49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05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50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smtClean="0"/>
              <a:t>Здесь в  последней строке</a:t>
            </a:r>
            <a:r>
              <a:rPr lang="ru-RU" altLang="ru-RU" sz="1050" baseline="0" dirty="0" smtClean="0"/>
              <a:t> создается функция и вычисляется ее значение для числа 456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021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42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19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77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Основная разница между кодом генераторных и нормальных функций заключается в том, что генератор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выдает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значение, а не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возвращает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его — оператор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приостанавливает функцию и отправляет значение обратно вызывающему коду, но сохраняет достаточный объем состояния, чтобы предоставить функции возможность возобновить работу с места, которое она покинула. При возобновлении функция продолжает выполнение сразу после последнего запуска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 точки зрения функции такой прием позволяет ее коду производить серию значений с течением времени вместо вычисления их всех сразу и возвращения в чем-нибудь, подобном списку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4927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53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 значения заканчиваются, метод возбуждает исключение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StopI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teration.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048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 значения заканчиваются, метод возбуждает исключение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StopI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teration.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7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88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44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smtClean="0"/>
              <a:t>Выдать</a:t>
            </a:r>
            <a:r>
              <a:rPr lang="ru-RU" altLang="ru-RU" sz="1050" baseline="0" dirty="0" smtClean="0"/>
              <a:t> все простые числа, заданной в списке значности (т.е. среди цифр, двузначных и трехзначных чисел – </a:t>
            </a:r>
            <a:r>
              <a:rPr lang="en-US" altLang="ru-RU" sz="1050" baseline="0" dirty="0" smtClean="0"/>
              <a:t>mylst1=[1,2,3]</a:t>
            </a:r>
            <a:r>
              <a:rPr lang="ru-RU" altLang="ru-RU" sz="1050" baseline="0" dirty="0" smtClean="0"/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baseline="0" dirty="0" smtClean="0"/>
              <a:t>Если простые числа в указанном диапазоне не найдены, сообщить об этом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391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84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3833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7052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Сами файлы модулей при этом не меняется. Просто </a:t>
            </a:r>
            <a:r>
              <a:rPr lang="en-US" dirty="0" smtClean="0"/>
              <a:t>Python </a:t>
            </a:r>
            <a:r>
              <a:rPr lang="ru-RU" dirty="0" smtClean="0"/>
              <a:t>трактует</a:t>
            </a:r>
            <a:r>
              <a:rPr lang="ru-RU" baseline="0" dirty="0" smtClean="0"/>
              <a:t> их код по-другому.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Строки импорта рекомендуется писать в начале файла!!!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6919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Для второго варианта – указывается новое имя модуля. Старое будет недоступно!!!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739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= 1601891148.131</a:t>
            </a:r>
          </a:p>
          <a:p>
            <a:r>
              <a:rPr lang="en-US" dirty="0" smtClean="0"/>
              <a:t>PI = 3.141592653589793</a:t>
            </a:r>
          </a:p>
          <a:p>
            <a:r>
              <a:rPr lang="en-US" dirty="0" err="1" smtClean="0"/>
              <a:t>new_rnd_val</a:t>
            </a:r>
            <a:r>
              <a:rPr lang="en-US" dirty="0" smtClean="0"/>
              <a:t> = 0.0438637083339346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488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= 1601891148.131</a:t>
            </a:r>
          </a:p>
          <a:p>
            <a:r>
              <a:rPr lang="en-US" dirty="0" smtClean="0"/>
              <a:t>PI = 3.141592653589793</a:t>
            </a:r>
          </a:p>
          <a:p>
            <a:r>
              <a:rPr lang="en-US" dirty="0" err="1" smtClean="0"/>
              <a:t>new_rnd_val</a:t>
            </a:r>
            <a:r>
              <a:rPr lang="en-US" dirty="0" smtClean="0"/>
              <a:t> = 0.0438637083339346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9558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Т.е. получается, что эти объекты добавляются в область видимости текущего</a:t>
            </a:r>
            <a:r>
              <a:rPr lang="ru-RU" baseline="0" dirty="0" smtClean="0"/>
              <a:t> модуля (следовательно, текущий модуль не может содержать одноименные объекты)!!!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Последний вариант не рекомендуется. Т.к. добавляет все объекты указанного модуля в область видимости текущего модуля</a:t>
            </a:r>
          </a:p>
          <a:p>
            <a:r>
              <a:rPr lang="ru-RU" baseline="0" dirty="0" smtClean="0"/>
              <a:t>Легко запутаться!!!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4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Функции объявлены внутри оператора </a:t>
            </a:r>
            <a:r>
              <a:rPr lang="en-US" baseline="0" dirty="0" smtClean="0"/>
              <a:t>if</a:t>
            </a:r>
            <a:endParaRPr lang="ru-RU" baseline="0" dirty="0" smtClean="0"/>
          </a:p>
          <a:p>
            <a:r>
              <a:rPr lang="ru-RU" baseline="0" dirty="0" smtClean="0"/>
              <a:t>Имеются две реализации функции </a:t>
            </a:r>
            <a:r>
              <a:rPr lang="en-US" baseline="0" dirty="0" err="1" smtClean="0"/>
              <a:t>func</a:t>
            </a:r>
            <a:r>
              <a:rPr lang="ru-RU" baseline="0" dirty="0" smtClean="0"/>
              <a:t> в зависимости от введенного значения переменной </a:t>
            </a:r>
            <a:r>
              <a:rPr lang="en-US" baseline="0" dirty="0" smtClean="0"/>
              <a:t>quest</a:t>
            </a:r>
          </a:p>
          <a:p>
            <a:endParaRPr lang="en-US" baseline="0" dirty="0" smtClean="0"/>
          </a:p>
          <a:p>
            <a:r>
              <a:rPr lang="ru-RU" baseline="0" dirty="0" smtClean="0"/>
              <a:t>Это работает, потому что фактически оператор </a:t>
            </a:r>
            <a:r>
              <a:rPr lang="en-US" baseline="0" dirty="0" err="1" smtClean="0"/>
              <a:t>def</a:t>
            </a:r>
            <a:r>
              <a:rPr lang="ru-RU" baseline="0" dirty="0" smtClean="0"/>
              <a:t> работает как оператор присваивания. Он просто присваивает имя во время выполнения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9657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= 1601891148.131</a:t>
            </a:r>
          </a:p>
          <a:p>
            <a:r>
              <a:rPr lang="en-US" dirty="0" smtClean="0"/>
              <a:t>PI = 3.141592653589793</a:t>
            </a:r>
          </a:p>
          <a:p>
            <a:r>
              <a:rPr lang="en-US" dirty="0" err="1" smtClean="0"/>
              <a:t>new_rnd_val</a:t>
            </a:r>
            <a:r>
              <a:rPr lang="en-US" dirty="0" smtClean="0"/>
              <a:t> = 0.0438637083339346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0430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Аргументом</a:t>
            </a:r>
            <a:r>
              <a:rPr lang="ru-RU" baseline="0" dirty="0" smtClean="0"/>
              <a:t> функции </a:t>
            </a:r>
            <a:r>
              <a:rPr lang="en-US" baseline="0" dirty="0" err="1" smtClean="0"/>
              <a:t>dir</a:t>
            </a:r>
            <a:r>
              <a:rPr lang="ru-RU" baseline="0" dirty="0" smtClean="0"/>
              <a:t> является модуль </a:t>
            </a:r>
            <a:r>
              <a:rPr lang="en-US" baseline="0" dirty="0" smtClean="0"/>
              <a:t>math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0990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Сами файлы модулей при этом не меняется. Просто </a:t>
            </a:r>
            <a:r>
              <a:rPr lang="en-US" dirty="0" smtClean="0"/>
              <a:t>Python </a:t>
            </a:r>
            <a:r>
              <a:rPr lang="ru-RU" dirty="0" smtClean="0"/>
              <a:t>трактует</a:t>
            </a:r>
            <a:r>
              <a:rPr lang="ru-RU" baseline="0" dirty="0" smtClean="0"/>
              <a:t> их код по-другому.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87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928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Сами файлы модулей при этом не меняется. Просто </a:t>
            </a:r>
            <a:r>
              <a:rPr lang="en-US" dirty="0" smtClean="0"/>
              <a:t>Python </a:t>
            </a:r>
            <a:r>
              <a:rPr lang="ru-RU" dirty="0" smtClean="0"/>
              <a:t>трактует</a:t>
            </a:r>
            <a:r>
              <a:rPr lang="ru-RU" baseline="0" dirty="0" smtClean="0"/>
              <a:t> их код по-другому.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738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sq-AL" dirty="0" smtClean="0"/>
              <a:t>sys</a:t>
            </a:r>
            <a:br>
              <a:rPr lang="sq-AL" dirty="0" smtClean="0"/>
            </a:br>
            <a:r>
              <a:rPr lang="sq-AL" dirty="0" smtClean="0"/>
              <a:t/>
            </a:r>
            <a:br>
              <a:rPr lang="sq-AL" dirty="0" smtClean="0"/>
            </a:br>
            <a:r>
              <a:rPr lang="sq-A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sq-AL" dirty="0" smtClean="0"/>
              <a:t>(sys.path)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7257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Сами файлы модулей при этом не меняется. Просто </a:t>
            </a:r>
            <a:r>
              <a:rPr lang="en-US" dirty="0" smtClean="0"/>
              <a:t>Python </a:t>
            </a:r>
            <a:r>
              <a:rPr lang="ru-RU" dirty="0" smtClean="0"/>
              <a:t>трактует</a:t>
            </a:r>
            <a:r>
              <a:rPr lang="ru-RU" baseline="0" dirty="0" smtClean="0"/>
              <a:t> их код по-другому.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787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85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199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0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08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системные исключения,</a:t>
            </a:r>
            <a:r>
              <a:rPr lang="ru-RU" baseline="0" dirty="0" smtClean="0"/>
              <a:t> которые лучше не трогать!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7183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системные исключения,</a:t>
            </a:r>
            <a:r>
              <a:rPr lang="ru-RU" baseline="0" dirty="0" smtClean="0"/>
              <a:t> которые лучше не трогать!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090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RuntimeError</a:t>
            </a:r>
            <a:r>
              <a:rPr lang="ru-RU" dirty="0" smtClean="0"/>
              <a:t> – возникает, когда исключение</a:t>
            </a:r>
            <a:r>
              <a:rPr lang="ru-RU" baseline="0" dirty="0" smtClean="0"/>
              <a:t> не попадает ни под одну из других категорий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7270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Необязательный параметр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функции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)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может принимать следующие значения: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r-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только чтение (значение по умолчанию). После открыти11 файла указатель устанавливается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начало файла. Если файл не существует, возбуждается исключение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q-A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FileNotFound.Error;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r+ - чтение и запись. После открытия файла указатель устанавливается на начало файла.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файл не существует, то возбуждается исключение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FileNotFound.Error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w-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запись. Если файл не существует, он будет создан. Если файл существует, он будет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перезаписан. После открытия файла указатель устанавливается на начало файла;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w+ - чтение и запись. Если файл не существует, он будет создан. Если файл существует,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 будет перезаписан. После открытия файла указатель устанавливается на начало файла;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- запись. Если файл не существует, он будет создан. Запись осуществляется в конец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файла. Содержимое файла не удаляется;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а+ -чтение и запись. Если файл не существует, он будет создан. Запись осуществляется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конец файла. Содержимое файла не удаляется;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 - создание файла для записи. Если файл уже существует, возбуждается исключение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q-AL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FileExistsError;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х+ - создание файла для чтения и записи. Если файл уже существует, возбуждается исключение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q-AL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FileExistsError.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5234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6519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0748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119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открыт только для чтения (если не существует – ошибка)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– открыт только для записи (если не существует – будет создан). Содержимое перезаписывается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f2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открыт и для чтения и для записи (если не существует – ошибка)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941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бинарном режиме нет разбиения на строки, а символы </a:t>
            </a:r>
            <a:r>
              <a:rPr lang="en-US" baseline="0" dirty="0" smtClean="0"/>
              <a:t>\r\n</a:t>
            </a:r>
            <a:r>
              <a:rPr lang="ru-RU" baseline="0" dirty="0" smtClean="0"/>
              <a:t> представлены как управляющие</a:t>
            </a:r>
          </a:p>
          <a:p>
            <a:r>
              <a:rPr lang="ru-RU" baseline="0" dirty="0" smtClean="0"/>
              <a:t>В текстовом режиме – эти символы заменяются на символом перехода на новую строку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919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49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данном примере функция </a:t>
            </a:r>
            <a:r>
              <a:rPr lang="en-US" baseline="0" dirty="0" err="1" smtClean="0"/>
              <a:t>perfect_or_prime</a:t>
            </a:r>
            <a:r>
              <a:rPr lang="ru-RU" baseline="0" dirty="0" smtClean="0"/>
              <a:t> является объемлющей для функции </a:t>
            </a:r>
            <a:r>
              <a:rPr lang="en-US" baseline="0" dirty="0" err="1" smtClean="0"/>
              <a:t>sum_del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2003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9691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0865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Каждая следующая команда </a:t>
            </a:r>
            <a:r>
              <a:rPr lang="en-US" dirty="0" smtClean="0"/>
              <a:t>read</a:t>
            </a:r>
            <a:r>
              <a:rPr lang="ru-RU" dirty="0" smtClean="0"/>
              <a:t> считывает данные</a:t>
            </a:r>
            <a:r>
              <a:rPr lang="ru-RU" baseline="0" dirty="0" smtClean="0"/>
              <a:t>, начиная с текущей позиции файла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897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2049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438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Каждая следующая команда </a:t>
            </a:r>
            <a:r>
              <a:rPr lang="en-US" dirty="0" smtClean="0"/>
              <a:t>read</a:t>
            </a:r>
            <a:r>
              <a:rPr lang="ru-RU" dirty="0" smtClean="0"/>
              <a:t> считывает данные</a:t>
            </a:r>
            <a:r>
              <a:rPr lang="ru-RU" baseline="0" dirty="0" smtClean="0"/>
              <a:t>, начиная с текущей позиции файла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бинарных тоже самое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664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Каждая следующая команда </a:t>
            </a:r>
            <a:r>
              <a:rPr lang="en-US" dirty="0" smtClean="0"/>
              <a:t>read</a:t>
            </a:r>
            <a:r>
              <a:rPr lang="ru-RU" dirty="0" smtClean="0"/>
              <a:t> считывает данные</a:t>
            </a:r>
            <a:r>
              <a:rPr lang="ru-RU" baseline="0" dirty="0" smtClean="0"/>
              <a:t>, начиная с текущей позиции файла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бинарных тоже самое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4744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316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1791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2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164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074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файлов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модуля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включает создание, переименование, перемещение, удаление файлов и папок, а также получение списка всех файлов и каталогов и многое другое.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6005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файлов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модуля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включает создание, переименование, перемещение, удаление файлов и папок, а также получение списка всех файлов и каталогов и многое другое.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725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2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050" b="0" dirty="0" smtClean="0"/>
              <a:t>Как только в программе встречается некоторое имя, интерпретатор осуществляет его соответствующую обработку. Это может быть создание, изменение или поиск имени в пространстве имен (области, где размещаются имена). </a:t>
            </a:r>
            <a:endParaRPr lang="ru-RU" alt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9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891756" y="6172200"/>
            <a:ext cx="6584809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909" y="1111625"/>
            <a:ext cx="12028716" cy="1865029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76197" y="991045"/>
            <a:ext cx="12028716" cy="120580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1111625"/>
            <a:ext cx="10972800" cy="186433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101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8350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</a:t>
            </a:r>
            <a:r>
              <a:rPr lang="ru-RU" dirty="0" smtClean="0"/>
              <a:t>Вставка таблицы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38083" y="6367463"/>
            <a:ext cx="6745069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4823" y="6286781"/>
            <a:ext cx="546225" cy="457200"/>
          </a:xfrm>
        </p:spPr>
        <p:txBody>
          <a:bodyPr/>
          <a:lstStyle>
            <a:lvl1pPr>
              <a:defRPr/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6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8350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</a:t>
            </a:r>
            <a:r>
              <a:rPr lang="ru-RU" dirty="0" smtClean="0"/>
              <a:t>Вставка надписи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38083" y="6367463"/>
            <a:ext cx="6745069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4823" y="6286781"/>
            <a:ext cx="546225" cy="457200"/>
          </a:xfrm>
        </p:spPr>
        <p:txBody>
          <a:bodyPr/>
          <a:lstStyle>
            <a:lvl1pPr>
              <a:defRPr/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1197033" y="3585409"/>
            <a:ext cx="31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sdfs</a:t>
            </a:r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sz="quarter" idx="1" hasCustomPrompt="1"/>
          </p:nvPr>
        </p:nvSpPr>
        <p:spPr>
          <a:xfrm>
            <a:off x="451837" y="1348816"/>
            <a:ext cx="11323307" cy="5032512"/>
          </a:xfrm>
        </p:spPr>
        <p:txBody>
          <a:bodyPr vert="horz">
            <a:normAutofit/>
          </a:bodyPr>
          <a:lstStyle>
            <a:lvl1pPr>
              <a:defRPr sz="3600" b="1">
                <a:latin typeface="Cambria" panose="02040503050406030204" pitchFamily="18" charset="0"/>
              </a:defRPr>
            </a:lvl1pPr>
            <a:lvl2pPr>
              <a:defRPr sz="3600" b="1">
                <a:latin typeface="Cambria" panose="02040503050406030204" pitchFamily="18" charset="0"/>
              </a:defRPr>
            </a:lvl2pPr>
            <a:lvl3pPr>
              <a:defRPr sz="3200" b="1">
                <a:latin typeface="Cambria" panose="02040503050406030204" pitchFamily="18" charset="0"/>
              </a:defRPr>
            </a:lvl3pPr>
            <a:lvl4pPr>
              <a:defRPr sz="3200" b="1">
                <a:latin typeface="Cambria" panose="02040503050406030204" pitchFamily="18" charset="0"/>
              </a:defRPr>
            </a:lvl4pPr>
            <a:lvl5pPr>
              <a:defRPr sz="32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err="1" smtClean="0"/>
              <a:t>dfs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err="1" smtClean="0"/>
              <a:t>sdf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err="1" smtClean="0"/>
              <a:t>sd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err="1" smtClean="0"/>
              <a:t>sdfs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err="1" smtClean="0"/>
              <a:t>dsf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719403" y="130622"/>
            <a:ext cx="10945216" cy="922114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>
            <a:normAutofit/>
          </a:bodyPr>
          <a:lstStyle>
            <a:lvl1pPr algn="l">
              <a:buNone/>
              <a:defRPr sz="4800" b="1" cap="none">
                <a:solidFill>
                  <a:srgbClr val="C00000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63598" y="6185650"/>
            <a:ext cx="6589488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Прямоугольник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Прямоугольник 8"/>
          <p:cNvSpPr/>
          <p:nvPr/>
        </p:nvSpPr>
        <p:spPr>
          <a:xfrm>
            <a:off x="91075" y="2375168"/>
            <a:ext cx="12019495" cy="45720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9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5" y="188640"/>
            <a:ext cx="10363200" cy="85010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 hasCustomPrompt="1"/>
          </p:nvPr>
        </p:nvSpPr>
        <p:spPr>
          <a:xfrm>
            <a:off x="623392" y="1340768"/>
            <a:ext cx="5376597" cy="4680520"/>
          </a:xfrm>
        </p:spPr>
        <p:txBody>
          <a:bodyPr vert="horz">
            <a:normAutofit/>
          </a:bodyPr>
          <a:lstStyle>
            <a:lvl1pPr>
              <a:defRPr sz="3200" b="1">
                <a:latin typeface="Cambria" panose="02040503050406030204" pitchFamily="18" charset="0"/>
              </a:defRPr>
            </a:lvl1pPr>
            <a:lvl2pPr>
              <a:defRPr sz="3200" b="1">
                <a:latin typeface="Cambria" panose="02040503050406030204" pitchFamily="18" charset="0"/>
              </a:defRPr>
            </a:lvl2pPr>
            <a:lvl3pPr>
              <a:defRPr sz="2800" b="1">
                <a:latin typeface="Cambria" panose="02040503050406030204" pitchFamily="18" charset="0"/>
              </a:defRPr>
            </a:lvl3pPr>
            <a:lvl4pPr>
              <a:defRPr sz="2800" b="1">
                <a:latin typeface="Cambria" panose="02040503050406030204" pitchFamily="18" charset="0"/>
              </a:defRPr>
            </a:lvl4pPr>
            <a:lvl5pPr>
              <a:defRPr sz="28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as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 hasCustomPrompt="1"/>
          </p:nvPr>
        </p:nvSpPr>
        <p:spPr>
          <a:xfrm>
            <a:off x="6288022" y="1340768"/>
            <a:ext cx="5376597" cy="4680520"/>
          </a:xfrm>
        </p:spPr>
        <p:txBody>
          <a:bodyPr vert="horz">
            <a:normAutofit/>
          </a:bodyPr>
          <a:lstStyle>
            <a:lvl1pPr>
              <a:defRPr sz="3200" b="1">
                <a:latin typeface="Cambria" panose="02040503050406030204" pitchFamily="18" charset="0"/>
              </a:defRPr>
            </a:lvl1pPr>
            <a:lvl2pPr>
              <a:defRPr sz="3200" b="1">
                <a:latin typeface="Cambria" panose="02040503050406030204" pitchFamily="18" charset="0"/>
              </a:defRPr>
            </a:lvl2pPr>
            <a:lvl3pPr>
              <a:defRPr sz="2800" b="1">
                <a:latin typeface="Cambria" panose="02040503050406030204" pitchFamily="18" charset="0"/>
              </a:defRPr>
            </a:lvl3pPr>
            <a:lvl4pPr>
              <a:defRPr sz="2800" b="1">
                <a:latin typeface="Cambria" panose="02040503050406030204" pitchFamily="18" charset="0"/>
              </a:defRPr>
            </a:lvl4pPr>
            <a:lvl5pPr>
              <a:defRPr sz="28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358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dirty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91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10363200" cy="92211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815413" y="1124744"/>
            <a:ext cx="10753195" cy="72008"/>
            <a:chOff x="539552" y="908720"/>
            <a:chExt cx="8064896" cy="720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39552" y="908720"/>
              <a:ext cx="806489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539552" y="980728"/>
              <a:ext cx="453650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4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23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6633882" cy="457200"/>
          </a:xfrm>
        </p:spPr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Прямоугольник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Прямоугольник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88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719403" y="188640"/>
            <a:ext cx="10945216" cy="922114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31371" y="1340768"/>
            <a:ext cx="11233248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890015" y="6172200"/>
            <a:ext cx="6768011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815413" y="1124744"/>
            <a:ext cx="10753195" cy="72008"/>
            <a:chOff x="539552" y="908720"/>
            <a:chExt cx="8064896" cy="72008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539552" y="908720"/>
              <a:ext cx="806489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539552" y="980728"/>
              <a:ext cx="453650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4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3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Тема </a:t>
            </a:r>
            <a:r>
              <a:rPr lang="ru-RU" dirty="0"/>
              <a:t>2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Функции, модули, файлы, обработка исключений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9574" y="6172200"/>
            <a:ext cx="7648575" cy="457200"/>
          </a:xfrm>
        </p:spPr>
        <p:txBody>
          <a:bodyPr/>
          <a:lstStyle/>
          <a:p>
            <a:r>
              <a:rPr lang="ru-RU" b="1" dirty="0" smtClean="0"/>
              <a:t>Дисциплина "Программирование на языках высокого уровня" - семестр 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86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Инструкция </a:t>
            </a:r>
            <a:r>
              <a:rPr lang="en-US" dirty="0" err="1">
                <a:solidFill>
                  <a:srgbClr val="0070C0"/>
                </a:solidFill>
              </a:rPr>
              <a:t>def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i="1" u="sng" dirty="0" smtClean="0"/>
              <a:t>Пример</a:t>
            </a:r>
            <a:r>
              <a:rPr lang="ru-RU" dirty="0" smtClean="0"/>
              <a:t>:</a:t>
            </a:r>
          </a:p>
          <a:p>
            <a:r>
              <a:rPr lang="ru-RU" dirty="0"/>
              <a:t>В зависимости от введенного значения (0 или 1) определить </a:t>
            </a:r>
            <a:r>
              <a:rPr lang="ru-RU" dirty="0" smtClean="0"/>
              <a:t>является ли заданное число совершенным </a:t>
            </a:r>
            <a:r>
              <a:rPr lang="ru-RU" dirty="0"/>
              <a:t>(0) или </a:t>
            </a:r>
            <a:r>
              <a:rPr lang="ru-RU" dirty="0" smtClean="0"/>
              <a:t>простым (</a:t>
            </a:r>
            <a:r>
              <a:rPr lang="ru-RU" dirty="0"/>
              <a:t>1)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1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Дополнительные методы для работы с файлами</a:t>
            </a: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seek</a:t>
            </a:r>
            <a:r>
              <a:rPr lang="en-US" dirty="0" smtClean="0"/>
              <a:t>(</a:t>
            </a:r>
            <a:r>
              <a:rPr lang="ru-RU" dirty="0" smtClean="0"/>
              <a:t>позиция</a:t>
            </a:r>
            <a:r>
              <a:rPr lang="en-US" dirty="0" smtClean="0"/>
              <a:t>)</a:t>
            </a:r>
            <a:r>
              <a:rPr lang="ru-RU" dirty="0" smtClean="0"/>
              <a:t> – переход к указанной позиции в открытом файле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0015" y="3137978"/>
            <a:ext cx="10296222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f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/3.txt"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"w+"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prime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(i):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f.write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(i)+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f.seek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 </a:t>
            </a:r>
            <a:r>
              <a:rPr lang="en-US" altLang="ru-RU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# </a:t>
            </a:r>
            <a:r>
              <a:rPr lang="ru-RU" altLang="ru-RU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перейти в начало файла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f.read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en-US" altLang="ru-RU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# </a:t>
            </a:r>
            <a:r>
              <a:rPr lang="ru-RU" altLang="ru-RU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вывести 8 символов из файла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f.close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6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Дополнительные методы для работы с файлами</a:t>
            </a: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r>
              <a:rPr lang="en-US" dirty="0" smtClean="0"/>
              <a:t>()</a:t>
            </a:r>
            <a:r>
              <a:rPr lang="ru-RU" dirty="0" smtClean="0"/>
              <a:t> – возвращает следующую строку файла</a:t>
            </a:r>
          </a:p>
          <a:p>
            <a:r>
              <a:rPr lang="ru-RU" dirty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truncate</a:t>
            </a:r>
            <a:r>
              <a:rPr lang="en-US" dirty="0" smtClean="0"/>
              <a:t>([n])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уменьшение размера файла до </a:t>
            </a:r>
            <a:r>
              <a:rPr lang="en-US" dirty="0" smtClean="0"/>
              <a:t>n</a:t>
            </a:r>
            <a:r>
              <a:rPr lang="ru-RU" dirty="0" smtClean="0"/>
              <a:t> байт или до текущей позиции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seekable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True</a:t>
            </a:r>
            <a:r>
              <a:rPr lang="ru-RU" dirty="0" smtClean="0"/>
              <a:t>, если файл поддерживает случайный доступ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writeable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True</a:t>
            </a:r>
            <a:r>
              <a:rPr lang="ru-RU" dirty="0" smtClean="0"/>
              <a:t>, если файл поддерживает запись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9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Дополнительные методы для работы с файлами</a:t>
            </a: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()</a:t>
            </a:r>
            <a:r>
              <a:rPr lang="ru-RU" dirty="0" smtClean="0"/>
              <a:t> – принудительная запись данных из буфера на диск</a:t>
            </a:r>
          </a:p>
          <a:p>
            <a:r>
              <a:rPr lang="ru-RU" dirty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truncate</a:t>
            </a:r>
            <a:r>
              <a:rPr lang="en-US" dirty="0" smtClean="0"/>
              <a:t>([n])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уменьшение размера файла до </a:t>
            </a:r>
            <a:r>
              <a:rPr lang="en-US" dirty="0" smtClean="0"/>
              <a:t>n</a:t>
            </a:r>
            <a:r>
              <a:rPr lang="ru-RU" dirty="0" smtClean="0"/>
              <a:t> байт или до текущей позиции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seekable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True</a:t>
            </a:r>
            <a:r>
              <a:rPr lang="ru-RU" dirty="0" smtClean="0"/>
              <a:t>, если указатель файла можно сдвинуть в другую позицию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writeable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True</a:t>
            </a:r>
            <a:r>
              <a:rPr lang="ru-RU" dirty="0" smtClean="0"/>
              <a:t>, если файл поддерживает запись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Функции модуля </a:t>
            </a:r>
            <a:r>
              <a:rPr lang="en-US" dirty="0" err="1" smtClean="0">
                <a:solidFill>
                  <a:srgbClr val="0070C0"/>
                </a:solidFill>
              </a:rPr>
              <a:t>os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os.getcwd</a:t>
            </a:r>
            <a:r>
              <a:rPr lang="en-US" dirty="0" smtClean="0"/>
              <a:t>()</a:t>
            </a:r>
            <a:r>
              <a:rPr lang="ru-RU" dirty="0" smtClean="0"/>
              <a:t> – возвращает текущую рабочую папку</a:t>
            </a:r>
          </a:p>
          <a:p>
            <a:r>
              <a:rPr lang="ru-RU" dirty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mkdir</a:t>
            </a:r>
            <a:r>
              <a:rPr lang="en-US" dirty="0" smtClean="0"/>
              <a:t>(</a:t>
            </a:r>
            <a:r>
              <a:rPr lang="en-US" dirty="0" err="1" smtClean="0"/>
              <a:t>folder_name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создает пустую папку с указанным именем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chdir</a:t>
            </a:r>
            <a:r>
              <a:rPr lang="en-US" dirty="0" smtClean="0"/>
              <a:t>(</a:t>
            </a:r>
            <a:r>
              <a:rPr lang="en-US" dirty="0" err="1" smtClean="0"/>
              <a:t>folder_name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– изменить текущую папку на указанную</a:t>
            </a:r>
            <a:endParaRPr lang="ru-RU" dirty="0"/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rename</a:t>
            </a:r>
            <a:r>
              <a:rPr lang="en-US" dirty="0" smtClean="0"/>
              <a:t>(</a:t>
            </a:r>
            <a:r>
              <a:rPr lang="en-US" dirty="0" err="1" smtClean="0"/>
              <a:t>old_name</a:t>
            </a:r>
            <a:r>
              <a:rPr lang="en-US" dirty="0" smtClean="0"/>
              <a:t>, </a:t>
            </a:r>
            <a:r>
              <a:rPr lang="en-US" dirty="0" err="1" smtClean="0"/>
              <a:t>new_name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переименовать файл или папку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0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Функции модуля </a:t>
            </a:r>
            <a:r>
              <a:rPr lang="en-US" dirty="0" err="1">
                <a:solidFill>
                  <a:srgbClr val="0070C0"/>
                </a:solidFill>
              </a:rPr>
              <a:t>os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os.listdir</a:t>
            </a:r>
            <a:r>
              <a:rPr lang="en-US" dirty="0" smtClean="0"/>
              <a:t>()</a:t>
            </a:r>
            <a:r>
              <a:rPr lang="ru-RU" dirty="0" smtClean="0"/>
              <a:t> – содержимое текущей папки</a:t>
            </a:r>
          </a:p>
          <a:p>
            <a:r>
              <a:rPr lang="ru-RU" dirty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(name)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удалить файл с указанным именем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rmdir</a:t>
            </a:r>
            <a:r>
              <a:rPr lang="en-US" dirty="0" smtClean="0"/>
              <a:t>(</a:t>
            </a:r>
            <a:r>
              <a:rPr lang="en-US" dirty="0" err="1" smtClean="0"/>
              <a:t>folder_name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удалить папку</a:t>
            </a:r>
            <a:endParaRPr lang="ru-RU" dirty="0"/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stat</a:t>
            </a:r>
            <a:r>
              <a:rPr lang="en-US" dirty="0" smtClean="0"/>
              <a:t>(name)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получение информации о файле</a:t>
            </a:r>
          </a:p>
          <a:p>
            <a:r>
              <a:rPr lang="ru-RU" dirty="0" smtClean="0"/>
              <a:t>и др.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6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0070C0"/>
                </a:solidFill>
              </a:rPr>
              <a:t>Функции модуля </a:t>
            </a:r>
            <a:r>
              <a:rPr lang="en-US" dirty="0" err="1" smtClean="0">
                <a:solidFill>
                  <a:srgbClr val="0070C0"/>
                </a:solidFill>
              </a:rPr>
              <a:t>os.path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os.path.abspath</a:t>
            </a:r>
            <a:r>
              <a:rPr lang="en-US" dirty="0" smtClean="0"/>
              <a:t>(</a:t>
            </a:r>
            <a:r>
              <a:rPr lang="ru-RU" dirty="0" err="1" smtClean="0"/>
              <a:t>относ.путь</a:t>
            </a:r>
            <a:r>
              <a:rPr lang="en-US" dirty="0" smtClean="0"/>
              <a:t>)</a:t>
            </a:r>
            <a:r>
              <a:rPr lang="ru-RU" dirty="0" smtClean="0"/>
              <a:t> – преобразует относительный путь в абсолютный</a:t>
            </a:r>
          </a:p>
          <a:p>
            <a:r>
              <a:rPr lang="ru-RU" dirty="0" smtClean="0"/>
              <a:t>Метод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os.path.isabs</a:t>
            </a:r>
            <a:r>
              <a:rPr lang="en-US" dirty="0" smtClean="0"/>
              <a:t>(</a:t>
            </a:r>
            <a:r>
              <a:rPr lang="ru-RU" dirty="0" smtClean="0"/>
              <a:t>путь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en-US" dirty="0" smtClean="0"/>
              <a:t>True</a:t>
            </a:r>
            <a:r>
              <a:rPr lang="ru-RU" dirty="0" smtClean="0"/>
              <a:t>, если путь абсолютный</a:t>
            </a:r>
            <a:endParaRPr lang="ru-RU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os.path.isdir</a:t>
            </a:r>
            <a:r>
              <a:rPr lang="en-US" dirty="0" smtClean="0"/>
              <a:t>(</a:t>
            </a:r>
            <a:r>
              <a:rPr lang="ru-RU" dirty="0"/>
              <a:t>путь</a:t>
            </a:r>
            <a:r>
              <a:rPr lang="en-US" dirty="0" smtClean="0"/>
              <a:t>),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os.path.isfile</a:t>
            </a:r>
            <a:r>
              <a:rPr lang="en-US" dirty="0" smtClean="0"/>
              <a:t>(</a:t>
            </a:r>
            <a:r>
              <a:rPr lang="ru-RU" dirty="0" smtClean="0"/>
              <a:t>путь</a:t>
            </a:r>
            <a:r>
              <a:rPr lang="en-US" dirty="0" smtClean="0"/>
              <a:t>)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os.path.exists</a:t>
            </a:r>
            <a:r>
              <a:rPr lang="en-US" dirty="0" smtClean="0"/>
              <a:t>(</a:t>
            </a:r>
            <a:r>
              <a:rPr lang="ru-RU" dirty="0" smtClean="0"/>
              <a:t>путь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en-US" dirty="0" smtClean="0"/>
              <a:t>True</a:t>
            </a:r>
            <a:r>
              <a:rPr lang="ru-RU" dirty="0" smtClean="0"/>
              <a:t>, если файл/папка существуют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9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Инструкция </a:t>
            </a:r>
            <a:r>
              <a:rPr lang="en-US" dirty="0" err="1">
                <a:solidFill>
                  <a:srgbClr val="0070C0"/>
                </a:solidFill>
              </a:rPr>
              <a:t>def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458" y="185129"/>
            <a:ext cx="11439685" cy="6555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quest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isPerfect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 - 0  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or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isPrime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 - 1? 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sz="2800" b="1" dirty="0" err="1" smtClean="0">
                <a:solidFill>
                  <a:srgbClr val="080808"/>
                </a:solidFill>
                <a:latin typeface="JetBrains Mono"/>
              </a:rPr>
              <a:t>qu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est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func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(x):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x &lt;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or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x &gt;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and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x %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x ==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math.sqrt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(x) +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(x % i ==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func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(x):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x //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+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):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x % i ==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+= i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== x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x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"x = 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func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(x))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9403" y="1113054"/>
            <a:ext cx="8690604" cy="2543694"/>
          </a:xfrm>
          <a:prstGeom prst="rect">
            <a:avLst/>
          </a:prstGeom>
          <a:solidFill>
            <a:srgbClr val="CCCCFF">
              <a:alpha val="902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dk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9403" y="4138886"/>
            <a:ext cx="9555128" cy="1668012"/>
          </a:xfrm>
          <a:prstGeom prst="rect">
            <a:avLst/>
          </a:prstGeom>
          <a:solidFill>
            <a:srgbClr val="CCCCFF">
              <a:alpha val="902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58557" y="515969"/>
            <a:ext cx="1822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u="sng" dirty="0" smtClean="0">
                <a:solidFill>
                  <a:srgbClr val="FF0000"/>
                </a:solidFill>
              </a:rPr>
              <a:t>Пример:</a:t>
            </a:r>
            <a:endParaRPr lang="ru-RU" sz="32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3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32262" y="1388171"/>
            <a:ext cx="5353395" cy="478402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Инструкция 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допускается также определение вложенных функций</a:t>
            </a:r>
            <a:r>
              <a:rPr lang="en-US" dirty="0" smtClean="0"/>
              <a:t>.</a:t>
            </a:r>
          </a:p>
          <a:p>
            <a:r>
              <a:rPr lang="ru-RU" dirty="0" smtClean="0"/>
              <a:t>Функция, содержащая в себе другую функцию является для нее </a:t>
            </a:r>
            <a:r>
              <a:rPr lang="ru-RU" i="1" dirty="0" smtClean="0"/>
              <a:t>объемлющей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07578" y="1384042"/>
            <a:ext cx="62844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FF6600"/>
                </a:solidFill>
                <a:latin typeface="JetBrains Mono"/>
                <a:cs typeface="Courier New" panose="02070309020205020404" pitchFamily="49" charset="0"/>
              </a:rPr>
              <a:t>def</a:t>
            </a: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>
                <a:solidFill>
                  <a:srgbClr val="0000FF"/>
                </a:solidFill>
                <a:latin typeface="JetBrains Mono"/>
                <a:cs typeface="Courier New" panose="02070309020205020404" pitchFamily="49" charset="0"/>
              </a:rPr>
              <a:t>Fn_1</a:t>
            </a: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(</a:t>
            </a:r>
            <a:r>
              <a:rPr lang="ru-RU" altLang="ru-RU" sz="3200" b="1" i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parameters1</a:t>
            </a: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): </a:t>
            </a:r>
            <a:endParaRPr lang="ru-RU" altLang="ru-RU" sz="3200" b="1" dirty="0" smtClean="0">
              <a:solidFill>
                <a:srgbClr val="2B2B2B"/>
              </a:solidFill>
              <a:latin typeface="JetBrains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  </a:t>
            </a:r>
            <a:r>
              <a:rPr lang="ru-RU" altLang="ru-RU" sz="3200" b="1" dirty="0" err="1" smtClean="0">
                <a:solidFill>
                  <a:srgbClr val="FF6600"/>
                </a:solidFill>
                <a:latin typeface="JetBrains Mono"/>
                <a:cs typeface="Courier New" panose="02070309020205020404" pitchFamily="49" charset="0"/>
              </a:rPr>
              <a:t>def</a:t>
            </a: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>
                <a:solidFill>
                  <a:srgbClr val="0000FF"/>
                </a:solidFill>
                <a:latin typeface="JetBrains Mono"/>
                <a:cs typeface="Courier New" panose="02070309020205020404" pitchFamily="49" charset="0"/>
              </a:rPr>
              <a:t>Fn_2</a:t>
            </a: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(</a:t>
            </a:r>
            <a:r>
              <a:rPr lang="ru-RU" altLang="ru-RU" sz="3200" b="1" i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parameters2</a:t>
            </a: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): </a:t>
            </a:r>
            <a:endParaRPr lang="ru-RU" altLang="ru-RU" sz="3200" b="1" dirty="0" smtClean="0">
              <a:solidFill>
                <a:srgbClr val="2B2B2B"/>
              </a:solidFill>
              <a:latin typeface="JetBrains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      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      </a:t>
            </a:r>
            <a:r>
              <a:rPr lang="ru-RU" altLang="ru-RU" sz="3200" b="1" dirty="0" err="1">
                <a:solidFill>
                  <a:srgbClr val="FF6600"/>
                </a:solidFill>
                <a:latin typeface="JetBrains Mono"/>
                <a:cs typeface="Courier New" panose="02070309020205020404" pitchFamily="49" charset="0"/>
              </a:rPr>
              <a:t>def</a:t>
            </a: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 err="1">
                <a:solidFill>
                  <a:srgbClr val="0000FF"/>
                </a:solidFill>
                <a:latin typeface="JetBrains Mono"/>
                <a:cs typeface="Courier New" panose="02070309020205020404" pitchFamily="49" charset="0"/>
              </a:rPr>
              <a:t>Fn_N</a:t>
            </a: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(</a:t>
            </a:r>
            <a:r>
              <a:rPr lang="ru-RU" altLang="ru-RU" sz="3200" b="1" i="1" dirty="0" err="1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parametersN</a:t>
            </a: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): </a:t>
            </a:r>
            <a:endParaRPr lang="ru-RU" altLang="ru-RU" sz="3200" b="1" dirty="0" smtClean="0">
              <a:solidFill>
                <a:srgbClr val="2B2B2B"/>
              </a:solidFill>
              <a:latin typeface="JetBrains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       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          </a:t>
            </a:r>
            <a:r>
              <a:rPr lang="ru-RU" altLang="ru-RU" sz="3200" b="1" dirty="0" err="1" smtClean="0">
                <a:solidFill>
                  <a:srgbClr val="FF6600"/>
                </a:solidFill>
                <a:latin typeface="JetBrains Mono"/>
                <a:cs typeface="Courier New" panose="02070309020205020404" pitchFamily="49" charset="0"/>
              </a:rPr>
              <a:t>return</a:t>
            </a:r>
            <a:endParaRPr lang="ru-RU" altLang="ru-RU" sz="3200" b="1" dirty="0" smtClean="0">
              <a:solidFill>
                <a:srgbClr val="FF6600"/>
              </a:solidFill>
              <a:latin typeface="JetBrains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FF6600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 smtClean="0">
                <a:solidFill>
                  <a:srgbClr val="FF6600"/>
                </a:solidFill>
                <a:latin typeface="JetBrains Mono"/>
                <a:cs typeface="Courier New" panose="02070309020205020404" pitchFamily="49" charset="0"/>
              </a:rPr>
              <a:t>       </a:t>
            </a: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      </a:t>
            </a:r>
            <a:r>
              <a:rPr lang="ru-RU" altLang="ru-RU" sz="3200" b="1" dirty="0" err="1" smtClean="0">
                <a:solidFill>
                  <a:srgbClr val="FF6600"/>
                </a:solidFill>
                <a:latin typeface="JetBrains Mono"/>
                <a:cs typeface="Courier New" panose="02070309020205020404" pitchFamily="49" charset="0"/>
              </a:rPr>
              <a:t>return</a:t>
            </a: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</a:t>
            </a:r>
            <a:r>
              <a:rPr lang="ru-RU" altLang="ru-RU" sz="3200" b="1" dirty="0" smtClean="0">
                <a:solidFill>
                  <a:srgbClr val="2B2B2B"/>
                </a:solidFill>
                <a:latin typeface="JetBrains Mono"/>
                <a:cs typeface="Courier New" panose="02070309020205020404" pitchFamily="49" charset="0"/>
              </a:rPr>
              <a:t>   </a:t>
            </a:r>
            <a:r>
              <a:rPr lang="ru-RU" altLang="ru-RU" sz="3200" b="1" dirty="0" err="1" smtClean="0">
                <a:solidFill>
                  <a:srgbClr val="FF6600"/>
                </a:solidFill>
                <a:latin typeface="JetBrains Mono"/>
                <a:cs typeface="Courier New" panose="02070309020205020404" pitchFamily="49" charset="0"/>
              </a:rPr>
              <a:t>return</a:t>
            </a:r>
            <a:r>
              <a:rPr lang="ru-RU" altLang="ru-RU" sz="3200" b="1" dirty="0" smtClean="0">
                <a:latin typeface="JetBrains Mono"/>
              </a:rPr>
              <a:t> </a:t>
            </a:r>
            <a:endParaRPr lang="ru-RU" altLang="ru-RU" sz="3200" b="1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697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719403" y="1372675"/>
            <a:ext cx="10945216" cy="457933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Инструкция 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4709" y="1372675"/>
            <a:ext cx="10774604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perfect_or_prime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(x):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sum_del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(x):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,x//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+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x%i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+= i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test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sum_del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(x)&gt;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sum_del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(x)+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!= x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True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8167" y="1945178"/>
            <a:ext cx="8690604" cy="2427317"/>
          </a:xfrm>
          <a:prstGeom prst="rect">
            <a:avLst/>
          </a:prstGeom>
          <a:solidFill>
            <a:srgbClr val="CCCCFF">
              <a:alpha val="9020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41312" y="1159492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/>
              <a:t>Функция в </a:t>
            </a:r>
            <a:r>
              <a:rPr lang="en-US" dirty="0"/>
              <a:t>Python</a:t>
            </a:r>
            <a:r>
              <a:rPr lang="ru-RU" dirty="0"/>
              <a:t> – объект, принимающий аргументы и возвращающий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Объект-функцию можно присвоить другой переменной.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0683" y="3582412"/>
            <a:ext cx="10893936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func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(x):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x //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+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x % i ==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+= i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sum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== x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B050"/>
                </a:solidFill>
                <a:latin typeface="JetBrains Mono"/>
              </a:rPr>
              <a:t>new_func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func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B050"/>
                </a:solidFill>
                <a:latin typeface="JetBrains Mono"/>
              </a:rPr>
              <a:t>new_func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(x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1049482" cy="489740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</a:t>
            </a:r>
            <a:endParaRPr lang="ru-RU" dirty="0" smtClean="0"/>
          </a:p>
          <a:p>
            <a:r>
              <a:rPr lang="ru-RU" dirty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область </a:t>
            </a:r>
            <a:r>
              <a:rPr lang="ru-RU" dirty="0"/>
              <a:t>видимости </a:t>
            </a:r>
            <a:r>
              <a:rPr lang="ru-RU" dirty="0" smtClean="0"/>
              <a:t>переменной </a:t>
            </a:r>
            <a:r>
              <a:rPr lang="ru-RU" dirty="0"/>
              <a:t>определяется на основе операции присваивания. </a:t>
            </a:r>
            <a:endParaRPr lang="ru-RU" dirty="0" smtClean="0"/>
          </a:p>
          <a:p>
            <a:r>
              <a:rPr lang="ru-RU" i="1" dirty="0" smtClean="0"/>
              <a:t>Пространство </a:t>
            </a:r>
            <a:r>
              <a:rPr lang="ru-RU" i="1" dirty="0"/>
              <a:t>имен – </a:t>
            </a:r>
            <a:r>
              <a:rPr lang="ru-RU" dirty="0"/>
              <a:t>это место в программном коде, где </a:t>
            </a:r>
            <a:r>
              <a:rPr lang="ru-RU" dirty="0" smtClean="0"/>
              <a:t>переменной </a:t>
            </a:r>
            <a:r>
              <a:rPr lang="ru-RU" dirty="0"/>
              <a:t>было присвоено некоторое значение.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пространство имен определяет область видимости данного имени.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4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1049482" cy="489740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</a:t>
            </a:r>
            <a:endParaRPr lang="ru-RU" dirty="0" smtClean="0"/>
          </a:p>
          <a:p>
            <a:r>
              <a:rPr lang="ru-RU" dirty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существуют четыре области видимости:</a:t>
            </a:r>
          </a:p>
          <a:p>
            <a:pPr lvl="1"/>
            <a:r>
              <a:rPr lang="ru-RU" i="1" dirty="0" smtClean="0"/>
              <a:t>Встроенная</a:t>
            </a:r>
            <a:r>
              <a:rPr lang="ru-RU" dirty="0" smtClean="0"/>
              <a:t> (включает заведомо определенные имена в модуле встроенных имен</a:t>
            </a:r>
            <a:r>
              <a:rPr lang="en-US" dirty="0" smtClean="0"/>
              <a:t> </a:t>
            </a:r>
            <a:r>
              <a:rPr lang="en-US" dirty="0" err="1" smtClean="0"/>
              <a:t>builtins</a:t>
            </a:r>
            <a:r>
              <a:rPr lang="en-US" dirty="0" smtClean="0"/>
              <a:t>)</a:t>
            </a:r>
            <a:r>
              <a:rPr lang="ru-RU" dirty="0" smtClean="0"/>
              <a:t>, такие как: </a:t>
            </a:r>
            <a:r>
              <a:rPr lang="en-US" dirty="0" smtClean="0">
                <a:solidFill>
                  <a:srgbClr val="0000FF"/>
                </a:solidFill>
              </a:rPr>
              <a:t>print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range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pow</a:t>
            </a:r>
            <a:r>
              <a:rPr lang="en-US" dirty="0" smtClean="0"/>
              <a:t> </a:t>
            </a:r>
            <a:r>
              <a:rPr lang="ru-RU" dirty="0" smtClean="0"/>
              <a:t>и др.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06525" y="48135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builtins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built_names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dir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builtins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built_names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1049482" cy="489740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</a:t>
            </a:r>
            <a:endParaRPr lang="ru-RU" dirty="0" smtClean="0"/>
          </a:p>
          <a:p>
            <a:r>
              <a:rPr lang="ru-RU" dirty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существуют четыре области видимости:</a:t>
            </a:r>
          </a:p>
          <a:p>
            <a:pPr lvl="1"/>
            <a:r>
              <a:rPr lang="ru-RU" dirty="0" smtClean="0"/>
              <a:t>Глобальная (в пределах модуля)</a:t>
            </a:r>
            <a:endParaRPr lang="ru-RU" dirty="0"/>
          </a:p>
          <a:p>
            <a:pPr lvl="2"/>
            <a:r>
              <a:rPr lang="ru-RU" dirty="0"/>
              <a:t>за пределами всех инструкций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ru-RU" dirty="0"/>
              <a:t> </a:t>
            </a:r>
          </a:p>
          <a:p>
            <a:pPr lvl="2"/>
            <a:r>
              <a:rPr lang="ru-RU" dirty="0"/>
              <a:t>внутри инструкции </a:t>
            </a:r>
            <a:r>
              <a:rPr lang="en-US" dirty="0" err="1"/>
              <a:t>def</a:t>
            </a:r>
            <a:r>
              <a:rPr lang="ru-RU" dirty="0"/>
              <a:t> с указанием ключевого слова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endParaRPr lang="ru-RU" dirty="0">
              <a:solidFill>
                <a:srgbClr val="0000FF"/>
              </a:solidFill>
            </a:endParaRPr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3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1049482" cy="4897402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</a:t>
            </a:r>
            <a:endParaRPr lang="ru-RU" dirty="0" smtClean="0"/>
          </a:p>
          <a:p>
            <a:r>
              <a:rPr lang="ru-RU" dirty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существуют четыре области видимости:</a:t>
            </a:r>
          </a:p>
          <a:p>
            <a:pPr lvl="1"/>
            <a:r>
              <a:rPr lang="ru-RU" dirty="0" smtClean="0"/>
              <a:t>Локальная область видимости объемлющих функций</a:t>
            </a:r>
          </a:p>
          <a:p>
            <a:pPr lvl="2"/>
            <a:r>
              <a:rPr lang="ru-RU" dirty="0" smtClean="0"/>
              <a:t>переменные</a:t>
            </a:r>
            <a:r>
              <a:rPr lang="ru-RU" dirty="0"/>
              <a:t>, которым присваивается значение в границах объемлющей инструкции </a:t>
            </a:r>
            <a:r>
              <a:rPr lang="en-US" dirty="0" err="1" smtClean="0"/>
              <a:t>def</a:t>
            </a:r>
            <a:endParaRPr lang="ru-RU" dirty="0" smtClean="0"/>
          </a:p>
          <a:p>
            <a:pPr lvl="2"/>
            <a:r>
              <a:rPr lang="ru-RU" dirty="0" smtClean="0"/>
              <a:t>переменные, которым присваивается значение внутри вложенной инструкции </a:t>
            </a:r>
            <a:r>
              <a:rPr lang="en-US" dirty="0" err="1" smtClean="0"/>
              <a:t>def</a:t>
            </a:r>
            <a:r>
              <a:rPr lang="ru-RU" dirty="0" smtClean="0"/>
              <a:t> с указанием ключевого слова </a:t>
            </a:r>
            <a:r>
              <a:rPr lang="en-US" dirty="0" smtClean="0">
                <a:solidFill>
                  <a:srgbClr val="0000FF"/>
                </a:solidFill>
              </a:rPr>
              <a:t>nonlocal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1049482" cy="489740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</a:t>
            </a:r>
            <a:endParaRPr lang="ru-RU" dirty="0" smtClean="0"/>
          </a:p>
          <a:p>
            <a:r>
              <a:rPr lang="ru-RU" dirty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существуют четыре области видимости:</a:t>
            </a:r>
          </a:p>
          <a:p>
            <a:pPr lvl="1"/>
            <a:r>
              <a:rPr lang="ru-RU" dirty="0" smtClean="0"/>
              <a:t>Локальная область видимости функций</a:t>
            </a:r>
          </a:p>
          <a:p>
            <a:pPr lvl="1"/>
            <a:endParaRPr lang="ru-RU" i="1" dirty="0" smtClean="0">
              <a:solidFill>
                <a:srgbClr val="7030A0"/>
              </a:solidFill>
            </a:endParaRPr>
          </a:p>
          <a:p>
            <a:pPr lvl="2"/>
            <a:r>
              <a:rPr lang="ru-RU" dirty="0" smtClean="0"/>
              <a:t>переменные</a:t>
            </a:r>
            <a:r>
              <a:rPr lang="ru-RU" dirty="0"/>
              <a:t>, объявленные внутри тела функции (доступ только внутри тела функции)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8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Функции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Создание </a:t>
            </a:r>
            <a:r>
              <a:rPr lang="ru-RU" dirty="0">
                <a:solidFill>
                  <a:schemeClr val="tx1"/>
                </a:solidFill>
              </a:rPr>
              <a:t>функции. Инструкция </a:t>
            </a:r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ru-RU" dirty="0">
                <a:solidFill>
                  <a:schemeClr val="tx1"/>
                </a:solidFill>
              </a:rPr>
              <a:t>. Вызов функции. Передача аргументов в функцию. Необязательные аргументы. Функции с переменным числом аргументов. Глобальные и локальные переменные. Анонимные функции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Вложенные функции. Рекурсивные функции.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1049482" cy="489740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 – Правило </a:t>
            </a:r>
            <a:r>
              <a:rPr lang="en-US" dirty="0" smtClean="0">
                <a:solidFill>
                  <a:srgbClr val="0070C0"/>
                </a:solidFill>
              </a:rPr>
              <a:t>LEGB</a:t>
            </a:r>
            <a:endParaRPr lang="ru-RU" dirty="0" smtClean="0"/>
          </a:p>
          <a:p>
            <a:r>
              <a:rPr lang="ru-RU" dirty="0" smtClean="0"/>
              <a:t>Поиск определения имени в программе на </a:t>
            </a:r>
            <a:r>
              <a:rPr lang="en-US" dirty="0" smtClean="0"/>
              <a:t>Python</a:t>
            </a:r>
            <a:r>
              <a:rPr lang="ru-RU" dirty="0" smtClean="0"/>
              <a:t> осуществляется в следующем порядке: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Enclosing</a:t>
            </a:r>
          </a:p>
          <a:p>
            <a:pPr lvl="1"/>
            <a:r>
              <a:rPr lang="en-US" dirty="0" smtClean="0"/>
              <a:t>Global (</a:t>
            </a:r>
            <a:r>
              <a:rPr lang="ru-RU" dirty="0" smtClean="0"/>
              <a:t>поиск также происходит и во встроенной области видимости)</a:t>
            </a:r>
            <a:endParaRPr lang="en-US" dirty="0" smtClean="0"/>
          </a:p>
          <a:p>
            <a:pPr lvl="1"/>
            <a:r>
              <a:rPr lang="en-US" dirty="0" smtClean="0"/>
              <a:t>Built-in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8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1049482" cy="73688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52945" y="2370300"/>
            <a:ext cx="111390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ru-RU" altLang="ru-RU" sz="3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6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  </a:t>
            </a:r>
            <a:r>
              <a:rPr lang="ru-RU" altLang="ru-RU" sz="36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глобальная переменная </a:t>
            </a:r>
            <a:r>
              <a:rPr lang="ru-RU" altLang="ru-RU" sz="3600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endParaRPr lang="ru-RU" altLang="ru-RU" sz="3600" dirty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altLang="ru-RU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ru-RU" altLang="ru-RU" sz="3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3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 </a:t>
            </a:r>
            <a:r>
              <a:rPr lang="ru-RU" altLang="ru-RU" sz="28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altLang="ru-RU" sz="28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локальная </a:t>
            </a:r>
            <a:r>
              <a:rPr lang="ru-RU" altLang="ru-RU" sz="28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altLang="ru-RU" sz="28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altLang="ru-RU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3600" dirty="0" err="1" smtClean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ru-RU" sz="3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altLang="ru-RU" sz="3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3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altLang="ru-RU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altLang="ru-RU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ru-RU" altLang="ru-RU" sz="3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8719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1049482" cy="489740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присваивание значения переменной соответствует ее объявлению.</a:t>
            </a:r>
          </a:p>
          <a:p>
            <a:r>
              <a:rPr lang="ru-RU" dirty="0" smtClean="0"/>
              <a:t>Это означает, что при присваивании значения переменной внутри функции будет создана одноименная локальная переменная, даже если уже существует одноименная глобальная переменная!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4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1049482" cy="489740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</a:t>
            </a:r>
            <a:endParaRPr lang="ru-RU" dirty="0" smtClean="0"/>
          </a:p>
          <a:p>
            <a:r>
              <a:rPr lang="ru-RU" dirty="0" smtClean="0"/>
              <a:t>Пример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2262" y="2749262"/>
            <a:ext cx="1124331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ru-RU" alt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b="1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  </a:t>
            </a:r>
            <a:r>
              <a:rPr lang="ru-RU" altLang="ru-RU" sz="3200" b="1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глобальная переменная </a:t>
            </a:r>
            <a:r>
              <a:rPr lang="ru-RU" altLang="ru-RU" sz="3200" b="1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endParaRPr lang="ru-RU" altLang="ru-RU" sz="3200" b="1" dirty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ru-RU" altLang="ru-R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ru-RU" alt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3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ru-RU" alt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 </a:t>
            </a:r>
            <a:r>
              <a:rPr lang="ru-RU" altLang="ru-RU" sz="3200" b="1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altLang="ru-RU" sz="3200" b="1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создана локальная </a:t>
            </a:r>
            <a:r>
              <a:rPr lang="ru-RU" altLang="ru-RU" sz="3200" b="1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ru-RU" altLang="ru-RU" sz="3200" b="1" dirty="0" err="1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endParaRPr lang="ru-RU" altLang="ru-RU" sz="3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3200" b="1" dirty="0" err="1" smtClean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alt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altLang="ru-RU" sz="32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altLang="ru-RU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ru-RU" alt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print(age)</a:t>
            </a:r>
            <a:endParaRPr lang="ru-RU" alt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38872" y="4742393"/>
            <a:ext cx="2444900" cy="156966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ru-RU" sz="3200" b="1" i="1" u="sng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</a:p>
          <a:p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078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5536281" cy="489740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Область видимости</a:t>
            </a:r>
            <a:endParaRPr lang="ru-RU" dirty="0" smtClean="0"/>
          </a:p>
          <a:p>
            <a:r>
              <a:rPr lang="ru-RU" dirty="0" smtClean="0"/>
              <a:t>Для изменения значения глобальной переменной внутри функции используется команда </a:t>
            </a:r>
            <a:r>
              <a:rPr lang="en-US" dirty="0" smtClean="0">
                <a:solidFill>
                  <a:srgbClr val="7030A0"/>
                </a:solidFill>
              </a:rPr>
              <a:t>global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51463" y="1918265"/>
            <a:ext cx="56405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age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44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info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global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age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=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info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86647" y="1366421"/>
            <a:ext cx="109452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Fn1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x1 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25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локальная переменная функции Fn1()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Fn2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x1 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33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локальная переменная функции Fn2()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Fn3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nonlocal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x1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#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обращение к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Fn2.x1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    x1 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55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Fn2.x1 = 55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Fn3()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'Fn2.x1 = '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x1)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Fn2()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'Fn1.x1 = '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x1)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Fn1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70698" y="6172200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38872" y="4445698"/>
            <a:ext cx="2444900" cy="156966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ru-RU" sz="3200" b="1" i="1" u="sng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  <a:p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8214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86647" y="1366421"/>
            <a:ext cx="109452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Fn1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x1 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25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Fn2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Fn3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nonlocal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x1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    x1 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55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Fn3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'Fn2.x1 = '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x1)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Fn2()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'Fn1.x1 = '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x1)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Fn1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70698" y="6172200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38872" y="4445698"/>
            <a:ext cx="2444900" cy="156966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ru-RU" sz="3200" b="1" i="1" u="sng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37023" y="3411693"/>
            <a:ext cx="7281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Область видимости переменной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x1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1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68941" y="1274798"/>
            <a:ext cx="11639784" cy="489740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Требования к объемлющим функциям, содержащим вложенные функции с </a:t>
            </a:r>
            <a:r>
              <a:rPr lang="en-US" dirty="0" smtClean="0">
                <a:solidFill>
                  <a:srgbClr val="0000FF"/>
                </a:solidFill>
              </a:rPr>
              <a:t>nonlocal</a:t>
            </a:r>
          </a:p>
          <a:p>
            <a:pPr lvl="1"/>
            <a:r>
              <a:rPr lang="ru-RU" dirty="0" smtClean="0"/>
              <a:t>Программа должна содержать вложенные функции (одна – объемлющая, другая – вложенная)</a:t>
            </a:r>
          </a:p>
          <a:p>
            <a:pPr lvl="1"/>
            <a:r>
              <a:rPr lang="ru-RU" dirty="0" smtClean="0"/>
              <a:t>В объемлющей функции должна быть объявлена переменная, которая изменяется во вложенной (эта переменная должна быть объявлена до объявления вложенной функции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4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68941" y="1274798"/>
            <a:ext cx="11639784" cy="4897402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Отличия в правилах поиска </a:t>
            </a:r>
            <a:r>
              <a:rPr lang="en-US" dirty="0" smtClean="0">
                <a:solidFill>
                  <a:srgbClr val="0070C0"/>
                </a:solidFill>
              </a:rPr>
              <a:t>global</a:t>
            </a:r>
            <a:r>
              <a:rPr lang="ru-RU" dirty="0" smtClean="0">
                <a:solidFill>
                  <a:srgbClr val="0070C0"/>
                </a:solidFill>
              </a:rPr>
              <a:t> и </a:t>
            </a:r>
            <a:r>
              <a:rPr lang="en-US" dirty="0">
                <a:solidFill>
                  <a:srgbClr val="0070C0"/>
                </a:solidFill>
              </a:rPr>
              <a:t>nonlocal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nonlocal</a:t>
            </a:r>
            <a:r>
              <a:rPr lang="en-US" dirty="0" smtClean="0"/>
              <a:t>:</a:t>
            </a:r>
          </a:p>
          <a:p>
            <a:pPr lvl="2"/>
            <a:r>
              <a:rPr lang="ru-RU" dirty="0" smtClean="0"/>
              <a:t>Интерпретатор пропускает локальную область видимости, в которой объявлена инструкция </a:t>
            </a:r>
            <a:r>
              <a:rPr lang="en-US" dirty="0" smtClean="0"/>
              <a:t>nonlocal</a:t>
            </a:r>
            <a:r>
              <a:rPr lang="ru-RU" dirty="0" smtClean="0"/>
              <a:t>.</a:t>
            </a:r>
          </a:p>
          <a:p>
            <a:pPr lvl="2"/>
            <a:r>
              <a:rPr lang="ru-RU" dirty="0" smtClean="0"/>
              <a:t>Осуществляется поиск в областях видимости объемлющих функций, начиная с ближайшей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global</a:t>
            </a:r>
            <a:r>
              <a:rPr lang="ru-RU" dirty="0" smtClean="0"/>
              <a:t>:</a:t>
            </a:r>
          </a:p>
          <a:p>
            <a:pPr lvl="2"/>
            <a:r>
              <a:rPr lang="ru-RU" dirty="0" smtClean="0"/>
              <a:t>Интерпретатор осуществляет поиск с глобальной области видимости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4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259557" y="1452281"/>
            <a:ext cx="11405062" cy="4629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7030A0"/>
                </a:solidFill>
              </a:rPr>
              <a:t>Функция </a:t>
            </a:r>
            <a:r>
              <a:rPr lang="en-US" dirty="0" err="1" smtClean="0">
                <a:solidFill>
                  <a:srgbClr val="7030A0"/>
                </a:solidFill>
              </a:rPr>
              <a:t>dir</a:t>
            </a:r>
            <a:r>
              <a:rPr lang="en-US" dirty="0" smtClean="0">
                <a:solidFill>
                  <a:srgbClr val="7030A0"/>
                </a:solidFill>
              </a:rPr>
              <a:t>([</a:t>
            </a:r>
            <a:r>
              <a:rPr lang="en-US" dirty="0" err="1" smtClean="0">
                <a:solidFill>
                  <a:srgbClr val="7030A0"/>
                </a:solidFill>
              </a:rPr>
              <a:t>object_name</a:t>
            </a:r>
            <a:r>
              <a:rPr lang="en-US" dirty="0" smtClean="0">
                <a:solidFill>
                  <a:srgbClr val="7030A0"/>
                </a:solidFill>
              </a:rPr>
              <a:t>])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r>
              <a:rPr lang="ru-RU" dirty="0" smtClean="0"/>
              <a:t>Возвращает имена (переменных, функций), доступных в локальной области видимости, либо атрибуты указанного объекта в алфавитном порядке.</a:t>
            </a:r>
          </a:p>
          <a:p>
            <a:r>
              <a:rPr lang="ru-RU" dirty="0" smtClean="0"/>
              <a:t>Результат функции – список имен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9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Python</a:t>
            </a:r>
            <a:r>
              <a:rPr lang="ru-RU" dirty="0"/>
              <a:t> – функциональный язык программирования, поэтому функция в </a:t>
            </a:r>
            <a:r>
              <a:rPr lang="ru-RU" dirty="0" err="1"/>
              <a:t>Python</a:t>
            </a:r>
            <a:r>
              <a:rPr lang="ru-RU" dirty="0"/>
              <a:t> является основой при написании программ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 smtClean="0"/>
              <a:t>В </a:t>
            </a:r>
            <a:r>
              <a:rPr lang="ru-RU" dirty="0" err="1"/>
              <a:t>Python</a:t>
            </a:r>
            <a:r>
              <a:rPr lang="ru-RU" dirty="0"/>
              <a:t> нет формального разделения подпрограмм на функции и </a:t>
            </a:r>
            <a:r>
              <a:rPr lang="ru-RU" dirty="0" smtClean="0"/>
              <a:t>процедуры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Фактически, процедура – это функция, возвращающая </a:t>
            </a:r>
            <a:r>
              <a:rPr lang="ru-RU" dirty="0"/>
              <a:t>пустое значение </a:t>
            </a:r>
            <a:r>
              <a:rPr lang="en-US" dirty="0" smtClean="0">
                <a:solidFill>
                  <a:srgbClr val="0000FF"/>
                </a:solidFill>
              </a:rPr>
              <a:t>None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3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4054457"/>
          </a:xfrm>
        </p:spPr>
        <p:txBody>
          <a:bodyPr/>
          <a:lstStyle/>
          <a:p>
            <a:r>
              <a:rPr lang="ru-RU" dirty="0" smtClean="0"/>
              <a:t>Виды аргументов функции:</a:t>
            </a:r>
          </a:p>
          <a:p>
            <a:pPr lvl="1"/>
            <a:r>
              <a:rPr lang="ru-RU" dirty="0" smtClean="0"/>
              <a:t>Обязательные аргументы</a:t>
            </a:r>
          </a:p>
          <a:p>
            <a:pPr lvl="1"/>
            <a:r>
              <a:rPr lang="ru-RU" dirty="0" smtClean="0"/>
              <a:t>Аргументы – ключевые слова</a:t>
            </a:r>
          </a:p>
          <a:p>
            <a:pPr lvl="1"/>
            <a:r>
              <a:rPr lang="ru-RU" dirty="0" smtClean="0"/>
              <a:t>Аргументы по умолчанию</a:t>
            </a:r>
          </a:p>
          <a:p>
            <a:pPr lvl="1"/>
            <a:r>
              <a:rPr lang="ru-RU" dirty="0" smtClean="0"/>
              <a:t>Аргументы произвольной длины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9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7"/>
            <a:ext cx="11323307" cy="2441788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Обязательные аргументы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Список фактических параметров должен соответствовать (по количеству и по типу) списку формальных параметров (аргументов)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015" y="3704130"/>
            <a:ext cx="43861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bigger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&gt; b: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ru-RU" altLang="ru-RU" sz="3200" dirty="0" err="1" smtClean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ru-RU" altLang="ru-RU" sz="3200" dirty="0" err="1" smtClean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55862" y="4345876"/>
            <a:ext cx="43861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Вызов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igger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3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49630" y="1274798"/>
            <a:ext cx="11787447" cy="24417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Аргументы – ключевые слова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Используются при вызове функции. Порядок следования фактических параметров может не совпадать с порядком следования формальных параметров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04166" y="3565997"/>
            <a:ext cx="91018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3200" dirty="0" err="1" smtClean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years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400" dirty="0" smtClean="0"/>
              <a:t> 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0015" y="4719475"/>
            <a:ext cx="9188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Вызовы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altLang="ru-RU" sz="32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ru-RU" altLang="ru-RU" sz="32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32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altLang="ru-RU" sz="32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3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0640290" cy="221493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Аргументы по умолчанию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Аргумент по умолчанию – это аргумент, для которого задано значение при создании функции.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403" y="3497887"/>
            <a:ext cx="111677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planet_name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ru-RU" altLang="ru-RU" sz="32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3200" dirty="0" err="1" smtClean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planet_name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orbiting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a"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0015" y="4719475"/>
            <a:ext cx="9188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Вызовы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Mars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pace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Mars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Black Hole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3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5137" y="1274798"/>
            <a:ext cx="10640290" cy="221493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Аргументы произвольной длины (*</a:t>
            </a:r>
            <a:r>
              <a:rPr lang="en-US" dirty="0" err="1" smtClean="0">
                <a:solidFill>
                  <a:srgbClr val="0070C0"/>
                </a:solidFill>
              </a:rPr>
              <a:t>args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Используется, если количество аргументов заранее неизвестно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6822" y="3504754"/>
            <a:ext cx="59793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ru-RU" altLang="ru-RU" sz="3200" dirty="0" err="1" smtClean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76167" y="3711799"/>
            <a:ext cx="91881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Вызовы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3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ru-RU" altLang="ru-RU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32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32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32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32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ru-RU" sz="32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3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ru-RU" sz="3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509275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Анонимная функция (лямбда-выражение)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лямбда-выражение позволяет создавать анонимные функции – функции, которые не привязаны к имени.</a:t>
            </a:r>
          </a:p>
          <a:p>
            <a:r>
              <a:rPr lang="ru-RU" dirty="0" smtClean="0"/>
              <a:t>В анонимной функции:</a:t>
            </a:r>
          </a:p>
          <a:p>
            <a:pPr lvl="1"/>
            <a:r>
              <a:rPr lang="ru-RU" dirty="0" smtClean="0"/>
              <a:t>может содержаться только одно выражение</a:t>
            </a:r>
          </a:p>
          <a:p>
            <a:pPr lvl="1"/>
            <a:r>
              <a:rPr lang="ru-RU" dirty="0" smtClean="0"/>
              <a:t>могут передаваться сколько угодно аргументов</a:t>
            </a:r>
          </a:p>
          <a:p>
            <a:pPr lvl="1"/>
            <a:r>
              <a:rPr lang="ru-RU" dirty="0" smtClean="0"/>
              <a:t>не </a:t>
            </a:r>
            <a:r>
              <a:rPr lang="ru-RU" dirty="0"/>
              <a:t>требуют оператора </a:t>
            </a:r>
            <a:r>
              <a:rPr lang="en-US" dirty="0"/>
              <a:t>return</a:t>
            </a:r>
            <a:r>
              <a:rPr lang="ru-RU" dirty="0"/>
              <a:t> для возврата результата.</a:t>
            </a:r>
          </a:p>
          <a:p>
            <a:pPr marL="320040" lvl="1" indent="0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2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4677115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Анонимная функция (лямбда-выражение)</a:t>
            </a:r>
          </a:p>
          <a:p>
            <a:r>
              <a:rPr lang="ru-RU" dirty="0"/>
              <a:t>Схема описания анонимной функции:</a:t>
            </a:r>
            <a:endParaRPr lang="en-US" dirty="0"/>
          </a:p>
          <a:p>
            <a:pPr marL="0" indent="0">
              <a:buNone/>
            </a:pP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b="0" dirty="0">
                <a:latin typeface="Consolas" panose="020B0609020204030204" pitchFamily="49" charset="0"/>
                <a:cs typeface="Consolas" panose="020B0609020204030204" pitchFamily="49" charset="0"/>
              </a:rPr>
              <a:t>[&lt;Параметр</a:t>
            </a:r>
            <a:r>
              <a:rPr lang="en-US" sz="2800" b="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2800" b="0" dirty="0">
                <a:latin typeface="Consolas" panose="020B0609020204030204" pitchFamily="49" charset="0"/>
                <a:cs typeface="Consolas" panose="020B0609020204030204" pitchFamily="49" charset="0"/>
              </a:rPr>
              <a:t>&gt;[, ... , &lt;</a:t>
            </a:r>
            <a:r>
              <a:rPr lang="ru-RU" sz="2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ПараметрN</a:t>
            </a:r>
            <a:r>
              <a:rPr lang="ru-RU" sz="2800" b="0" dirty="0">
                <a:latin typeface="Consolas" panose="020B0609020204030204" pitchFamily="49" charset="0"/>
                <a:cs typeface="Consolas" panose="020B0609020204030204" pitchFamily="49" charset="0"/>
              </a:rPr>
              <a:t>&gt;]]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8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&lt;Возвращаемое значение&gt;</a:t>
            </a:r>
          </a:p>
          <a:p>
            <a:endParaRPr lang="ru-RU" dirty="0" smtClean="0"/>
          </a:p>
          <a:p>
            <a:r>
              <a:rPr lang="ru-RU" dirty="0" smtClean="0"/>
              <a:t>Анонимные функции выполняются быстрее, по сравнению с обычными.</a:t>
            </a:r>
          </a:p>
          <a:p>
            <a:r>
              <a:rPr lang="ru-RU" dirty="0" smtClean="0"/>
              <a:t>В качестве значения анонимная функция возвращает ссылку на объект-функцию, которую можно сохранить в переменной или передать в  качестве параметра в другую функцию.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3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07567" y="1629567"/>
            <a:ext cx="5469778" cy="130748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Стандартная функция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382381" y="3274758"/>
            <a:ext cx="5320149" cy="23376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0070C0"/>
                </a:solidFill>
              </a:rPr>
              <a:t>Анонимная функция (лямбда-выражение)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41393" y="1484409"/>
            <a:ext cx="4531407" cy="20621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sum_arg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(a, b):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 + 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sum_arg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3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87548" y="4602540"/>
            <a:ext cx="8707690" cy="1569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sum_arg2 = 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lambda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a, b: a + b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(sum_arg2(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467711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Анонимная функция (лямбда-выражение)</a:t>
            </a:r>
          </a:p>
          <a:p>
            <a:r>
              <a:rPr lang="ru-RU" dirty="0" smtClean="0"/>
              <a:t>Примеры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403" y="2333685"/>
            <a:ext cx="113174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f1 =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lambda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+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30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f2 =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lambda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x, y: 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x+y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)/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f3 =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lambda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a, b, c=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a+b+c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(f1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(f2(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30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67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(f3(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(f3(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FF0000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lambda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x: x//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+x//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%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+x%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 smtClean="0">
                <a:solidFill>
                  <a:srgbClr val="FF0000"/>
                </a:solidFill>
                <a:latin typeface="JetBrains Mono"/>
              </a:rPr>
              <a:t>)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B050"/>
                </a:solidFill>
                <a:latin typeface="JetBrains Mono"/>
              </a:rPr>
              <a:t>456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895302" y="6550429"/>
            <a:ext cx="66003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5225756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Возврат нескольких значений функциями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поддерживается возврат функциями сразу нескольких значений.</a:t>
            </a:r>
          </a:p>
          <a:p>
            <a:r>
              <a:rPr lang="ru-RU" dirty="0" smtClean="0"/>
              <a:t>Достаточно перечислить их через запятую после инструкции </a:t>
            </a:r>
            <a:r>
              <a:rPr lang="en-US" dirty="0" smtClean="0"/>
              <a:t>return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Типом результата в этом случае будет кортеж (</a:t>
            </a:r>
            <a:r>
              <a:rPr lang="en-US" dirty="0" smtClean="0"/>
              <a:t>tuple)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Важно, при считывании результата в программе использовать соответствующее количество переменных!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Обычно функции определяется с помощью инструкции </a:t>
            </a:r>
            <a:r>
              <a:rPr lang="en-US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195530" y="2723442"/>
            <a:ext cx="3754403" cy="15521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Объявление </a:t>
            </a:r>
            <a:endParaRPr lang="en-US" dirty="0" smtClean="0"/>
          </a:p>
          <a:p>
            <a:pPr marL="0" indent="0" algn="ctr">
              <a:buNone/>
            </a:pPr>
            <a:r>
              <a:rPr lang="ru-RU" i="1" dirty="0" smtClean="0"/>
              <a:t>процедуры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69361" y="2878540"/>
            <a:ext cx="69106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s]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тело процедуры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471238" y="4423600"/>
            <a:ext cx="3202988" cy="18730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Объявление </a:t>
            </a:r>
            <a:r>
              <a:rPr lang="ru-RU" i="1" dirty="0" smtClean="0"/>
              <a:t>функции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69361" y="4509906"/>
            <a:ext cx="6910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s]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altLang="ru-RU" sz="3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тело функции</a:t>
            </a:r>
            <a:endParaRPr lang="ru-RU" altLang="ru-RU" sz="6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ru-RU" sz="3200" dirty="0" smtClean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ru-RU" sz="3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esult</a:t>
            </a:r>
            <a:r>
              <a:rPr lang="en-US" altLang="ru-RU" sz="3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2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522575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Возврат нескольких значений функциями</a:t>
            </a:r>
          </a:p>
          <a:p>
            <a:r>
              <a:rPr lang="ru-RU" dirty="0" smtClean="0"/>
              <a:t>Пример: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6566" y="2530235"/>
            <a:ext cx="10728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f1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x,y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*x,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-y, x**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y 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значения функции через запятую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endParaRPr lang="ru-RU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lambda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x, y: 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*x,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-y, x**y</a:t>
            </a: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) 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# значения функции 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в скобках!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x1,x2,x3=f(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число переменных равно числу параметров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(x1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x2, x3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(f1(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((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lambda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x, y: 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*x,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-y, x**y))(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522575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Возврат нескольких значений функциями</a:t>
            </a:r>
          </a:p>
          <a:p>
            <a:r>
              <a:rPr lang="ru-RU" dirty="0" smtClean="0"/>
              <a:t>Пример: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6566" y="2530235"/>
            <a:ext cx="10728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f1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x,y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*x,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-y, x**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y 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значения функции через запятую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endParaRPr lang="ru-RU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lambda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x, y: 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*x,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-y, x**y</a:t>
            </a: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) 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# значения функции 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в скобках!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x1,x2,x3=f(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число переменных равно числу параметров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(x1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x2, x3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(f1(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((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lambda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x, y: 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*x,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-y, x**y))(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52488" y="2516365"/>
            <a:ext cx="6096000" cy="18774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3200" b="1" u="sng" dirty="0" smtClean="0">
                <a:solidFill>
                  <a:schemeClr val="tx2">
                    <a:lumMod val="75000"/>
                  </a:schemeClr>
                </a:solidFill>
              </a:rPr>
              <a:t>Результат работы кода</a:t>
            </a:r>
          </a:p>
          <a:p>
            <a:r>
              <a:rPr lang="ru-RU" sz="2800" b="1" dirty="0" smtClean="0"/>
              <a:t>60 </a:t>
            </a:r>
            <a:r>
              <a:rPr lang="ru-RU" sz="2800" b="1" dirty="0"/>
              <a:t>-3 3200000</a:t>
            </a:r>
          </a:p>
          <a:p>
            <a:r>
              <a:rPr lang="ru-RU" sz="2800" b="1" dirty="0"/>
              <a:t>(45, -4, 11390625)</a:t>
            </a:r>
          </a:p>
          <a:p>
            <a:r>
              <a:rPr lang="ru-RU" sz="2800" b="1" dirty="0"/>
              <a:t>(6, -1, 8)</a:t>
            </a:r>
          </a:p>
        </p:txBody>
      </p:sp>
    </p:spTree>
    <p:extLst>
      <p:ext uri="{BB962C8B-B14F-4D97-AF65-F5344CB8AC3E}">
        <p14:creationId xmlns:p14="http://schemas.microsoft.com/office/powerpoint/2010/main" val="29315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509275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Функции-генераторы</a:t>
            </a:r>
          </a:p>
          <a:p>
            <a:r>
              <a:rPr lang="ru-RU" dirty="0" smtClean="0"/>
              <a:t>Функцией-генератором называется функция, которая может возвращать одно значение из нескольких на каждой итерации.</a:t>
            </a:r>
          </a:p>
          <a:p>
            <a:r>
              <a:rPr lang="ru-RU" dirty="0" smtClean="0"/>
              <a:t>Приостановить выполнение функции и превратить функцию в генератор позволяет ключевое слово </a:t>
            </a:r>
            <a:r>
              <a:rPr lang="en-US" dirty="0" smtClean="0">
                <a:solidFill>
                  <a:srgbClr val="FF0000"/>
                </a:solidFill>
              </a:rPr>
              <a:t>yield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Фактически, </a:t>
            </a:r>
            <a:r>
              <a:rPr lang="en-US" dirty="0" smtClean="0"/>
              <a:t>yield</a:t>
            </a:r>
            <a:r>
              <a:rPr lang="ru-RU" dirty="0" smtClean="0"/>
              <a:t> выдает текущее значение функции, а не возвращает его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467711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Функции-генераторы</a:t>
            </a:r>
          </a:p>
          <a:p>
            <a:endParaRPr lang="ru-RU" dirty="0" smtClean="0">
              <a:solidFill>
                <a:srgbClr val="0070C0"/>
              </a:solidFill>
            </a:endParaRP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2382" y="2025908"/>
            <a:ext cx="116876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(x, у):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x+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yield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** у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n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(n,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end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 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 	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 # Выведет: 1 4 9 16 25 36 49 64 81 100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n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func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(n,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end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Выведет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: 1 8 27 64 125 216 343 512 729 1000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509275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Функции-генераторы</a:t>
            </a:r>
          </a:p>
          <a:p>
            <a:r>
              <a:rPr lang="ru-RU" dirty="0" smtClean="0"/>
              <a:t>В сравнении с обычными функциями, возвращающими набор значений в виде списка, функции-генераторы позволяют получать значения из такого набора по одному (т.е. не требуется загружать весь набор в память!).  </a:t>
            </a:r>
          </a:p>
          <a:p>
            <a:r>
              <a:rPr lang="ru-RU" dirty="0" smtClean="0"/>
              <a:t>Функции-генераторы неявно вызывают метод </a:t>
            </a:r>
            <a:r>
              <a:rPr lang="en-US" dirty="0" smtClean="0"/>
              <a:t>__next__()</a:t>
            </a:r>
            <a:r>
              <a:rPr lang="ru-RU" dirty="0" smtClean="0"/>
              <a:t>, для получения следующего значения из набора.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8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509275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Функции-генераторы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Python 3.3</a:t>
            </a:r>
            <a:r>
              <a:rPr lang="ru-RU" dirty="0" smtClean="0"/>
              <a:t> появилась возможность вызывать одну функцию-генератор из другой. </a:t>
            </a:r>
          </a:p>
          <a:p>
            <a:r>
              <a:rPr lang="ru-RU" dirty="0" smtClean="0"/>
              <a:t>Для этого применяется расширенный синтаксис </a:t>
            </a:r>
            <a:r>
              <a:rPr lang="en-US" dirty="0" smtClean="0"/>
              <a:t>yield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вызываемая функция-генератор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9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467711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Функции-генераторы</a:t>
            </a:r>
          </a:p>
          <a:p>
            <a:endParaRPr lang="ru-RU" dirty="0" smtClean="0">
              <a:solidFill>
                <a:srgbClr val="0070C0"/>
              </a:solidFill>
            </a:endParaRP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2382" y="2025908"/>
            <a:ext cx="118096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gen2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(n) 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е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n +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yield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е *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gen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e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yield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from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gen2(e)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mylst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=[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gen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(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mylst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) 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(i,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end</a:t>
            </a:r>
            <a:r>
              <a:rPr lang="ru-RU" altLang="ru-RU" sz="2800" b="1" dirty="0">
                <a:solidFill>
                  <a:srgbClr val="660099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12737" y="4098590"/>
            <a:ext cx="5974713" cy="13849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800" b="1" u="sng" dirty="0" smtClean="0">
                <a:solidFill>
                  <a:schemeClr val="tx2">
                    <a:lumMod val="75000"/>
                  </a:schemeClr>
                </a:solidFill>
              </a:rPr>
              <a:t>Результат</a:t>
            </a:r>
            <a:endParaRPr lang="en-US" sz="2800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b="1" dirty="0" smtClean="0"/>
          </a:p>
          <a:p>
            <a:r>
              <a:rPr lang="ru-RU" sz="2800" b="1" dirty="0" smtClean="0"/>
              <a:t>2 </a:t>
            </a:r>
            <a:r>
              <a:rPr lang="ru-RU" sz="2800" b="1" dirty="0"/>
              <a:t>4 6 8 10 2 4 6 8 10 12 14 16 18 20</a:t>
            </a:r>
          </a:p>
        </p:txBody>
      </p:sp>
    </p:spTree>
    <p:extLst>
      <p:ext uri="{BB962C8B-B14F-4D97-AF65-F5344CB8AC3E}">
        <p14:creationId xmlns:p14="http://schemas.microsoft.com/office/powerpoint/2010/main" val="36890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467711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Функции-генераторы</a:t>
            </a:r>
          </a:p>
          <a:p>
            <a:endParaRPr lang="ru-RU" dirty="0" smtClean="0">
              <a:solidFill>
                <a:srgbClr val="0070C0"/>
              </a:solidFill>
            </a:endParaRP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106" y="1686663"/>
            <a:ext cx="730330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prime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(n):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n&lt;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math.sqrt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(n)+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n%i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True</a:t>
            </a:r>
            <a:endParaRPr lang="en-US" altLang="ru-RU" sz="2800" b="1" dirty="0" smtClean="0">
              <a:solidFill>
                <a:srgbClr val="0033B3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mylst1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[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]</a:t>
            </a:r>
            <a:endParaRPr lang="en-US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gen1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yield</a:t>
            </a: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from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gen2(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**(i-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**i))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83412" y="1412113"/>
            <a:ext cx="49416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gen2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f=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p=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prime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(i)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p:</a:t>
            </a:r>
            <a:r>
              <a:rPr lang="en-US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ru-RU" sz="2800" b="1" dirty="0">
                <a:latin typeface="JetBrains Mono"/>
              </a:rPr>
              <a:t>;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 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yield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f==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yield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gen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1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(mylst1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i==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not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found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(i)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509275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Декораторы функций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декоратор – это реализация шаблона, который позволяет добавить поведение к функции или классу.</a:t>
            </a:r>
          </a:p>
          <a:p>
            <a:r>
              <a:rPr lang="ru-RU" dirty="0" smtClean="0"/>
              <a:t>Обычно это выражается синтаксисом </a:t>
            </a:r>
            <a:r>
              <a:rPr lang="en-US" dirty="0" smtClean="0"/>
              <a:t>@decorator</a:t>
            </a:r>
            <a:r>
              <a:rPr lang="ru-RU" dirty="0" smtClean="0"/>
              <a:t> с префиксом функции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3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54385" y="1175044"/>
            <a:ext cx="11405068" cy="509275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Декораторы функций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7441" y="1794531"/>
            <a:ext cx="7978540" cy="338554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x,y,z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input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x,y,z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: 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).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split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x=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(x);y=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(y);z=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(z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0000"/>
                </a:solidFill>
                <a:latin typeface="JetBrains Mono"/>
              </a:rPr>
              <a:t>some_decorator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wraps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(*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f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Вызов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 функции '</a:t>
            </a:r>
            <a:r>
              <a:rPr lang="ru-RU" altLang="ru-RU" sz="2800" b="1" dirty="0" smtClean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f.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f(*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wraps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31846" y="4572034"/>
            <a:ext cx="693277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@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some_decorator</a:t>
            </a:r>
            <a:r>
              <a:rPr lang="ru-RU" altLang="ru-RU" sz="2800" b="1" dirty="0">
                <a:solidFill>
                  <a:srgbClr val="0000B2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00B2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0000"/>
                </a:solidFill>
                <a:latin typeface="JetBrains Mono"/>
              </a:rPr>
              <a:t>decorated_function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x,y,z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f"С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 параметрами 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x,y,z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14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1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decorated_function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x,y,z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84666" y="1633488"/>
            <a:ext cx="5687593" cy="1569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u="sng" dirty="0" smtClean="0">
                <a:solidFill>
                  <a:schemeClr val="tx2"/>
                </a:solidFill>
              </a:rPr>
              <a:t>Результат работы</a:t>
            </a:r>
          </a:p>
          <a:p>
            <a:r>
              <a:rPr lang="ru-RU" sz="2400" b="1" dirty="0" err="1" smtClean="0"/>
              <a:t>input</a:t>
            </a:r>
            <a:r>
              <a:rPr lang="ru-RU" sz="2400" b="1" dirty="0" smtClean="0"/>
              <a:t> </a:t>
            </a:r>
            <a:r>
              <a:rPr lang="ru-RU" sz="2400" b="1" dirty="0" err="1"/>
              <a:t>x,y,z</a:t>
            </a:r>
            <a:r>
              <a:rPr lang="ru-RU" sz="2400" b="1" dirty="0"/>
              <a:t>: 23 56 8</a:t>
            </a:r>
          </a:p>
          <a:p>
            <a:r>
              <a:rPr lang="ru-RU" sz="2400" b="1" dirty="0" smtClean="0"/>
              <a:t>Вызов функции '</a:t>
            </a:r>
            <a:r>
              <a:rPr lang="ru-RU" sz="2400" b="1" dirty="0" err="1" smtClean="0"/>
              <a:t>decorated_function</a:t>
            </a:r>
            <a:r>
              <a:rPr lang="ru-RU" sz="2400" b="1" dirty="0" smtClean="0"/>
              <a:t>'</a:t>
            </a:r>
            <a:endParaRPr lang="ru-RU" sz="2400" b="1" dirty="0"/>
          </a:p>
          <a:p>
            <a:r>
              <a:rPr lang="ru-RU" sz="2400" b="1" dirty="0" smtClean="0"/>
              <a:t>С параметрами </a:t>
            </a:r>
            <a:r>
              <a:rPr lang="ru-RU" sz="2400" b="1" dirty="0"/>
              <a:t>(23, 56, 8)</a:t>
            </a:r>
          </a:p>
        </p:txBody>
      </p:sp>
    </p:spTree>
    <p:extLst>
      <p:ext uri="{BB962C8B-B14F-4D97-AF65-F5344CB8AC3E}">
        <p14:creationId xmlns:p14="http://schemas.microsoft.com/office/powerpoint/2010/main" val="7233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92011" y="1484851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fact_rec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(n):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n ==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n ==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n *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fact_rec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(n -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0392" y="1297136"/>
            <a:ext cx="62632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fact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(n):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f = 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n+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f *= i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f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75956" y="3772310"/>
            <a:ext cx="7751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check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n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n: 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fact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(n) !=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fact_rec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(n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Something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is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wrong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Everything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is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OK"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4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82382" y="1274797"/>
            <a:ext cx="11405068" cy="509275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Декораторы функций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9403" y="2201882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some_decorator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(f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#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 f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– это декорируемая функция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wraps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(*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</a:t>
            </a: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en-US" altLang="ru-RU" sz="2800" b="1" i="1" dirty="0" err="1" smtClean="0">
                <a:solidFill>
                  <a:srgbClr val="8C8C8C"/>
                </a:solidFill>
                <a:latin typeface="JetBrains Mono"/>
              </a:rPr>
              <a:t>args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–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параметры функции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f"Вызов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 функции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f.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args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</a:t>
            </a: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вызов функции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wraps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</a:t>
            </a:r>
            <a:r>
              <a:rPr lang="en-US" altLang="ru-RU" sz="2800" b="1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функция-декоратор </a:t>
            </a:r>
            <a:r>
              <a:rPr lang="ru-RU" altLang="ru-RU" sz="2800" b="1" i="1" dirty="0" err="1" smtClean="0">
                <a:solidFill>
                  <a:srgbClr val="8C8C8C"/>
                </a:solidFill>
                <a:latin typeface="JetBrains Mono"/>
              </a:rPr>
              <a:t>вовзращает</a:t>
            </a:r>
            <a:endParaRPr lang="ru-RU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@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some_decorator</a:t>
            </a:r>
            <a:r>
              <a:rPr lang="ru-RU" altLang="ru-RU" sz="2800" b="1" dirty="0">
                <a:solidFill>
                  <a:srgbClr val="0000B2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00B2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decorated_function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(x):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f"С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 аргументов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x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Модули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Инструкции </a:t>
            </a:r>
            <a:r>
              <a:rPr lang="en-US" dirty="0">
                <a:solidFill>
                  <a:schemeClr val="tx1"/>
                </a:solidFill>
              </a:rPr>
              <a:t>import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en-US" dirty="0">
                <a:solidFill>
                  <a:schemeClr val="tx1"/>
                </a:solidFill>
              </a:rPr>
              <a:t>from</a:t>
            </a:r>
            <a:r>
              <a:rPr lang="ru-RU" dirty="0">
                <a:solidFill>
                  <a:schemeClr val="tx1"/>
                </a:solidFill>
              </a:rPr>
              <a:t>. Создание и использование собственных модулей. Обзор стандартной библиотеки </a:t>
            </a:r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226640"/>
            <a:ext cx="11323307" cy="50325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Модуль в </a:t>
            </a:r>
            <a:r>
              <a:rPr lang="en-US" dirty="0" smtClean="0"/>
              <a:t>Python</a:t>
            </a:r>
            <a:r>
              <a:rPr lang="ru-RU" dirty="0" smtClean="0"/>
              <a:t> – это любой файл с программой.</a:t>
            </a:r>
          </a:p>
          <a:p>
            <a:r>
              <a:rPr lang="ru-RU" dirty="0" smtClean="0"/>
              <a:t>Для подключения модуля к программе его нужно импортировать.</a:t>
            </a:r>
          </a:p>
          <a:p>
            <a:r>
              <a:rPr lang="ru-RU" dirty="0" smtClean="0"/>
              <a:t>Одной инструкцией можно подключить несколько модулей (не рекомендуется)</a:t>
            </a:r>
          </a:p>
          <a:p>
            <a:r>
              <a:rPr lang="en-US" dirty="0" smtClean="0"/>
              <a:t>Python</a:t>
            </a:r>
            <a:r>
              <a:rPr lang="ru-RU" dirty="0" smtClean="0"/>
              <a:t> помещает код импортируемых модулей вместе с остальной частью приложения в память, как будто был создан один огромный файл.</a:t>
            </a: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4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65513" y="1452282"/>
            <a:ext cx="11405062" cy="4719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7030A0"/>
                </a:solidFill>
              </a:rPr>
              <a:t>Способы импортирования модулей:</a:t>
            </a:r>
          </a:p>
          <a:p>
            <a:r>
              <a:rPr lang="ru-RU" dirty="0" smtClean="0"/>
              <a:t>инструкция </a:t>
            </a:r>
            <a:r>
              <a:rPr lang="en-US" dirty="0" smtClean="0"/>
              <a:t>import</a:t>
            </a:r>
            <a:r>
              <a:rPr lang="ru-RU" dirty="0" smtClean="0"/>
              <a:t> – для импорта целого модуля.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module1[, module2, …]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module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new_name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cs typeface="Consolas" panose="020B0609020204030204" pitchFamily="49" charset="0"/>
              </a:rPr>
              <a:t>Доступ к импортированному содержимому осуществляется через точку: </a:t>
            </a:r>
          </a:p>
          <a:p>
            <a:pPr marL="0" indent="0" algn="ctr">
              <a:buNone/>
            </a:pPr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имя_модуля.функция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8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65513" y="1452282"/>
            <a:ext cx="11405062" cy="4719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7030A0"/>
                </a:solidFill>
              </a:rPr>
              <a:t>Способы импортирования модулей:</a:t>
            </a:r>
          </a:p>
          <a:p>
            <a:r>
              <a:rPr lang="ru-RU" dirty="0" smtClean="0"/>
              <a:t>инструкция </a:t>
            </a:r>
            <a:r>
              <a:rPr lang="en-US" dirty="0" smtClean="0"/>
              <a:t>import</a:t>
            </a:r>
            <a:r>
              <a:rPr lang="ru-RU" dirty="0" smtClean="0"/>
              <a:t> – для импорта целого модуля.</a:t>
            </a:r>
          </a:p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2666" y="3352255"/>
            <a:ext cx="9505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time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random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as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 smtClean="0">
                <a:solidFill>
                  <a:srgbClr val="FF0000"/>
                </a:solidFill>
                <a:latin typeface="JetBrains Mono"/>
              </a:rPr>
              <a:t>rnd</a:t>
            </a:r>
            <a:endParaRPr lang="en-US" altLang="ru-RU" sz="3200" b="1" dirty="0" smtClean="0">
              <a:solidFill>
                <a:srgbClr val="FF0000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3200" b="1" dirty="0" smtClean="0">
              <a:solidFill>
                <a:srgbClr val="000080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3200" b="1" dirty="0" smtClean="0">
              <a:solidFill>
                <a:srgbClr val="000080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f"time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time.time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sz="32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\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t 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PI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math.pi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f"rnd_val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rnd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.random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40712" y="3692355"/>
            <a:ext cx="6829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time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random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as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 smtClean="0">
                <a:solidFill>
                  <a:srgbClr val="FF0000"/>
                </a:solidFill>
                <a:latin typeface="JetBrains Mono"/>
              </a:rPr>
              <a:t>rnd</a:t>
            </a:r>
            <a:endParaRPr lang="en-US" altLang="ru-RU" sz="3200" b="1" dirty="0">
              <a:solidFill>
                <a:srgbClr val="FF0000"/>
              </a:solidFill>
              <a:latin typeface="JetBrains Mon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42645" y="3107580"/>
            <a:ext cx="1075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ИЛИ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872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65513" y="1452282"/>
            <a:ext cx="11405062" cy="4719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7030A0"/>
                </a:solidFill>
              </a:rPr>
              <a:t>Способы импортирования модулей:</a:t>
            </a:r>
          </a:p>
          <a:p>
            <a:r>
              <a:rPr lang="ru-RU" dirty="0" smtClean="0"/>
              <a:t>инструкция </a:t>
            </a:r>
            <a:r>
              <a:rPr lang="en-US" dirty="0" smtClean="0"/>
              <a:t>import</a:t>
            </a:r>
            <a:r>
              <a:rPr lang="ru-RU" dirty="0" smtClean="0"/>
              <a:t> – для импорта целого модуля.</a:t>
            </a:r>
          </a:p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2666" y="3352255"/>
            <a:ext cx="9505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time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random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as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 smtClean="0">
                <a:solidFill>
                  <a:srgbClr val="FF0000"/>
                </a:solidFill>
                <a:latin typeface="JetBrains Mono"/>
              </a:rPr>
              <a:t>rnd</a:t>
            </a:r>
            <a:endParaRPr lang="en-US" altLang="ru-RU" sz="3200" b="1" dirty="0" smtClean="0">
              <a:solidFill>
                <a:srgbClr val="FF0000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3200" b="1" dirty="0" smtClean="0">
              <a:solidFill>
                <a:srgbClr val="000080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3200" b="1" dirty="0" smtClean="0">
              <a:solidFill>
                <a:srgbClr val="000080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f"time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time.time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sz="32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\</a:t>
            </a:r>
            <a:r>
              <a:rPr lang="en-US" altLang="ru-RU" sz="3200" b="1" dirty="0" smtClean="0">
                <a:solidFill>
                  <a:srgbClr val="008080"/>
                </a:solidFill>
                <a:latin typeface="JetBrains Mono"/>
              </a:rPr>
              <a:t>t 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PI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math.pi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f"rnd_val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rnd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.random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40712" y="3692355"/>
            <a:ext cx="6829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time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random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as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 smtClean="0">
                <a:solidFill>
                  <a:srgbClr val="FF0000"/>
                </a:solidFill>
                <a:latin typeface="JetBrains Mono"/>
              </a:rPr>
              <a:t>rnd</a:t>
            </a:r>
            <a:endParaRPr lang="en-US" altLang="ru-RU" sz="3200" b="1" dirty="0">
              <a:solidFill>
                <a:srgbClr val="FF0000"/>
              </a:solidFill>
              <a:latin typeface="JetBrains Mon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42645" y="3107580"/>
            <a:ext cx="1075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ИЛИ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754026" y="3122522"/>
            <a:ext cx="8116549" cy="206210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3200" b="1" i="1" u="sng" dirty="0" smtClean="0">
                <a:solidFill>
                  <a:srgbClr val="000000"/>
                </a:solidFill>
                <a:cs typeface="Consolas" panose="020B0609020204030204" pitchFamily="49" charset="0"/>
              </a:rPr>
              <a:t>Результат</a:t>
            </a:r>
            <a:r>
              <a:rPr lang="ru-RU" sz="3200" b="1" dirty="0" smtClean="0">
                <a:solidFill>
                  <a:srgbClr val="000000"/>
                </a:solidFill>
                <a:cs typeface="Consolas" panose="020B0609020204030204" pitchFamily="49" charset="0"/>
              </a:rPr>
              <a:t>:</a:t>
            </a:r>
          </a:p>
          <a:p>
            <a:r>
              <a:rPr lang="en-US" sz="3200" b="1" dirty="0">
                <a:latin typeface="Cambria" panose="02040503050406030204" pitchFamily="18" charset="0"/>
              </a:rPr>
              <a:t>time = 1601891148.131</a:t>
            </a:r>
          </a:p>
          <a:p>
            <a:r>
              <a:rPr lang="en-US" sz="3200" b="1" dirty="0">
                <a:latin typeface="Cambria" panose="02040503050406030204" pitchFamily="18" charset="0"/>
              </a:rPr>
              <a:t>PI</a:t>
            </a:r>
            <a:r>
              <a:rPr lang="en-US" sz="3200" b="1" dirty="0"/>
              <a:t> </a:t>
            </a:r>
            <a:r>
              <a:rPr lang="en-US" sz="3200" b="1" dirty="0">
                <a:latin typeface="Cambria" panose="02040503050406030204" pitchFamily="18" charset="0"/>
              </a:rPr>
              <a:t>=</a:t>
            </a:r>
            <a:r>
              <a:rPr lang="en-US" sz="3200" b="1" dirty="0"/>
              <a:t> </a:t>
            </a:r>
            <a:r>
              <a:rPr lang="en-US" sz="3200" b="1" dirty="0">
                <a:latin typeface="Cambria" panose="02040503050406030204" pitchFamily="18" charset="0"/>
              </a:rPr>
              <a:t>3.141592653589793</a:t>
            </a:r>
          </a:p>
          <a:p>
            <a:r>
              <a:rPr lang="en-US" sz="3200" b="1" dirty="0" err="1" smtClean="0">
                <a:latin typeface="Cambria" panose="02040503050406030204" pitchFamily="18" charset="0"/>
              </a:rPr>
              <a:t>rnd_val</a:t>
            </a:r>
            <a:r>
              <a:rPr lang="en-US" sz="3200" b="1" dirty="0" smtClean="0">
                <a:latin typeface="Cambria" panose="02040503050406030204" pitchFamily="18" charset="0"/>
              </a:rPr>
              <a:t> </a:t>
            </a:r>
            <a:r>
              <a:rPr lang="en-US" sz="3200" b="1" dirty="0">
                <a:latin typeface="Cambria" panose="02040503050406030204" pitchFamily="18" charset="0"/>
              </a:rPr>
              <a:t>=</a:t>
            </a:r>
            <a:r>
              <a:rPr lang="en-US" sz="3200" b="1" dirty="0"/>
              <a:t> </a:t>
            </a:r>
            <a:r>
              <a:rPr lang="en-US" sz="3200" b="1" dirty="0">
                <a:latin typeface="Cambria" panose="02040503050406030204" pitchFamily="18" charset="0"/>
              </a:rPr>
              <a:t>0.0438637083339346</a:t>
            </a:r>
            <a:endParaRPr lang="ru-RU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10363" y="1452282"/>
            <a:ext cx="11154256" cy="48068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7030A0"/>
                </a:solidFill>
              </a:rPr>
              <a:t>Способы импортирования модулей:</a:t>
            </a:r>
          </a:p>
          <a:p>
            <a:r>
              <a:rPr lang="ru-RU" dirty="0" smtClean="0"/>
              <a:t>инструкция </a:t>
            </a:r>
            <a:r>
              <a:rPr lang="en-US" dirty="0" smtClean="0"/>
              <a:t>from … import – </a:t>
            </a:r>
            <a:r>
              <a:rPr lang="ru-RU" dirty="0" smtClean="0"/>
              <a:t>импорт отдельного содержимого модуля (например, некоторых (перечисленных) функций)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module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func1[, func2, …]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new_func_name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module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cs typeface="Consolas" panose="020B0609020204030204" pitchFamily="49" charset="0"/>
              </a:rPr>
              <a:t>Доступ к импортированному содержимому по имени (без указания модуля)</a:t>
            </a:r>
            <a:endParaRPr lang="ru-RU" dirty="0"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2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65513" y="1452282"/>
            <a:ext cx="11405062" cy="19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7030A0"/>
                </a:solidFill>
              </a:rPr>
              <a:t>Способы импортирования модулей:</a:t>
            </a:r>
          </a:p>
          <a:p>
            <a:r>
              <a:rPr lang="ru-RU" dirty="0"/>
              <a:t>инструкция </a:t>
            </a:r>
            <a:r>
              <a:rPr lang="en-US" dirty="0"/>
              <a:t>from … import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60489" y="3439206"/>
            <a:ext cx="95050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log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cos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ceil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sqrt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as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sq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endParaRPr lang="ru-RU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y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ceil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log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)*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sq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)-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cos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30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f"y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=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y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62054" y="3439205"/>
            <a:ext cx="8481223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log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sqrt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as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sq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cos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ceil</a:t>
            </a:r>
            <a:endParaRPr lang="ru-RU" altLang="ru-RU" sz="60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b="1" dirty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y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ceil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log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)*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sq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)-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cos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30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f"y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=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y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259557" y="1452282"/>
            <a:ext cx="11405062" cy="19869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7030A0"/>
                </a:solidFill>
              </a:rPr>
              <a:t>Функция </a:t>
            </a:r>
            <a:r>
              <a:rPr lang="en-US" dirty="0" err="1" smtClean="0">
                <a:solidFill>
                  <a:srgbClr val="7030A0"/>
                </a:solidFill>
              </a:rPr>
              <a:t>dir</a:t>
            </a:r>
            <a:r>
              <a:rPr lang="en-US" dirty="0" smtClean="0">
                <a:solidFill>
                  <a:srgbClr val="7030A0"/>
                </a:solidFill>
              </a:rPr>
              <a:t>([</a:t>
            </a:r>
            <a:r>
              <a:rPr lang="en-US" dirty="0" err="1" smtClean="0">
                <a:solidFill>
                  <a:srgbClr val="7030A0"/>
                </a:solidFill>
              </a:rPr>
              <a:t>object_name</a:t>
            </a:r>
            <a:r>
              <a:rPr lang="en-US" dirty="0" smtClean="0">
                <a:solidFill>
                  <a:srgbClr val="7030A0"/>
                </a:solidFill>
              </a:rPr>
              <a:t>])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r>
              <a:rPr lang="ru-RU" dirty="0" smtClean="0"/>
              <a:t>Для просмотра перечня функций, входящих в импортируемый модуль, можно воспользоваться функцией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9480" y="4924220"/>
            <a:ext cx="11405062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q-AL" altLang="ru-RU" sz="2400" b="1" dirty="0" smtClean="0">
                <a:latin typeface="JetBrains Mono"/>
              </a:rPr>
              <a:t>__</a:t>
            </a:r>
            <a:r>
              <a:rPr lang="sq-AL" altLang="ru-RU" sz="2000" b="1" dirty="0">
                <a:latin typeface="JetBrains Mono"/>
              </a:rPr>
              <a:t>doc__, __loader__, __name__, __package__, __spec__, acos, acosh, asin, asinh, atan, atan2, atanh, ceil, copysign, cos, cosh, degrees, e, erf, erfc, exp, expm1, fabs, factorial, floor, fmod, frexp, fsum, gamma, gcd, hypot, inf, isclose, isfinite, isinf, isnan, ldexp, lgamma, log, log10, log1p, log2, modf, nan, pi, pow, radians, remainder, sin, sinh, sqrt, tan, tanh, tau, trunc</a:t>
            </a:r>
            <a:endParaRPr lang="ru-RU" altLang="ru-RU" sz="4400" b="1" dirty="0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21618" y="310833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function_list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dir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function_list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660099"/>
                </a:solidFill>
                <a:latin typeface="JetBrains Mono"/>
              </a:rPr>
              <a:t>end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", "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9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341312" y="1359660"/>
            <a:ext cx="11323307" cy="503251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Создание собственного модуля</a:t>
            </a:r>
          </a:p>
          <a:p>
            <a:pPr marL="742950" indent="-742950">
              <a:buFont typeface="+mj-lt"/>
              <a:buAutoNum type="arabicPeriod"/>
            </a:pPr>
            <a:r>
              <a:rPr lang="ru-RU" dirty="0" smtClean="0"/>
              <a:t>Создайте новый файл с расширением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ru-RU" dirty="0" smtClean="0"/>
              <a:t>. </a:t>
            </a:r>
          </a:p>
          <a:p>
            <a:pPr marL="742950" indent="-742950">
              <a:buFont typeface="+mj-lt"/>
              <a:buAutoNum type="arabicPeriod"/>
            </a:pPr>
            <a:r>
              <a:rPr lang="ru-RU" dirty="0" smtClean="0"/>
              <a:t>Добавьте в него атрибуты (определение переменных, функций и др.)</a:t>
            </a:r>
          </a:p>
          <a:p>
            <a:pPr marL="742950" indent="-742950">
              <a:buFont typeface="+mj-lt"/>
              <a:buAutoNum type="arabicPeriod"/>
            </a:pPr>
            <a:r>
              <a:rPr lang="ru-RU" dirty="0" smtClean="0"/>
              <a:t>Импортируйте модуль в своей программе.</a:t>
            </a:r>
          </a:p>
          <a:p>
            <a:r>
              <a:rPr lang="ru-RU" i="1" u="sng" dirty="0" smtClean="0"/>
              <a:t>Важно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Расширение файла модуля может быть любым, но импортировать можно только файлы с расширением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!</a:t>
            </a:r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3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Если в функции не указан результат выполнения или указан пустой оператор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ru-RU" dirty="0" smtClean="0"/>
              <a:t>, то возвращается специальное значение </a:t>
            </a:r>
            <a:r>
              <a:rPr lang="en-US" dirty="0" smtClean="0">
                <a:solidFill>
                  <a:srgbClr val="0000FF"/>
                </a:solidFill>
              </a:rPr>
              <a:t>None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0015" y="3865072"/>
            <a:ext cx="2800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check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53" y="3250908"/>
            <a:ext cx="7116578" cy="21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- Пример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73850" y="1617750"/>
            <a:ext cx="6237605" cy="50475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is_prime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(x):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&lt;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or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&gt;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%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==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 +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% i ==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is_perfect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(x):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sum_del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(x)+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x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sum_del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(x):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x //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% i ==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+= i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check_n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n =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input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n: "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is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prime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is_prime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(n))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is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not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prime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is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perfect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is_perfect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(n))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is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not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perfect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ru-RU" altLang="ru-RU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9040" y="1248418"/>
            <a:ext cx="3137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/>
              <a:t>Файл </a:t>
            </a:r>
            <a:r>
              <a:rPr lang="en-US" sz="2400" b="1" u="sng" dirty="0" smtClean="0">
                <a:latin typeface="Cambria" panose="02040503050406030204" pitchFamily="18" charset="0"/>
              </a:rPr>
              <a:t>my_module.py</a:t>
            </a:r>
            <a:r>
              <a:rPr lang="ru-RU" sz="2400" b="1" u="sng" dirty="0" smtClean="0">
                <a:latin typeface="Cambria" panose="02040503050406030204" pitchFamily="18" charset="0"/>
              </a:rPr>
              <a:t> </a:t>
            </a:r>
            <a:endParaRPr lang="ru-RU" sz="2400" b="1" u="sng" dirty="0">
              <a:latin typeface="Cambria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43762" y="2082348"/>
            <a:ext cx="4784652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FF0000"/>
                </a:solidFill>
                <a:latin typeface="JetBrains Mono"/>
              </a:rPr>
              <a:t>my_module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FF0000"/>
                </a:solidFill>
                <a:latin typeface="JetBrains Mono"/>
              </a:rPr>
              <a:t>my_module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80808"/>
                </a:solidFill>
                <a:latin typeface="JetBrains Mono"/>
              </a:rPr>
              <a:t>sum_del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while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"1.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Check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: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prime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or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perfect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\n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         </a:t>
            </a:r>
            <a:r>
              <a:rPr lang="en-US" altLang="ru-RU" b="1" dirty="0" smtClean="0">
                <a:solidFill>
                  <a:srgbClr val="008080"/>
                </a:solidFill>
                <a:latin typeface="JetBrains Mono"/>
              </a:rPr>
              <a:t>  </a:t>
            </a:r>
            <a:r>
              <a:rPr lang="ru-RU" altLang="ru-RU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2.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Count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sum_delit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\n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         </a:t>
            </a:r>
            <a:r>
              <a:rPr lang="en-US" altLang="ru-RU" b="1" dirty="0" smtClean="0">
                <a:solidFill>
                  <a:srgbClr val="008080"/>
                </a:solidFill>
                <a:latin typeface="JetBrains Mono"/>
              </a:rPr>
              <a:t>  </a:t>
            </a:r>
            <a:r>
              <a:rPr lang="ru-RU" altLang="ru-RU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3.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Exit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c =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Your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choice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(1-3)?"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c==</a:t>
            </a:r>
            <a:r>
              <a:rPr lang="ru-RU" altLang="ru-RU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b="1" dirty="0" err="1">
                <a:solidFill>
                  <a:srgbClr val="FF0000"/>
                </a:solidFill>
                <a:latin typeface="JetBrains Mono"/>
              </a:rPr>
              <a:t>my_module</a:t>
            </a:r>
            <a:r>
              <a:rPr lang="ru-RU" altLang="ru-RU" b="1" dirty="0" err="1">
                <a:solidFill>
                  <a:srgbClr val="080808"/>
                </a:solidFill>
                <a:latin typeface="JetBrains Mono"/>
              </a:rPr>
              <a:t>.check_n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elif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c==</a:t>
            </a:r>
            <a:r>
              <a:rPr lang="ru-RU" altLang="ru-RU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    x =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input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x: 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f"sum_del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x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)=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b="1" dirty="0" err="1">
                <a:solidFill>
                  <a:srgbClr val="080808"/>
                </a:solidFill>
                <a:latin typeface="JetBrains Mono"/>
              </a:rPr>
              <a:t>sum_del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(x)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exit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000" b="1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79967" y="1386917"/>
            <a:ext cx="2244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/>
              <a:t>Файл </a:t>
            </a:r>
            <a:r>
              <a:rPr lang="en-US" sz="2400" b="1" u="sng" dirty="0" smtClean="0">
                <a:latin typeface="Cambria" panose="02040503050406030204" pitchFamily="18" charset="0"/>
              </a:rPr>
              <a:t>main.py</a:t>
            </a:r>
            <a:r>
              <a:rPr lang="ru-RU" sz="2400" b="1" u="sng" dirty="0" smtClean="0">
                <a:latin typeface="Cambria" panose="02040503050406030204" pitchFamily="18" charset="0"/>
              </a:rPr>
              <a:t> </a:t>
            </a:r>
            <a:endParaRPr lang="ru-RU" sz="2400" b="1" u="sng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9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341312" y="1359660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Создание собственного модуля</a:t>
            </a:r>
          </a:p>
          <a:p>
            <a:r>
              <a:rPr lang="ru-RU" dirty="0" smtClean="0"/>
              <a:t>Правила именования модулей:</a:t>
            </a:r>
          </a:p>
          <a:p>
            <a:pPr lvl="1"/>
            <a:r>
              <a:rPr lang="ru-RU" dirty="0" smtClean="0"/>
              <a:t>Нельзя использовать в качестве имени зарезервированные ключевые слова или имена встроенных функций!</a:t>
            </a:r>
          </a:p>
          <a:p>
            <a:pPr lvl="1"/>
            <a:r>
              <a:rPr lang="ru-RU" dirty="0" smtClean="0"/>
              <a:t>Имя модуля не может начинаться с цифры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2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341312" y="1139688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Создание собственного модуля</a:t>
            </a:r>
          </a:p>
          <a:p>
            <a:r>
              <a:rPr lang="ru-RU" dirty="0" smtClean="0"/>
              <a:t>Пути поиска модулей указаны в переменной </a:t>
            </a:r>
            <a:r>
              <a:rPr lang="en-US" dirty="0" err="1" smtClean="0"/>
              <a:t>sys.path</a:t>
            </a:r>
            <a:endParaRPr lang="ru-RU" dirty="0"/>
          </a:p>
          <a:p>
            <a:r>
              <a:rPr lang="en-US" dirty="0" err="1" smtClean="0"/>
              <a:t>sys.path</a:t>
            </a:r>
            <a:r>
              <a:rPr lang="en-US" dirty="0" smtClean="0"/>
              <a:t> </a:t>
            </a:r>
            <a:r>
              <a:rPr lang="ru-RU" dirty="0" smtClean="0"/>
              <a:t>по умолчанию включает:</a:t>
            </a:r>
          </a:p>
          <a:p>
            <a:pPr lvl="1"/>
            <a:r>
              <a:rPr lang="ru-RU" dirty="0" smtClean="0"/>
              <a:t>Текущую директорию</a:t>
            </a:r>
          </a:p>
          <a:p>
            <a:pPr lvl="1"/>
            <a:r>
              <a:rPr lang="ru-RU" dirty="0" smtClean="0"/>
              <a:t>Директории, в которых установлен </a:t>
            </a:r>
            <a:r>
              <a:rPr lang="en-US" dirty="0" smtClean="0"/>
              <a:t>python</a:t>
            </a:r>
          </a:p>
          <a:p>
            <a:r>
              <a:rPr lang="en-US" dirty="0" err="1" smtClean="0"/>
              <a:t>sys.path</a:t>
            </a:r>
            <a:r>
              <a:rPr lang="ru-RU" dirty="0"/>
              <a:t> </a:t>
            </a:r>
            <a:r>
              <a:rPr lang="ru-RU" dirty="0" smtClean="0"/>
              <a:t>можно изменять вручную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09915" y="542815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sys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sys.path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341312" y="1359660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Создание собственного модуля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7049" y="3497702"/>
            <a:ext cx="11694743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['C:\\</a:t>
            </a:r>
            <a:r>
              <a:rPr lang="ru-RU" sz="2400" dirty="0" err="1"/>
              <a:t>Users</a:t>
            </a:r>
            <a:r>
              <a:rPr lang="ru-RU" sz="2400" dirty="0"/>
              <a:t>\\</a:t>
            </a:r>
            <a:r>
              <a:rPr lang="ru-RU" sz="2400" dirty="0" err="1"/>
              <a:t>User</a:t>
            </a:r>
            <a:r>
              <a:rPr lang="ru-RU" sz="2400" dirty="0"/>
              <a:t>\\</a:t>
            </a:r>
            <a:r>
              <a:rPr lang="ru-RU" sz="2400" dirty="0" err="1"/>
              <a:t>PycharmProjects</a:t>
            </a:r>
            <a:r>
              <a:rPr lang="ru-RU" sz="2400" dirty="0"/>
              <a:t>\\</a:t>
            </a:r>
            <a:r>
              <a:rPr lang="ru-RU" sz="2400" dirty="0" err="1"/>
              <a:t>pythonProject</a:t>
            </a:r>
            <a:r>
              <a:rPr lang="ru-RU" sz="2400" dirty="0"/>
              <a:t>', 'C:\\</a:t>
            </a:r>
            <a:r>
              <a:rPr lang="ru-RU" sz="2400" dirty="0" err="1"/>
              <a:t>Users</a:t>
            </a:r>
            <a:r>
              <a:rPr lang="ru-RU" sz="2400" dirty="0"/>
              <a:t>\\</a:t>
            </a:r>
            <a:r>
              <a:rPr lang="ru-RU" sz="2400" dirty="0" err="1"/>
              <a:t>User</a:t>
            </a:r>
            <a:r>
              <a:rPr lang="ru-RU" sz="2400" dirty="0"/>
              <a:t>\\</a:t>
            </a:r>
            <a:r>
              <a:rPr lang="ru-RU" sz="2400" dirty="0" err="1"/>
              <a:t>PycharmProjects</a:t>
            </a:r>
            <a:r>
              <a:rPr lang="ru-RU" sz="2400" dirty="0"/>
              <a:t>\\</a:t>
            </a:r>
            <a:r>
              <a:rPr lang="ru-RU" sz="2400" dirty="0" err="1"/>
              <a:t>pythonProject</a:t>
            </a:r>
            <a:r>
              <a:rPr lang="ru-RU" sz="2400" dirty="0"/>
              <a:t>', 'C:\\</a:t>
            </a:r>
            <a:r>
              <a:rPr lang="ru-RU" sz="2400" dirty="0" err="1"/>
              <a:t>Users</a:t>
            </a:r>
            <a:r>
              <a:rPr lang="ru-RU" sz="2400" dirty="0"/>
              <a:t>\\</a:t>
            </a:r>
            <a:r>
              <a:rPr lang="ru-RU" sz="2400" dirty="0" err="1"/>
              <a:t>User</a:t>
            </a:r>
            <a:r>
              <a:rPr lang="ru-RU" sz="2400" dirty="0"/>
              <a:t>\\</a:t>
            </a:r>
            <a:r>
              <a:rPr lang="ru-RU" sz="2400" dirty="0" err="1"/>
              <a:t>PycharmProjects</a:t>
            </a:r>
            <a:r>
              <a:rPr lang="ru-RU" sz="2400" dirty="0"/>
              <a:t>\\</a:t>
            </a:r>
            <a:r>
              <a:rPr lang="ru-RU" sz="2400" dirty="0" err="1"/>
              <a:t>pythonProject</a:t>
            </a:r>
            <a:r>
              <a:rPr lang="ru-RU" sz="2400" dirty="0"/>
              <a:t>\\</a:t>
            </a:r>
            <a:r>
              <a:rPr lang="ru-RU" sz="2400" dirty="0" err="1"/>
              <a:t>venv</a:t>
            </a:r>
            <a:r>
              <a:rPr lang="ru-RU" sz="2400" dirty="0"/>
              <a:t>\\</a:t>
            </a:r>
            <a:r>
              <a:rPr lang="ru-RU" sz="2400" dirty="0" err="1"/>
              <a:t>Scripts</a:t>
            </a:r>
            <a:r>
              <a:rPr lang="ru-RU" sz="2400" dirty="0"/>
              <a:t>\\python37.zip', 'D:\\</a:t>
            </a:r>
            <a:r>
              <a:rPr lang="ru-RU" sz="2400" dirty="0" err="1"/>
              <a:t>Python</a:t>
            </a:r>
            <a:r>
              <a:rPr lang="ru-RU" sz="2400" dirty="0"/>
              <a:t>\\</a:t>
            </a:r>
            <a:r>
              <a:rPr lang="ru-RU" sz="2400" dirty="0" err="1"/>
              <a:t>DLLs</a:t>
            </a:r>
            <a:r>
              <a:rPr lang="ru-RU" sz="2400" dirty="0"/>
              <a:t>', 'D:\\</a:t>
            </a:r>
            <a:r>
              <a:rPr lang="ru-RU" sz="2400" dirty="0" err="1"/>
              <a:t>Python</a:t>
            </a:r>
            <a:r>
              <a:rPr lang="ru-RU" sz="2400" dirty="0"/>
              <a:t>\\</a:t>
            </a:r>
            <a:r>
              <a:rPr lang="ru-RU" sz="2400" dirty="0" err="1"/>
              <a:t>lib</a:t>
            </a:r>
            <a:r>
              <a:rPr lang="ru-RU" sz="2400" dirty="0"/>
              <a:t>', 'D:\\</a:t>
            </a:r>
            <a:r>
              <a:rPr lang="ru-RU" sz="2400" dirty="0" err="1"/>
              <a:t>Python</a:t>
            </a:r>
            <a:r>
              <a:rPr lang="ru-RU" sz="2400" dirty="0"/>
              <a:t>', 'C:\\</a:t>
            </a:r>
            <a:r>
              <a:rPr lang="ru-RU" sz="2400" dirty="0" err="1"/>
              <a:t>Users</a:t>
            </a:r>
            <a:r>
              <a:rPr lang="ru-RU" sz="2400" dirty="0"/>
              <a:t>\\</a:t>
            </a:r>
            <a:r>
              <a:rPr lang="ru-RU" sz="2400" dirty="0" err="1"/>
              <a:t>User</a:t>
            </a:r>
            <a:r>
              <a:rPr lang="ru-RU" sz="2400" dirty="0"/>
              <a:t>\\</a:t>
            </a:r>
            <a:r>
              <a:rPr lang="ru-RU" sz="2400" dirty="0" err="1"/>
              <a:t>PycharmProjects</a:t>
            </a:r>
            <a:r>
              <a:rPr lang="ru-RU" sz="2400" dirty="0"/>
              <a:t>\\</a:t>
            </a:r>
            <a:r>
              <a:rPr lang="ru-RU" sz="2400" dirty="0" err="1"/>
              <a:t>pythonProject</a:t>
            </a:r>
            <a:r>
              <a:rPr lang="ru-RU" sz="2400" dirty="0"/>
              <a:t>\\</a:t>
            </a:r>
            <a:r>
              <a:rPr lang="ru-RU" sz="2400" dirty="0" err="1"/>
              <a:t>venv</a:t>
            </a:r>
            <a:r>
              <a:rPr lang="ru-RU" sz="2400" dirty="0"/>
              <a:t>', 'C:\\</a:t>
            </a:r>
            <a:r>
              <a:rPr lang="ru-RU" sz="2400" dirty="0" err="1"/>
              <a:t>Users</a:t>
            </a:r>
            <a:r>
              <a:rPr lang="ru-RU" sz="2400" dirty="0"/>
              <a:t>\\</a:t>
            </a:r>
            <a:r>
              <a:rPr lang="ru-RU" sz="2400" dirty="0" err="1"/>
              <a:t>User</a:t>
            </a:r>
            <a:r>
              <a:rPr lang="ru-RU" sz="2400" dirty="0"/>
              <a:t>\\</a:t>
            </a:r>
            <a:r>
              <a:rPr lang="ru-RU" sz="2400" dirty="0" err="1"/>
              <a:t>PycharmProjects</a:t>
            </a:r>
            <a:r>
              <a:rPr lang="ru-RU" sz="2400" dirty="0"/>
              <a:t>\\</a:t>
            </a:r>
            <a:r>
              <a:rPr lang="ru-RU" sz="2400" dirty="0" err="1"/>
              <a:t>pythonProject</a:t>
            </a:r>
            <a:r>
              <a:rPr lang="ru-RU" sz="2400" dirty="0"/>
              <a:t>\\</a:t>
            </a:r>
            <a:r>
              <a:rPr lang="ru-RU" sz="2400" dirty="0" err="1"/>
              <a:t>venv</a:t>
            </a:r>
            <a:r>
              <a:rPr lang="ru-RU" sz="2400" dirty="0"/>
              <a:t>\\</a:t>
            </a:r>
            <a:r>
              <a:rPr lang="ru-RU" sz="2400" dirty="0" err="1"/>
              <a:t>lib</a:t>
            </a:r>
            <a:r>
              <a:rPr lang="ru-RU" sz="2400" dirty="0"/>
              <a:t>\\</a:t>
            </a:r>
            <a:r>
              <a:rPr lang="ru-RU" sz="2400" dirty="0" err="1"/>
              <a:t>site-packages</a:t>
            </a:r>
            <a:r>
              <a:rPr lang="ru-RU" sz="2400" dirty="0"/>
              <a:t>']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48608" y="20122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sys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 err="1" smtClean="0">
                <a:solidFill>
                  <a:srgbClr val="080808"/>
                </a:solidFill>
                <a:latin typeface="JetBrains Mono"/>
              </a:rPr>
              <a:t>sys.path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341312" y="1359660"/>
            <a:ext cx="11323307" cy="503251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Особенности импорта</a:t>
            </a:r>
          </a:p>
          <a:p>
            <a:r>
              <a:rPr lang="ru-RU" dirty="0" smtClean="0"/>
              <a:t>При импортировании модуля его код выполняется полностью! </a:t>
            </a:r>
          </a:p>
          <a:p>
            <a:r>
              <a:rPr lang="ru-RU" dirty="0" smtClean="0"/>
              <a:t>Если нужно запретить выполнение кода модуля, можно воспользоваться переменной </a:t>
            </a:r>
            <a:r>
              <a:rPr lang="en-US" dirty="0" smtClean="0">
                <a:solidFill>
                  <a:srgbClr val="0000FF"/>
                </a:solidFill>
              </a:rPr>
              <a:t>__name__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__name__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smtClean="0"/>
              <a:t>=</a:t>
            </a:r>
          </a:p>
          <a:p>
            <a:pPr lvl="1"/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ru-RU" dirty="0" smtClean="0">
                <a:solidFill>
                  <a:srgbClr val="00B050"/>
                </a:solidFill>
              </a:rPr>
              <a:t>__</a:t>
            </a:r>
            <a:r>
              <a:rPr lang="en-US" dirty="0" smtClean="0">
                <a:solidFill>
                  <a:srgbClr val="00B050"/>
                </a:solidFill>
              </a:rPr>
              <a:t>main__”</a:t>
            </a:r>
            <a:r>
              <a:rPr lang="ru-RU" dirty="0" smtClean="0"/>
              <a:t>, если скрипт запущен в качестве главной программы</a:t>
            </a:r>
          </a:p>
          <a:p>
            <a:pPr lvl="1"/>
            <a:r>
              <a:rPr lang="ru-RU" dirty="0" smtClean="0">
                <a:solidFill>
                  <a:srgbClr val="00B050"/>
                </a:solidFill>
              </a:rPr>
              <a:t>имя модуля</a:t>
            </a:r>
            <a:r>
              <a:rPr lang="ru-RU" dirty="0" smtClean="0"/>
              <a:t>, в случае его импорта.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7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- Пример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510564" y="1617749"/>
            <a:ext cx="5549994" cy="50783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sqrt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is_prime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(x):</a:t>
            </a:r>
            <a:b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ru-RU" altLang="ru-RU" sz="1800" dirty="0" err="1" smtClean="0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1800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1800" dirty="0" err="1" smtClean="0">
                <a:solidFill>
                  <a:srgbClr val="080808"/>
                </a:solidFill>
                <a:latin typeface="JetBrains Mono"/>
              </a:rPr>
              <a:t>sum_del</a:t>
            </a:r>
            <a:r>
              <a:rPr lang="ru-RU" altLang="ru-RU" sz="1800" dirty="0" smtClean="0">
                <a:solidFill>
                  <a:srgbClr val="080808"/>
                </a:solidFill>
                <a:latin typeface="JetBrains Mono"/>
              </a:rPr>
              <a:t>(x)</a:t>
            </a:r>
            <a:r>
              <a:rPr lang="ru-RU" altLang="ru-RU" sz="1800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== </a:t>
            </a:r>
            <a:r>
              <a:rPr lang="ru-RU" altLang="ru-RU" sz="1800" dirty="0" smtClean="0">
                <a:solidFill>
                  <a:srgbClr val="080808"/>
                </a:solidFill>
                <a:latin typeface="JetBrains Mono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/>
            </a:r>
            <a:b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is_perfect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(x):</a:t>
            </a:r>
            <a:b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sum_del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(x)+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x</a:t>
            </a:r>
            <a:b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sum_del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(x):</a:t>
            </a:r>
            <a:b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altLang="ru-RU" sz="1800" dirty="0" smtClean="0">
                <a:solidFill>
                  <a:srgbClr val="080808"/>
                </a:solidFill>
                <a:latin typeface="JetBrains Mono"/>
              </a:rPr>
              <a:t> …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check_n</a:t>
            </a:r>
            <a:r>
              <a:rPr kumimoji="0" lang="ru-RU" altLang="ru-RU" sz="1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endParaRPr lang="en-US" altLang="ru-RU" sz="1800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ru-RU" sz="1800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…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18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__</a:t>
            </a:r>
            <a:r>
              <a:rPr lang="ru-RU" altLang="ru-RU" sz="18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__ == </a:t>
            </a:r>
            <a:r>
              <a:rPr lang="ru-RU" altLang="ru-RU" sz="1800" dirty="0">
                <a:solidFill>
                  <a:srgbClr val="008080"/>
                </a:solidFill>
                <a:latin typeface="JetBrains Mono"/>
              </a:rPr>
              <a:t>"__</a:t>
            </a:r>
            <a:r>
              <a:rPr lang="ru-RU" altLang="ru-RU" sz="1800" dirty="0" err="1">
                <a:solidFill>
                  <a:srgbClr val="008080"/>
                </a:solidFill>
                <a:latin typeface="JetBrains Mono"/>
              </a:rPr>
              <a:t>main</a:t>
            </a:r>
            <a:r>
              <a:rPr lang="ru-RU" altLang="ru-RU" sz="1800" dirty="0">
                <a:solidFill>
                  <a:srgbClr val="008080"/>
                </a:solidFill>
                <a:latin typeface="JetBrains Mono"/>
              </a:rPr>
              <a:t>__" 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800" dirty="0">
                <a:solidFill>
                  <a:srgbClr val="008080"/>
                </a:solidFill>
                <a:latin typeface="JetBrains Mono"/>
              </a:rPr>
              <a:t>"Запуск как главной программы"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800" dirty="0" err="1">
                <a:solidFill>
                  <a:srgbClr val="0033B3"/>
                </a:solidFill>
                <a:latin typeface="JetBrains Mono"/>
              </a:rPr>
              <a:t>elif</a:t>
            </a:r>
            <a:r>
              <a:rPr lang="ru-RU" altLang="ru-RU" sz="18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__</a:t>
            </a:r>
            <a:r>
              <a:rPr lang="ru-RU" altLang="ru-RU" sz="18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__ == </a:t>
            </a:r>
            <a:r>
              <a:rPr lang="ru-RU" altLang="ru-RU" sz="1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1800" dirty="0" err="1">
                <a:solidFill>
                  <a:srgbClr val="008080"/>
                </a:solidFill>
                <a:latin typeface="JetBrains Mono"/>
              </a:rPr>
              <a:t>my_module</a:t>
            </a:r>
            <a:r>
              <a:rPr lang="ru-RU" altLang="ru-RU" sz="1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1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18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1800" dirty="0">
                <a:solidFill>
                  <a:srgbClr val="008080"/>
                </a:solidFill>
                <a:latin typeface="JetBrains Mono"/>
              </a:rPr>
              <a:t>"Запуск при импорте</a:t>
            </a:r>
            <a:r>
              <a:rPr lang="ru-RU" altLang="ru-RU" sz="1800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180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5383" y="1156084"/>
            <a:ext cx="3137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/>
              <a:t>Файл </a:t>
            </a:r>
            <a:r>
              <a:rPr lang="en-US" sz="2400" b="1" u="sng" dirty="0" smtClean="0">
                <a:latin typeface="Cambria" panose="02040503050406030204" pitchFamily="18" charset="0"/>
              </a:rPr>
              <a:t>my_module.py</a:t>
            </a:r>
            <a:r>
              <a:rPr lang="ru-RU" sz="2400" b="1" u="sng" dirty="0" smtClean="0">
                <a:latin typeface="Cambria" panose="02040503050406030204" pitchFamily="18" charset="0"/>
              </a:rPr>
              <a:t> </a:t>
            </a:r>
            <a:endParaRPr lang="ru-RU" sz="2400" b="1" u="sng" dirty="0">
              <a:latin typeface="Cambria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43762" y="2082348"/>
            <a:ext cx="4784652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FF0000"/>
                </a:solidFill>
                <a:latin typeface="JetBrains Mono"/>
              </a:rPr>
              <a:t>my_module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FF0000"/>
                </a:solidFill>
                <a:latin typeface="JetBrains Mono"/>
              </a:rPr>
              <a:t>my_module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80808"/>
                </a:solidFill>
                <a:latin typeface="JetBrains Mono"/>
              </a:rPr>
              <a:t>sum_del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while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"1.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Check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: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prime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or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perfect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\n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         </a:t>
            </a:r>
            <a:r>
              <a:rPr lang="en-US" altLang="ru-RU" b="1" dirty="0" smtClean="0">
                <a:solidFill>
                  <a:srgbClr val="008080"/>
                </a:solidFill>
                <a:latin typeface="JetBrains Mono"/>
              </a:rPr>
              <a:t>  </a:t>
            </a:r>
            <a:r>
              <a:rPr lang="ru-RU" altLang="ru-RU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2.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Count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sum_delit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\n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         </a:t>
            </a:r>
            <a:r>
              <a:rPr lang="en-US" altLang="ru-RU" b="1" dirty="0" smtClean="0">
                <a:solidFill>
                  <a:srgbClr val="008080"/>
                </a:solidFill>
                <a:latin typeface="JetBrains Mono"/>
              </a:rPr>
              <a:t>  </a:t>
            </a:r>
            <a:r>
              <a:rPr lang="ru-RU" altLang="ru-RU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3.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Exit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c =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Your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choice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(1-3)?"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c==</a:t>
            </a:r>
            <a:r>
              <a:rPr lang="ru-RU" altLang="ru-RU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b="1" dirty="0" err="1">
                <a:solidFill>
                  <a:srgbClr val="FF0000"/>
                </a:solidFill>
                <a:latin typeface="JetBrains Mono"/>
              </a:rPr>
              <a:t>my_module</a:t>
            </a:r>
            <a:r>
              <a:rPr lang="ru-RU" altLang="ru-RU" b="1" dirty="0" err="1">
                <a:solidFill>
                  <a:srgbClr val="080808"/>
                </a:solidFill>
                <a:latin typeface="JetBrains Mono"/>
              </a:rPr>
              <a:t>.check_n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elif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c==</a:t>
            </a:r>
            <a:r>
              <a:rPr lang="ru-RU" altLang="ru-RU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    x =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input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 x: 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f"sum_del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x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)=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b="1" dirty="0" err="1">
                <a:solidFill>
                  <a:srgbClr val="080808"/>
                </a:solidFill>
                <a:latin typeface="JetBrains Mono"/>
              </a:rPr>
              <a:t>sum_del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(x)</a:t>
            </a:r>
            <a:r>
              <a:rPr lang="ru-RU" altLang="ru-RU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exit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000" b="1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79967" y="1386917"/>
            <a:ext cx="2244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/>
              <a:t>Файл </a:t>
            </a:r>
            <a:r>
              <a:rPr lang="en-US" sz="2400" b="1" u="sng" dirty="0" smtClean="0">
                <a:latin typeface="Cambria" panose="02040503050406030204" pitchFamily="18" charset="0"/>
              </a:rPr>
              <a:t>main.py</a:t>
            </a:r>
            <a:r>
              <a:rPr lang="ru-RU" sz="2400" b="1" u="sng" dirty="0" smtClean="0">
                <a:latin typeface="Cambria" panose="02040503050406030204" pitchFamily="18" charset="0"/>
              </a:rPr>
              <a:t> </a:t>
            </a:r>
            <a:endParaRPr lang="ru-RU" sz="2400" b="1" u="sng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226640"/>
            <a:ext cx="11323307" cy="503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модули в </a:t>
            </a:r>
            <a:r>
              <a:rPr lang="en-US" dirty="0" smtClean="0"/>
              <a:t>Python 3</a:t>
            </a:r>
            <a:endParaRPr lang="ru-RU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math</a:t>
            </a:r>
            <a:r>
              <a:rPr lang="ru-RU" dirty="0" smtClean="0"/>
              <a:t> – функционал для работы с числами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random</a:t>
            </a:r>
            <a:r>
              <a:rPr lang="ru-RU" dirty="0" smtClean="0"/>
              <a:t> – функции для генерации случайных чисел, букв, и т.п.</a:t>
            </a:r>
          </a:p>
          <a:p>
            <a:r>
              <a:rPr lang="en-US" dirty="0" err="1">
                <a:solidFill>
                  <a:srgbClr val="0000FF"/>
                </a:solidFill>
              </a:rPr>
              <a:t>os</a:t>
            </a:r>
            <a:r>
              <a:rPr lang="ru-RU" dirty="0" smtClean="0"/>
              <a:t> – функции для работы с ОС</a:t>
            </a:r>
          </a:p>
          <a:p>
            <a:r>
              <a:rPr lang="en-US" dirty="0" err="1">
                <a:solidFill>
                  <a:srgbClr val="0000FF"/>
                </a:solidFill>
              </a:rPr>
              <a:t>datetime</a:t>
            </a:r>
            <a:r>
              <a:rPr lang="ru-RU" dirty="0" smtClean="0"/>
              <a:t> – классы для обработки времени и даты</a:t>
            </a:r>
          </a:p>
          <a:p>
            <a:r>
              <a:rPr lang="en-US" dirty="0">
                <a:solidFill>
                  <a:srgbClr val="0000FF"/>
                </a:solidFill>
              </a:rPr>
              <a:t>array</a:t>
            </a:r>
            <a:r>
              <a:rPr lang="ru-RU" dirty="0" smtClean="0"/>
              <a:t> – работа с массивами</a:t>
            </a: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5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226640"/>
            <a:ext cx="11323307" cy="5032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Основные модули в </a:t>
            </a:r>
            <a:r>
              <a:rPr lang="en-US" dirty="0" smtClean="0"/>
              <a:t>Python 3</a:t>
            </a:r>
            <a:endParaRPr lang="ru-RU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time</a:t>
            </a:r>
            <a:r>
              <a:rPr lang="ru-RU" dirty="0" smtClean="0"/>
              <a:t> – модуль для работы со временим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shutil</a:t>
            </a:r>
            <a:r>
              <a:rPr lang="ru-RU" dirty="0" smtClean="0"/>
              <a:t> – функции для обработки файлов, групп файлов, папок и т.д.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unittest</a:t>
            </a:r>
            <a:r>
              <a:rPr lang="ru-RU" dirty="0" smtClean="0"/>
              <a:t> – поддерживает автоматизацию тестов и др.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calendar</a:t>
            </a:r>
            <a:r>
              <a:rPr lang="ru-RU" dirty="0" smtClean="0"/>
              <a:t> – функции для работы с календарями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pickle</a:t>
            </a:r>
            <a:r>
              <a:rPr lang="ru-RU" dirty="0" smtClean="0"/>
              <a:t> – </a:t>
            </a:r>
            <a:r>
              <a:rPr lang="ru-RU" dirty="0" err="1" smtClean="0"/>
              <a:t>сериализация</a:t>
            </a:r>
            <a:r>
              <a:rPr lang="ru-RU" dirty="0" smtClean="0"/>
              <a:t> /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объектов</a:t>
            </a: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9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226640"/>
            <a:ext cx="11323307" cy="5032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Основные модули в </a:t>
            </a:r>
            <a:r>
              <a:rPr lang="en-US" dirty="0" smtClean="0"/>
              <a:t>Python 3</a:t>
            </a:r>
            <a:endParaRPr lang="ru-RU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collections</a:t>
            </a:r>
            <a:r>
              <a:rPr lang="ru-RU" dirty="0" smtClean="0"/>
              <a:t> – предоставляет специализированные типы данных, на основе словарей, кортежей, множеств, списков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itertools</a:t>
            </a:r>
            <a:r>
              <a:rPr lang="ru-RU" dirty="0" smtClean="0"/>
              <a:t> – сборник полезных итераторов.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sys</a:t>
            </a:r>
            <a:r>
              <a:rPr lang="ru-RU" dirty="0" smtClean="0"/>
              <a:t> – обеспечивает доступ к некоторым переменным и функциям, взаимодействующим с интерпретатором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fractions</a:t>
            </a:r>
            <a:r>
              <a:rPr lang="ru-RU" dirty="0" smtClean="0"/>
              <a:t> – поддержка рациональных чисел</a:t>
            </a:r>
          </a:p>
          <a:p>
            <a:r>
              <a:rPr lang="ru-RU" dirty="0" smtClean="0"/>
              <a:t>и др.</a:t>
            </a: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896608" y="6259152"/>
            <a:ext cx="6768011" cy="457200"/>
          </a:xfrm>
        </p:spPr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2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Исключения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Обработка </a:t>
            </a:r>
            <a:r>
              <a:rPr lang="ru-RU" dirty="0">
                <a:solidFill>
                  <a:schemeClr val="tx1"/>
                </a:solidFill>
              </a:rPr>
              <a:t>исключений. Инструкций </a:t>
            </a:r>
            <a:r>
              <a:rPr lang="en-US" dirty="0">
                <a:solidFill>
                  <a:schemeClr val="tx1"/>
                </a:solidFill>
              </a:rPr>
              <a:t>try</a:t>
            </a:r>
            <a:r>
              <a:rPr lang="ru-RU" dirty="0">
                <a:solidFill>
                  <a:schemeClr val="tx1"/>
                </a:solidFill>
              </a:rPr>
              <a:t> … </a:t>
            </a:r>
            <a:r>
              <a:rPr lang="en-US" dirty="0">
                <a:solidFill>
                  <a:schemeClr val="tx1"/>
                </a:solidFill>
              </a:rPr>
              <a:t>except</a:t>
            </a:r>
            <a:r>
              <a:rPr lang="ru-RU" dirty="0">
                <a:solidFill>
                  <a:schemeClr val="tx1"/>
                </a:solidFill>
              </a:rPr>
              <a:t>. Получение информации об исключениях. Создание новых исключений.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4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Полиморфизм в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Практически каждая операция в </a:t>
            </a:r>
            <a:r>
              <a:rPr lang="en-US" dirty="0" smtClean="0"/>
              <a:t>Python</a:t>
            </a:r>
            <a:r>
              <a:rPr lang="ru-RU" dirty="0" smtClean="0"/>
              <a:t> обладает полиморфизмом: вывод, индексация, операция *  и др.</a:t>
            </a:r>
          </a:p>
          <a:p>
            <a:r>
              <a:rPr lang="ru-RU" dirty="0" smtClean="0"/>
              <a:t>Если описать функцию, возвращающую результат одной из таких операций, то ее выполнение будет зависеть от типов аргументов, переданных ей. </a:t>
            </a:r>
          </a:p>
          <a:p>
            <a:r>
              <a:rPr lang="ru-RU" dirty="0" smtClean="0"/>
              <a:t>Т.е. для разных типов аргументов выполняются разные действия для одной и той же операции.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Примеры исключительных ситуаций в </a:t>
            </a:r>
            <a:r>
              <a:rPr lang="en-US" dirty="0" smtClean="0"/>
              <a:t>Python</a:t>
            </a:r>
            <a:r>
              <a:rPr lang="ru-RU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NameError</a:t>
            </a:r>
            <a:r>
              <a:rPr lang="ru-RU" dirty="0" smtClean="0"/>
              <a:t> – ошибка имени (например, обращение к переменной, имя которой не определено)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1837" y="4275417"/>
            <a:ext cx="25040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a+c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55851" y="3659864"/>
            <a:ext cx="8708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Traceback</a:t>
            </a:r>
            <a:r>
              <a:rPr lang="ru-RU" sz="2400" dirty="0"/>
              <a:t> (</a:t>
            </a:r>
            <a:r>
              <a:rPr lang="ru-RU" sz="2400" dirty="0" err="1"/>
              <a:t>most</a:t>
            </a:r>
            <a:r>
              <a:rPr lang="ru-RU" sz="2400" dirty="0"/>
              <a:t> </a:t>
            </a:r>
            <a:r>
              <a:rPr lang="ru-RU" sz="2400" dirty="0" err="1"/>
              <a:t>recent</a:t>
            </a:r>
            <a:r>
              <a:rPr lang="ru-RU" sz="2400" dirty="0"/>
              <a:t> </a:t>
            </a:r>
            <a:r>
              <a:rPr lang="ru-RU" sz="2400" dirty="0" err="1"/>
              <a:t>call</a:t>
            </a:r>
            <a:r>
              <a:rPr lang="ru-RU" sz="2400" dirty="0"/>
              <a:t> </a:t>
            </a:r>
            <a:r>
              <a:rPr lang="ru-RU" sz="2400" dirty="0" err="1"/>
              <a:t>last</a:t>
            </a:r>
            <a:r>
              <a:rPr lang="ru-RU" sz="2400" dirty="0"/>
              <a:t>):</a:t>
            </a:r>
          </a:p>
          <a:p>
            <a:r>
              <a:rPr lang="ru-RU" sz="2400" dirty="0"/>
              <a:t>  </a:t>
            </a:r>
            <a:r>
              <a:rPr lang="ru-RU" sz="2400" dirty="0" err="1"/>
              <a:t>File</a:t>
            </a:r>
            <a:r>
              <a:rPr lang="ru-RU" sz="2400" dirty="0"/>
              <a:t> "C:/Users/User/PycharmProjects/pythonProject/defs_and_moduls.py", </a:t>
            </a:r>
            <a:r>
              <a:rPr lang="ru-RU" sz="2400" dirty="0" err="1"/>
              <a:t>line</a:t>
            </a:r>
            <a:r>
              <a:rPr lang="ru-RU" sz="2400" dirty="0"/>
              <a:t> 11, </a:t>
            </a:r>
            <a:r>
              <a:rPr lang="ru-RU" sz="2400" dirty="0" err="1"/>
              <a:t>in</a:t>
            </a:r>
            <a:r>
              <a:rPr lang="ru-RU" sz="2400" dirty="0"/>
              <a:t> &lt;</a:t>
            </a:r>
            <a:r>
              <a:rPr lang="ru-RU" sz="2400" dirty="0" err="1"/>
              <a:t>module</a:t>
            </a:r>
            <a:r>
              <a:rPr lang="ru-RU" sz="2400" dirty="0"/>
              <a:t>&gt;</a:t>
            </a:r>
          </a:p>
          <a:p>
            <a:r>
              <a:rPr lang="ru-RU" sz="2400" dirty="0"/>
              <a:t>    </a:t>
            </a:r>
            <a:r>
              <a:rPr lang="ru-RU" sz="2400" dirty="0" err="1"/>
              <a:t>print</a:t>
            </a:r>
            <a:r>
              <a:rPr lang="ru-RU" sz="2400" dirty="0"/>
              <a:t>(</a:t>
            </a:r>
            <a:r>
              <a:rPr lang="ru-RU" sz="2400" dirty="0" err="1"/>
              <a:t>a+c</a:t>
            </a:r>
            <a:r>
              <a:rPr lang="ru-RU" sz="2400" dirty="0"/>
              <a:t>)</a:t>
            </a:r>
          </a:p>
          <a:p>
            <a:r>
              <a:rPr lang="ru-RU" sz="2400" b="1" dirty="0" err="1">
                <a:solidFill>
                  <a:srgbClr val="FF0000"/>
                </a:solidFill>
              </a:rPr>
              <a:t>NameError</a:t>
            </a:r>
            <a:r>
              <a:rPr lang="ru-RU" sz="2400" dirty="0"/>
              <a:t>: </a:t>
            </a:r>
            <a:r>
              <a:rPr lang="ru-RU" sz="2400" dirty="0" err="1"/>
              <a:t>name</a:t>
            </a:r>
            <a:r>
              <a:rPr lang="ru-RU" sz="2400" dirty="0"/>
              <a:t> 'c'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defined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77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Примеры исключительных ситуаций в </a:t>
            </a:r>
            <a:r>
              <a:rPr lang="en-US" dirty="0" smtClean="0"/>
              <a:t>Python</a:t>
            </a:r>
            <a:r>
              <a:rPr lang="ru-RU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ValueError</a:t>
            </a:r>
            <a:r>
              <a:rPr lang="ru-RU" dirty="0" smtClean="0"/>
              <a:t> – ошибка значения (например, невозможно выполнить операцию над указанным значением) 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1837" y="3865072"/>
            <a:ext cx="2822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a=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st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(a)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26198" y="3494544"/>
            <a:ext cx="92871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B050"/>
                </a:solidFill>
              </a:rPr>
              <a:t>wew</a:t>
            </a:r>
            <a:endParaRPr lang="ru-RU" sz="2400" dirty="0">
              <a:solidFill>
                <a:srgbClr val="00B050"/>
              </a:solidFill>
            </a:endParaRPr>
          </a:p>
          <a:p>
            <a:r>
              <a:rPr lang="ru-RU" sz="2400" dirty="0" err="1"/>
              <a:t>Traceback</a:t>
            </a:r>
            <a:r>
              <a:rPr lang="ru-RU" sz="2400" dirty="0"/>
              <a:t> (</a:t>
            </a:r>
            <a:r>
              <a:rPr lang="ru-RU" sz="2400" dirty="0" err="1"/>
              <a:t>most</a:t>
            </a:r>
            <a:r>
              <a:rPr lang="ru-RU" sz="2400" dirty="0"/>
              <a:t> </a:t>
            </a:r>
            <a:r>
              <a:rPr lang="ru-RU" sz="2400" dirty="0" err="1"/>
              <a:t>recent</a:t>
            </a:r>
            <a:r>
              <a:rPr lang="ru-RU" sz="2400" dirty="0"/>
              <a:t> </a:t>
            </a:r>
            <a:r>
              <a:rPr lang="ru-RU" sz="2400" dirty="0" err="1"/>
              <a:t>call</a:t>
            </a:r>
            <a:r>
              <a:rPr lang="ru-RU" sz="2400" dirty="0"/>
              <a:t> </a:t>
            </a:r>
            <a:r>
              <a:rPr lang="ru-RU" sz="2400" dirty="0" err="1"/>
              <a:t>last</a:t>
            </a:r>
            <a:r>
              <a:rPr lang="ru-RU" sz="2400" dirty="0"/>
              <a:t>):</a:t>
            </a:r>
          </a:p>
          <a:p>
            <a:r>
              <a:rPr lang="ru-RU" sz="2400" dirty="0"/>
              <a:t>  </a:t>
            </a:r>
            <a:r>
              <a:rPr lang="ru-RU" sz="2400" dirty="0" err="1"/>
              <a:t>File</a:t>
            </a:r>
            <a:r>
              <a:rPr lang="ru-RU" sz="2400" dirty="0"/>
              <a:t> "C:/Users/User/PycharmProjects/pythonProject/defs_and_moduls.py", </a:t>
            </a:r>
            <a:r>
              <a:rPr lang="ru-RU" sz="2400" dirty="0" err="1"/>
              <a:t>line</a:t>
            </a:r>
            <a:r>
              <a:rPr lang="ru-RU" sz="2400" dirty="0"/>
              <a:t> 11, </a:t>
            </a:r>
            <a:r>
              <a:rPr lang="ru-RU" sz="2400" dirty="0" err="1"/>
              <a:t>in</a:t>
            </a:r>
            <a:r>
              <a:rPr lang="ru-RU" sz="2400" dirty="0"/>
              <a:t> &lt;</a:t>
            </a:r>
            <a:r>
              <a:rPr lang="ru-RU" sz="2400" dirty="0" err="1"/>
              <a:t>module</a:t>
            </a:r>
            <a:r>
              <a:rPr lang="ru-RU" sz="2400" dirty="0"/>
              <a:t>&gt;</a:t>
            </a:r>
          </a:p>
          <a:p>
            <a:r>
              <a:rPr lang="ru-RU" sz="2400" dirty="0"/>
              <a:t>    a=</a:t>
            </a:r>
            <a:r>
              <a:rPr lang="ru-RU" sz="2400" dirty="0" err="1"/>
              <a:t>int</a:t>
            </a:r>
            <a:r>
              <a:rPr lang="ru-RU" sz="2400" dirty="0"/>
              <a:t>(</a:t>
            </a:r>
            <a:r>
              <a:rPr lang="ru-RU" sz="2400" dirty="0" err="1"/>
              <a:t>str</a:t>
            </a:r>
            <a:r>
              <a:rPr lang="ru-RU" sz="2400" dirty="0"/>
              <a:t>)</a:t>
            </a:r>
          </a:p>
          <a:p>
            <a:r>
              <a:rPr lang="ru-RU" sz="2400" b="1" dirty="0" err="1">
                <a:solidFill>
                  <a:srgbClr val="FF0000"/>
                </a:solidFill>
              </a:rPr>
              <a:t>ValueError</a:t>
            </a:r>
            <a:r>
              <a:rPr lang="ru-RU" sz="2400" dirty="0"/>
              <a:t>: </a:t>
            </a:r>
            <a:r>
              <a:rPr lang="ru-RU" sz="2400" dirty="0" err="1"/>
              <a:t>invalid</a:t>
            </a:r>
            <a:r>
              <a:rPr lang="ru-RU" sz="2400" dirty="0"/>
              <a:t> </a:t>
            </a:r>
            <a:r>
              <a:rPr lang="ru-RU" sz="2400" dirty="0" err="1"/>
              <a:t>literal</a:t>
            </a:r>
            <a:r>
              <a:rPr lang="ru-RU" sz="2400" dirty="0"/>
              <a:t> </a:t>
            </a:r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int</a:t>
            </a:r>
            <a:r>
              <a:rPr lang="ru-RU" sz="2400" dirty="0"/>
              <a:t>()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base</a:t>
            </a:r>
            <a:r>
              <a:rPr lang="ru-RU" sz="2400" dirty="0"/>
              <a:t> 10: '</a:t>
            </a:r>
            <a:r>
              <a:rPr lang="ru-RU" sz="2400" dirty="0" err="1"/>
              <a:t>wew</a:t>
            </a:r>
            <a:r>
              <a:rPr lang="ru-RU" sz="2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466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Примеры исключительных ситуаций в </a:t>
            </a:r>
            <a:r>
              <a:rPr lang="en-US" dirty="0" smtClean="0"/>
              <a:t>Python</a:t>
            </a:r>
            <a:r>
              <a:rPr lang="ru-RU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TypeError</a:t>
            </a:r>
            <a:r>
              <a:rPr lang="ru-RU" dirty="0" smtClean="0"/>
              <a:t> – ошибка типа (например, недопустимая операция для используемых в выражении типов переменных) 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1837" y="3865072"/>
            <a:ext cx="2822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10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b=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"231"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a+b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04876" y="3600869"/>
            <a:ext cx="92871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Traceback</a:t>
            </a:r>
            <a:r>
              <a:rPr lang="en-US" sz="2800" dirty="0"/>
              <a:t> (most recent call last):</a:t>
            </a:r>
          </a:p>
          <a:p>
            <a:r>
              <a:rPr lang="en-US" sz="2800" dirty="0"/>
              <a:t>  File "C:/Users/User/PycharmProjects/pythonProject/defs_and_moduls.py", line 12, in &lt;module&gt;</a:t>
            </a:r>
          </a:p>
          <a:p>
            <a:r>
              <a:rPr lang="en-US" sz="2800" dirty="0"/>
              <a:t>    print(</a:t>
            </a:r>
            <a:r>
              <a:rPr lang="en-US" sz="2800" dirty="0" err="1"/>
              <a:t>a+b</a:t>
            </a:r>
            <a:r>
              <a:rPr lang="en-US" sz="2800" dirty="0"/>
              <a:t>)</a:t>
            </a:r>
          </a:p>
          <a:p>
            <a:r>
              <a:rPr lang="en-US" sz="2800" b="1" dirty="0" err="1">
                <a:solidFill>
                  <a:srgbClr val="FF0000"/>
                </a:solidFill>
              </a:rPr>
              <a:t>TypeError</a:t>
            </a:r>
            <a:r>
              <a:rPr lang="en-US" sz="2800" dirty="0"/>
              <a:t>: unsupported operand type(s) for +: '</a:t>
            </a:r>
            <a:r>
              <a:rPr lang="en-US" sz="2800" dirty="0" err="1"/>
              <a:t>int</a:t>
            </a:r>
            <a:r>
              <a:rPr lang="en-US" sz="2800" dirty="0"/>
              <a:t>' and '</a:t>
            </a:r>
            <a:r>
              <a:rPr lang="en-US" sz="2800" dirty="0" err="1"/>
              <a:t>str</a:t>
            </a:r>
            <a:r>
              <a:rPr lang="en-US" sz="2800" dirty="0"/>
              <a:t>'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24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Примеры исключительных ситуаций в </a:t>
            </a:r>
            <a:r>
              <a:rPr lang="en-US" dirty="0" smtClean="0"/>
              <a:t>Python</a:t>
            </a:r>
            <a:r>
              <a:rPr lang="ru-RU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ZeroDivisionError</a:t>
            </a:r>
            <a:r>
              <a:rPr lang="ru-RU" dirty="0" smtClean="0"/>
              <a:t> – ошибка деления на ноль 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7522" y="2816039"/>
            <a:ext cx="360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a=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"a="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b=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"b="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(a/b)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68400" y="2877140"/>
            <a:ext cx="72810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a=10</a:t>
            </a:r>
          </a:p>
          <a:p>
            <a:r>
              <a:rPr lang="en-US" sz="2400" dirty="0"/>
              <a:t>b=0</a:t>
            </a:r>
          </a:p>
          <a:p>
            <a:r>
              <a:rPr lang="en-US" sz="2400" dirty="0" err="1"/>
              <a:t>Traceback</a:t>
            </a:r>
            <a:r>
              <a:rPr lang="en-US" sz="2400" dirty="0"/>
              <a:t> (most recent call last):</a:t>
            </a:r>
          </a:p>
          <a:p>
            <a:r>
              <a:rPr lang="en-US" sz="2400" dirty="0"/>
              <a:t>  File "C:/Users/User/PycharmProjects/pythonProject/defs_and_moduls.py", line 12, in &lt;module&gt;</a:t>
            </a:r>
          </a:p>
          <a:p>
            <a:r>
              <a:rPr lang="en-US" sz="2400" dirty="0"/>
              <a:t>    print(a/b)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ZeroDivisionError</a:t>
            </a:r>
            <a:r>
              <a:rPr lang="en-US" sz="2400" dirty="0"/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42420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try-except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инструкции программы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имя исключ1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 </a:t>
            </a:r>
            <a:r>
              <a:rPr lang="ru-RU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инструкции, после исключения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имя </a:t>
            </a:r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исключ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инструкции, после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исключения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инструкции, если исключения не было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инструкции, обязательные к выполнению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5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- Пример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5389" y="1344910"/>
            <a:ext cx="116766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try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a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,b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"a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="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"b="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(a/b)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except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ValueError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ValueError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exists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except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sz="2800" b="1" dirty="0" err="1" smtClean="0">
                <a:solidFill>
                  <a:srgbClr val="000080"/>
                </a:solidFill>
                <a:latin typeface="JetBrains Mono"/>
              </a:rPr>
              <a:t>ZeroDivision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Error</a:t>
            </a:r>
            <a:r>
              <a:rPr lang="en-US" altLang="ru-RU" sz="2800" b="1" dirty="0" smtClean="0">
                <a:solidFill>
                  <a:srgbClr val="000080"/>
                </a:solidFill>
                <a:latin typeface="JetBrains Mono"/>
              </a:rPr>
              <a:t> as </a:t>
            </a:r>
            <a:r>
              <a:rPr lang="en-US" altLang="ru-RU" sz="2800" b="1" dirty="0" err="1" smtClean="0">
                <a:solidFill>
                  <a:srgbClr val="FF0000"/>
                </a:solidFill>
                <a:latin typeface="JetBrains Mono"/>
              </a:rPr>
              <a:t>zde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800" b="1" dirty="0">
                <a:solidFill>
                  <a:srgbClr val="008080"/>
                </a:solidFill>
                <a:latin typeface="JetBrains Mono"/>
              </a:rPr>
              <a:t>f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Error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exists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: </a:t>
            </a:r>
            <a:r>
              <a:rPr lang="en-US" altLang="ru-RU" sz="2800" b="1" dirty="0">
                <a:solidFill>
                  <a:srgbClr val="080808"/>
                </a:solidFill>
                <a:latin typeface="JetBrains Mono"/>
              </a:rPr>
              <a:t>{</a:t>
            </a:r>
            <a:r>
              <a:rPr lang="en-US" altLang="ru-RU" sz="2800" b="1" dirty="0" err="1">
                <a:solidFill>
                  <a:srgbClr val="FF0000"/>
                </a:solidFill>
                <a:latin typeface="JetBrains Mono"/>
              </a:rPr>
              <a:t>zde</a:t>
            </a:r>
            <a:r>
              <a:rPr lang="en-US" altLang="ru-RU" sz="2800" b="1" dirty="0">
                <a:solidFill>
                  <a:srgbClr val="080808"/>
                </a:solidFill>
                <a:latin typeface="JetBrains Mono"/>
              </a:rPr>
              <a:t>}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alt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#</a:t>
            </a:r>
            <a:r>
              <a:rPr lang="ru-RU" altLang="ru-RU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информация об ошибке через </a:t>
            </a:r>
            <a:r>
              <a:rPr lang="en-US" altLang="ru-RU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zde</a:t>
            </a:r>
            <a:r>
              <a:rPr lang="ru-RU" altLang="ru-RU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except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“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Something else happened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“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Everything 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is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OK"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finally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“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THE END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try-except</a:t>
            </a:r>
          </a:p>
          <a:p>
            <a:r>
              <a:rPr lang="ru-RU" dirty="0" smtClean="0"/>
              <a:t>Для указания набора исключений, который должен обрабатывать блок </a:t>
            </a:r>
            <a:r>
              <a:rPr lang="en-US" dirty="0" smtClean="0"/>
              <a:t>except</a:t>
            </a:r>
            <a:r>
              <a:rPr lang="ru-RU" dirty="0" smtClean="0"/>
              <a:t>, их необходимо перечислить в круглых скобках через запятую</a:t>
            </a:r>
          </a:p>
          <a:p>
            <a:endParaRPr lang="ru-RU" sz="1400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инструкции программы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исключ1, имя_исключ2, …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инструкции, после исключения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try-except</a:t>
            </a:r>
          </a:p>
          <a:p>
            <a:pPr lvl="1"/>
            <a:r>
              <a:rPr lang="ru-RU" i="1" dirty="0" smtClean="0"/>
              <a:t>Пример</a:t>
            </a:r>
            <a:r>
              <a:rPr lang="ru-RU" dirty="0" smtClean="0"/>
              <a:t>. Обработка набора исключений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1724" y="2632770"/>
            <a:ext cx="79251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start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try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input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number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: 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tmp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/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tmp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except</a:t>
            </a:r>
            <a:r>
              <a:rPr lang="en-US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ValueError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ZeroDivisionError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Error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!"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“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the End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try-except</a:t>
            </a:r>
          </a:p>
          <a:p>
            <a:r>
              <a:rPr lang="ru-RU" dirty="0" smtClean="0"/>
              <a:t>Допустимо вложение операторов </a:t>
            </a:r>
            <a:r>
              <a:rPr lang="en-US" dirty="0" smtClean="0"/>
              <a:t>try-except</a:t>
            </a:r>
            <a:endParaRPr lang="ru-RU" dirty="0" smtClean="0"/>
          </a:p>
          <a:p>
            <a:endParaRPr lang="ru-RU" sz="14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инструкции программы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исключ1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имя_исключ2, …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инструкции, после исключения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инструкции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программы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исключ1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имя_исключ2, …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инструкции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, после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исключения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4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try-except</a:t>
            </a:r>
          </a:p>
          <a:p>
            <a:r>
              <a:rPr lang="ru-RU" dirty="0" smtClean="0"/>
              <a:t>Генерация исключений в </a:t>
            </a:r>
            <a:r>
              <a:rPr lang="en-US" dirty="0" smtClean="0"/>
              <a:t>Python</a:t>
            </a:r>
            <a:endParaRPr lang="en-US" sz="1400" dirty="0"/>
          </a:p>
          <a:p>
            <a:pPr lvl="1"/>
            <a:r>
              <a:rPr lang="ru-RU" dirty="0" smtClean="0"/>
              <a:t>Для принудительной генерации исключений используется инструкция </a:t>
            </a:r>
            <a:r>
              <a:rPr lang="en-US" dirty="0" smtClean="0"/>
              <a:t>raise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67592" y="3865072"/>
            <a:ext cx="80744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try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raise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Exception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Some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exception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except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Exception</a:t>
            </a:r>
            <a:r>
              <a:rPr lang="ru-RU" altLang="ru-RU" sz="2800" b="1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as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e: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Exception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exception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"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(e))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Полиморфизм в </a:t>
            </a:r>
            <a:r>
              <a:rPr lang="en-US" dirty="0" smtClean="0"/>
              <a:t>Python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8005" y="214363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times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a,b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a*b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times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times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3.23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4.3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times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"string"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87" y="3351514"/>
            <a:ext cx="5622625" cy="19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87715" y="1348816"/>
            <a:ext cx="11740163" cy="50325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Иерархия исключений:</a:t>
            </a:r>
          </a:p>
          <a:p>
            <a:r>
              <a:rPr lang="en-US" dirty="0" err="1" smtClean="0"/>
              <a:t>BaseException</a:t>
            </a:r>
            <a:r>
              <a:rPr lang="ru-RU" dirty="0" smtClean="0"/>
              <a:t> - базовое исключение, от которого берут начало все остальные</a:t>
            </a:r>
          </a:p>
          <a:p>
            <a:pPr lvl="1"/>
            <a:r>
              <a:rPr lang="en-US" dirty="0" err="1" smtClean="0"/>
              <a:t>SystemExit</a:t>
            </a:r>
            <a:r>
              <a:rPr lang="ru-RU" dirty="0" smtClean="0"/>
              <a:t> – исключение, порождаемое функцией </a:t>
            </a:r>
            <a:r>
              <a:rPr lang="en-US" dirty="0" err="1" smtClean="0"/>
              <a:t>sys.exit</a:t>
            </a:r>
            <a:r>
              <a:rPr lang="ru-RU" dirty="0" smtClean="0"/>
              <a:t> при выходе из программы</a:t>
            </a:r>
          </a:p>
          <a:p>
            <a:pPr lvl="1"/>
            <a:r>
              <a:rPr lang="en-US" dirty="0" err="1" smtClean="0"/>
              <a:t>KeyboardInterrupt</a:t>
            </a:r>
            <a:r>
              <a:rPr lang="ru-RU" dirty="0" smtClean="0"/>
              <a:t> – порождается при прерывании программы пользователем (</a:t>
            </a:r>
            <a:r>
              <a:rPr lang="en-US" dirty="0" err="1" smtClean="0"/>
              <a:t>Ctrl+C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GenerationExit</a:t>
            </a:r>
            <a:r>
              <a:rPr lang="ru-RU" dirty="0" smtClean="0"/>
              <a:t> – при вызове </a:t>
            </a:r>
            <a:r>
              <a:rPr lang="en-US" dirty="0" smtClean="0"/>
              <a:t>close</a:t>
            </a:r>
            <a:r>
              <a:rPr lang="ru-RU" dirty="0" smtClean="0"/>
              <a:t> объекта </a:t>
            </a:r>
            <a:r>
              <a:rPr lang="en-US" dirty="0" smtClean="0"/>
              <a:t>generator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1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87715" y="1348816"/>
            <a:ext cx="11740163" cy="50325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Иерархия исключений:</a:t>
            </a:r>
          </a:p>
          <a:p>
            <a:r>
              <a:rPr lang="en-US" dirty="0" err="1" smtClean="0"/>
              <a:t>BaseException</a:t>
            </a:r>
            <a:r>
              <a:rPr lang="ru-RU" dirty="0" smtClean="0"/>
              <a:t> - базовое исключение, от которого берут начало все остальные</a:t>
            </a:r>
          </a:p>
          <a:p>
            <a:pPr lvl="1"/>
            <a:r>
              <a:rPr lang="en-US" dirty="0" smtClean="0"/>
              <a:t>Exception</a:t>
            </a:r>
            <a:r>
              <a:rPr lang="ru-RU" dirty="0" smtClean="0"/>
              <a:t> – обычные исключения</a:t>
            </a:r>
          </a:p>
          <a:p>
            <a:pPr lvl="2"/>
            <a:r>
              <a:rPr lang="en-US" dirty="0" err="1" smtClean="0"/>
              <a:t>ArithmeticError</a:t>
            </a:r>
            <a:r>
              <a:rPr lang="en-US" dirty="0" smtClean="0"/>
              <a:t> (</a:t>
            </a:r>
            <a:r>
              <a:rPr lang="en-US" dirty="0" err="1" smtClean="0"/>
              <a:t>FloatingPointError</a:t>
            </a:r>
            <a:r>
              <a:rPr lang="en-US" dirty="0" smtClean="0"/>
              <a:t>, </a:t>
            </a:r>
            <a:r>
              <a:rPr lang="en-US" dirty="0" err="1" smtClean="0"/>
              <a:t>OverflowError</a:t>
            </a:r>
            <a:r>
              <a:rPr lang="en-US" dirty="0" smtClean="0"/>
              <a:t>, </a:t>
            </a:r>
            <a:r>
              <a:rPr lang="en-US" dirty="0" err="1" smtClean="0"/>
              <a:t>ZeroDivisionError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EOFError</a:t>
            </a:r>
            <a:endParaRPr lang="en-US" dirty="0" smtClean="0"/>
          </a:p>
          <a:p>
            <a:pPr lvl="2"/>
            <a:r>
              <a:rPr lang="en-US" dirty="0" err="1" smtClean="0"/>
              <a:t>ImportError</a:t>
            </a:r>
            <a:endParaRPr lang="en-US" dirty="0" smtClean="0"/>
          </a:p>
          <a:p>
            <a:pPr lvl="2"/>
            <a:r>
              <a:rPr lang="en-US" dirty="0" err="1" smtClean="0"/>
              <a:t>MemoryError</a:t>
            </a:r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4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287715" y="1348816"/>
            <a:ext cx="11740163" cy="5032512"/>
          </a:xfrm>
        </p:spPr>
        <p:txBody>
          <a:bodyPr>
            <a:normAutofit/>
          </a:bodyPr>
          <a:lstStyle/>
          <a:p>
            <a:r>
              <a:rPr lang="ru-RU" dirty="0" smtClean="0"/>
              <a:t>Иерархия исключений:</a:t>
            </a:r>
          </a:p>
          <a:p>
            <a:pPr lvl="1"/>
            <a:r>
              <a:rPr lang="en-US" dirty="0" smtClean="0"/>
              <a:t>Exception</a:t>
            </a:r>
            <a:r>
              <a:rPr lang="ru-RU" dirty="0" smtClean="0"/>
              <a:t> – обычные исключения</a:t>
            </a:r>
          </a:p>
          <a:p>
            <a:pPr lvl="2"/>
            <a:r>
              <a:rPr lang="en-US" dirty="0" err="1" smtClean="0"/>
              <a:t>NameError</a:t>
            </a:r>
            <a:endParaRPr lang="en-US" dirty="0" smtClean="0"/>
          </a:p>
          <a:p>
            <a:pPr lvl="2"/>
            <a:r>
              <a:rPr lang="en-US" dirty="0" err="1" smtClean="0"/>
              <a:t>OSError</a:t>
            </a:r>
            <a:endParaRPr lang="en-US" dirty="0" smtClean="0"/>
          </a:p>
          <a:p>
            <a:pPr lvl="3"/>
            <a:r>
              <a:rPr lang="en-US" dirty="0" err="1" smtClean="0"/>
              <a:t>FileExistsError</a:t>
            </a:r>
            <a:endParaRPr lang="en-US" dirty="0" smtClean="0"/>
          </a:p>
          <a:p>
            <a:pPr lvl="3"/>
            <a:r>
              <a:rPr lang="en-US" dirty="0" err="1" smtClean="0"/>
              <a:t>NotADirectoryError</a:t>
            </a:r>
            <a:endParaRPr lang="en-US" dirty="0" smtClean="0"/>
          </a:p>
          <a:p>
            <a:pPr lvl="3"/>
            <a:r>
              <a:rPr lang="en-US" dirty="0" err="1" smtClean="0"/>
              <a:t>PermissionError</a:t>
            </a:r>
            <a:endParaRPr lang="en-US" dirty="0" smtClean="0"/>
          </a:p>
          <a:p>
            <a:pPr lvl="2"/>
            <a:r>
              <a:rPr lang="en-US" dirty="0" err="1" smtClean="0"/>
              <a:t>RuntimeError</a:t>
            </a:r>
            <a:r>
              <a:rPr lang="ru-RU" dirty="0" smtClean="0"/>
              <a:t> </a:t>
            </a:r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7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Файлы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Методы </a:t>
            </a:r>
            <a:r>
              <a:rPr lang="ru-RU" dirty="0">
                <a:solidFill>
                  <a:schemeClr val="tx1"/>
                </a:solidFill>
              </a:rPr>
              <a:t>для работы с текстовыми файлами. Функции для работы с файлами. Перенаправление ввод/вывода. Сохранение объектов в файл.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6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существует два типа файлов: </a:t>
            </a:r>
          </a:p>
          <a:p>
            <a:pPr lvl="1"/>
            <a:r>
              <a:rPr lang="ru-RU" dirty="0" smtClean="0"/>
              <a:t>текстовые</a:t>
            </a:r>
          </a:p>
          <a:p>
            <a:pPr lvl="1"/>
            <a:r>
              <a:rPr lang="ru-RU" dirty="0" smtClean="0"/>
              <a:t>бинарные.</a:t>
            </a:r>
            <a:endParaRPr lang="en-US" dirty="0" smtClean="0"/>
          </a:p>
          <a:p>
            <a:r>
              <a:rPr lang="ru-RU" dirty="0" smtClean="0"/>
              <a:t>Базовые операции над файлами:</a:t>
            </a:r>
          </a:p>
          <a:p>
            <a:pPr lvl="1"/>
            <a:r>
              <a:rPr lang="ru-RU" dirty="0" smtClean="0"/>
              <a:t>Открытие / Закрытие</a:t>
            </a:r>
          </a:p>
          <a:p>
            <a:pPr lvl="1"/>
            <a:r>
              <a:rPr lang="ru-RU" dirty="0" smtClean="0"/>
              <a:t>Чтение / Запись</a:t>
            </a:r>
          </a:p>
          <a:p>
            <a:pPr lvl="1"/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1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0070C0"/>
                </a:solidFill>
              </a:rPr>
              <a:t>Открытие файла </a:t>
            </a:r>
            <a:r>
              <a:rPr lang="ru-RU" dirty="0"/>
              <a:t>- Метод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 smtClean="0"/>
              <a:t>Синтаксис</a:t>
            </a:r>
            <a:endParaRPr lang="en-US" dirty="0" smtClean="0"/>
          </a:p>
          <a:p>
            <a:pPr marL="320040" lvl="1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 =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access_mode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dirty="0" smtClean="0"/>
          </a:p>
          <a:p>
            <a:pPr lvl="1"/>
            <a:r>
              <a:rPr lang="ru-RU" dirty="0" smtClean="0"/>
              <a:t>где</a:t>
            </a:r>
          </a:p>
          <a:p>
            <a:pPr lvl="2"/>
            <a:r>
              <a:rPr lang="en-US" dirty="0" err="1" smtClean="0"/>
              <a:t>file_name</a:t>
            </a:r>
            <a:r>
              <a:rPr lang="ru-RU" dirty="0" smtClean="0"/>
              <a:t> – имя открываемого файла</a:t>
            </a:r>
          </a:p>
          <a:p>
            <a:pPr lvl="2"/>
            <a:r>
              <a:rPr lang="en-US" dirty="0" err="1" smtClean="0"/>
              <a:t>access_mode</a:t>
            </a:r>
            <a:r>
              <a:rPr lang="ru-RU" dirty="0" smtClean="0"/>
              <a:t> – режим открытия (</a:t>
            </a:r>
            <a:r>
              <a:rPr lang="ru-RU" i="1" dirty="0" smtClean="0"/>
              <a:t>по умолчанию </a:t>
            </a:r>
            <a:r>
              <a:rPr lang="en-US" i="1" dirty="0" smtClean="0"/>
              <a:t>r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возможные значения: </a:t>
            </a:r>
            <a:r>
              <a:rPr lang="en-US" dirty="0" smtClean="0"/>
              <a:t>r, r+, w, w+, a, a+, x, x+</a:t>
            </a:r>
          </a:p>
          <a:p>
            <a:pPr lvl="3"/>
            <a:r>
              <a:rPr lang="ru-RU" dirty="0" smtClean="0"/>
              <a:t>После режима можно использовать модификатор </a:t>
            </a:r>
            <a:r>
              <a:rPr lang="en-US" dirty="0" smtClean="0"/>
              <a:t>b </a:t>
            </a:r>
            <a:r>
              <a:rPr lang="ru-RU" dirty="0" smtClean="0"/>
              <a:t>или </a:t>
            </a:r>
            <a:r>
              <a:rPr lang="en-US" i="1" dirty="0" smtClean="0"/>
              <a:t>t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i="1" dirty="0" smtClean="0"/>
              <a:t>по умолчанию</a:t>
            </a:r>
            <a:r>
              <a:rPr lang="ru-RU" dirty="0" smtClean="0"/>
              <a:t>)</a:t>
            </a:r>
            <a:r>
              <a:rPr lang="en-US" dirty="0" smtClean="0"/>
              <a:t>: </a:t>
            </a:r>
            <a:r>
              <a:rPr lang="en-US" dirty="0" err="1" smtClean="0"/>
              <a:t>rb</a:t>
            </a:r>
            <a:r>
              <a:rPr lang="en-US" dirty="0" smtClean="0"/>
              <a:t>, </a:t>
            </a:r>
            <a:r>
              <a:rPr lang="en-US" dirty="0" err="1" smtClean="0"/>
              <a:t>rb</a:t>
            </a:r>
            <a:r>
              <a:rPr lang="en-US" dirty="0" smtClean="0"/>
              <a:t>+, </a:t>
            </a:r>
            <a:r>
              <a:rPr lang="en-US" dirty="0" err="1" smtClean="0"/>
              <a:t>wb</a:t>
            </a:r>
            <a:r>
              <a:rPr lang="en-US" dirty="0" smtClean="0"/>
              <a:t>, </a:t>
            </a:r>
            <a:r>
              <a:rPr lang="en-US" dirty="0" err="1" smtClean="0"/>
              <a:t>wb</a:t>
            </a:r>
            <a:r>
              <a:rPr lang="en-US" dirty="0" smtClean="0"/>
              <a:t>+, ab, ab+, </a:t>
            </a:r>
            <a:r>
              <a:rPr lang="en-US" dirty="0" err="1" smtClean="0"/>
              <a:t>xb</a:t>
            </a:r>
            <a:r>
              <a:rPr lang="en-US" dirty="0" smtClean="0"/>
              <a:t>, </a:t>
            </a:r>
            <a:r>
              <a:rPr lang="en-US" dirty="0" err="1" smtClean="0"/>
              <a:t>xb</a:t>
            </a:r>
            <a:r>
              <a:rPr lang="en-US" dirty="0" smtClean="0"/>
              <a:t>+</a:t>
            </a:r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7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Открытие файла </a:t>
            </a:r>
            <a:r>
              <a:rPr lang="ru-RU" dirty="0"/>
              <a:t>- Метод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 smtClean="0"/>
              <a:t>По умолчанию файл открывается на чтение в текстовом режиме</a:t>
            </a:r>
            <a:endParaRPr lang="en-US" dirty="0" smtClean="0"/>
          </a:p>
          <a:p>
            <a:pPr lvl="1"/>
            <a:r>
              <a:rPr lang="ru-RU" dirty="0"/>
              <a:t>Пример:</a:t>
            </a:r>
            <a:endParaRPr lang="en-US" dirty="0"/>
          </a:p>
          <a:p>
            <a:pPr marL="898525" lvl="1" indent="0">
              <a:buNone/>
            </a:pP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f   = </a:t>
            </a:r>
            <a:r>
              <a:rPr lang="ru-RU" altLang="ru-RU" b="0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b="0" dirty="0">
                <a:solidFill>
                  <a:srgbClr val="660099"/>
                </a:solidFill>
                <a:latin typeface="JetBrains Mono"/>
              </a:rPr>
              <a:t>encoding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"utf-8"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b="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f1 = </a:t>
            </a:r>
            <a:r>
              <a:rPr lang="ru-RU" altLang="ru-RU" b="0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en-US" altLang="ru-RU" dirty="0" err="1">
                <a:solidFill>
                  <a:srgbClr val="008080"/>
                </a:solidFill>
                <a:latin typeface="JetBrains Mono"/>
              </a:rPr>
              <a:t>rb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b="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f2</a:t>
            </a:r>
            <a:r>
              <a:rPr lang="ru-RU" altLang="ru-RU" b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b="0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/3.txt"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en-US" altLang="ru-RU" dirty="0">
                <a:solidFill>
                  <a:srgbClr val="008080"/>
                </a:solidFill>
                <a:latin typeface="JetBrains Mono"/>
              </a:rPr>
              <a:t>w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+"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)</a:t>
            </a:r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Открытие файла </a:t>
            </a:r>
            <a:r>
              <a:rPr lang="ru-RU" dirty="0"/>
              <a:t>- Метод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 smtClean="0"/>
              <a:t>Инструкция </a:t>
            </a:r>
            <a:r>
              <a:rPr lang="en-US" dirty="0" smtClean="0"/>
              <a:t>with .. as .. – </a:t>
            </a:r>
            <a:r>
              <a:rPr lang="ru-RU" dirty="0" smtClean="0"/>
              <a:t>работает как менеджер создания контекста</a:t>
            </a:r>
            <a:endParaRPr lang="en-US" dirty="0" smtClean="0"/>
          </a:p>
          <a:p>
            <a:pPr lvl="1"/>
            <a:r>
              <a:rPr lang="ru-RU" dirty="0"/>
              <a:t>Пример:</a:t>
            </a:r>
            <a:endParaRPr lang="en-US" dirty="0"/>
          </a:p>
          <a:p>
            <a:pPr marL="898525" lvl="1" indent="0">
              <a:buNone/>
            </a:pP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with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b="0" dirty="0">
                <a:solidFill>
                  <a:srgbClr val="660099"/>
                </a:solidFill>
                <a:latin typeface="JetBrains Mono"/>
              </a:rPr>
              <a:t>encoding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"utf-8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b="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FF0000"/>
                </a:solidFill>
                <a:latin typeface="JetBrains Mono"/>
              </a:rPr>
              <a:t>as</a:t>
            </a:r>
            <a:r>
              <a:rPr lang="en-US" altLang="ru-RU" b="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f:</a:t>
            </a:r>
            <a:r>
              <a:rPr lang="ru-RU" altLang="ru-RU" b="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0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b="0" dirty="0" smtClean="0">
                <a:solidFill>
                  <a:srgbClr val="080808"/>
                </a:solidFill>
                <a:latin typeface="JetBrains Mono"/>
              </a:rPr>
              <a:t>    // </a:t>
            </a:r>
            <a:r>
              <a:rPr lang="ru-RU" altLang="ru-RU" b="0" dirty="0" smtClean="0">
                <a:solidFill>
                  <a:srgbClr val="080808"/>
                </a:solidFill>
                <a:latin typeface="JetBrains Mono"/>
              </a:rPr>
              <a:t>работа с файлом</a:t>
            </a:r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5265" y="4971871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Cambria" panose="02040503050406030204" pitchFamily="18" charset="0"/>
              </a:rPr>
              <a:t>В этом случае закрытие файла после работы не требуется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212781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Открытие файла </a:t>
            </a:r>
            <a:r>
              <a:rPr lang="ru-RU" dirty="0" smtClean="0"/>
              <a:t>- </a:t>
            </a:r>
            <a:r>
              <a:rPr lang="ru-RU" dirty="0"/>
              <a:t>Метод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()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7030A0"/>
                </a:solidFill>
              </a:rPr>
              <a:t>Вывод информации о файловом объекте </a:t>
            </a:r>
            <a:r>
              <a:rPr lang="en-US" dirty="0">
                <a:solidFill>
                  <a:srgbClr val="7030A0"/>
                </a:solidFill>
              </a:rPr>
              <a:t>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lvl="2"/>
            <a:r>
              <a:rPr lang="en-US" dirty="0" smtClean="0"/>
              <a:t>print(f) </a:t>
            </a:r>
          </a:p>
          <a:p>
            <a:pPr lvl="2"/>
            <a:endParaRPr lang="en-US" dirty="0"/>
          </a:p>
          <a:p>
            <a:pPr lvl="1"/>
            <a:r>
              <a:rPr lang="ru-RU" dirty="0">
                <a:solidFill>
                  <a:srgbClr val="7030A0"/>
                </a:solidFill>
              </a:rPr>
              <a:t>Вывод содержимого файла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f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  <a:endParaRPr lang="ru-RU" dirty="0">
              <a:solidFill>
                <a:srgbClr val="7030A0"/>
              </a:solidFill>
            </a:endParaRPr>
          </a:p>
          <a:p>
            <a:pPr lvl="2"/>
            <a:r>
              <a:rPr lang="en-US" dirty="0"/>
              <a:t>print(*f)</a:t>
            </a:r>
            <a:r>
              <a:rPr lang="ru-RU" dirty="0"/>
              <a:t> </a:t>
            </a:r>
            <a:endParaRPr lang="en-US" dirty="0"/>
          </a:p>
          <a:p>
            <a:pPr marL="594360" lvl="2" indent="0">
              <a:buNone/>
            </a:pPr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8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69766" y="1348816"/>
            <a:ext cx="11212781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Открытие файла </a:t>
            </a:r>
            <a:r>
              <a:rPr lang="ru-RU" dirty="0" smtClean="0"/>
              <a:t>- </a:t>
            </a:r>
            <a:r>
              <a:rPr lang="ru-RU" dirty="0"/>
              <a:t>Метод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()</a:t>
            </a:r>
            <a:endParaRPr lang="ru-RU" dirty="0" smtClean="0"/>
          </a:p>
          <a:p>
            <a:pPr lvl="1"/>
            <a:r>
              <a:rPr lang="ru-RU" dirty="0" smtClean="0"/>
              <a:t>Пример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marL="594360" lvl="2" indent="0"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with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660099"/>
                </a:solidFill>
                <a:latin typeface="JetBrains Mono"/>
              </a:rPr>
              <a:t>encoding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"utf-8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as f: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 smtClean="0">
                <a:solidFill>
                  <a:srgbClr val="008080"/>
                </a:solidFill>
                <a:latin typeface="JetBrains Mono"/>
              </a:rPr>
              <a:t>f"File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f.name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text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mode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: 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(*f)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f1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rb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f"File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f1.name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binary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mode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: 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(*f1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dirty="0">
              <a:latin typeface="Arial" panose="020B0604020202020204" pitchFamily="34" charset="0"/>
            </a:endParaRPr>
          </a:p>
          <a:p>
            <a:pPr marL="594360" lvl="2" indent="0">
              <a:buNone/>
            </a:pPr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1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Инструкция 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Важно понимать, что инструкция </a:t>
            </a:r>
            <a:r>
              <a:rPr lang="en-US" dirty="0" err="1" smtClean="0"/>
              <a:t>def</a:t>
            </a:r>
            <a:r>
              <a:rPr lang="ru-RU" dirty="0" smtClean="0"/>
              <a:t> – это полноценный исполняемый </a:t>
            </a:r>
            <a:r>
              <a:rPr lang="ru-RU" u="sng" dirty="0" smtClean="0"/>
              <a:t>оператор</a:t>
            </a:r>
            <a:r>
              <a:rPr lang="ru-RU" dirty="0" smtClean="0"/>
              <a:t>,  который создает объект функции и присваивает его имени.</a:t>
            </a:r>
          </a:p>
          <a:p>
            <a:r>
              <a:rPr lang="ru-RU" dirty="0" smtClean="0"/>
              <a:t>Следовательно, </a:t>
            </a:r>
            <a:r>
              <a:rPr lang="en-US" dirty="0" err="1" smtClean="0"/>
              <a:t>def</a:t>
            </a:r>
            <a:r>
              <a:rPr lang="ru-RU" dirty="0" smtClean="0"/>
              <a:t> может появляться в любом месте кода, где допустимо использование операторов (даже внутри других операторов)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69766" y="1348816"/>
            <a:ext cx="11212781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Открытие файла </a:t>
            </a:r>
            <a:r>
              <a:rPr lang="ru-RU" dirty="0" smtClean="0"/>
              <a:t>- </a:t>
            </a:r>
            <a:r>
              <a:rPr lang="ru-RU" dirty="0"/>
              <a:t>Метод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()</a:t>
            </a:r>
            <a:endParaRPr lang="ru-RU" dirty="0" smtClean="0"/>
          </a:p>
          <a:p>
            <a:pPr lvl="1"/>
            <a:r>
              <a:rPr lang="ru-RU" dirty="0" smtClean="0"/>
              <a:t>Пример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:</a:t>
            </a:r>
          </a:p>
          <a:p>
            <a:pPr marL="594360" lvl="2" indent="0"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f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660099"/>
                </a:solidFill>
                <a:latin typeface="JetBrains Mono"/>
              </a:rPr>
              <a:t>encoding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"utf-8"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f"File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f.name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text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mode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: 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(*f)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f1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rb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f"File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f1.name</a:t>
            </a:r>
            <a:r>
              <a:rPr lang="ru-RU" altLang="ru-RU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binary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mode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: 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(*f1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dirty="0">
              <a:latin typeface="Arial" panose="020B0604020202020204" pitchFamily="34" charset="0"/>
            </a:endParaRPr>
          </a:p>
          <a:p>
            <a:pPr marL="594360" lvl="2" indent="0">
              <a:buNone/>
            </a:pPr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9403" y="2336690"/>
            <a:ext cx="10963144" cy="39703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Результат работы:</a:t>
            </a:r>
          </a:p>
          <a:p>
            <a:r>
              <a:rPr lang="ru-RU" sz="2800" b="1" dirty="0" err="1" smtClean="0"/>
              <a:t>File</a:t>
            </a:r>
            <a:r>
              <a:rPr lang="ru-RU" sz="2800" b="1" dirty="0" smtClean="0"/>
              <a:t> </a:t>
            </a:r>
            <a:r>
              <a:rPr lang="ru-RU" sz="2800" b="1" dirty="0" err="1"/>
              <a:t>files</a:t>
            </a:r>
            <a:r>
              <a:rPr lang="ru-RU" sz="2800" b="1" dirty="0"/>
              <a:t>/1.txt </a:t>
            </a:r>
            <a:r>
              <a:rPr lang="ru-RU" sz="2800" b="1" dirty="0" err="1"/>
              <a:t>in</a:t>
            </a:r>
            <a:r>
              <a:rPr lang="ru-RU" sz="2800" b="1" dirty="0"/>
              <a:t> </a:t>
            </a:r>
            <a:r>
              <a:rPr lang="ru-RU" sz="2800" b="1" dirty="0" err="1"/>
              <a:t>text</a:t>
            </a:r>
            <a:r>
              <a:rPr lang="ru-RU" sz="2800" b="1" dirty="0"/>
              <a:t> </a:t>
            </a:r>
            <a:r>
              <a:rPr lang="ru-RU" sz="2800" b="1" dirty="0" err="1"/>
              <a:t>mode</a:t>
            </a:r>
            <a:r>
              <a:rPr lang="ru-RU" sz="2800" b="1" dirty="0"/>
              <a:t>: </a:t>
            </a:r>
          </a:p>
          <a:p>
            <a:r>
              <a:rPr lang="ru-RU" sz="2800" dirty="0"/>
              <a:t>Лена 8935 111 11 22</a:t>
            </a:r>
          </a:p>
          <a:p>
            <a:r>
              <a:rPr lang="ru-RU" sz="2800" dirty="0"/>
              <a:t> Вася 8935 123 45 67</a:t>
            </a:r>
          </a:p>
          <a:p>
            <a:r>
              <a:rPr lang="ru-RU" sz="2800" b="1" dirty="0" err="1" smtClean="0"/>
              <a:t>File</a:t>
            </a:r>
            <a:r>
              <a:rPr lang="ru-RU" sz="2800" b="1" dirty="0" smtClean="0"/>
              <a:t> </a:t>
            </a:r>
            <a:r>
              <a:rPr lang="ru-RU" sz="2800" b="1" dirty="0" err="1"/>
              <a:t>files</a:t>
            </a:r>
            <a:r>
              <a:rPr lang="ru-RU" sz="2800" b="1" dirty="0"/>
              <a:t>/1.txt </a:t>
            </a:r>
            <a:r>
              <a:rPr lang="ru-RU" sz="2800" b="1" dirty="0" err="1"/>
              <a:t>in</a:t>
            </a:r>
            <a:r>
              <a:rPr lang="ru-RU" sz="2800" b="1" dirty="0"/>
              <a:t> </a:t>
            </a:r>
            <a:r>
              <a:rPr lang="ru-RU" sz="2800" b="1" dirty="0" err="1"/>
              <a:t>binary</a:t>
            </a:r>
            <a:r>
              <a:rPr lang="ru-RU" sz="2800" b="1" dirty="0"/>
              <a:t> </a:t>
            </a:r>
            <a:r>
              <a:rPr lang="ru-RU" sz="2800" b="1" dirty="0" err="1"/>
              <a:t>mode</a:t>
            </a:r>
            <a:r>
              <a:rPr lang="ru-RU" sz="2800" b="1" dirty="0"/>
              <a:t>: </a:t>
            </a:r>
          </a:p>
          <a:p>
            <a:r>
              <a:rPr lang="ru-RU" sz="2800" dirty="0"/>
              <a:t>b'\xd0\x9b\xd0\xb5\xd0\</a:t>
            </a:r>
            <a:r>
              <a:rPr lang="ru-RU" sz="2800" dirty="0" err="1"/>
              <a:t>xbd</a:t>
            </a:r>
            <a:r>
              <a:rPr lang="ru-RU" sz="2800" dirty="0"/>
              <a:t>\xd0\xb0 8935 111 11 22\r\n' b'\xd0\x92\xd0\xb0\xd1\x81\xd1\x8f 8935 123 45 </a:t>
            </a:r>
            <a:r>
              <a:rPr lang="ru-RU" sz="2800" dirty="0" smtClean="0"/>
              <a:t>67\r\n‘</a:t>
            </a:r>
          </a:p>
          <a:p>
            <a:endParaRPr lang="ru-RU" sz="2800" dirty="0" smtClean="0"/>
          </a:p>
          <a:p>
            <a:r>
              <a:rPr lang="ru-RU" sz="2800" dirty="0" err="1" smtClean="0"/>
              <a:t>Process</a:t>
            </a:r>
            <a:r>
              <a:rPr lang="ru-RU" sz="2800" dirty="0" smtClean="0"/>
              <a:t> </a:t>
            </a:r>
            <a:r>
              <a:rPr lang="ru-RU" sz="2800" dirty="0" err="1" smtClean="0"/>
              <a:t>finished</a:t>
            </a:r>
            <a:r>
              <a:rPr lang="ru-RU" sz="2800" dirty="0" smtClean="0"/>
              <a:t> </a:t>
            </a:r>
            <a:r>
              <a:rPr lang="ru-RU" sz="2800" dirty="0" err="1" smtClean="0"/>
              <a:t>with</a:t>
            </a:r>
            <a:r>
              <a:rPr lang="ru-RU" sz="2800" dirty="0" smtClean="0"/>
              <a:t> </a:t>
            </a:r>
            <a:r>
              <a:rPr lang="ru-RU" sz="2800" dirty="0" err="1" smtClean="0"/>
              <a:t>exit</a:t>
            </a:r>
            <a:r>
              <a:rPr lang="ru-RU" sz="2800" dirty="0" smtClean="0"/>
              <a:t> </a:t>
            </a:r>
            <a:r>
              <a:rPr lang="ru-RU" sz="2800" dirty="0" err="1" smtClean="0"/>
              <a:t>code</a:t>
            </a:r>
            <a:r>
              <a:rPr lang="ru-RU" sz="2800" dirty="0" smtClean="0"/>
              <a:t> 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77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Открытие файла </a:t>
            </a:r>
            <a:r>
              <a:rPr lang="ru-RU" dirty="0"/>
              <a:t>- Метод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 smtClean="0"/>
              <a:t>У файлового объекта есть следующие атрибуты:</a:t>
            </a:r>
          </a:p>
          <a:p>
            <a:pPr lvl="2"/>
            <a:r>
              <a:rPr lang="en-US" dirty="0" err="1" smtClean="0"/>
              <a:t>file.closed</a:t>
            </a:r>
            <a:r>
              <a:rPr lang="ru-RU" dirty="0" smtClean="0"/>
              <a:t> – </a:t>
            </a:r>
            <a:r>
              <a:rPr lang="en-US" dirty="0" smtClean="0"/>
              <a:t>True</a:t>
            </a:r>
            <a:r>
              <a:rPr lang="ru-RU" dirty="0" smtClean="0"/>
              <a:t>, если файл закрыт</a:t>
            </a:r>
          </a:p>
          <a:p>
            <a:pPr lvl="2"/>
            <a:r>
              <a:rPr lang="en-US" dirty="0" err="1" smtClean="0"/>
              <a:t>file.mode</a:t>
            </a:r>
            <a:r>
              <a:rPr lang="ru-RU" dirty="0" smtClean="0"/>
              <a:t> – режим доступа к файлу (файл должен быть открыт)</a:t>
            </a:r>
          </a:p>
          <a:p>
            <a:pPr lvl="2"/>
            <a:r>
              <a:rPr lang="en-US" dirty="0" smtClean="0"/>
              <a:t>file.name</a:t>
            </a:r>
            <a:r>
              <a:rPr lang="ru-RU" dirty="0" smtClean="0"/>
              <a:t> – имя файла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5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Закрытие файла </a:t>
            </a:r>
            <a:r>
              <a:rPr lang="ru-RU" dirty="0" smtClean="0"/>
              <a:t>- </a:t>
            </a:r>
            <a:r>
              <a:rPr lang="ru-RU" dirty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()</a:t>
            </a:r>
          </a:p>
          <a:p>
            <a:pPr lvl="1"/>
            <a:r>
              <a:rPr lang="ru-RU" dirty="0" smtClean="0"/>
              <a:t>После открытия файла в </a:t>
            </a:r>
            <a:r>
              <a:rPr lang="en-US" dirty="0" smtClean="0"/>
              <a:t>Python</a:t>
            </a:r>
            <a:r>
              <a:rPr lang="ru-RU" dirty="0" smtClean="0"/>
              <a:t> его нужно закрыть. </a:t>
            </a:r>
          </a:p>
          <a:p>
            <a:pPr lvl="1"/>
            <a:r>
              <a:rPr lang="en-US" dirty="0" smtClean="0"/>
              <a:t>Python</a:t>
            </a:r>
            <a:r>
              <a:rPr lang="ru-RU" dirty="0" smtClean="0"/>
              <a:t> автоматически закрывает файл, когда объект присваивается другому файлу.</a:t>
            </a:r>
          </a:p>
          <a:p>
            <a:pPr lvl="1"/>
            <a:r>
              <a:rPr lang="ru-RU" dirty="0" smtClean="0"/>
              <a:t>Пример:</a:t>
            </a:r>
            <a:endParaRPr lang="en-US" dirty="0" smtClean="0"/>
          </a:p>
          <a:p>
            <a:pPr marL="898525" lvl="1" indent="0">
              <a:buNone/>
            </a:pP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f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 =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660099"/>
                </a:solidFill>
                <a:latin typeface="JetBrains Mono"/>
              </a:rPr>
              <a:t>encoding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dirty="0">
                <a:solidFill>
                  <a:srgbClr val="008080"/>
                </a:solidFill>
                <a:latin typeface="JetBrains Mono"/>
              </a:rPr>
              <a:t>"utf-8</a:t>
            </a:r>
            <a:r>
              <a:rPr lang="ru-RU" altLang="ru-RU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898525" lvl="1" indent="0"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…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</a:t>
            </a:r>
            <a:r>
              <a:rPr lang="ru-RU" altLang="ru-RU" dirty="0" smtClean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Работа с файлом </a:t>
            </a:r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f</a:t>
            </a:r>
            <a:r>
              <a:rPr lang="ru-RU" altLang="ru-RU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</a:b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f.</a:t>
            </a:r>
            <a:r>
              <a:rPr lang="en-US" altLang="ru-RU" dirty="0" smtClean="0">
                <a:solidFill>
                  <a:srgbClr val="000080"/>
                </a:solidFill>
                <a:latin typeface="JetBrains Mono"/>
              </a:rPr>
              <a:t>close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9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235713" y="1348816"/>
            <a:ext cx="4901552" cy="5032512"/>
          </a:xfrm>
        </p:spPr>
        <p:txBody>
          <a:bodyPr>
            <a:normAutofit/>
          </a:bodyPr>
          <a:lstStyle/>
          <a:p>
            <a:pPr lvl="1"/>
            <a:r>
              <a:rPr lang="ru-RU" dirty="0" smtClean="0"/>
              <a:t>Пример:</a:t>
            </a:r>
          </a:p>
          <a:p>
            <a:pPr lvl="2"/>
            <a:r>
              <a:rPr lang="ru-RU" dirty="0" smtClean="0"/>
              <a:t>Вывести на экран содержимое заданного файла. Если файл не существует, выдать соответствующее сообщение</a:t>
            </a:r>
            <a:endParaRPr lang="en-US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015" y="6187966"/>
            <a:ext cx="6768011" cy="457200"/>
          </a:xfrm>
        </p:spPr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37265" y="1399813"/>
            <a:ext cx="64894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task2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fname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input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"Введите имя файла: 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f =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None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try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f=</a:t>
            </a: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fname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"r"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660099"/>
                </a:solidFill>
                <a:latin typeface="JetBrains Mono"/>
              </a:rPr>
              <a:t>encoding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"utf-8"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(*f)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except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FileNotFoundError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"Файл не существует!"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except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"Ошибка работы с файлом"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finally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f: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f.close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Чтение данных из файла </a:t>
            </a: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([</a:t>
            </a:r>
            <a:r>
              <a:rPr lang="ru-RU" dirty="0" smtClean="0"/>
              <a:t>размер</a:t>
            </a:r>
            <a:r>
              <a:rPr lang="en-US" dirty="0" smtClean="0"/>
              <a:t>])</a:t>
            </a:r>
            <a:r>
              <a:rPr lang="ru-RU" dirty="0" smtClean="0"/>
              <a:t> – считывает из файла заданное число символов. Если размер не указан, считывается весь файл.</a:t>
            </a:r>
          </a:p>
          <a:p>
            <a:endParaRPr lang="en-US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3783" y="3865072"/>
            <a:ext cx="78424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00080"/>
                </a:solidFill>
                <a:latin typeface="JetBrains Mono"/>
              </a:rPr>
              <a:t>with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660099"/>
                </a:solidFill>
                <a:latin typeface="JetBrains Mono"/>
              </a:rPr>
              <a:t>encoding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"utf-8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as f: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f.read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f.read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94258" y="3590379"/>
            <a:ext cx="3678940" cy="30469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Результат работы</a:t>
            </a:r>
          </a:p>
          <a:p>
            <a:r>
              <a:rPr lang="ru-RU" sz="2400" dirty="0" smtClean="0"/>
              <a:t>Лена </a:t>
            </a:r>
            <a:endParaRPr lang="ru-RU" sz="2400" dirty="0"/>
          </a:p>
          <a:p>
            <a:r>
              <a:rPr lang="ru-RU" sz="2400" dirty="0"/>
              <a:t>8935 111 11 22</a:t>
            </a:r>
          </a:p>
          <a:p>
            <a:r>
              <a:rPr lang="ru-RU" sz="2400" dirty="0"/>
              <a:t>Вася 8935 123 45 67</a:t>
            </a:r>
          </a:p>
          <a:p>
            <a:r>
              <a:rPr lang="ru-RU" sz="2400" dirty="0"/>
              <a:t>Петя 8922 123 33 35</a:t>
            </a:r>
          </a:p>
          <a:p>
            <a:r>
              <a:rPr lang="ru-RU" sz="2400" dirty="0"/>
              <a:t>Света 8932 541 21 34</a:t>
            </a:r>
          </a:p>
          <a:p>
            <a:r>
              <a:rPr lang="ru-RU" sz="2400" dirty="0"/>
              <a:t>Саша 8918 123 44 25</a:t>
            </a:r>
          </a:p>
          <a:p>
            <a:r>
              <a:rPr lang="ru-RU" sz="2400" dirty="0"/>
              <a:t>Маша 8902 323 44 35</a:t>
            </a:r>
          </a:p>
        </p:txBody>
      </p:sp>
    </p:spTree>
    <p:extLst>
      <p:ext uri="{BB962C8B-B14F-4D97-AF65-F5344CB8AC3E}">
        <p14:creationId xmlns:p14="http://schemas.microsoft.com/office/powerpoint/2010/main" val="16244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Чтение данных из файла </a:t>
            </a:r>
          </a:p>
          <a:p>
            <a:r>
              <a:rPr lang="ru-RU" dirty="0" smtClean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readline</a:t>
            </a:r>
            <a:r>
              <a:rPr lang="en-US" dirty="0" smtClean="0"/>
              <a:t>()</a:t>
            </a:r>
            <a:r>
              <a:rPr lang="ru-RU" dirty="0" smtClean="0"/>
              <a:t> – считывает строку из открытого файла</a:t>
            </a:r>
            <a:endParaRPr lang="ru-RU" dirty="0"/>
          </a:p>
          <a:p>
            <a:endParaRPr lang="en-US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1836" y="3437343"/>
            <a:ext cx="79196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with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660099"/>
                </a:solidFill>
                <a:latin typeface="JetBrains Mono"/>
              </a:rPr>
              <a:t>encoding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"utf-8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as f: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f.readline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91804" y="4272031"/>
            <a:ext cx="4117118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Результат работы</a:t>
            </a:r>
          </a:p>
          <a:p>
            <a:r>
              <a:rPr lang="ru-RU" sz="2400" dirty="0" smtClean="0"/>
              <a:t>Лена 8935 </a:t>
            </a:r>
            <a:r>
              <a:rPr lang="ru-RU" sz="2400" dirty="0"/>
              <a:t>111 11 </a:t>
            </a:r>
            <a:r>
              <a:rPr lang="ru-RU" sz="2400" dirty="0" smtClean="0"/>
              <a:t>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65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Чтение данных из файла </a:t>
            </a:r>
          </a:p>
          <a:p>
            <a:r>
              <a:rPr lang="ru-RU" dirty="0" smtClean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readline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smtClean="0"/>
              <a:t>()</a:t>
            </a:r>
            <a:r>
              <a:rPr lang="ru-RU" dirty="0" smtClean="0"/>
              <a:t> – считывает содержимое файла в список строк</a:t>
            </a:r>
            <a:endParaRPr lang="ru-RU" dirty="0"/>
          </a:p>
          <a:p>
            <a:r>
              <a:rPr lang="ru-RU" dirty="0" smtClean="0"/>
              <a:t>Построчное считывание файла:</a:t>
            </a:r>
            <a:endParaRPr lang="en-US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1837" y="4229555"/>
            <a:ext cx="5167567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 =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line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f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800" b="1" dirty="0" err="1" smtClean="0">
                <a:solidFill>
                  <a:srgbClr val="080808"/>
                </a:solidFill>
                <a:latin typeface="JetBrains Mono"/>
              </a:rPr>
              <a:t>readlines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line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05847" y="4229556"/>
            <a:ext cx="478258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 =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line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line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Запись данных в файл </a:t>
            </a: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write</a:t>
            </a:r>
            <a:r>
              <a:rPr lang="en-US" dirty="0" smtClean="0"/>
              <a:t>(</a:t>
            </a:r>
            <a:r>
              <a:rPr lang="ru-RU" dirty="0" smtClean="0"/>
              <a:t>строка</a:t>
            </a:r>
            <a:r>
              <a:rPr lang="en-US" dirty="0" smtClean="0"/>
              <a:t>)</a:t>
            </a:r>
            <a:r>
              <a:rPr lang="ru-RU" dirty="0" smtClean="0"/>
              <a:t> – записывает в файл строку. Возвращает число записанных символов.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Пример.</a:t>
            </a:r>
          </a:p>
          <a:p>
            <a:pPr lvl="1"/>
            <a:r>
              <a:rPr lang="ru-RU" dirty="0" smtClean="0"/>
              <a:t>Записать все простые двузначные числа в новый файл</a:t>
            </a:r>
          </a:p>
          <a:p>
            <a:endParaRPr lang="en-US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Запись данных в файл </a:t>
            </a:r>
          </a:p>
          <a:p>
            <a:endParaRPr lang="en-US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1837" y="1919894"/>
            <a:ext cx="6128257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i="1" u="sng" dirty="0" smtClean="0">
                <a:latin typeface="JetBrains Mono"/>
              </a:rPr>
              <a:t>Пример (программа):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math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sqrt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prime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(n):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(n&lt;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n&gt;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and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n%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: </a:t>
            </a:r>
            <a:endParaRPr lang="ru-RU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n==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True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sqrt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(n)+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n%i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False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 smtClean="0">
                <a:solidFill>
                  <a:srgbClr val="0033B3"/>
                </a:solidFill>
                <a:latin typeface="JetBrains Mono"/>
              </a:rPr>
              <a:t>True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80094" y="1919894"/>
            <a:ext cx="5059487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f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/3.txt"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"w"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prime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(i):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f.write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(i)+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 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f.close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f =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/3.txt"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"r"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f.read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f.close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Дополнительные методы для работы с файлами</a:t>
            </a: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tell</a:t>
            </a:r>
            <a:r>
              <a:rPr lang="en-US" dirty="0" smtClean="0"/>
              <a:t>()</a:t>
            </a:r>
            <a:r>
              <a:rPr lang="ru-RU" dirty="0" smtClean="0"/>
              <a:t> – возвращает текущую позицию «условного курсора» в файле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68397" y="3596876"/>
            <a:ext cx="9490185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f =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open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files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/1.txt"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3200" b="1" dirty="0" err="1" smtClean="0">
                <a:solidFill>
                  <a:srgbClr val="080808"/>
                </a:solidFill>
                <a:latin typeface="JetBrains Mono"/>
              </a:rPr>
              <a:t>f.read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(5)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3200" b="1" dirty="0" err="1" smtClean="0">
                <a:solidFill>
                  <a:srgbClr val="080808"/>
                </a:solidFill>
                <a:latin typeface="JetBrains Mono"/>
              </a:rPr>
              <a:t>f.tell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ru-RU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# </a:t>
            </a:r>
            <a:r>
              <a:rPr lang="ru-RU" altLang="ru-RU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текущая позиция = 5</a:t>
            </a:r>
            <a:endParaRPr lang="en-US" altLang="ru-RU" sz="32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err="1" smtClean="0">
                <a:solidFill>
                  <a:srgbClr val="080808"/>
                </a:solidFill>
                <a:latin typeface="JetBrains Mono"/>
              </a:rPr>
              <a:t>f.close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D05300-6423-4E0C-9D84-5E12BCA8D65A}" vid="{B295DBED-4CD2-4D20-B086-B65B9F856DE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55208</TotalTime>
  <Words>6182</Words>
  <Application>Microsoft Office PowerPoint</Application>
  <PresentationFormat>Широкоэкранный</PresentationFormat>
  <Paragraphs>965</Paragraphs>
  <Slides>105</Slides>
  <Notes>83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105</vt:i4>
      </vt:variant>
    </vt:vector>
  </HeadingPairs>
  <TitlesOfParts>
    <vt:vector size="115" baseType="lpstr">
      <vt:lpstr>Arial</vt:lpstr>
      <vt:lpstr>Calibri</vt:lpstr>
      <vt:lpstr>Cambria</vt:lpstr>
      <vt:lpstr>Consolas</vt:lpstr>
      <vt:lpstr>Courier New</vt:lpstr>
      <vt:lpstr>Franklin Gothic Book</vt:lpstr>
      <vt:lpstr>JetBrains Mono</vt:lpstr>
      <vt:lpstr>Perpetua</vt:lpstr>
      <vt:lpstr>Wingdings 2</vt:lpstr>
      <vt:lpstr>Тема1</vt:lpstr>
      <vt:lpstr>Тема 2.  Функции, модули, файлы, обработка исключений в Python</vt:lpstr>
      <vt:lpstr>Функции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Функции в Python</vt:lpstr>
      <vt:lpstr>Модули</vt:lpstr>
      <vt:lpstr>Модули</vt:lpstr>
      <vt:lpstr>Модули</vt:lpstr>
      <vt:lpstr>Модули</vt:lpstr>
      <vt:lpstr>Модули</vt:lpstr>
      <vt:lpstr>Модули</vt:lpstr>
      <vt:lpstr>Модули</vt:lpstr>
      <vt:lpstr>Модули</vt:lpstr>
      <vt:lpstr>Модули</vt:lpstr>
      <vt:lpstr>Модули - Пример</vt:lpstr>
      <vt:lpstr>Модули</vt:lpstr>
      <vt:lpstr>Модули</vt:lpstr>
      <vt:lpstr>Модули</vt:lpstr>
      <vt:lpstr>Модули</vt:lpstr>
      <vt:lpstr>Модули - Пример</vt:lpstr>
      <vt:lpstr>Модули</vt:lpstr>
      <vt:lpstr>Модули</vt:lpstr>
      <vt:lpstr>Модули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 - Пример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  <vt:lpstr>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 Введение в язык программирования Python.  Алгоритмические средства языка Python</dc:title>
  <dc:creator>Алина Будаева</dc:creator>
  <cp:lastModifiedBy>Алина</cp:lastModifiedBy>
  <cp:revision>302</cp:revision>
  <dcterms:created xsi:type="dcterms:W3CDTF">2020-07-26T09:05:05Z</dcterms:created>
  <dcterms:modified xsi:type="dcterms:W3CDTF">2021-10-26T05:53:34Z</dcterms:modified>
</cp:coreProperties>
</file>