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75" r:id="rId2"/>
    <p:sldId id="477" r:id="rId3"/>
    <p:sldId id="484" r:id="rId4"/>
    <p:sldId id="486" r:id="rId5"/>
    <p:sldId id="485" r:id="rId6"/>
    <p:sldId id="478" r:id="rId7"/>
    <p:sldId id="479" r:id="rId8"/>
    <p:sldId id="480" r:id="rId9"/>
    <p:sldId id="481" r:id="rId10"/>
    <p:sldId id="482" r:id="rId11"/>
    <p:sldId id="483" r:id="rId12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B35A"/>
    <a:srgbClr val="0ED44B"/>
    <a:srgbClr val="FF3300"/>
    <a:srgbClr val="FCF3CC"/>
    <a:srgbClr val="EAEAEA"/>
    <a:srgbClr val="FEFFFB"/>
    <a:srgbClr val="E7F3DE"/>
    <a:srgbClr val="2BF168"/>
    <a:srgbClr val="F56C55"/>
    <a:srgbClr val="F7F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6" autoAdjust="0"/>
    <p:restoredTop sz="96395" autoAdjust="0"/>
  </p:normalViewPr>
  <p:slideViewPr>
    <p:cSldViewPr>
      <p:cViewPr varScale="1">
        <p:scale>
          <a:sx n="115" d="100"/>
          <a:sy n="115" d="100"/>
        </p:scale>
        <p:origin x="169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1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300"/>
            </a:lvl1pPr>
          </a:lstStyle>
          <a:p>
            <a:fld id="{EC0343E6-1639-4184-A01E-35B0EBAA3DD3}" type="datetimeFigureOut">
              <a:rPr lang="en-GB" smtClean="0"/>
              <a:t>14/06/2018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1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300"/>
            </a:lvl1pPr>
          </a:lstStyle>
          <a:p>
            <a:fld id="{9B5D3094-DE91-4675-8CDA-D63FE9E7C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7657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1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300"/>
            </a:lvl1pPr>
          </a:lstStyle>
          <a:p>
            <a:fld id="{1D6D5F40-DC45-485C-9F9A-13107CAD2B74}" type="datetimeFigureOut">
              <a:rPr lang="en-GB" smtClean="0"/>
              <a:t>14/06/2018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5863" y="698500"/>
            <a:ext cx="4652962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7" tIns="46659" rIns="93317" bIns="46659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17" tIns="46659" rIns="93317" bIns="4665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1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300"/>
            </a:lvl1pPr>
          </a:lstStyle>
          <a:p>
            <a:fld id="{2A63D59E-4D2A-4AD2-B6B0-9A194278A2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383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3D59E-4D2A-4AD2-B6B0-9A194278A2F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59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113A-47DA-44BB-B9EF-F927CD66E482}" type="datetime1">
              <a:rPr lang="en-GB" smtClean="0"/>
              <a:t>14/06/2018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54A1-A4CB-4E1F-AD43-01DD1DA6BA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3349-A85E-48AB-A80D-70AD4A9CC780}" type="datetime1">
              <a:rPr lang="en-GB" smtClean="0"/>
              <a:t>14/06/2018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54A1-A4CB-4E1F-AD43-01DD1DA6BA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25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5D3AB-3C67-449F-B080-5AE602ED369B}" type="datetime1">
              <a:rPr lang="en-GB" smtClean="0"/>
              <a:t>14/06/2018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54A1-A4CB-4E1F-AD43-01DD1DA6BA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97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36AF-2A94-4F7F-8E7D-7F3951AAA80E}" type="datetime1">
              <a:rPr lang="en-GB" smtClean="0"/>
              <a:t>14/06/2018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54A1-A4CB-4E1F-AD43-01DD1DA6BA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51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E73-65F7-4345-980C-1BD626990E9B}" type="datetime1">
              <a:rPr lang="en-GB" smtClean="0"/>
              <a:t>14/06/2018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54A1-A4CB-4E1F-AD43-01DD1DA6BA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31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7E95-348D-4EF8-84AB-39CC4D64E70A}" type="datetime1">
              <a:rPr lang="en-GB" smtClean="0"/>
              <a:t>14/06/2018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54A1-A4CB-4E1F-AD43-01DD1DA6BA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33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3107-2619-42C3-A605-54D33387398A}" type="datetime1">
              <a:rPr lang="en-GB" smtClean="0"/>
              <a:t>14/06/2018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54A1-A4CB-4E1F-AD43-01DD1DA6BA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89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C9D1-038E-4284-A385-B7C30FDF663F}" type="datetime1">
              <a:rPr lang="en-GB" smtClean="0"/>
              <a:t>14/06/2018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54A1-A4CB-4E1F-AD43-01DD1DA6BA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45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0D85-C054-4F51-B0AA-BF338F4E5FC7}" type="datetime1">
              <a:rPr lang="en-GB" smtClean="0"/>
              <a:t>14/06/2018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54A1-A4CB-4E1F-AD43-01DD1DA6BA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02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2A9-00DA-4DA7-9B4F-EBEE0902BA38}" type="datetime1">
              <a:rPr lang="en-GB" smtClean="0"/>
              <a:t>14/06/2018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54A1-A4CB-4E1F-AD43-01DD1DA6BA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94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6CA-C91C-4755-91E5-F342113BE32F}" type="datetime1">
              <a:rPr lang="en-GB" smtClean="0"/>
              <a:t>14/06/2018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54A1-A4CB-4E1F-AD43-01DD1DA6BA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75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547A3-12E6-4541-9F63-C1BF9CEEC16E}" type="datetime1">
              <a:rPr lang="en-GB" smtClean="0"/>
              <a:t>14/06/2018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E54A1-A4CB-4E1F-AD43-01DD1DA6BA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51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athtechfin.math.ntua.gr/apofoitoi.php" TargetMode="External"/><Relationship Id="rId2" Type="http://schemas.openxmlformats.org/officeDocument/2006/relationships/hyperlink" Target="http://www.semfealumni.g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perationsacademia.org/" TargetMode="External"/><Relationship Id="rId3" Type="http://schemas.openxmlformats.org/officeDocument/2006/relationships/hyperlink" Target="http://www.semfealumni.gr/" TargetMode="External"/><Relationship Id="rId7" Type="http://schemas.openxmlformats.org/officeDocument/2006/relationships/hyperlink" Target="http://www.pgbovine.net/PhD-memoir/pguo-PhD-grind.pdf" TargetMode="External"/><Relationship Id="rId2" Type="http://schemas.openxmlformats.org/officeDocument/2006/relationships/hyperlink" Target="http://www.stoura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ctuaries.org.gr/" TargetMode="External"/><Relationship Id="rId5" Type="http://schemas.openxmlformats.org/officeDocument/2006/relationships/hyperlink" Target="http://www.cfainstitute.org/" TargetMode="External"/><Relationship Id="rId4" Type="http://schemas.openxmlformats.org/officeDocument/2006/relationships/hyperlink" Target="http://www.mathtechfin.math.ntua.gr/apofoitoi.php" TargetMode="External"/><Relationship Id="rId9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6712"/>
            <a:ext cx="9108504" cy="1470025"/>
          </a:xfrm>
        </p:spPr>
        <p:txBody>
          <a:bodyPr>
            <a:normAutofit/>
          </a:bodyPr>
          <a:lstStyle/>
          <a:p>
            <a:r>
              <a:rPr lang="el-GR" b="1" dirty="0" smtClean="0">
                <a:latin typeface="cmr10" panose="020B0500000000000000" pitchFamily="34" charset="0"/>
              </a:rPr>
              <a:t>Ευκαιρίες Απασχόλησης και Έρευνας μετά τη ΣΕΜΦΕ ΕΜΠ</a:t>
            </a:r>
            <a:endParaRPr lang="en-GB" dirty="0">
              <a:latin typeface="cmr10" panose="020B0500000000000000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68960"/>
            <a:ext cx="9144000" cy="2016224"/>
          </a:xfrm>
        </p:spPr>
        <p:txBody>
          <a:bodyPr>
            <a:normAutofit fontScale="92500" lnSpcReduction="10000"/>
          </a:bodyPr>
          <a:lstStyle/>
          <a:p>
            <a:r>
              <a:rPr lang="el-GR" dirty="0" smtClean="0">
                <a:solidFill>
                  <a:schemeClr val="tx1"/>
                </a:solidFill>
                <a:latin typeface="Calibri (Headings)"/>
              </a:rPr>
              <a:t>Κωνσταντίνος Ι. Στούρας</a:t>
            </a:r>
            <a:endParaRPr lang="en-US" dirty="0" smtClean="0">
              <a:solidFill>
                <a:schemeClr val="tx1"/>
              </a:solidFill>
              <a:latin typeface="Calibri (Headings)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 (Headings)"/>
              </a:rPr>
              <a:t>University of Virginia (Darden</a:t>
            </a:r>
            <a:r>
              <a:rPr lang="en-US" sz="2400" dirty="0" smtClean="0">
                <a:solidFill>
                  <a:schemeClr val="tx1"/>
                </a:solidFill>
                <a:latin typeface="Calibri (Headings)"/>
              </a:rPr>
              <a:t>)</a:t>
            </a:r>
            <a:endParaRPr lang="el-GR" sz="2400" dirty="0" smtClean="0">
              <a:solidFill>
                <a:schemeClr val="tx1"/>
              </a:solidFill>
              <a:latin typeface="Calibri (Headings)"/>
            </a:endParaRPr>
          </a:p>
          <a:p>
            <a:r>
              <a:rPr lang="el-GR" sz="2400" dirty="0" smtClean="0">
                <a:solidFill>
                  <a:schemeClr val="tx1"/>
                </a:solidFill>
                <a:latin typeface="Calibri (Headings)"/>
              </a:rPr>
              <a:t>Απόφοιτος ΣΕΜΦΕ ΕΜΠ 2010</a:t>
            </a:r>
          </a:p>
          <a:p>
            <a:endParaRPr lang="el-GR" sz="2400" dirty="0">
              <a:solidFill>
                <a:schemeClr val="tx1"/>
              </a:solidFill>
              <a:latin typeface="Calibri (Headings)"/>
            </a:endParaRPr>
          </a:p>
          <a:p>
            <a:r>
              <a:rPr lang="el-GR" sz="2400" dirty="0" smtClean="0">
                <a:solidFill>
                  <a:schemeClr val="tx1"/>
                </a:solidFill>
                <a:latin typeface="Calibri (Headings)"/>
              </a:rPr>
              <a:t>Ομιλία στο Μεταπτυχιακό ΣΕΜΦΕ, 18 Δεκεμβρίου 2017</a:t>
            </a:r>
            <a:endParaRPr lang="en-US" sz="2400" dirty="0" smtClean="0">
              <a:solidFill>
                <a:schemeClr val="tx1"/>
              </a:solidFill>
              <a:latin typeface="Calibri (Headings)"/>
            </a:endParaRPr>
          </a:p>
          <a:p>
            <a:endParaRPr lang="en-US" sz="2400" dirty="0">
              <a:solidFill>
                <a:schemeClr val="tx1"/>
              </a:solidFill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03960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791" y="0"/>
            <a:ext cx="9144000" cy="994172"/>
          </a:xfrm>
        </p:spPr>
        <p:txBody>
          <a:bodyPr>
            <a:noAutofit/>
          </a:bodyPr>
          <a:lstStyle/>
          <a:p>
            <a:r>
              <a:rPr lang="el-GR" sz="3200" b="1" dirty="0" smtClean="0"/>
              <a:t>Είμαι μπερδεμένος/η, δεν ξέρω τι θέλω καν...!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670350" cy="4408359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10000"/>
              </a:lnSpc>
            </a:pPr>
            <a:r>
              <a:rPr lang="el-GR" dirty="0" smtClean="0"/>
              <a:t>Πάρε μια ανάσα! Υπάρχουν πολλές επιλογές μετά ΣΕΜΦΕ. Δες αρχικά τι </a:t>
            </a:r>
            <a:r>
              <a:rPr lang="el-GR" i="1" dirty="0" smtClean="0"/>
              <a:t>δεν</a:t>
            </a:r>
            <a:r>
              <a:rPr lang="el-GR" dirty="0" smtClean="0"/>
              <a:t> σου αρέσει. Π.χ. Προγραμματισμός? Μαθηματικά? Φυσική?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l-GR" dirty="0" smtClean="0"/>
          </a:p>
          <a:p>
            <a:pPr algn="just">
              <a:lnSpc>
                <a:spcPct val="110000"/>
              </a:lnSpc>
            </a:pPr>
            <a:r>
              <a:rPr lang="el-GR" dirty="0" smtClean="0"/>
              <a:t>Δεν είσαι μόνος/η σου! Για αυτό φτιάξαμε τους </a:t>
            </a:r>
            <a:r>
              <a:rPr lang="el-GR" dirty="0" smtClean="0">
                <a:hlinkClick r:id="rId2"/>
              </a:rPr>
              <a:t>Αποφοίτους </a:t>
            </a:r>
            <a:r>
              <a:rPr lang="el-GR" dirty="0" smtClean="0">
                <a:hlinkClick r:id="rId2"/>
              </a:rPr>
              <a:t>ΣΕΜΦΕ</a:t>
            </a:r>
            <a:r>
              <a:rPr lang="en-US" dirty="0" smtClean="0">
                <a:hlinkClick r:id="rId2"/>
              </a:rPr>
              <a:t> </a:t>
            </a:r>
            <a:r>
              <a:rPr lang="el-GR" dirty="0" smtClean="0">
                <a:hlinkClick r:id="rId2"/>
              </a:rPr>
              <a:t>ΕΜΠ</a:t>
            </a:r>
            <a:r>
              <a:rPr lang="el-GR" dirty="0" smtClean="0"/>
              <a:t> </a:t>
            </a:r>
            <a:r>
              <a:rPr lang="el-GR" dirty="0" smtClean="0"/>
              <a:t>και του </a:t>
            </a:r>
            <a:r>
              <a:rPr lang="el-GR" dirty="0" smtClean="0">
                <a:hlinkClick r:id="rId3"/>
              </a:rPr>
              <a:t>Μεταπτυχιακού ΣΕΜΦΕ</a:t>
            </a:r>
            <a:r>
              <a:rPr lang="en-US" dirty="0" smtClean="0"/>
              <a:t>. </a:t>
            </a:r>
            <a:r>
              <a:rPr lang="el-GR" dirty="0" smtClean="0"/>
              <a:t>Βρες Αποφοίτους σαν κι εσένα, διάβασε, ενημερώσου, μη μένεις στάσιμος/η! (έλα στις </a:t>
            </a:r>
            <a:r>
              <a:rPr lang="el-GR" b="1" dirty="0" smtClean="0"/>
              <a:t>27 Δεκ, </a:t>
            </a:r>
            <a:r>
              <a:rPr lang="en-US" b="1" dirty="0" smtClean="0"/>
              <a:t>20:00</a:t>
            </a:r>
            <a:r>
              <a:rPr lang="el-GR" b="1" dirty="0" smtClean="0"/>
              <a:t> </a:t>
            </a:r>
            <a:r>
              <a:rPr lang="el-GR" b="1" dirty="0" smtClean="0"/>
              <a:t>στη Συνάντηση Αποφοίτων ΣΕΜΦΕ</a:t>
            </a:r>
            <a:r>
              <a:rPr lang="en-US" dirty="0" smtClean="0"/>
              <a:t>)</a:t>
            </a:r>
            <a:endParaRPr lang="el-GR" dirty="0" smtClean="0"/>
          </a:p>
          <a:p>
            <a:pPr marL="0" indent="0" algn="just">
              <a:lnSpc>
                <a:spcPct val="110000"/>
              </a:lnSpc>
              <a:buNone/>
            </a:pPr>
            <a:endParaRPr lang="el-GR" dirty="0" smtClean="0"/>
          </a:p>
          <a:p>
            <a:pPr algn="just">
              <a:lnSpc>
                <a:spcPct val="110000"/>
              </a:lnSpc>
            </a:pPr>
            <a:r>
              <a:rPr lang="el-GR" dirty="0" smtClean="0"/>
              <a:t>Τίποτα δεν είναι εύκολο/σίγουρο. Δεν κάνουν όλοι για όλα, έχουμε και τα όρια μας. Θέλει σκληρή δουλειά,</a:t>
            </a:r>
            <a:r>
              <a:rPr lang="en-US" dirty="0" smtClean="0"/>
              <a:t> </a:t>
            </a:r>
            <a:r>
              <a:rPr lang="el-GR" dirty="0" smtClean="0"/>
              <a:t>ωριμότητα </a:t>
            </a:r>
            <a:r>
              <a:rPr lang="el-GR" dirty="0" smtClean="0"/>
              <a:t>(και </a:t>
            </a:r>
            <a:r>
              <a:rPr lang="el-GR" dirty="0" smtClean="0"/>
              <a:t>λίγη τύχη, όπως όλα </a:t>
            </a:r>
            <a:r>
              <a:rPr lang="el-GR" dirty="0" smtClean="0"/>
              <a:t>άλλωστε)!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159667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My motto: </a:t>
            </a:r>
            <a:r>
              <a:rPr lang="en-US" sz="3200" b="1" dirty="0"/>
              <a:t>Rational people are usually right, but world is changing by the crazy ones!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16832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hlinkClick r:id="rId2"/>
              </a:rPr>
              <a:t>www.stouras.com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www.semfeAlumni.gr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www.mathtechfin.math.ntua.gr/apofoitoi.php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www.CFAInstitute.org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www.actuaries.org.gr</a:t>
            </a:r>
            <a:endParaRPr lang="en-US" dirty="0" smtClean="0"/>
          </a:p>
          <a:p>
            <a:r>
              <a:rPr lang="en-US" dirty="0">
                <a:hlinkClick r:id="rId7"/>
              </a:rPr>
              <a:t>www.pgbovine.net/PhD-memoir/pguo-PhD-grind.pdf</a:t>
            </a:r>
            <a:endParaRPr lang="en-US" dirty="0"/>
          </a:p>
          <a:p>
            <a:r>
              <a:rPr lang="en-US" dirty="0">
                <a:hlinkClick r:id="rId8"/>
              </a:rPr>
              <a:t>www.OperationsAcademia.org</a:t>
            </a:r>
            <a:endParaRPr lang="en-US" dirty="0"/>
          </a:p>
          <a:p>
            <a:pPr marL="0" indent="0">
              <a:buNone/>
            </a:pPr>
            <a:endParaRPr lang="el-GR" dirty="0" smtClean="0"/>
          </a:p>
          <a:p>
            <a:endParaRPr lang="el-GR" b="1" dirty="0" smtClean="0"/>
          </a:p>
          <a:p>
            <a:pPr marL="0" indent="0" algn="ctr">
              <a:buNone/>
            </a:pPr>
            <a:r>
              <a:rPr lang="el-GR" sz="3000" b="1" dirty="0"/>
              <a:t>~ Μην σταματάτε</a:t>
            </a:r>
            <a:r>
              <a:rPr lang="el-GR" sz="3000" dirty="0"/>
              <a:t> ποτέ να </a:t>
            </a:r>
            <a:r>
              <a:rPr lang="el-GR" sz="3000" b="1" dirty="0"/>
              <a:t>μαθαίνετε</a:t>
            </a:r>
            <a:r>
              <a:rPr lang="el-GR" sz="3000" dirty="0"/>
              <a:t>! </a:t>
            </a:r>
            <a:r>
              <a:rPr lang="el-GR" sz="3000" b="1" dirty="0"/>
              <a:t>~ </a:t>
            </a:r>
            <a:endParaRPr lang="en-US" sz="3000" dirty="0"/>
          </a:p>
        </p:txBody>
      </p:sp>
      <p:pic>
        <p:nvPicPr>
          <p:cNvPr id="5122" name="Picture 2" descr="Image result for stouras kosta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340768"/>
            <a:ext cx="1591689" cy="268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41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14" y="-24273"/>
            <a:ext cx="7886700" cy="994172"/>
          </a:xfrm>
        </p:spPr>
        <p:txBody>
          <a:bodyPr>
            <a:normAutofit/>
          </a:bodyPr>
          <a:lstStyle/>
          <a:p>
            <a:r>
              <a:rPr lang="el-GR" sz="3200" b="1" dirty="0" smtClean="0"/>
              <a:t>Πως έφτασα εδώ...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027" y="967347"/>
            <a:ext cx="943311" cy="11005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417" y="1030459"/>
            <a:ext cx="868481" cy="8666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800" y="935030"/>
            <a:ext cx="1551678" cy="3425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155" y="1612299"/>
            <a:ext cx="1337915" cy="343519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8" y="1041086"/>
            <a:ext cx="1777954" cy="1029342"/>
          </a:xfrm>
        </p:spPr>
      </p:pic>
      <p:sp>
        <p:nvSpPr>
          <p:cNvPr id="12" name="TextBox 11"/>
          <p:cNvSpPr txBox="1"/>
          <p:nvPr/>
        </p:nvSpPr>
        <p:spPr>
          <a:xfrm>
            <a:off x="3991247" y="2065883"/>
            <a:ext cx="17488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350" b="1" dirty="0"/>
              <a:t>Προτυποποίηση</a:t>
            </a:r>
            <a:r>
              <a:rPr lang="en-US" sz="1350" b="1" dirty="0"/>
              <a:t> </a:t>
            </a:r>
            <a:r>
              <a:rPr lang="el-GR" sz="1350" b="1" dirty="0" smtClean="0"/>
              <a:t>&amp;</a:t>
            </a:r>
            <a:endParaRPr lang="en-US" sz="1350" b="1" dirty="0" smtClean="0"/>
          </a:p>
          <a:p>
            <a:pPr algn="ctr"/>
            <a:r>
              <a:rPr lang="en-US" sz="1350" b="1" dirty="0" smtClean="0"/>
              <a:t> </a:t>
            </a:r>
            <a:r>
              <a:rPr lang="en-US" sz="1350" b="1" dirty="0"/>
              <a:t>Financial Engineering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825" y="994465"/>
            <a:ext cx="1287077" cy="80291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2600704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b="1" i="1" dirty="0">
                <a:solidFill>
                  <a:srgbClr val="FF0000"/>
                </a:solidFill>
              </a:rPr>
              <a:t>Ταυτόχρονα</a:t>
            </a:r>
            <a:r>
              <a:rPr lang="el-GR" sz="2400" b="1" dirty="0">
                <a:solidFill>
                  <a:srgbClr val="FF0000"/>
                </a:solidFill>
              </a:rPr>
              <a:t> (Σεπτ-Νοεμβ. 2010</a:t>
            </a:r>
            <a:r>
              <a:rPr lang="el-GR" sz="2400" b="1" dirty="0" smtClean="0">
                <a:solidFill>
                  <a:srgbClr val="FF0000"/>
                </a:solidFill>
              </a:rPr>
              <a:t>)!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58" y="1041086"/>
            <a:ext cx="868481" cy="86660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147535" y="2070428"/>
            <a:ext cx="17930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350" b="1" dirty="0" smtClean="0"/>
              <a:t>ΣΕΜΦΕ ΕΜΠ</a:t>
            </a:r>
            <a:endParaRPr lang="en-US" sz="135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786919" y="2065883"/>
            <a:ext cx="12352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350" b="1" dirty="0" smtClean="0"/>
              <a:t>Αναλογιστής</a:t>
            </a:r>
            <a:endParaRPr lang="en-US" sz="135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326800" y="2086870"/>
            <a:ext cx="14936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350" b="1" dirty="0" smtClean="0"/>
              <a:t>Αιτήσεις για </a:t>
            </a:r>
            <a:r>
              <a:rPr lang="en-US" sz="1350" b="1" dirty="0" smtClean="0"/>
              <a:t>PhD</a:t>
            </a:r>
            <a:endParaRPr lang="en-US" sz="1350" b="1" dirty="0"/>
          </a:p>
        </p:txBody>
      </p:sp>
    </p:spTree>
    <p:extLst>
      <p:ext uri="{BB962C8B-B14F-4D97-AF65-F5344CB8AC3E}">
        <p14:creationId xmlns:p14="http://schemas.microsoft.com/office/powerpoint/2010/main" val="350119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14" y="-24273"/>
            <a:ext cx="7886700" cy="994172"/>
          </a:xfrm>
        </p:spPr>
        <p:txBody>
          <a:bodyPr>
            <a:normAutofit/>
          </a:bodyPr>
          <a:lstStyle/>
          <a:p>
            <a:r>
              <a:rPr lang="el-GR" sz="3200" b="1" dirty="0" smtClean="0"/>
              <a:t>Πως έφτασα εδώ...</a:t>
            </a:r>
            <a:endParaRPr lang="en-US" sz="3200" b="1" dirty="0"/>
          </a:p>
        </p:txBody>
      </p:sp>
      <p:pic>
        <p:nvPicPr>
          <p:cNvPr id="1026" name="Picture 2" descr="Image result for inse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32" y="2492896"/>
            <a:ext cx="1668648" cy="89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602" y="2276872"/>
            <a:ext cx="2416614" cy="13622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339" y="2264082"/>
            <a:ext cx="2376264" cy="138846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5957" y="3963369"/>
            <a:ext cx="1045890" cy="6972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9933" y="3931002"/>
            <a:ext cx="1094441" cy="7296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" name="TextBox 23"/>
          <p:cNvSpPr txBox="1"/>
          <p:nvPr/>
        </p:nvSpPr>
        <p:spPr>
          <a:xfrm>
            <a:off x="4067944" y="4939081"/>
            <a:ext cx="227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FF0000"/>
                </a:solidFill>
              </a:rPr>
              <a:t>2011-2016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358" y="996986"/>
            <a:ext cx="8229600" cy="4525963"/>
          </a:xfrm>
        </p:spPr>
        <p:txBody>
          <a:bodyPr/>
          <a:lstStyle/>
          <a:p>
            <a:r>
              <a:rPr lang="en-US" dirty="0" smtClean="0"/>
              <a:t>2005-2010: </a:t>
            </a:r>
            <a:r>
              <a:rPr lang="el-GR" dirty="0" smtClean="0"/>
              <a:t>ΣΕΜΦΕ ΕΜΠ</a:t>
            </a:r>
          </a:p>
          <a:p>
            <a:r>
              <a:rPr lang="el-GR" dirty="0" smtClean="0"/>
              <a:t>2010-2011: Προτυποποίηση ΕΜΠ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04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14" y="-24273"/>
            <a:ext cx="7886700" cy="994172"/>
          </a:xfrm>
        </p:spPr>
        <p:txBody>
          <a:bodyPr>
            <a:normAutofit/>
          </a:bodyPr>
          <a:lstStyle/>
          <a:p>
            <a:r>
              <a:rPr lang="el-GR" sz="3200" b="1" dirty="0" smtClean="0"/>
              <a:t>Πως έφτασα εδώ...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602" y="2276872"/>
            <a:ext cx="2416614" cy="13622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339" y="2264082"/>
            <a:ext cx="2376264" cy="138846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358" y="996986"/>
            <a:ext cx="8229600" cy="4525963"/>
          </a:xfrm>
        </p:spPr>
        <p:txBody>
          <a:bodyPr/>
          <a:lstStyle/>
          <a:p>
            <a:r>
              <a:rPr lang="en-US" dirty="0" smtClean="0"/>
              <a:t>2005-2010: </a:t>
            </a:r>
            <a:r>
              <a:rPr lang="el-GR" dirty="0" smtClean="0"/>
              <a:t>ΣΕΜΦΕ ΕΜΠ</a:t>
            </a:r>
          </a:p>
          <a:p>
            <a:r>
              <a:rPr lang="el-GR" dirty="0" smtClean="0"/>
              <a:t>2010-2011: Προτυποποίηση ΕΜΠ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437112"/>
            <a:ext cx="2837121" cy="18035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438" y="4301532"/>
            <a:ext cx="1556040" cy="2074720"/>
          </a:xfrm>
          <a:prstGeom prst="rect">
            <a:avLst/>
          </a:prstGeom>
        </p:spPr>
      </p:pic>
      <p:pic>
        <p:nvPicPr>
          <p:cNvPr id="9" name="Picture 2" descr="Image result for insea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32" y="2492896"/>
            <a:ext cx="1668648" cy="89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10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14" y="-24273"/>
            <a:ext cx="7886700" cy="994172"/>
          </a:xfrm>
        </p:spPr>
        <p:txBody>
          <a:bodyPr>
            <a:normAutofit/>
          </a:bodyPr>
          <a:lstStyle/>
          <a:p>
            <a:r>
              <a:rPr lang="el-GR" sz="3200" b="1" dirty="0" smtClean="0"/>
              <a:t>Πως έφτασα εδώ...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96986"/>
            <a:ext cx="9036496" cy="4525963"/>
          </a:xfrm>
        </p:spPr>
        <p:txBody>
          <a:bodyPr>
            <a:normAutofit/>
          </a:bodyPr>
          <a:lstStyle/>
          <a:p>
            <a:r>
              <a:rPr lang="en-US" sz="3100" dirty="0" smtClean="0"/>
              <a:t>2005-2010: </a:t>
            </a:r>
            <a:r>
              <a:rPr lang="el-GR" sz="3100" dirty="0" smtClean="0"/>
              <a:t>ΣΕΜΦΕ ΕΜΠ</a:t>
            </a:r>
          </a:p>
          <a:p>
            <a:r>
              <a:rPr lang="el-GR" sz="3100" dirty="0" smtClean="0"/>
              <a:t>2010-2011: Προτυποποίηση ΕΜΠ</a:t>
            </a:r>
          </a:p>
          <a:p>
            <a:r>
              <a:rPr lang="el-GR" sz="3100" dirty="0" smtClean="0"/>
              <a:t>2011-2016: </a:t>
            </a:r>
            <a:r>
              <a:rPr lang="en-US" sz="3100" dirty="0" smtClean="0"/>
              <a:t>INSEAD (Ph.D., Operations Management)</a:t>
            </a:r>
          </a:p>
          <a:p>
            <a:r>
              <a:rPr lang="en-US" sz="3100" dirty="0" smtClean="0"/>
              <a:t>2016-2018: University of Virginia, Darden B-School</a:t>
            </a:r>
            <a:endParaRPr lang="en-US" sz="3100" dirty="0"/>
          </a:p>
        </p:txBody>
      </p:sp>
      <p:pic>
        <p:nvPicPr>
          <p:cNvPr id="3074" name="Picture 2" descr="Image result for darden u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18" y="3649692"/>
            <a:ext cx="3832837" cy="215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darden uv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5" y="3649692"/>
            <a:ext cx="3229290" cy="215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78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68952" cy="994172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l-GR" sz="3200" b="1" dirty="0"/>
              <a:t>Με τι θα ασχοληθώ στη ζωή μου? </a:t>
            </a:r>
            <a:r>
              <a:rPr lang="el-GR" sz="3200" b="1" dirty="0" smtClean="0"/>
              <a:t>Θα </a:t>
            </a:r>
            <a:r>
              <a:rPr lang="el-GR" sz="3200" b="1" dirty="0"/>
              <a:t>ζήσω στο εξωτερικό?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1644185"/>
            <a:ext cx="8787646" cy="4162471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l-GR" sz="1700" dirty="0" smtClean="0"/>
              <a:t>Πάντα αναρωτιόμουν: που βλέπω τον εαυτό μου σε 2 χρόνια? Σε 5 χρόνια? Σε 10 χρόνια? Ποιό είναι το κατάλληλο «μονοπάτι» στη ζωή για μένα? 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l-GR" sz="1700" dirty="0"/>
          </a:p>
          <a:p>
            <a:pPr algn="just">
              <a:lnSpc>
                <a:spcPct val="110000"/>
              </a:lnSpc>
            </a:pPr>
            <a:r>
              <a:rPr lang="el-GR" sz="1700" dirty="0" smtClean="0"/>
              <a:t>Ακαδημαϊκή καριέρα: Ναι, εφόσον γίνω δεκτός σε κάποιο κορυφαίο πανεπιστήμιο για </a:t>
            </a:r>
            <a:r>
              <a:rPr lang="en-US" sz="1700" dirty="0" smtClean="0"/>
              <a:t>PhD.</a:t>
            </a:r>
            <a:r>
              <a:rPr lang="el-GR" sz="1700" dirty="0" smtClean="0"/>
              <a:t> Αλλά σε ποιόν κλάδο/πανεπιστήμιο/χώρα </a:t>
            </a:r>
            <a:r>
              <a:rPr lang="el-GR" sz="1700" i="1" dirty="0" smtClean="0"/>
              <a:t>συγκεκριμένα</a:t>
            </a:r>
            <a:r>
              <a:rPr lang="el-GR" sz="1700" dirty="0" smtClean="0"/>
              <a:t>?</a:t>
            </a:r>
            <a:r>
              <a:rPr lang="en-US" sz="1700" dirty="0" smtClean="0"/>
              <a:t> </a:t>
            </a:r>
            <a:r>
              <a:rPr lang="el-GR" sz="1700" dirty="0" smtClean="0"/>
              <a:t>(μάλλον όχι σε Χρηματ/κά, ήθελα κάτι πιο </a:t>
            </a:r>
            <a:r>
              <a:rPr lang="en-US" sz="1700" dirty="0" smtClean="0"/>
              <a:t>high level, </a:t>
            </a:r>
            <a:r>
              <a:rPr lang="el-GR" sz="1700" dirty="0" smtClean="0"/>
              <a:t>κάτι κοντά σε </a:t>
            </a:r>
            <a:r>
              <a:rPr lang="en-US" sz="1700" dirty="0" smtClean="0"/>
              <a:t>Management</a:t>
            </a:r>
            <a:r>
              <a:rPr lang="el-GR" sz="1700" dirty="0" smtClean="0"/>
              <a:t>, αλλά να έχει αυστηρά μαθηματικά)</a:t>
            </a:r>
          </a:p>
          <a:p>
            <a:pPr algn="just">
              <a:lnSpc>
                <a:spcPct val="110000"/>
              </a:lnSpc>
            </a:pPr>
            <a:endParaRPr lang="en-US" sz="1700" dirty="0" smtClean="0"/>
          </a:p>
          <a:p>
            <a:pPr algn="just">
              <a:lnSpc>
                <a:spcPct val="110000"/>
              </a:lnSpc>
            </a:pPr>
            <a:r>
              <a:rPr lang="el-GR" sz="1700" dirty="0" smtClean="0"/>
              <a:t>Μάστερ σε Αναλογιστικά: Ναι, εφόσον δε γίνω δεκτός σε «κατάλληλο» </a:t>
            </a:r>
            <a:r>
              <a:rPr lang="en-US" sz="1700" dirty="0" smtClean="0"/>
              <a:t>PhD.</a:t>
            </a:r>
            <a:endParaRPr lang="el-GR" sz="1700" dirty="0" smtClean="0"/>
          </a:p>
          <a:p>
            <a:pPr algn="just">
              <a:lnSpc>
                <a:spcPct val="110000"/>
              </a:lnSpc>
            </a:pPr>
            <a:endParaRPr lang="el-GR" sz="1700" dirty="0" smtClean="0"/>
          </a:p>
          <a:p>
            <a:pPr algn="just">
              <a:lnSpc>
                <a:spcPct val="110000"/>
              </a:lnSpc>
            </a:pPr>
            <a:r>
              <a:rPr lang="el-GR" sz="1700" dirty="0" smtClean="0"/>
              <a:t>Μάστερ σε Χρηματ/κά: ΟΧΙ, είδα το </a:t>
            </a:r>
            <a:r>
              <a:rPr lang="en-US" sz="1700" dirty="0" smtClean="0"/>
              <a:t>CFA Level 1 </a:t>
            </a:r>
            <a:r>
              <a:rPr lang="el-GR" sz="1700" dirty="0" smtClean="0"/>
              <a:t>και το μάστερ Προτυποποίησης. Μου άρεσαν, αλλά δεν με «τρέλαιναν».</a:t>
            </a:r>
          </a:p>
          <a:p>
            <a:pPr algn="just">
              <a:lnSpc>
                <a:spcPct val="110000"/>
              </a:lnSpc>
            </a:pPr>
            <a:endParaRPr lang="en-US" sz="1700" dirty="0" smtClean="0"/>
          </a:p>
          <a:p>
            <a:pPr algn="just">
              <a:lnSpc>
                <a:spcPct val="110000"/>
              </a:lnSpc>
            </a:pPr>
            <a:r>
              <a:rPr lang="en-US" sz="1700" dirty="0" smtClean="0"/>
              <a:t>“Plan B”: </a:t>
            </a:r>
            <a:r>
              <a:rPr lang="el-GR" sz="1700" dirty="0" smtClean="0"/>
              <a:t>Ιδιαίτερα? Αιτήσεις στην Ελλάδα σε ασφαλιστικές, αναλογιστικές εταιρείες και τράπεζες? Ξανά αιτήσεις για μάστερ/</a:t>
            </a:r>
            <a:r>
              <a:rPr lang="en-US" sz="1700" dirty="0" smtClean="0"/>
              <a:t>PhD </a:t>
            </a:r>
            <a:r>
              <a:rPr lang="el-GR" sz="1700" dirty="0" smtClean="0"/>
              <a:t>του χρόνου?</a:t>
            </a:r>
            <a:r>
              <a:rPr lang="en-US" sz="1700" dirty="0" smtClean="0"/>
              <a:t> 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78153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4172"/>
          </a:xfrm>
        </p:spPr>
        <p:txBody>
          <a:bodyPr>
            <a:normAutofit/>
          </a:bodyPr>
          <a:lstStyle/>
          <a:p>
            <a:r>
              <a:rPr lang="el-GR" sz="3200" b="1" dirty="0" smtClean="0"/>
              <a:t>Αναλογιστικά (</a:t>
            </a:r>
            <a:r>
              <a:rPr lang="en-US" sz="3200" b="1" dirty="0" smtClean="0"/>
              <a:t>Actuarial Science/Risk </a:t>
            </a:r>
            <a:r>
              <a:rPr lang="en-US" sz="3200" b="1" dirty="0" err="1" smtClean="0"/>
              <a:t>Mgmt</a:t>
            </a:r>
            <a:r>
              <a:rPr lang="en-US" sz="3200" b="1" dirty="0" smtClean="0"/>
              <a:t>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184576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10000"/>
              </a:lnSpc>
            </a:pPr>
            <a:r>
              <a:rPr lang="el-GR" dirty="0" smtClean="0"/>
              <a:t>Πιθανότατα το δεύτερο πράγμα που θα σκεφτόμουν να έκανα αν γύρναγα Ελλάδα ή Ευρώπη εκτός ακαδημαϊκού χώρου. </a:t>
            </a:r>
            <a:r>
              <a:rPr lang="en-US" dirty="0" smtClean="0"/>
              <a:t>Management Consulting </a:t>
            </a:r>
            <a:r>
              <a:rPr lang="el-GR" dirty="0" smtClean="0"/>
              <a:t>ή κάποιο </a:t>
            </a:r>
            <a:r>
              <a:rPr lang="en-US" dirty="0" smtClean="0"/>
              <a:t>start-up </a:t>
            </a:r>
            <a:r>
              <a:rPr lang="el-GR" dirty="0" smtClean="0"/>
              <a:t>θα </a:t>
            </a:r>
            <a:r>
              <a:rPr lang="el-GR" dirty="0" smtClean="0"/>
              <a:t>ήταν </a:t>
            </a:r>
            <a:r>
              <a:rPr lang="el-GR" dirty="0" smtClean="0"/>
              <a:t>από </a:t>
            </a:r>
            <a:r>
              <a:rPr lang="el-GR" dirty="0" smtClean="0"/>
              <a:t>τα πρώτα </a:t>
            </a:r>
            <a:r>
              <a:rPr lang="en-US" dirty="0" smtClean="0"/>
              <a:t>: )</a:t>
            </a:r>
            <a:endParaRPr lang="el-GR" dirty="0" smtClean="0"/>
          </a:p>
          <a:p>
            <a:pPr algn="just">
              <a:lnSpc>
                <a:spcPct val="110000"/>
              </a:lnSpc>
            </a:pPr>
            <a:endParaRPr lang="el-GR" dirty="0" smtClean="0"/>
          </a:p>
          <a:p>
            <a:pPr algn="just">
              <a:lnSpc>
                <a:spcPct val="110000"/>
              </a:lnSpc>
            </a:pPr>
            <a:r>
              <a:rPr lang="el-GR" dirty="0" smtClean="0"/>
              <a:t>Συναρπαστικός κλάδος! Μπλέκει Πιθανότητες, Προγραμματισμό, Στατιστική, Λογιστική, Δίκαιο </a:t>
            </a:r>
            <a:r>
              <a:rPr lang="el-GR" i="1" dirty="0" smtClean="0"/>
              <a:t>και</a:t>
            </a:r>
            <a:r>
              <a:rPr lang="el-GR" dirty="0" smtClean="0"/>
              <a:t> </a:t>
            </a:r>
            <a:r>
              <a:rPr lang="el-GR" dirty="0" smtClean="0"/>
              <a:t>έχει (και </a:t>
            </a:r>
            <a:r>
              <a:rPr lang="el-GR" i="1" dirty="0" smtClean="0"/>
              <a:t>θα έχει</a:t>
            </a:r>
            <a:r>
              <a:rPr lang="el-GR" dirty="0" smtClean="0"/>
              <a:t>) πολύ δουλειά (ακόμη και στην Ελλάδα). Επίσης, </a:t>
            </a:r>
            <a:r>
              <a:rPr lang="el-GR" dirty="0" smtClean="0"/>
              <a:t>μπορεί να </a:t>
            </a:r>
            <a:r>
              <a:rPr lang="el-GR" dirty="0" smtClean="0"/>
              <a:t>ασκηθεί ανεξάρτητα στο μέλλον (</a:t>
            </a:r>
            <a:r>
              <a:rPr lang="en-US" dirty="0" smtClean="0"/>
              <a:t>“</a:t>
            </a:r>
            <a:r>
              <a:rPr lang="el-GR" dirty="0" smtClean="0"/>
              <a:t>αναλογιστής ως σύμβουλος</a:t>
            </a:r>
            <a:r>
              <a:rPr lang="en-US" dirty="0" smtClean="0"/>
              <a:t>”</a:t>
            </a:r>
            <a:r>
              <a:rPr lang="el-GR" dirty="0" smtClean="0"/>
              <a:t>).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l-GR" dirty="0" smtClean="0"/>
          </a:p>
          <a:p>
            <a:pPr algn="just">
              <a:lnSpc>
                <a:spcPct val="110000"/>
              </a:lnSpc>
            </a:pPr>
            <a:r>
              <a:rPr lang="el-GR" dirty="0" smtClean="0"/>
              <a:t>Μεταπτυχιακό ίσως </a:t>
            </a:r>
            <a:r>
              <a:rPr lang="el-GR" i="1" dirty="0" smtClean="0"/>
              <a:t>δεν</a:t>
            </a:r>
            <a:r>
              <a:rPr lang="el-GR" dirty="0" smtClean="0"/>
              <a:t> χρειάζεται: Απαραίτητη η άδεια αναλογιστή. </a:t>
            </a:r>
          </a:p>
          <a:p>
            <a:pPr lvl="1" algn="just">
              <a:lnSpc>
                <a:spcPct val="110000"/>
              </a:lnSpc>
            </a:pPr>
            <a:r>
              <a:rPr lang="el-GR" dirty="0" smtClean="0"/>
              <a:t>Ελλάδα: </a:t>
            </a:r>
            <a:r>
              <a:rPr lang="en-US" i="1" dirty="0" smtClean="0"/>
              <a:t>Fellow of the Hellenic Actuarial Society (</a:t>
            </a:r>
            <a:r>
              <a:rPr lang="en-US" dirty="0" smtClean="0"/>
              <a:t>FHAS)</a:t>
            </a:r>
            <a:endParaRPr lang="el-GR" dirty="0" smtClean="0"/>
          </a:p>
          <a:p>
            <a:pPr lvl="1" algn="just">
              <a:lnSpc>
                <a:spcPct val="110000"/>
              </a:lnSpc>
            </a:pPr>
            <a:r>
              <a:rPr lang="el-GR" dirty="0" smtClean="0"/>
              <a:t>Εξωτερικό: </a:t>
            </a:r>
            <a:r>
              <a:rPr lang="en-US" i="1" dirty="0" smtClean="0"/>
              <a:t>Associate </a:t>
            </a:r>
            <a:r>
              <a:rPr lang="en-US" i="1" dirty="0"/>
              <a:t>of Society of Actuaries</a:t>
            </a:r>
            <a:r>
              <a:rPr lang="en-US" dirty="0"/>
              <a:t> (ASA) and </a:t>
            </a:r>
            <a:r>
              <a:rPr lang="en-US" i="1" dirty="0"/>
              <a:t>Chartered Enterprise Risk Analyst</a:t>
            </a:r>
            <a:r>
              <a:rPr lang="en-US" dirty="0"/>
              <a:t> (CERA</a:t>
            </a:r>
            <a:r>
              <a:rPr lang="en-US" dirty="0" smtClean="0"/>
              <a:t>), </a:t>
            </a:r>
            <a:r>
              <a:rPr lang="en-US" i="1" dirty="0"/>
              <a:t>Fellow of the Society of Actuaries</a:t>
            </a:r>
            <a:r>
              <a:rPr lang="en-US" dirty="0"/>
              <a:t> (FSA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6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752"/>
            <a:ext cx="9144000" cy="994172"/>
          </a:xfrm>
        </p:spPr>
        <p:txBody>
          <a:bodyPr>
            <a:normAutofit/>
          </a:bodyPr>
          <a:lstStyle/>
          <a:p>
            <a:r>
              <a:rPr lang="el-GR" sz="3200" b="1" dirty="0" smtClean="0"/>
              <a:t>Χρηματοοικονομικά (</a:t>
            </a:r>
            <a:r>
              <a:rPr lang="en-US" sz="3200" b="1" dirty="0" smtClean="0"/>
              <a:t>Finance)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07924"/>
            <a:ext cx="8928992" cy="522938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l-GR" dirty="0" smtClean="0"/>
              <a:t>Χρηματοοικονομικά </a:t>
            </a:r>
            <a:r>
              <a:rPr lang="el-GR" i="1" dirty="0" smtClean="0"/>
              <a:t>δεν</a:t>
            </a:r>
            <a:r>
              <a:rPr lang="el-GR" dirty="0" smtClean="0"/>
              <a:t> είναι μόνο Στοχ. Διαφ. Εξισώσεις και τιμολόγηση δικαιώματων!!</a:t>
            </a:r>
            <a:endParaRPr lang="en-US" dirty="0" smtClean="0"/>
          </a:p>
          <a:p>
            <a:pPr marL="0" indent="0">
              <a:lnSpc>
                <a:spcPct val="110000"/>
              </a:lnSpc>
              <a:buNone/>
            </a:pPr>
            <a:endParaRPr lang="el-GR" dirty="0" smtClean="0"/>
          </a:p>
          <a:p>
            <a:pPr>
              <a:lnSpc>
                <a:spcPct val="110000"/>
              </a:lnSpc>
            </a:pPr>
            <a:r>
              <a:rPr lang="el-GR" dirty="0" smtClean="0"/>
              <a:t>Άριστες γνώσεις της αγοράς, πολιτικής, λογιστικής, στατιστικής και προγραμματισμού. Πρέπει να σας αρέσει το πόκερ!</a:t>
            </a:r>
            <a:endParaRPr lang="en-US" dirty="0" smtClean="0"/>
          </a:p>
          <a:p>
            <a:pPr marL="0" indent="0">
              <a:lnSpc>
                <a:spcPct val="110000"/>
              </a:lnSpc>
              <a:buNone/>
            </a:pPr>
            <a:endParaRPr lang="el-GR" dirty="0" smtClean="0"/>
          </a:p>
          <a:p>
            <a:pPr>
              <a:lnSpc>
                <a:spcPct val="110000"/>
              </a:lnSpc>
            </a:pPr>
            <a:r>
              <a:rPr lang="el-GR" dirty="0" smtClean="0"/>
              <a:t>Μεταπτυχιακό χρειάζεται οπωσδήποτε: Σκεφτείτε να ξεκινήσετε το </a:t>
            </a:r>
            <a:r>
              <a:rPr lang="en-US" dirty="0" smtClean="0"/>
              <a:t>CFA Program </a:t>
            </a:r>
            <a:r>
              <a:rPr lang="el-GR" i="1" dirty="0" smtClean="0"/>
              <a:t>ήδη</a:t>
            </a:r>
            <a:r>
              <a:rPr lang="el-GR" dirty="0" smtClean="0"/>
              <a:t> από το Προπτυχιακό αν δεν χρωστάτε </a:t>
            </a:r>
            <a:r>
              <a:rPr lang="el-GR" dirty="0" smtClean="0"/>
              <a:t>πολλά μαθήματα...</a:t>
            </a:r>
            <a:endParaRPr lang="el-GR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Chartered Financial Analyst</a:t>
            </a:r>
            <a:r>
              <a:rPr lang="el-GR" dirty="0" smtClean="0"/>
              <a:t> (</a:t>
            </a:r>
            <a:r>
              <a:rPr lang="en-US" b="1" dirty="0" smtClean="0"/>
              <a:t>CFA</a:t>
            </a:r>
            <a:r>
              <a:rPr lang="el-GR" dirty="0" smtClean="0"/>
              <a:t>, 2-3 χρόνια</a:t>
            </a:r>
            <a:r>
              <a:rPr lang="en-US" dirty="0" smtClean="0"/>
              <a:t>) </a:t>
            </a:r>
            <a:r>
              <a:rPr lang="el-GR" dirty="0" smtClean="0"/>
              <a:t>είναι τίτλος</a:t>
            </a:r>
            <a:r>
              <a:rPr lang="en-US" dirty="0" smtClean="0"/>
              <a:t> </a:t>
            </a:r>
            <a:r>
              <a:rPr lang="el-GR" dirty="0" smtClean="0"/>
              <a:t>πιστοποίησης για χρηματ/κά αντίστοιχου των: </a:t>
            </a:r>
            <a:r>
              <a:rPr lang="en-US" b="1" dirty="0" smtClean="0"/>
              <a:t>ACCA</a:t>
            </a:r>
            <a:r>
              <a:rPr lang="en-US" dirty="0" smtClean="0"/>
              <a:t> (</a:t>
            </a:r>
            <a:r>
              <a:rPr lang="el-GR" dirty="0" smtClean="0"/>
              <a:t>ορκωτοί ελεγκτές και λογιστές, 5 χρόνια)</a:t>
            </a:r>
            <a:r>
              <a:rPr lang="en-US" dirty="0" smtClean="0"/>
              <a:t>, </a:t>
            </a:r>
            <a:r>
              <a:rPr lang="en-US" b="1" dirty="0" smtClean="0"/>
              <a:t>FRM</a:t>
            </a:r>
            <a:r>
              <a:rPr lang="en-US" dirty="0" smtClean="0"/>
              <a:t> (risk managers</a:t>
            </a:r>
            <a:r>
              <a:rPr lang="el-GR" dirty="0" smtClean="0"/>
              <a:t>, 1-2 χρόνια</a:t>
            </a:r>
            <a:r>
              <a:rPr lang="en-US" dirty="0" smtClean="0"/>
              <a:t>)</a:t>
            </a:r>
            <a:r>
              <a:rPr lang="el-GR" dirty="0" smtClean="0"/>
              <a:t>, κτλ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22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7886700" cy="99417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PhD from a Business School: An oxymoron?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568952" cy="5472608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10000"/>
              </a:lnSpc>
            </a:pPr>
            <a:r>
              <a:rPr lang="el-GR" dirty="0" smtClean="0"/>
              <a:t>Καθόλου! Μαθηματικά με αυστηρή σύνδεση με την αγορά. Κάτι μεταξύ </a:t>
            </a:r>
            <a:r>
              <a:rPr lang="en-US" dirty="0" smtClean="0"/>
              <a:t>“Science”</a:t>
            </a:r>
            <a:r>
              <a:rPr lang="el-GR" dirty="0" smtClean="0"/>
              <a:t>, </a:t>
            </a:r>
            <a:r>
              <a:rPr lang="en-US" dirty="0" smtClean="0"/>
              <a:t>“Art”</a:t>
            </a:r>
            <a:r>
              <a:rPr lang="el-GR" dirty="0" smtClean="0"/>
              <a:t> και </a:t>
            </a:r>
            <a:r>
              <a:rPr lang="en-US" dirty="0" smtClean="0"/>
              <a:t>“Industry”</a:t>
            </a:r>
            <a:r>
              <a:rPr lang="el-GR" dirty="0" smtClean="0"/>
              <a:t>.</a:t>
            </a:r>
            <a:endParaRPr lang="en-US" dirty="0" smtClean="0"/>
          </a:p>
          <a:p>
            <a:pPr marL="0" indent="0" algn="just">
              <a:lnSpc>
                <a:spcPct val="110000"/>
              </a:lnSpc>
              <a:buNone/>
            </a:pPr>
            <a:endParaRPr lang="el-GR" dirty="0" smtClean="0"/>
          </a:p>
          <a:p>
            <a:pPr algn="just">
              <a:lnSpc>
                <a:spcPct val="110000"/>
              </a:lnSpc>
            </a:pPr>
            <a:r>
              <a:rPr lang="el-GR" dirty="0" smtClean="0"/>
              <a:t>Ειδικεύσεις:</a:t>
            </a:r>
            <a:r>
              <a:rPr lang="en-US" dirty="0" smtClean="0"/>
              <a:t> Ph.D. in Operations </a:t>
            </a:r>
            <a:r>
              <a:rPr lang="en-US" i="1" dirty="0" smtClean="0"/>
              <a:t>Management</a:t>
            </a:r>
            <a:r>
              <a:rPr lang="en-US" dirty="0" smtClean="0"/>
              <a:t> (</a:t>
            </a:r>
            <a:r>
              <a:rPr lang="el-GR" dirty="0" smtClean="0"/>
              <a:t>σε </a:t>
            </a:r>
            <a:r>
              <a:rPr lang="el-GR" i="1" dirty="0" smtClean="0"/>
              <a:t>αντίθεση</a:t>
            </a:r>
            <a:r>
              <a:rPr lang="el-GR" dirty="0" smtClean="0"/>
              <a:t> με: </a:t>
            </a:r>
            <a:r>
              <a:rPr lang="en-US" dirty="0" err="1" smtClean="0"/>
              <a:t>Op</a:t>
            </a:r>
            <a:r>
              <a:rPr lang="en-US" dirty="0" err="1" smtClean="0"/>
              <a:t>er</a:t>
            </a:r>
            <a:r>
              <a:rPr lang="en-US" dirty="0" smtClean="0"/>
              <a:t>. </a:t>
            </a:r>
            <a:r>
              <a:rPr lang="en-US" dirty="0" smtClean="0"/>
              <a:t>Research/Industrial Eng.), Decision Sciences, Finance</a:t>
            </a:r>
            <a:r>
              <a:rPr lang="el-GR" dirty="0" smtClean="0"/>
              <a:t>,</a:t>
            </a:r>
            <a:r>
              <a:rPr lang="en-US" dirty="0" smtClean="0"/>
              <a:t> </a:t>
            </a:r>
            <a:r>
              <a:rPr lang="en-US" dirty="0"/>
              <a:t>Marketing </a:t>
            </a:r>
            <a:r>
              <a:rPr lang="en-US" dirty="0" smtClean="0"/>
              <a:t>(analytical or behavioral), Organizational Behavior, Strategy,</a:t>
            </a:r>
            <a:r>
              <a:rPr lang="el-GR" dirty="0" smtClean="0"/>
              <a:t> Ηθική</a:t>
            </a:r>
            <a:r>
              <a:rPr lang="el-GR" dirty="0" smtClean="0"/>
              <a:t>,</a:t>
            </a:r>
            <a:r>
              <a:rPr lang="en-US" dirty="0" smtClean="0"/>
              <a:t> Entrepreneurship </a:t>
            </a:r>
            <a:r>
              <a:rPr lang="en-US" dirty="0" smtClean="0"/>
              <a:t>(</a:t>
            </a:r>
            <a:r>
              <a:rPr lang="el-GR" dirty="0" smtClean="0"/>
              <a:t>μάλλον </a:t>
            </a:r>
            <a:r>
              <a:rPr lang="el-GR" dirty="0" smtClean="0"/>
              <a:t>οξύμωρο)</a:t>
            </a:r>
            <a:endParaRPr lang="en-US" dirty="0" smtClean="0"/>
          </a:p>
          <a:p>
            <a:pPr algn="just">
              <a:lnSpc>
                <a:spcPct val="110000"/>
              </a:lnSpc>
            </a:pPr>
            <a:endParaRPr lang="en-US" dirty="0"/>
          </a:p>
          <a:p>
            <a:pPr algn="just">
              <a:lnSpc>
                <a:spcPct val="110000"/>
              </a:lnSpc>
            </a:pPr>
            <a:r>
              <a:rPr lang="el-GR" dirty="0" smtClean="0"/>
              <a:t>Το πολύ 4 θέσεις το χρόνο ανά πανεπιστήμιο. Θα έλεγα ότι αξίζει μόνο αν μπείτε στα πρώτα 100 </a:t>
            </a:r>
            <a:r>
              <a:rPr lang="en-US" dirty="0" smtClean="0"/>
              <a:t>universities </a:t>
            </a:r>
            <a:r>
              <a:rPr lang="el-GR" dirty="0" smtClean="0"/>
              <a:t>(</a:t>
            </a:r>
            <a:r>
              <a:rPr lang="en-US" dirty="0"/>
              <a:t>ranked by the research of the faculty </a:t>
            </a:r>
            <a:r>
              <a:rPr lang="en-US" dirty="0" smtClean="0"/>
              <a:t>in </a:t>
            </a:r>
            <a:r>
              <a:rPr lang="en-US" dirty="0" smtClean="0"/>
              <a:t>your specialized field). </a:t>
            </a:r>
            <a:r>
              <a:rPr lang="el-GR" dirty="0" smtClean="0"/>
              <a:t>Μεγάλος ανταγωνισμός, αλλά και φοβερή εμπειρία!</a:t>
            </a:r>
            <a:endParaRPr lang="en-US" dirty="0" smtClean="0"/>
          </a:p>
          <a:p>
            <a:pPr marL="0" indent="0" algn="just">
              <a:lnSpc>
                <a:spcPct val="110000"/>
              </a:lnSpc>
              <a:buNone/>
            </a:pPr>
            <a:endParaRPr lang="el-GR" dirty="0" smtClean="0"/>
          </a:p>
          <a:p>
            <a:pPr algn="just">
              <a:lnSpc>
                <a:spcPct val="110000"/>
              </a:lnSpc>
            </a:pPr>
            <a:r>
              <a:rPr lang="el-GR" dirty="0" smtClean="0"/>
              <a:t>Σκεφτείτε το διπλά (ή πολλαπλά) πριν σκεφτείτε να ξεκινήσετε ακαδημαϊκή καριέρα! (όπως με είχε συμβουλέψει και ο Καθ. Πάνος Κουβέλης το </a:t>
            </a:r>
            <a:r>
              <a:rPr lang="en-US" dirty="0" smtClean="0"/>
              <a:t>2010)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l-GR" dirty="0" smtClean="0"/>
          </a:p>
          <a:p>
            <a:pPr algn="just">
              <a:lnSpc>
                <a:spcPct val="110000"/>
              </a:lnSpc>
            </a:pPr>
            <a:r>
              <a:rPr lang="el-GR" dirty="0" smtClean="0"/>
              <a:t>Στο </a:t>
            </a:r>
            <a:r>
              <a:rPr lang="en-US" dirty="0" smtClean="0"/>
              <a:t>Operations Management: </a:t>
            </a:r>
            <a:r>
              <a:rPr lang="el-GR" dirty="0" smtClean="0"/>
              <a:t>7</a:t>
            </a:r>
            <a:r>
              <a:rPr lang="en-US" dirty="0" smtClean="0"/>
              <a:t>0% </a:t>
            </a:r>
            <a:r>
              <a:rPr lang="el-GR" dirty="0" smtClean="0"/>
              <a:t>βρίσκουν </a:t>
            </a:r>
            <a:r>
              <a:rPr lang="en-US" dirty="0" smtClean="0"/>
              <a:t>A</a:t>
            </a:r>
            <a:r>
              <a:rPr lang="el-GR" dirty="0" smtClean="0"/>
              <a:t>καδ. δουλειά, και οι υπόλοιποι σε εταιρείες (συνολικά 100% απορρόφηση). Ωστόσο, μόνο 40% από αυτό το 70% παίρνει </a:t>
            </a:r>
            <a:r>
              <a:rPr lang="en-US" dirty="0" smtClean="0"/>
              <a:t>tenure </a:t>
            </a:r>
            <a:r>
              <a:rPr lang="el-GR" dirty="0" smtClean="0"/>
              <a:t>αργότερα στο ίδρυμα που ξεκίνησε</a:t>
            </a:r>
            <a:r>
              <a:rPr lang="en-US" dirty="0" smtClean="0"/>
              <a:t> </a:t>
            </a:r>
            <a:r>
              <a:rPr lang="el-GR" dirty="0" smtClean="0"/>
              <a:t>και συνεχίζει ακαδημαϊκά.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25762</TotalTime>
  <Words>786</Words>
  <Application>Microsoft Office PowerPoint</Application>
  <PresentationFormat>On-screen Show (4:3)</PresentationFormat>
  <Paragraphs>78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(Headings)</vt:lpstr>
      <vt:lpstr>cmr10</vt:lpstr>
      <vt:lpstr>Office Theme</vt:lpstr>
      <vt:lpstr>Ευκαιρίες Απασχόλησης και Έρευνας μετά τη ΣΕΜΦΕ ΕΜΠ</vt:lpstr>
      <vt:lpstr>Πως έφτασα εδώ...</vt:lpstr>
      <vt:lpstr>Πως έφτασα εδώ...</vt:lpstr>
      <vt:lpstr>Πως έφτασα εδώ...</vt:lpstr>
      <vt:lpstr>Πως έφτασα εδώ...</vt:lpstr>
      <vt:lpstr>Με τι θα ασχοληθώ στη ζωή μου? Θα ζήσω στο εξωτερικό?</vt:lpstr>
      <vt:lpstr>Αναλογιστικά (Actuarial Science/Risk Mgmt)</vt:lpstr>
      <vt:lpstr>Χρηματοοικονομικά (Finance)</vt:lpstr>
      <vt:lpstr>PhD from a Business School: An oxymoron?</vt:lpstr>
      <vt:lpstr>Είμαι μπερδεμένος/η, δεν ξέρω τι θέλω καν...!</vt:lpstr>
      <vt:lpstr>My motto: Rational people are usually right, but world is changing by the crazy ones!</vt:lpstr>
    </vt:vector>
  </TitlesOfParts>
  <Company>INSEAD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Konstantinos I. Stouras</dc:creator>
  <cp:lastModifiedBy>Stouras, Konstantinos</cp:lastModifiedBy>
  <cp:revision>878</cp:revision>
  <cp:lastPrinted>2016-11-09T21:45:56Z</cp:lastPrinted>
  <dcterms:created xsi:type="dcterms:W3CDTF">2016-01-16T11:54:44Z</dcterms:created>
  <dcterms:modified xsi:type="dcterms:W3CDTF">2018-06-15T02:36:41Z</dcterms:modified>
</cp:coreProperties>
</file>