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E5C327-342E-4CD3-A8DF-09761F7E60D3}" v="4" dt="2020-12-26T13:48:46.2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p:scale>
          <a:sx n="60" d="100"/>
          <a:sy n="60" d="100"/>
        </p:scale>
        <p:origin x="1325" y="6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stantinos Xydis" userId="7b6f4276da0256c0" providerId="LiveId" clId="{EDE5C327-342E-4CD3-A8DF-09761F7E60D3}"/>
    <pc:docChg chg="custSel addSld modSld">
      <pc:chgData name="Konstantinos Xydis" userId="7b6f4276da0256c0" providerId="LiveId" clId="{EDE5C327-342E-4CD3-A8DF-09761F7E60D3}" dt="2020-12-26T13:49:42.054" v="137"/>
      <pc:docMkLst>
        <pc:docMk/>
      </pc:docMkLst>
      <pc:sldChg chg="modSp mod">
        <pc:chgData name="Konstantinos Xydis" userId="7b6f4276da0256c0" providerId="LiveId" clId="{EDE5C327-342E-4CD3-A8DF-09761F7E60D3}" dt="2020-12-26T13:42:33.622" v="1" actId="1076"/>
        <pc:sldMkLst>
          <pc:docMk/>
          <pc:sldMk cId="2034869076" sldId="258"/>
        </pc:sldMkLst>
        <pc:spChg chg="mod">
          <ac:chgData name="Konstantinos Xydis" userId="7b6f4276da0256c0" providerId="LiveId" clId="{EDE5C327-342E-4CD3-A8DF-09761F7E60D3}" dt="2020-12-26T13:42:29.047" v="0" actId="1076"/>
          <ac:spMkLst>
            <pc:docMk/>
            <pc:sldMk cId="2034869076" sldId="258"/>
            <ac:spMk id="8" creationId="{F007BE3D-E30C-4CE4-A912-1B870CC645AD}"/>
          </ac:spMkLst>
        </pc:spChg>
        <pc:picChg chg="mod">
          <ac:chgData name="Konstantinos Xydis" userId="7b6f4276da0256c0" providerId="LiveId" clId="{EDE5C327-342E-4CD3-A8DF-09761F7E60D3}" dt="2020-12-26T13:42:33.622" v="1" actId="1076"/>
          <ac:picMkLst>
            <pc:docMk/>
            <pc:sldMk cId="2034869076" sldId="258"/>
            <ac:picMk id="5" creationId="{AC5F7D1A-BBAF-4BFC-AC35-07E184CA31D0}"/>
          </ac:picMkLst>
        </pc:picChg>
      </pc:sldChg>
      <pc:sldChg chg="addSp delSp modSp mod">
        <pc:chgData name="Konstantinos Xydis" userId="7b6f4276da0256c0" providerId="LiveId" clId="{EDE5C327-342E-4CD3-A8DF-09761F7E60D3}" dt="2020-12-26T13:44:02.988" v="10" actId="14100"/>
        <pc:sldMkLst>
          <pc:docMk/>
          <pc:sldMk cId="146044087" sldId="259"/>
        </pc:sldMkLst>
        <pc:spChg chg="mod">
          <ac:chgData name="Konstantinos Xydis" userId="7b6f4276da0256c0" providerId="LiveId" clId="{EDE5C327-342E-4CD3-A8DF-09761F7E60D3}" dt="2020-12-26T13:43:01.752" v="5" actId="20577"/>
          <ac:spMkLst>
            <pc:docMk/>
            <pc:sldMk cId="146044087" sldId="259"/>
            <ac:spMk id="2" creationId="{E299D064-3BCA-4C8B-A29F-1A7D0AD4D97F}"/>
          </ac:spMkLst>
        </pc:spChg>
        <pc:spChg chg="del">
          <ac:chgData name="Konstantinos Xydis" userId="7b6f4276da0256c0" providerId="LiveId" clId="{EDE5C327-342E-4CD3-A8DF-09761F7E60D3}" dt="2020-12-26T13:43:58.006" v="6"/>
          <ac:spMkLst>
            <pc:docMk/>
            <pc:sldMk cId="146044087" sldId="259"/>
            <ac:spMk id="3" creationId="{FEEE090F-93E5-4D9D-BA83-8D83B075C1C6}"/>
          </ac:spMkLst>
        </pc:spChg>
        <pc:picChg chg="add mod">
          <ac:chgData name="Konstantinos Xydis" userId="7b6f4276da0256c0" providerId="LiveId" clId="{EDE5C327-342E-4CD3-A8DF-09761F7E60D3}" dt="2020-12-26T13:44:02.988" v="10" actId="14100"/>
          <ac:picMkLst>
            <pc:docMk/>
            <pc:sldMk cId="146044087" sldId="259"/>
            <ac:picMk id="5" creationId="{D9FA6F78-DC64-4E14-9B8A-ECFF00BACFFB}"/>
          </ac:picMkLst>
        </pc:picChg>
      </pc:sldChg>
      <pc:sldChg chg="addSp delSp modSp new mod">
        <pc:chgData name="Konstantinos Xydis" userId="7b6f4276da0256c0" providerId="LiveId" clId="{EDE5C327-342E-4CD3-A8DF-09761F7E60D3}" dt="2020-12-26T13:46:23.570" v="85" actId="20577"/>
        <pc:sldMkLst>
          <pc:docMk/>
          <pc:sldMk cId="2368496377" sldId="260"/>
        </pc:sldMkLst>
        <pc:spChg chg="mod">
          <ac:chgData name="Konstantinos Xydis" userId="7b6f4276da0256c0" providerId="LiveId" clId="{EDE5C327-342E-4CD3-A8DF-09761F7E60D3}" dt="2020-12-26T13:44:51.182" v="67" actId="20577"/>
          <ac:spMkLst>
            <pc:docMk/>
            <pc:sldMk cId="2368496377" sldId="260"/>
            <ac:spMk id="2" creationId="{FAD83BA8-6726-4D63-A587-7033F20B67F6}"/>
          </ac:spMkLst>
        </pc:spChg>
        <pc:spChg chg="del">
          <ac:chgData name="Konstantinos Xydis" userId="7b6f4276da0256c0" providerId="LiveId" clId="{EDE5C327-342E-4CD3-A8DF-09761F7E60D3}" dt="2020-12-26T13:44:55.109" v="68" actId="478"/>
          <ac:spMkLst>
            <pc:docMk/>
            <pc:sldMk cId="2368496377" sldId="260"/>
            <ac:spMk id="3" creationId="{79C9DCD4-8B8B-4E02-8E42-A4F3E57017AB}"/>
          </ac:spMkLst>
        </pc:spChg>
        <pc:spChg chg="add mod">
          <ac:chgData name="Konstantinos Xydis" userId="7b6f4276da0256c0" providerId="LiveId" clId="{EDE5C327-342E-4CD3-A8DF-09761F7E60D3}" dt="2020-12-26T13:46:23.570" v="85" actId="20577"/>
          <ac:spMkLst>
            <pc:docMk/>
            <pc:sldMk cId="2368496377" sldId="260"/>
            <ac:spMk id="6" creationId="{43AF4FAE-179F-49D6-ACE7-3E4F1BD76559}"/>
          </ac:spMkLst>
        </pc:spChg>
        <pc:picChg chg="add mod">
          <ac:chgData name="Konstantinos Xydis" userId="7b6f4276da0256c0" providerId="LiveId" clId="{EDE5C327-342E-4CD3-A8DF-09761F7E60D3}" dt="2020-12-26T13:45:45.258" v="73" actId="1076"/>
          <ac:picMkLst>
            <pc:docMk/>
            <pc:sldMk cId="2368496377" sldId="260"/>
            <ac:picMk id="5" creationId="{524678FE-C19C-4A1E-B1D2-CF399DEC15B2}"/>
          </ac:picMkLst>
        </pc:picChg>
      </pc:sldChg>
      <pc:sldChg chg="addSp modSp new mod">
        <pc:chgData name="Konstantinos Xydis" userId="7b6f4276da0256c0" providerId="LiveId" clId="{EDE5C327-342E-4CD3-A8DF-09761F7E60D3}" dt="2020-12-26T13:49:08.226" v="122" actId="14100"/>
        <pc:sldMkLst>
          <pc:docMk/>
          <pc:sldMk cId="3709904027" sldId="261"/>
        </pc:sldMkLst>
        <pc:spChg chg="mod">
          <ac:chgData name="Konstantinos Xydis" userId="7b6f4276da0256c0" providerId="LiveId" clId="{EDE5C327-342E-4CD3-A8DF-09761F7E60D3}" dt="2020-12-26T13:49:05.122" v="121" actId="1076"/>
          <ac:spMkLst>
            <pc:docMk/>
            <pc:sldMk cId="3709904027" sldId="261"/>
            <ac:spMk id="2" creationId="{752F3356-F1B2-472C-B057-308CDF92D58A}"/>
          </ac:spMkLst>
        </pc:spChg>
        <pc:spChg chg="mod">
          <ac:chgData name="Konstantinos Xydis" userId="7b6f4276da0256c0" providerId="LiveId" clId="{EDE5C327-342E-4CD3-A8DF-09761F7E60D3}" dt="2020-12-26T13:48:57.918" v="118" actId="1076"/>
          <ac:spMkLst>
            <pc:docMk/>
            <pc:sldMk cId="3709904027" sldId="261"/>
            <ac:spMk id="3" creationId="{83404405-B31E-4E3B-862D-C3665A8C5400}"/>
          </ac:spMkLst>
        </pc:spChg>
        <pc:picChg chg="add mod">
          <ac:chgData name="Konstantinos Xydis" userId="7b6f4276da0256c0" providerId="LiveId" clId="{EDE5C327-342E-4CD3-A8DF-09761F7E60D3}" dt="2020-12-26T13:49:08.226" v="122" actId="14100"/>
          <ac:picMkLst>
            <pc:docMk/>
            <pc:sldMk cId="3709904027" sldId="261"/>
            <ac:picMk id="5" creationId="{22B454CE-F2BB-4288-A40D-8CC50F924FF2}"/>
          </ac:picMkLst>
        </pc:picChg>
      </pc:sldChg>
      <pc:sldChg chg="modSp new mod">
        <pc:chgData name="Konstantinos Xydis" userId="7b6f4276da0256c0" providerId="LiveId" clId="{EDE5C327-342E-4CD3-A8DF-09761F7E60D3}" dt="2020-12-26T13:49:42.054" v="137"/>
        <pc:sldMkLst>
          <pc:docMk/>
          <pc:sldMk cId="1610977281" sldId="262"/>
        </pc:sldMkLst>
        <pc:spChg chg="mod">
          <ac:chgData name="Konstantinos Xydis" userId="7b6f4276da0256c0" providerId="LiveId" clId="{EDE5C327-342E-4CD3-A8DF-09761F7E60D3}" dt="2020-12-26T13:49:21.069" v="136" actId="20577"/>
          <ac:spMkLst>
            <pc:docMk/>
            <pc:sldMk cId="1610977281" sldId="262"/>
            <ac:spMk id="2" creationId="{1BBA2F97-7C3D-4CD1-B4BA-7DD7B8F7371F}"/>
          </ac:spMkLst>
        </pc:spChg>
        <pc:spChg chg="mod">
          <ac:chgData name="Konstantinos Xydis" userId="7b6f4276da0256c0" providerId="LiveId" clId="{EDE5C327-342E-4CD3-A8DF-09761F7E60D3}" dt="2020-12-26T13:49:42.054" v="137"/>
          <ac:spMkLst>
            <pc:docMk/>
            <pc:sldMk cId="1610977281" sldId="262"/>
            <ac:spMk id="3" creationId="{DD407E8A-EF49-40C1-91FC-FF40A3D266B9}"/>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12/26/2020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12/26/2020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12/26/2020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12/26/2020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12/26/2020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12/26/2020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12/26/2020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12/26/2020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12/26/2020</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12/26/2020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12/26/2020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12/26/2020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12/26/2020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12/26/2020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12/26/2020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12/26/2020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12/26/2020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12/26/2020</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The Battle of Neighborhoods</a:t>
            </a:r>
          </a:p>
        </p:txBody>
      </p:sp>
    </p:spTree>
    <p:extLst>
      <p:ext uri="{BB962C8B-B14F-4D97-AF65-F5344CB8AC3E}">
        <p14:creationId xmlns:p14="http://schemas.microsoft.com/office/powerpoint/2010/main" val="2211856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3127C-8BA7-4905-A486-1370AA72528A}"/>
              </a:ext>
            </a:extLst>
          </p:cNvPr>
          <p:cNvSpPr>
            <a:spLocks noGrp="1"/>
          </p:cNvSpPr>
          <p:nvPr>
            <p:ph type="title"/>
          </p:nvPr>
        </p:nvSpPr>
        <p:spPr/>
        <p:txBody>
          <a:bodyPr/>
          <a:lstStyle/>
          <a:p>
            <a:r>
              <a:rPr lang="en-GB" dirty="0"/>
              <a:t>1. Introduction/Business Problem</a:t>
            </a:r>
          </a:p>
        </p:txBody>
      </p:sp>
      <p:sp>
        <p:nvSpPr>
          <p:cNvPr id="3" name="Content Placeholder 2">
            <a:extLst>
              <a:ext uri="{FF2B5EF4-FFF2-40B4-BE49-F238E27FC236}">
                <a16:creationId xmlns:a16="http://schemas.microsoft.com/office/drawing/2014/main" id="{6A58D3B9-B490-4E5C-AF63-3C1CBE1934E7}"/>
              </a:ext>
            </a:extLst>
          </p:cNvPr>
          <p:cNvSpPr>
            <a:spLocks noGrp="1"/>
          </p:cNvSpPr>
          <p:nvPr>
            <p:ph idx="1"/>
          </p:nvPr>
        </p:nvSpPr>
        <p:spPr/>
        <p:txBody>
          <a:bodyPr>
            <a:normAutofit/>
          </a:bodyPr>
          <a:lstStyle/>
          <a:p>
            <a:r>
              <a:rPr lang="en-GB" sz="2000" dirty="0"/>
              <a:t>Let's say a person got a job offer from a great company with great career prospects in other city or other borough of his/her current city.</a:t>
            </a:r>
          </a:p>
          <a:p>
            <a:r>
              <a:rPr lang="en-GB" sz="2000" dirty="0"/>
              <a:t> I think a person would love to shift to a location which is exactly or almost similar to his/her last location </a:t>
            </a:r>
          </a:p>
          <a:p>
            <a:r>
              <a:rPr lang="en-GB" sz="2000" dirty="0"/>
              <a:t>He/she loves the great amenities and other types of venues that exist in his/her current neighbourhood like school, gym, swimming pool, Amusement park, restaurants, coffee-shops, spencer etc. </a:t>
            </a:r>
          </a:p>
          <a:p>
            <a:r>
              <a:rPr lang="en-GB" sz="2000" dirty="0"/>
              <a:t>So I’ll find out what are borough-neighbourhoods are very similar to give current location. </a:t>
            </a:r>
          </a:p>
        </p:txBody>
      </p:sp>
    </p:spTree>
    <p:extLst>
      <p:ext uri="{BB962C8B-B14F-4D97-AF65-F5344CB8AC3E}">
        <p14:creationId xmlns:p14="http://schemas.microsoft.com/office/powerpoint/2010/main" val="2671377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79A28-AFF1-4CEB-8AC8-2F38AB386A3E}"/>
              </a:ext>
            </a:extLst>
          </p:cNvPr>
          <p:cNvSpPr>
            <a:spLocks noGrp="1"/>
          </p:cNvSpPr>
          <p:nvPr>
            <p:ph type="title"/>
          </p:nvPr>
        </p:nvSpPr>
        <p:spPr/>
        <p:txBody>
          <a:bodyPr/>
          <a:lstStyle/>
          <a:p>
            <a:r>
              <a:rPr lang="en-GB" dirty="0"/>
              <a:t>2. Data</a:t>
            </a:r>
          </a:p>
        </p:txBody>
      </p:sp>
      <p:pic>
        <p:nvPicPr>
          <p:cNvPr id="5" name="Content Placeholder 4" descr="Graphical user interface, text, table&#10;&#10;Description automatically generated with medium confidence">
            <a:extLst>
              <a:ext uri="{FF2B5EF4-FFF2-40B4-BE49-F238E27FC236}">
                <a16:creationId xmlns:a16="http://schemas.microsoft.com/office/drawing/2014/main" id="{AC5F7D1A-BBAF-4BFC-AC35-07E184CA31D0}"/>
              </a:ext>
            </a:extLst>
          </p:cNvPr>
          <p:cNvPicPr>
            <a:picLocks noGrp="1" noChangeAspect="1"/>
          </p:cNvPicPr>
          <p:nvPr>
            <p:ph idx="1"/>
          </p:nvPr>
        </p:nvPicPr>
        <p:blipFill rotWithShape="1">
          <a:blip r:embed="rId2"/>
          <a:srcRect b="16372"/>
          <a:stretch/>
        </p:blipFill>
        <p:spPr>
          <a:xfrm>
            <a:off x="258601" y="2975521"/>
            <a:ext cx="4895983" cy="2548979"/>
          </a:xfrm>
        </p:spPr>
      </p:pic>
      <p:pic>
        <p:nvPicPr>
          <p:cNvPr id="7" name="Picture 6" descr="Graphical user interface, text, application, email&#10;&#10;Description automatically generated">
            <a:extLst>
              <a:ext uri="{FF2B5EF4-FFF2-40B4-BE49-F238E27FC236}">
                <a16:creationId xmlns:a16="http://schemas.microsoft.com/office/drawing/2014/main" id="{3AB7CCC5-BDD7-4E34-B256-861C40623028}"/>
              </a:ext>
            </a:extLst>
          </p:cNvPr>
          <p:cNvPicPr>
            <a:picLocks noChangeAspect="1"/>
          </p:cNvPicPr>
          <p:nvPr/>
        </p:nvPicPr>
        <p:blipFill rotWithShape="1">
          <a:blip r:embed="rId3"/>
          <a:srcRect b="18422"/>
          <a:stretch/>
        </p:blipFill>
        <p:spPr>
          <a:xfrm>
            <a:off x="5235789" y="2975522"/>
            <a:ext cx="6841911" cy="2048314"/>
          </a:xfrm>
          <a:prstGeom prst="rect">
            <a:avLst/>
          </a:prstGeom>
        </p:spPr>
      </p:pic>
      <p:sp>
        <p:nvSpPr>
          <p:cNvPr id="8" name="TextBox 7">
            <a:extLst>
              <a:ext uri="{FF2B5EF4-FFF2-40B4-BE49-F238E27FC236}">
                <a16:creationId xmlns:a16="http://schemas.microsoft.com/office/drawing/2014/main" id="{F007BE3D-E30C-4CE4-A912-1B870CC645AD}"/>
              </a:ext>
            </a:extLst>
          </p:cNvPr>
          <p:cNvSpPr txBox="1"/>
          <p:nvPr/>
        </p:nvSpPr>
        <p:spPr>
          <a:xfrm>
            <a:off x="1557243" y="2606189"/>
            <a:ext cx="2298700" cy="369332"/>
          </a:xfrm>
          <a:prstGeom prst="rect">
            <a:avLst/>
          </a:prstGeom>
          <a:noFill/>
        </p:spPr>
        <p:txBody>
          <a:bodyPr wrap="square" rtlCol="0">
            <a:spAutoFit/>
          </a:bodyPr>
          <a:lstStyle/>
          <a:p>
            <a:r>
              <a:rPr lang="en-GB" dirty="0"/>
              <a:t>New York Data</a:t>
            </a:r>
          </a:p>
        </p:txBody>
      </p:sp>
      <p:sp>
        <p:nvSpPr>
          <p:cNvPr id="9" name="TextBox 8">
            <a:extLst>
              <a:ext uri="{FF2B5EF4-FFF2-40B4-BE49-F238E27FC236}">
                <a16:creationId xmlns:a16="http://schemas.microsoft.com/office/drawing/2014/main" id="{4B8E6343-797B-4500-BA71-E5E16A15C319}"/>
              </a:ext>
            </a:extLst>
          </p:cNvPr>
          <p:cNvSpPr txBox="1"/>
          <p:nvPr/>
        </p:nvSpPr>
        <p:spPr>
          <a:xfrm>
            <a:off x="7995482" y="2606189"/>
            <a:ext cx="2298700" cy="369332"/>
          </a:xfrm>
          <a:prstGeom prst="rect">
            <a:avLst/>
          </a:prstGeom>
          <a:noFill/>
        </p:spPr>
        <p:txBody>
          <a:bodyPr wrap="square" rtlCol="0">
            <a:spAutoFit/>
          </a:bodyPr>
          <a:lstStyle/>
          <a:p>
            <a:r>
              <a:rPr lang="en-GB" dirty="0"/>
              <a:t>Toronto Data</a:t>
            </a:r>
          </a:p>
        </p:txBody>
      </p:sp>
    </p:spTree>
    <p:extLst>
      <p:ext uri="{BB962C8B-B14F-4D97-AF65-F5344CB8AC3E}">
        <p14:creationId xmlns:p14="http://schemas.microsoft.com/office/powerpoint/2010/main" val="2034869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9D064-3BCA-4C8B-A29F-1A7D0AD4D97F}"/>
              </a:ext>
            </a:extLst>
          </p:cNvPr>
          <p:cNvSpPr>
            <a:spLocks noGrp="1"/>
          </p:cNvSpPr>
          <p:nvPr>
            <p:ph type="title"/>
          </p:nvPr>
        </p:nvSpPr>
        <p:spPr/>
        <p:txBody>
          <a:bodyPr/>
          <a:lstStyle/>
          <a:p>
            <a:r>
              <a:rPr lang="en-GB" dirty="0"/>
              <a:t>3. Getting Venues Using Foursquare API </a:t>
            </a:r>
          </a:p>
        </p:txBody>
      </p:sp>
      <p:pic>
        <p:nvPicPr>
          <p:cNvPr id="5" name="Content Placeholder 4" descr="Text&#10;&#10;Description automatically generated">
            <a:extLst>
              <a:ext uri="{FF2B5EF4-FFF2-40B4-BE49-F238E27FC236}">
                <a16:creationId xmlns:a16="http://schemas.microsoft.com/office/drawing/2014/main" id="{D9FA6F78-DC64-4E14-9B8A-ECFF00BACFFB}"/>
              </a:ext>
            </a:extLst>
          </p:cNvPr>
          <p:cNvPicPr>
            <a:picLocks noGrp="1" noChangeAspect="1"/>
          </p:cNvPicPr>
          <p:nvPr>
            <p:ph idx="1"/>
          </p:nvPr>
        </p:nvPicPr>
        <p:blipFill>
          <a:blip r:embed="rId2"/>
          <a:stretch>
            <a:fillRect/>
          </a:stretch>
        </p:blipFill>
        <p:spPr>
          <a:xfrm>
            <a:off x="455156" y="2260600"/>
            <a:ext cx="10314965" cy="3844172"/>
          </a:xfrm>
        </p:spPr>
      </p:pic>
    </p:spTree>
    <p:extLst>
      <p:ext uri="{BB962C8B-B14F-4D97-AF65-F5344CB8AC3E}">
        <p14:creationId xmlns:p14="http://schemas.microsoft.com/office/powerpoint/2010/main" val="146044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83BA8-6726-4D63-A587-7033F20B67F6}"/>
              </a:ext>
            </a:extLst>
          </p:cNvPr>
          <p:cNvSpPr>
            <a:spLocks noGrp="1"/>
          </p:cNvSpPr>
          <p:nvPr>
            <p:ph type="title"/>
          </p:nvPr>
        </p:nvSpPr>
        <p:spPr/>
        <p:txBody>
          <a:bodyPr/>
          <a:lstStyle/>
          <a:p>
            <a:r>
              <a:rPr lang="en-GB" dirty="0"/>
              <a:t>4. Analysis – Common Venue Categories</a:t>
            </a:r>
          </a:p>
        </p:txBody>
      </p:sp>
      <p:pic>
        <p:nvPicPr>
          <p:cNvPr id="5" name="Picture 4" descr="Chart&#10;&#10;Description automatically generated with medium confidence">
            <a:extLst>
              <a:ext uri="{FF2B5EF4-FFF2-40B4-BE49-F238E27FC236}">
                <a16:creationId xmlns:a16="http://schemas.microsoft.com/office/drawing/2014/main" id="{524678FE-C19C-4A1E-B1D2-CF399DEC15B2}"/>
              </a:ext>
            </a:extLst>
          </p:cNvPr>
          <p:cNvPicPr>
            <a:picLocks noChangeAspect="1"/>
          </p:cNvPicPr>
          <p:nvPr/>
        </p:nvPicPr>
        <p:blipFill>
          <a:blip r:embed="rId2"/>
          <a:stretch>
            <a:fillRect/>
          </a:stretch>
        </p:blipFill>
        <p:spPr>
          <a:xfrm>
            <a:off x="680321" y="2207162"/>
            <a:ext cx="5311527" cy="4066637"/>
          </a:xfrm>
          <a:prstGeom prst="rect">
            <a:avLst/>
          </a:prstGeom>
        </p:spPr>
      </p:pic>
      <p:sp>
        <p:nvSpPr>
          <p:cNvPr id="6" name="TextBox 5">
            <a:extLst>
              <a:ext uri="{FF2B5EF4-FFF2-40B4-BE49-F238E27FC236}">
                <a16:creationId xmlns:a16="http://schemas.microsoft.com/office/drawing/2014/main" id="{43AF4FAE-179F-49D6-ACE7-3E4F1BD76559}"/>
              </a:ext>
            </a:extLst>
          </p:cNvPr>
          <p:cNvSpPr txBox="1"/>
          <p:nvPr/>
        </p:nvSpPr>
        <p:spPr>
          <a:xfrm>
            <a:off x="6629400" y="2413000"/>
            <a:ext cx="4470400" cy="2554545"/>
          </a:xfrm>
          <a:prstGeom prst="rect">
            <a:avLst/>
          </a:prstGeom>
          <a:noFill/>
        </p:spPr>
        <p:txBody>
          <a:bodyPr wrap="square" rtlCol="0">
            <a:spAutoFit/>
          </a:bodyPr>
          <a:lstStyle/>
          <a:p>
            <a:r>
              <a:rPr lang="en-GB" sz="2000" dirty="0"/>
              <a:t>There are some common venue categories in both data. Figure 4  is showing that there are total 304 common venue categories in both cities. So we’ll take only these common categories of data. Other than common categories of the data we’ll be dropped.</a:t>
            </a:r>
          </a:p>
        </p:txBody>
      </p:sp>
    </p:spTree>
    <p:extLst>
      <p:ext uri="{BB962C8B-B14F-4D97-AF65-F5344CB8AC3E}">
        <p14:creationId xmlns:p14="http://schemas.microsoft.com/office/powerpoint/2010/main" val="2368496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F3356-F1B2-472C-B057-308CDF92D58A}"/>
              </a:ext>
            </a:extLst>
          </p:cNvPr>
          <p:cNvSpPr>
            <a:spLocks noGrp="1"/>
          </p:cNvSpPr>
          <p:nvPr>
            <p:ph type="title"/>
          </p:nvPr>
        </p:nvSpPr>
        <p:spPr>
          <a:xfrm>
            <a:off x="114300" y="521042"/>
            <a:ext cx="10452100" cy="1080938"/>
          </a:xfrm>
        </p:spPr>
        <p:txBody>
          <a:bodyPr/>
          <a:lstStyle/>
          <a:p>
            <a:r>
              <a:rPr lang="en-GB" dirty="0"/>
              <a:t>4. Analysis - Top 7 similar borough in Toronto City </a:t>
            </a:r>
          </a:p>
        </p:txBody>
      </p:sp>
      <p:sp>
        <p:nvSpPr>
          <p:cNvPr id="3" name="Content Placeholder 2">
            <a:extLst>
              <a:ext uri="{FF2B5EF4-FFF2-40B4-BE49-F238E27FC236}">
                <a16:creationId xmlns:a16="http://schemas.microsoft.com/office/drawing/2014/main" id="{83404405-B31E-4E3B-862D-C3665A8C5400}"/>
              </a:ext>
            </a:extLst>
          </p:cNvPr>
          <p:cNvSpPr>
            <a:spLocks noGrp="1"/>
          </p:cNvSpPr>
          <p:nvPr>
            <p:ph idx="1"/>
          </p:nvPr>
        </p:nvSpPr>
        <p:spPr>
          <a:xfrm>
            <a:off x="7315200" y="2197173"/>
            <a:ext cx="4876800" cy="3599316"/>
          </a:xfrm>
        </p:spPr>
        <p:txBody>
          <a:bodyPr>
            <a:normAutofit fontScale="92500" lnSpcReduction="20000"/>
          </a:bodyPr>
          <a:lstStyle/>
          <a:p>
            <a:r>
              <a:rPr lang="en-GB" dirty="0"/>
              <a:t>Top 7 similar borough in Toronto City Let’s say current location is Bronx, Riverdale, New York. We’ll get the index, latitude and longitude of this location form the New York city data. We can get the all common venue categories data of corresponding index and then we’ll multiply with Toronto City data. This will give how much each borough is similar to current location. We’ll sort these values and get the top 7 boroughs. Then we’ll visualize it using the folium.</a:t>
            </a:r>
          </a:p>
        </p:txBody>
      </p:sp>
      <p:pic>
        <p:nvPicPr>
          <p:cNvPr id="5" name="Picture 4" descr="Map&#10;&#10;Description automatically generated">
            <a:extLst>
              <a:ext uri="{FF2B5EF4-FFF2-40B4-BE49-F238E27FC236}">
                <a16:creationId xmlns:a16="http://schemas.microsoft.com/office/drawing/2014/main" id="{22B454CE-F2BB-4288-A40D-8CC50F924FF2}"/>
              </a:ext>
            </a:extLst>
          </p:cNvPr>
          <p:cNvPicPr>
            <a:picLocks noChangeAspect="1"/>
          </p:cNvPicPr>
          <p:nvPr/>
        </p:nvPicPr>
        <p:blipFill>
          <a:blip r:embed="rId2"/>
          <a:stretch>
            <a:fillRect/>
          </a:stretch>
        </p:blipFill>
        <p:spPr>
          <a:xfrm>
            <a:off x="114300" y="1568638"/>
            <a:ext cx="7315200" cy="5100888"/>
          </a:xfrm>
          <a:prstGeom prst="rect">
            <a:avLst/>
          </a:prstGeom>
        </p:spPr>
      </p:pic>
    </p:spTree>
    <p:extLst>
      <p:ext uri="{BB962C8B-B14F-4D97-AF65-F5344CB8AC3E}">
        <p14:creationId xmlns:p14="http://schemas.microsoft.com/office/powerpoint/2010/main" val="3709904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A2F97-7C3D-4CD1-B4BA-7DD7B8F7371F}"/>
              </a:ext>
            </a:extLst>
          </p:cNvPr>
          <p:cNvSpPr>
            <a:spLocks noGrp="1"/>
          </p:cNvSpPr>
          <p:nvPr>
            <p:ph type="title"/>
          </p:nvPr>
        </p:nvSpPr>
        <p:spPr/>
        <p:txBody>
          <a:bodyPr/>
          <a:lstStyle/>
          <a:p>
            <a:r>
              <a:rPr lang="en-GB" dirty="0"/>
              <a:t>5. Conclusion</a:t>
            </a:r>
          </a:p>
        </p:txBody>
      </p:sp>
      <p:sp>
        <p:nvSpPr>
          <p:cNvPr id="3" name="Content Placeholder 2">
            <a:extLst>
              <a:ext uri="{FF2B5EF4-FFF2-40B4-BE49-F238E27FC236}">
                <a16:creationId xmlns:a16="http://schemas.microsoft.com/office/drawing/2014/main" id="{DD407E8A-EF49-40C1-91FC-FF40A3D266B9}"/>
              </a:ext>
            </a:extLst>
          </p:cNvPr>
          <p:cNvSpPr>
            <a:spLocks noGrp="1"/>
          </p:cNvSpPr>
          <p:nvPr>
            <p:ph idx="1"/>
          </p:nvPr>
        </p:nvSpPr>
        <p:spPr/>
        <p:txBody>
          <a:bodyPr/>
          <a:lstStyle/>
          <a:p>
            <a:r>
              <a:rPr lang="en-GB" dirty="0"/>
              <a:t>Cosine similarity is used here to find how similarity between two boroughs. This model can be implemented within a city also. This will help to find a suitable place for people. </a:t>
            </a:r>
            <a:r>
              <a:rPr lang="en-GB"/>
              <a:t>This will give most similar borough and neighbourhood</a:t>
            </a:r>
            <a:endParaRPr lang="en-GB" dirty="0"/>
          </a:p>
        </p:txBody>
      </p:sp>
    </p:spTree>
    <p:extLst>
      <p:ext uri="{BB962C8B-B14F-4D97-AF65-F5344CB8AC3E}">
        <p14:creationId xmlns:p14="http://schemas.microsoft.com/office/powerpoint/2010/main" val="1610977281"/>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tf00001032_wac</Template>
  <TotalTime>13</TotalTime>
  <Words>331</Words>
  <Application>Microsoft Office PowerPoint</Application>
  <PresentationFormat>Widescreen</PresentationFormat>
  <Paragraphs>16</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Trebuchet MS</vt:lpstr>
      <vt:lpstr>Berlin</vt:lpstr>
      <vt:lpstr>The Battle of Neighborhoods</vt:lpstr>
      <vt:lpstr>1. Introduction/Business Problem</vt:lpstr>
      <vt:lpstr>2. Data</vt:lpstr>
      <vt:lpstr>3. Getting Venues Using Foursquare API </vt:lpstr>
      <vt:lpstr>4. Analysis – Common Venue Categories</vt:lpstr>
      <vt:lpstr>4. Analysis - Top 7 similar borough in Toronto City </vt:lpstr>
      <vt:lpstr>5.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Neighborhoods</dc:title>
  <dc:creator>Konstantinos Xydis</dc:creator>
  <cp:lastModifiedBy>Konstantinos Xydis</cp:lastModifiedBy>
  <cp:revision>1</cp:revision>
  <dcterms:created xsi:type="dcterms:W3CDTF">2020-12-26T13:36:19Z</dcterms:created>
  <dcterms:modified xsi:type="dcterms:W3CDTF">2020-12-26T13:49:54Z</dcterms:modified>
</cp:coreProperties>
</file>