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0" r:id="rId4"/>
    <p:sldId id="261" r:id="rId5"/>
    <p:sldId id="262" r:id="rId6"/>
    <p:sldId id="263" r:id="rId7"/>
    <p:sldId id="264" r:id="rId8"/>
    <p:sldId id="265" r:id="rId9"/>
    <p:sldId id="258" r:id="rId10"/>
    <p:sldId id="259"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04" autoAdjust="0"/>
  </p:normalViewPr>
  <p:slideViewPr>
    <p:cSldViewPr snapToGrid="0">
      <p:cViewPr>
        <p:scale>
          <a:sx n="86" d="100"/>
          <a:sy n="86" d="100"/>
        </p:scale>
        <p:origin x="36" y="2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0FDEB-BE4B-488D-BA45-6B54071208DB}" type="datetimeFigureOut">
              <a:rPr lang="en-US" smtClean="0"/>
              <a:t>3/29/2020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FFF01-9ADC-41EF-91AF-76E5163B264E}" type="slidenum">
              <a:rPr lang="en-US" smtClean="0"/>
              <a:t>‹#›</a:t>
            </a:fld>
            <a:endParaRPr lang="en-US"/>
          </a:p>
        </p:txBody>
      </p:sp>
    </p:spTree>
    <p:extLst>
      <p:ext uri="{BB962C8B-B14F-4D97-AF65-F5344CB8AC3E}">
        <p14:creationId xmlns:p14="http://schemas.microsoft.com/office/powerpoint/2010/main" val="754565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karma-runner.github.io/4.0/config/configuration-file.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to/casperns/how-angular-trigger-indexhtml-and-start-working-1l46"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Components, directives and pipes have to be registered in the module and they are only available in the module they are registered with. However services are available across modules since they are registered as providers in root module.</a:t>
            </a:r>
          </a:p>
        </p:txBody>
      </p:sp>
      <p:sp>
        <p:nvSpPr>
          <p:cNvPr id="4" name="Slide Number Placeholder 3"/>
          <p:cNvSpPr>
            <a:spLocks noGrp="1"/>
          </p:cNvSpPr>
          <p:nvPr>
            <p:ph type="sldNum" sz="quarter" idx="5"/>
          </p:nvPr>
        </p:nvSpPr>
        <p:spPr/>
        <p:txBody>
          <a:bodyPr/>
          <a:lstStyle/>
          <a:p>
            <a:fld id="{FF0FFF01-9ADC-41EF-91AF-76E5163B264E}" type="slidenum">
              <a:rPr lang="en-US" smtClean="0"/>
              <a:t>8</a:t>
            </a:fld>
            <a:endParaRPr lang="en-US"/>
          </a:p>
        </p:txBody>
      </p:sp>
    </p:spTree>
    <p:extLst>
      <p:ext uri="{BB962C8B-B14F-4D97-AF65-F5344CB8AC3E}">
        <p14:creationId xmlns:p14="http://schemas.microsoft.com/office/powerpoint/2010/main" val="40590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AngularJS you have an HTML template which identifies or maps to controller. Controller has your model or scope which holds data and behavior (functions).</a:t>
            </a:r>
          </a:p>
          <a:p>
            <a:r>
              <a:rPr lang="en-US" dirty="0"/>
              <a:t>In AngularJS HTML Template is in control. That is HTML template decides which controller to be loaded and executed.</a:t>
            </a:r>
          </a:p>
          <a:p>
            <a:r>
              <a:rPr lang="en-US" dirty="0"/>
              <a:t>However in Angular it is the component which is in charge. Component has a lifecycle and is responsible for rendering the HTML after all necessary logic has been executed.</a:t>
            </a:r>
          </a:p>
        </p:txBody>
      </p:sp>
      <p:sp>
        <p:nvSpPr>
          <p:cNvPr id="4" name="Slide Number Placeholder 3"/>
          <p:cNvSpPr>
            <a:spLocks noGrp="1"/>
          </p:cNvSpPr>
          <p:nvPr>
            <p:ph type="sldNum" sz="quarter" idx="5"/>
          </p:nvPr>
        </p:nvSpPr>
        <p:spPr/>
        <p:txBody>
          <a:bodyPr/>
          <a:lstStyle/>
          <a:p>
            <a:fld id="{FF0FFF01-9ADC-41EF-91AF-76E5163B264E}" type="slidenum">
              <a:rPr lang="en-US" smtClean="0"/>
              <a:t>10</a:t>
            </a:fld>
            <a:endParaRPr lang="en-US"/>
          </a:p>
        </p:txBody>
      </p:sp>
    </p:spTree>
    <p:extLst>
      <p:ext uri="{BB962C8B-B14F-4D97-AF65-F5344CB8AC3E}">
        <p14:creationId xmlns:p14="http://schemas.microsoft.com/office/powerpoint/2010/main" val="86657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http://karma-runner.github.io/4.0/config/configuration-file.html</a:t>
            </a:r>
            <a:endParaRPr lang="en-US" dirty="0"/>
          </a:p>
        </p:txBody>
      </p:sp>
      <p:sp>
        <p:nvSpPr>
          <p:cNvPr id="4" name="Slide Number Placeholder 3"/>
          <p:cNvSpPr>
            <a:spLocks noGrp="1"/>
          </p:cNvSpPr>
          <p:nvPr>
            <p:ph type="sldNum" sz="quarter" idx="5"/>
          </p:nvPr>
        </p:nvSpPr>
        <p:spPr/>
        <p:txBody>
          <a:bodyPr/>
          <a:lstStyle/>
          <a:p>
            <a:fld id="{FF0FFF01-9ADC-41EF-91AF-76E5163B264E}" type="slidenum">
              <a:rPr lang="en-US" smtClean="0"/>
              <a:t>12</a:t>
            </a:fld>
            <a:endParaRPr lang="en-US"/>
          </a:p>
        </p:txBody>
      </p:sp>
    </p:spTree>
    <p:extLst>
      <p:ext uri="{BB962C8B-B14F-4D97-AF65-F5344CB8AC3E}">
        <p14:creationId xmlns:p14="http://schemas.microsoft.com/office/powerpoint/2010/main" val="3031976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https://dev.to/casperns/how-angular-trigger-indexhtml-and-start-working-1l46</a:t>
            </a:r>
            <a:endParaRPr lang="en-US" dirty="0"/>
          </a:p>
        </p:txBody>
      </p:sp>
      <p:sp>
        <p:nvSpPr>
          <p:cNvPr id="4" name="Slide Number Placeholder 3"/>
          <p:cNvSpPr>
            <a:spLocks noGrp="1"/>
          </p:cNvSpPr>
          <p:nvPr>
            <p:ph type="sldNum" sz="quarter" idx="5"/>
          </p:nvPr>
        </p:nvSpPr>
        <p:spPr/>
        <p:txBody>
          <a:bodyPr/>
          <a:lstStyle/>
          <a:p>
            <a:fld id="{FF0FFF01-9ADC-41EF-91AF-76E5163B264E}" type="slidenum">
              <a:rPr lang="en-US" smtClean="0"/>
              <a:t>19</a:t>
            </a:fld>
            <a:endParaRPr lang="en-US"/>
          </a:p>
        </p:txBody>
      </p:sp>
    </p:spTree>
    <p:extLst>
      <p:ext uri="{BB962C8B-B14F-4D97-AF65-F5344CB8AC3E}">
        <p14:creationId xmlns:p14="http://schemas.microsoft.com/office/powerpoint/2010/main" val="4124814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CF4F-BBDF-43E2-B512-A01F55152D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2F8E92-A958-4442-8324-21320A9E6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27002D-DDA1-4DC0-A098-52EAB27D0B36}"/>
              </a:ext>
            </a:extLst>
          </p:cNvPr>
          <p:cNvSpPr>
            <a:spLocks noGrp="1"/>
          </p:cNvSpPr>
          <p:nvPr>
            <p:ph type="dt" sz="half" idx="10"/>
          </p:nvPr>
        </p:nvSpPr>
        <p:spPr/>
        <p:txBody>
          <a:bodyPr/>
          <a:lstStyle/>
          <a:p>
            <a:fld id="{9A56AD0D-D05F-448D-93D1-C944D87CC5AF}" type="datetimeFigureOut">
              <a:rPr lang="en-US" smtClean="0"/>
              <a:t>3/29/2020</a:t>
            </a:fld>
            <a:endParaRPr lang="en-US"/>
          </a:p>
        </p:txBody>
      </p:sp>
      <p:sp>
        <p:nvSpPr>
          <p:cNvPr id="5" name="Footer Placeholder 4">
            <a:extLst>
              <a:ext uri="{FF2B5EF4-FFF2-40B4-BE49-F238E27FC236}">
                <a16:creationId xmlns:a16="http://schemas.microsoft.com/office/drawing/2014/main" id="{722D0839-4397-4D02-9CE8-16AAB898B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9C144-6DF4-4C25-9D52-0A69D5468C10}"/>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159977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9D36-3C4A-4EC6-90AE-D9B57A240D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44B2F4-4DCE-4C80-A375-35E7FD257D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1B189-DDEA-4564-A2D8-23ADFC264B51}"/>
              </a:ext>
            </a:extLst>
          </p:cNvPr>
          <p:cNvSpPr>
            <a:spLocks noGrp="1"/>
          </p:cNvSpPr>
          <p:nvPr>
            <p:ph type="dt" sz="half" idx="10"/>
          </p:nvPr>
        </p:nvSpPr>
        <p:spPr/>
        <p:txBody>
          <a:bodyPr/>
          <a:lstStyle/>
          <a:p>
            <a:fld id="{9A56AD0D-D05F-448D-93D1-C944D87CC5AF}" type="datetimeFigureOut">
              <a:rPr lang="en-US" smtClean="0"/>
              <a:t>3/29/2020</a:t>
            </a:fld>
            <a:endParaRPr lang="en-US"/>
          </a:p>
        </p:txBody>
      </p:sp>
      <p:sp>
        <p:nvSpPr>
          <p:cNvPr id="5" name="Footer Placeholder 4">
            <a:extLst>
              <a:ext uri="{FF2B5EF4-FFF2-40B4-BE49-F238E27FC236}">
                <a16:creationId xmlns:a16="http://schemas.microsoft.com/office/drawing/2014/main" id="{9A28D026-3D3D-4FAB-A456-DC77A6038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E548C-5FA8-42C7-AEBC-FDB2D09D2C66}"/>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141006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CD991A-F9BF-4490-92D4-BA68923635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58910E-1664-474A-9DBE-66DC91E4ED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607A6-78B7-4B24-90FC-EA3B26EB8A93}"/>
              </a:ext>
            </a:extLst>
          </p:cNvPr>
          <p:cNvSpPr>
            <a:spLocks noGrp="1"/>
          </p:cNvSpPr>
          <p:nvPr>
            <p:ph type="dt" sz="half" idx="10"/>
          </p:nvPr>
        </p:nvSpPr>
        <p:spPr/>
        <p:txBody>
          <a:bodyPr/>
          <a:lstStyle/>
          <a:p>
            <a:fld id="{9A56AD0D-D05F-448D-93D1-C944D87CC5AF}" type="datetimeFigureOut">
              <a:rPr lang="en-US" smtClean="0"/>
              <a:t>3/29/2020</a:t>
            </a:fld>
            <a:endParaRPr lang="en-US"/>
          </a:p>
        </p:txBody>
      </p:sp>
      <p:sp>
        <p:nvSpPr>
          <p:cNvPr id="5" name="Footer Placeholder 4">
            <a:extLst>
              <a:ext uri="{FF2B5EF4-FFF2-40B4-BE49-F238E27FC236}">
                <a16:creationId xmlns:a16="http://schemas.microsoft.com/office/drawing/2014/main" id="{665BF5F1-75B3-4F23-8034-8BBADCE74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3F24C-E9E3-4966-930F-113114A314A6}"/>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373989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3B52-5E2C-4A02-AD14-370A4E4134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5EB5A-02DB-486E-A4AD-67050014E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A4966-23EA-455C-85BE-3514713EFD5F}"/>
              </a:ext>
            </a:extLst>
          </p:cNvPr>
          <p:cNvSpPr>
            <a:spLocks noGrp="1"/>
          </p:cNvSpPr>
          <p:nvPr>
            <p:ph type="dt" sz="half" idx="10"/>
          </p:nvPr>
        </p:nvSpPr>
        <p:spPr/>
        <p:txBody>
          <a:bodyPr/>
          <a:lstStyle/>
          <a:p>
            <a:fld id="{9A56AD0D-D05F-448D-93D1-C944D87CC5AF}" type="datetimeFigureOut">
              <a:rPr lang="en-US" smtClean="0"/>
              <a:t>3/29/2020</a:t>
            </a:fld>
            <a:endParaRPr lang="en-US"/>
          </a:p>
        </p:txBody>
      </p:sp>
      <p:sp>
        <p:nvSpPr>
          <p:cNvPr id="5" name="Footer Placeholder 4">
            <a:extLst>
              <a:ext uri="{FF2B5EF4-FFF2-40B4-BE49-F238E27FC236}">
                <a16:creationId xmlns:a16="http://schemas.microsoft.com/office/drawing/2014/main" id="{F2F050FD-65E7-4B70-9E46-E26F4229F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3325F-ED7E-403A-913B-3D9EB2E3A3D4}"/>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380563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494E-A61C-457E-931F-D93DA8D2A4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8561F9-2EDD-4016-B2FE-739E7EF1FB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CDE990-D058-4A49-88F7-8F6A6575F8F3}"/>
              </a:ext>
            </a:extLst>
          </p:cNvPr>
          <p:cNvSpPr>
            <a:spLocks noGrp="1"/>
          </p:cNvSpPr>
          <p:nvPr>
            <p:ph type="dt" sz="half" idx="10"/>
          </p:nvPr>
        </p:nvSpPr>
        <p:spPr/>
        <p:txBody>
          <a:bodyPr/>
          <a:lstStyle/>
          <a:p>
            <a:fld id="{9A56AD0D-D05F-448D-93D1-C944D87CC5AF}" type="datetimeFigureOut">
              <a:rPr lang="en-US" smtClean="0"/>
              <a:t>3/29/2020</a:t>
            </a:fld>
            <a:endParaRPr lang="en-US"/>
          </a:p>
        </p:txBody>
      </p:sp>
      <p:sp>
        <p:nvSpPr>
          <p:cNvPr id="5" name="Footer Placeholder 4">
            <a:extLst>
              <a:ext uri="{FF2B5EF4-FFF2-40B4-BE49-F238E27FC236}">
                <a16:creationId xmlns:a16="http://schemas.microsoft.com/office/drawing/2014/main" id="{37C0FE20-57EE-486C-B3F4-C60D84026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335FB-E459-4734-B5AE-A26C94A1826B}"/>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123954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5921-21AA-4FCA-A852-B91760CF46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C99D3-4035-4BD1-B27B-75B8D97B6C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0906CD-4B9A-4836-AACF-80B3D0807C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F5DB82-8015-429A-919E-355C6B321965}"/>
              </a:ext>
            </a:extLst>
          </p:cNvPr>
          <p:cNvSpPr>
            <a:spLocks noGrp="1"/>
          </p:cNvSpPr>
          <p:nvPr>
            <p:ph type="dt" sz="half" idx="10"/>
          </p:nvPr>
        </p:nvSpPr>
        <p:spPr/>
        <p:txBody>
          <a:bodyPr/>
          <a:lstStyle/>
          <a:p>
            <a:fld id="{9A56AD0D-D05F-448D-93D1-C944D87CC5AF}" type="datetimeFigureOut">
              <a:rPr lang="en-US" smtClean="0"/>
              <a:t>3/29/2020</a:t>
            </a:fld>
            <a:endParaRPr lang="en-US"/>
          </a:p>
        </p:txBody>
      </p:sp>
      <p:sp>
        <p:nvSpPr>
          <p:cNvPr id="6" name="Footer Placeholder 5">
            <a:extLst>
              <a:ext uri="{FF2B5EF4-FFF2-40B4-BE49-F238E27FC236}">
                <a16:creationId xmlns:a16="http://schemas.microsoft.com/office/drawing/2014/main" id="{38BD318B-F207-4866-9A3A-AEE96878B9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7E8F9F-E5C9-44B1-83E8-56BCE9BE3AD9}"/>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83995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BA9D-EE0D-4F99-99F2-C58BD5028B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4344FD-07CB-4DA0-B681-E2015779E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9191D4-7FB9-47DF-B25E-3F391EBA8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F8563C-E001-43F9-870C-18A1CBC23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55379B-68E3-4972-A62C-1CCA599EFA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B78DC2-3BEF-415A-841F-417FC67D7211}"/>
              </a:ext>
            </a:extLst>
          </p:cNvPr>
          <p:cNvSpPr>
            <a:spLocks noGrp="1"/>
          </p:cNvSpPr>
          <p:nvPr>
            <p:ph type="dt" sz="half" idx="10"/>
          </p:nvPr>
        </p:nvSpPr>
        <p:spPr/>
        <p:txBody>
          <a:bodyPr/>
          <a:lstStyle/>
          <a:p>
            <a:fld id="{9A56AD0D-D05F-448D-93D1-C944D87CC5AF}" type="datetimeFigureOut">
              <a:rPr lang="en-US" smtClean="0"/>
              <a:t>3/29/2020</a:t>
            </a:fld>
            <a:endParaRPr lang="en-US"/>
          </a:p>
        </p:txBody>
      </p:sp>
      <p:sp>
        <p:nvSpPr>
          <p:cNvPr id="8" name="Footer Placeholder 7">
            <a:extLst>
              <a:ext uri="{FF2B5EF4-FFF2-40B4-BE49-F238E27FC236}">
                <a16:creationId xmlns:a16="http://schemas.microsoft.com/office/drawing/2014/main" id="{A991E7A8-673E-4858-B468-BFAA380217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C57393-041F-4A57-A16A-339A88434B77}"/>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46866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1FE2-2AA8-4876-958D-CB819686C2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54BB23-1E68-4DAA-93D8-442A738DA9B8}"/>
              </a:ext>
            </a:extLst>
          </p:cNvPr>
          <p:cNvSpPr>
            <a:spLocks noGrp="1"/>
          </p:cNvSpPr>
          <p:nvPr>
            <p:ph type="dt" sz="half" idx="10"/>
          </p:nvPr>
        </p:nvSpPr>
        <p:spPr/>
        <p:txBody>
          <a:bodyPr/>
          <a:lstStyle/>
          <a:p>
            <a:fld id="{9A56AD0D-D05F-448D-93D1-C944D87CC5AF}" type="datetimeFigureOut">
              <a:rPr lang="en-US" smtClean="0"/>
              <a:t>3/29/2020</a:t>
            </a:fld>
            <a:endParaRPr lang="en-US"/>
          </a:p>
        </p:txBody>
      </p:sp>
      <p:sp>
        <p:nvSpPr>
          <p:cNvPr id="4" name="Footer Placeholder 3">
            <a:extLst>
              <a:ext uri="{FF2B5EF4-FFF2-40B4-BE49-F238E27FC236}">
                <a16:creationId xmlns:a16="http://schemas.microsoft.com/office/drawing/2014/main" id="{A06C94A2-0F96-4A49-9A21-03D75298EF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3F7B9C-106C-4F22-BE94-2D65FDCBFF2A}"/>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80897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FF2AC-23D1-4CCC-83AE-71B740C33FB9}"/>
              </a:ext>
            </a:extLst>
          </p:cNvPr>
          <p:cNvSpPr>
            <a:spLocks noGrp="1"/>
          </p:cNvSpPr>
          <p:nvPr>
            <p:ph type="dt" sz="half" idx="10"/>
          </p:nvPr>
        </p:nvSpPr>
        <p:spPr/>
        <p:txBody>
          <a:bodyPr/>
          <a:lstStyle/>
          <a:p>
            <a:fld id="{9A56AD0D-D05F-448D-93D1-C944D87CC5AF}" type="datetimeFigureOut">
              <a:rPr lang="en-US" smtClean="0"/>
              <a:t>3/29/2020</a:t>
            </a:fld>
            <a:endParaRPr lang="en-US"/>
          </a:p>
        </p:txBody>
      </p:sp>
      <p:sp>
        <p:nvSpPr>
          <p:cNvPr id="3" name="Footer Placeholder 2">
            <a:extLst>
              <a:ext uri="{FF2B5EF4-FFF2-40B4-BE49-F238E27FC236}">
                <a16:creationId xmlns:a16="http://schemas.microsoft.com/office/drawing/2014/main" id="{7FD5C7C5-CC15-40FF-BE7A-F2FFAC43C9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E076DC-872C-4CEF-B6C4-C1780667F993}"/>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375715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B999-32CB-48DE-BDD6-9566584DE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40901D-CA2C-4F63-B941-EF4F97980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6088DC-2014-4AE7-98A2-FC2E05D08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7F19C-F7E0-4F89-93BA-AE163CF1308B}"/>
              </a:ext>
            </a:extLst>
          </p:cNvPr>
          <p:cNvSpPr>
            <a:spLocks noGrp="1"/>
          </p:cNvSpPr>
          <p:nvPr>
            <p:ph type="dt" sz="half" idx="10"/>
          </p:nvPr>
        </p:nvSpPr>
        <p:spPr/>
        <p:txBody>
          <a:bodyPr/>
          <a:lstStyle/>
          <a:p>
            <a:fld id="{9A56AD0D-D05F-448D-93D1-C944D87CC5AF}" type="datetimeFigureOut">
              <a:rPr lang="en-US" smtClean="0"/>
              <a:t>3/29/2020</a:t>
            </a:fld>
            <a:endParaRPr lang="en-US"/>
          </a:p>
        </p:txBody>
      </p:sp>
      <p:sp>
        <p:nvSpPr>
          <p:cNvPr id="6" name="Footer Placeholder 5">
            <a:extLst>
              <a:ext uri="{FF2B5EF4-FFF2-40B4-BE49-F238E27FC236}">
                <a16:creationId xmlns:a16="http://schemas.microsoft.com/office/drawing/2014/main" id="{1D4335EC-FEE5-4872-8CF5-290EA0EDB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8A536-8F89-42D2-8CDC-C727046B523F}"/>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188337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177F-1FB0-4AAB-A5A7-5271E245B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A10AF7-70E4-41C9-8AD7-D61FB3858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F6B9A-236A-47CA-97B6-FE2A5E25F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CAD462-1A9C-4D42-99F8-8DA946F3A3A0}"/>
              </a:ext>
            </a:extLst>
          </p:cNvPr>
          <p:cNvSpPr>
            <a:spLocks noGrp="1"/>
          </p:cNvSpPr>
          <p:nvPr>
            <p:ph type="dt" sz="half" idx="10"/>
          </p:nvPr>
        </p:nvSpPr>
        <p:spPr/>
        <p:txBody>
          <a:bodyPr/>
          <a:lstStyle/>
          <a:p>
            <a:fld id="{9A56AD0D-D05F-448D-93D1-C944D87CC5AF}" type="datetimeFigureOut">
              <a:rPr lang="en-US" smtClean="0"/>
              <a:t>3/29/2020</a:t>
            </a:fld>
            <a:endParaRPr lang="en-US"/>
          </a:p>
        </p:txBody>
      </p:sp>
      <p:sp>
        <p:nvSpPr>
          <p:cNvPr id="6" name="Footer Placeholder 5">
            <a:extLst>
              <a:ext uri="{FF2B5EF4-FFF2-40B4-BE49-F238E27FC236}">
                <a16:creationId xmlns:a16="http://schemas.microsoft.com/office/drawing/2014/main" id="{AAED183A-D787-4A22-A2EC-4FDF001201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E736C-7BD4-4D21-A265-97B7E8B289A2}"/>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356536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0A60A3-90E8-4F79-BA80-62940EFEA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AAFB34-A933-4F2C-8A92-A601746E6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1C80E-BAEA-4A65-AB42-12D5604FC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6AD0D-D05F-448D-93D1-C944D87CC5AF}" type="datetimeFigureOut">
              <a:rPr lang="en-US" smtClean="0"/>
              <a:t>3/29/2020</a:t>
            </a:fld>
            <a:endParaRPr lang="en-US"/>
          </a:p>
        </p:txBody>
      </p:sp>
      <p:sp>
        <p:nvSpPr>
          <p:cNvPr id="5" name="Footer Placeholder 4">
            <a:extLst>
              <a:ext uri="{FF2B5EF4-FFF2-40B4-BE49-F238E27FC236}">
                <a16:creationId xmlns:a16="http://schemas.microsoft.com/office/drawing/2014/main" id="{7045C328-ECF8-4334-BA24-B53F11FD0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39ADB9-85AB-41C0-9B61-12CD957F3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1EBAE-1082-4869-8168-B1C3E6038CEE}" type="slidenum">
              <a:rPr lang="en-US" smtClean="0"/>
              <a:t>‹#›</a:t>
            </a:fld>
            <a:endParaRPr lang="en-US"/>
          </a:p>
        </p:txBody>
      </p:sp>
    </p:spTree>
    <p:extLst>
      <p:ext uri="{BB962C8B-B14F-4D97-AF65-F5344CB8AC3E}">
        <p14:creationId xmlns:p14="http://schemas.microsoft.com/office/powerpoint/2010/main" val="318165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6ECD-03BC-44A1-A514-8ABF05E74F96}"/>
              </a:ext>
            </a:extLst>
          </p:cNvPr>
          <p:cNvSpPr>
            <a:spLocks noGrp="1"/>
          </p:cNvSpPr>
          <p:nvPr>
            <p:ph type="title"/>
          </p:nvPr>
        </p:nvSpPr>
        <p:spPr/>
        <p:txBody>
          <a:bodyPr/>
          <a:lstStyle/>
          <a:p>
            <a:pPr algn="ctr"/>
            <a:r>
              <a:rPr lang="en-US" dirty="0"/>
              <a:t>Angular Introduction</a:t>
            </a:r>
          </a:p>
        </p:txBody>
      </p:sp>
      <p:sp>
        <p:nvSpPr>
          <p:cNvPr id="3" name="Content Placeholder 2">
            <a:extLst>
              <a:ext uri="{FF2B5EF4-FFF2-40B4-BE49-F238E27FC236}">
                <a16:creationId xmlns:a16="http://schemas.microsoft.com/office/drawing/2014/main" id="{572034F0-9AA7-4576-B37A-489959CA5660}"/>
              </a:ext>
            </a:extLst>
          </p:cNvPr>
          <p:cNvSpPr>
            <a:spLocks noGrp="1"/>
          </p:cNvSpPr>
          <p:nvPr>
            <p:ph idx="1"/>
          </p:nvPr>
        </p:nvSpPr>
        <p:spPr/>
        <p:txBody>
          <a:bodyPr/>
          <a:lstStyle/>
          <a:p>
            <a:r>
              <a:rPr lang="en-US" dirty="0"/>
              <a:t>What is Angular?</a:t>
            </a:r>
          </a:p>
          <a:p>
            <a:r>
              <a:rPr lang="en-US" dirty="0"/>
              <a:t>Two flavors of Angular</a:t>
            </a:r>
          </a:p>
          <a:p>
            <a:r>
              <a:rPr lang="en-US" dirty="0"/>
              <a:t>Important files in Angular project</a:t>
            </a:r>
          </a:p>
        </p:txBody>
      </p:sp>
    </p:spTree>
    <p:extLst>
      <p:ext uri="{BB962C8B-B14F-4D97-AF65-F5344CB8AC3E}">
        <p14:creationId xmlns:p14="http://schemas.microsoft.com/office/powerpoint/2010/main" val="311906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AFD926-2359-412D-8487-E872924FFC67}"/>
              </a:ext>
            </a:extLst>
          </p:cNvPr>
          <p:cNvPicPr>
            <a:picLocks noChangeAspect="1"/>
          </p:cNvPicPr>
          <p:nvPr/>
        </p:nvPicPr>
        <p:blipFill>
          <a:blip r:embed="rId3"/>
          <a:stretch>
            <a:fillRect/>
          </a:stretch>
        </p:blipFill>
        <p:spPr>
          <a:xfrm>
            <a:off x="0" y="331366"/>
            <a:ext cx="12192000" cy="6195267"/>
          </a:xfrm>
          <a:prstGeom prst="rect">
            <a:avLst/>
          </a:prstGeom>
        </p:spPr>
      </p:pic>
    </p:spTree>
    <p:extLst>
      <p:ext uri="{BB962C8B-B14F-4D97-AF65-F5344CB8AC3E}">
        <p14:creationId xmlns:p14="http://schemas.microsoft.com/office/powerpoint/2010/main" val="33787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1E91-6082-4996-BA8B-B2139EAADC89}"/>
              </a:ext>
            </a:extLst>
          </p:cNvPr>
          <p:cNvSpPr>
            <a:spLocks noGrp="1"/>
          </p:cNvSpPr>
          <p:nvPr>
            <p:ph type="title"/>
          </p:nvPr>
        </p:nvSpPr>
        <p:spPr/>
        <p:txBody>
          <a:bodyPr/>
          <a:lstStyle/>
          <a:p>
            <a:pPr algn="ctr"/>
            <a:r>
              <a:rPr lang="en-US" dirty="0"/>
              <a:t>Demo | Angular CLI</a:t>
            </a:r>
          </a:p>
        </p:txBody>
      </p:sp>
      <p:sp>
        <p:nvSpPr>
          <p:cNvPr id="3" name="Content Placeholder 2">
            <a:extLst>
              <a:ext uri="{FF2B5EF4-FFF2-40B4-BE49-F238E27FC236}">
                <a16:creationId xmlns:a16="http://schemas.microsoft.com/office/drawing/2014/main" id="{AC1A88BD-70A8-4C85-AF28-084C5BEE75AC}"/>
              </a:ext>
            </a:extLst>
          </p:cNvPr>
          <p:cNvSpPr>
            <a:spLocks noGrp="1"/>
          </p:cNvSpPr>
          <p:nvPr>
            <p:ph idx="1"/>
          </p:nvPr>
        </p:nvSpPr>
        <p:spPr/>
        <p:txBody>
          <a:bodyPr/>
          <a:lstStyle/>
          <a:p>
            <a:r>
              <a:rPr lang="en-US" dirty="0"/>
              <a:t>Create a new project using Angular CLI</a:t>
            </a:r>
          </a:p>
          <a:p>
            <a:r>
              <a:rPr lang="en-US" dirty="0"/>
              <a:t>ng new ng-fundamentals</a:t>
            </a:r>
          </a:p>
          <a:p>
            <a:r>
              <a:rPr lang="en-US" dirty="0"/>
              <a:t>Run the code ng serve or </a:t>
            </a:r>
            <a:r>
              <a:rPr lang="en-US" dirty="0" err="1"/>
              <a:t>npm</a:t>
            </a:r>
            <a:r>
              <a:rPr lang="en-US" dirty="0"/>
              <a:t> start</a:t>
            </a:r>
          </a:p>
        </p:txBody>
      </p:sp>
    </p:spTree>
    <p:extLst>
      <p:ext uri="{BB962C8B-B14F-4D97-AF65-F5344CB8AC3E}">
        <p14:creationId xmlns:p14="http://schemas.microsoft.com/office/powerpoint/2010/main" val="95921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A42E-36EF-45C0-A12F-78232C454B27}"/>
              </a:ext>
            </a:extLst>
          </p:cNvPr>
          <p:cNvSpPr>
            <a:spLocks noGrp="1"/>
          </p:cNvSpPr>
          <p:nvPr>
            <p:ph type="title"/>
          </p:nvPr>
        </p:nvSpPr>
        <p:spPr/>
        <p:txBody>
          <a:bodyPr/>
          <a:lstStyle/>
          <a:p>
            <a:pPr algn="ctr"/>
            <a:r>
              <a:rPr lang="en-US" dirty="0"/>
              <a:t>Important File/Folders</a:t>
            </a:r>
          </a:p>
        </p:txBody>
      </p:sp>
      <p:sp>
        <p:nvSpPr>
          <p:cNvPr id="3" name="Content Placeholder 2">
            <a:extLst>
              <a:ext uri="{FF2B5EF4-FFF2-40B4-BE49-F238E27FC236}">
                <a16:creationId xmlns:a16="http://schemas.microsoft.com/office/drawing/2014/main" id="{11A1B852-E449-4A60-B1A4-4C81A7141AEB}"/>
              </a:ext>
            </a:extLst>
          </p:cNvPr>
          <p:cNvSpPr>
            <a:spLocks noGrp="1"/>
          </p:cNvSpPr>
          <p:nvPr>
            <p:ph idx="1"/>
          </p:nvPr>
        </p:nvSpPr>
        <p:spPr/>
        <p:txBody>
          <a:bodyPr/>
          <a:lstStyle/>
          <a:p>
            <a:r>
              <a:rPr lang="en-US" dirty="0"/>
              <a:t>e2e – Integration tests source code is kept in this folder.</a:t>
            </a:r>
          </a:p>
          <a:p>
            <a:r>
              <a:rPr lang="en-US" dirty="0" err="1"/>
              <a:t>node_modules</a:t>
            </a:r>
            <a:r>
              <a:rPr lang="en-US" dirty="0"/>
              <a:t> – All node modules are installed in this folder.</a:t>
            </a:r>
          </a:p>
          <a:p>
            <a:r>
              <a:rPr lang="en-US" dirty="0" err="1"/>
              <a:t>src</a:t>
            </a:r>
            <a:r>
              <a:rPr lang="en-US" dirty="0"/>
              <a:t> – This is where all source code and unit tests code is placed.</a:t>
            </a:r>
          </a:p>
          <a:p>
            <a:r>
              <a:rPr lang="en-US" dirty="0" err="1"/>
              <a:t>angular.json</a:t>
            </a:r>
            <a:r>
              <a:rPr lang="en-US" dirty="0"/>
              <a:t> -- workspace-wide and project-specific configuration defaults for build and development tools provided by the Angular CLI.</a:t>
            </a:r>
          </a:p>
          <a:p>
            <a:pPr lvl="1"/>
            <a:r>
              <a:rPr lang="en-US" dirty="0"/>
              <a:t>As developers you will mostly be modifying following sections of this file:</a:t>
            </a:r>
          </a:p>
          <a:p>
            <a:pPr lvl="2"/>
            <a:r>
              <a:rPr lang="en-US" dirty="0"/>
              <a:t>assets</a:t>
            </a:r>
          </a:p>
          <a:p>
            <a:pPr lvl="2"/>
            <a:r>
              <a:rPr lang="en-US" dirty="0"/>
              <a:t>styles</a:t>
            </a:r>
          </a:p>
          <a:p>
            <a:pPr lvl="2"/>
            <a:r>
              <a:rPr lang="en-US" dirty="0"/>
              <a:t>scripts</a:t>
            </a:r>
          </a:p>
          <a:p>
            <a:pPr lvl="2"/>
            <a:r>
              <a:rPr lang="en-US" dirty="0"/>
              <a:t>karma.conf.js – Configuration file for test runner Karma.</a:t>
            </a:r>
          </a:p>
        </p:txBody>
      </p:sp>
    </p:spTree>
    <p:extLst>
      <p:ext uri="{BB962C8B-B14F-4D97-AF65-F5344CB8AC3E}">
        <p14:creationId xmlns:p14="http://schemas.microsoft.com/office/powerpoint/2010/main" val="1075867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696B-0DEC-4831-B558-8936182AF6E0}"/>
              </a:ext>
            </a:extLst>
          </p:cNvPr>
          <p:cNvSpPr>
            <a:spLocks noGrp="1"/>
          </p:cNvSpPr>
          <p:nvPr>
            <p:ph type="title"/>
          </p:nvPr>
        </p:nvSpPr>
        <p:spPr/>
        <p:txBody>
          <a:bodyPr/>
          <a:lstStyle/>
          <a:p>
            <a:pPr algn="ctr"/>
            <a:r>
              <a:rPr lang="en-US" dirty="0"/>
              <a:t>Important Files/Folders</a:t>
            </a:r>
          </a:p>
        </p:txBody>
      </p:sp>
      <p:sp>
        <p:nvSpPr>
          <p:cNvPr id="3" name="Content Placeholder 2">
            <a:extLst>
              <a:ext uri="{FF2B5EF4-FFF2-40B4-BE49-F238E27FC236}">
                <a16:creationId xmlns:a16="http://schemas.microsoft.com/office/drawing/2014/main" id="{C3DC72E1-AC6D-4BFA-B0C8-81EF02602363}"/>
              </a:ext>
            </a:extLst>
          </p:cNvPr>
          <p:cNvSpPr>
            <a:spLocks noGrp="1"/>
          </p:cNvSpPr>
          <p:nvPr>
            <p:ph idx="1"/>
          </p:nvPr>
        </p:nvSpPr>
        <p:spPr/>
        <p:txBody>
          <a:bodyPr/>
          <a:lstStyle/>
          <a:p>
            <a:r>
              <a:rPr lang="en-US" dirty="0"/>
              <a:t>package-</a:t>
            </a:r>
            <a:r>
              <a:rPr lang="en-US" dirty="0" err="1"/>
              <a:t>lock.json</a:t>
            </a:r>
            <a:r>
              <a:rPr lang="en-US" dirty="0"/>
              <a:t> -- Package-lock is a large list of each dependency listed in your </a:t>
            </a:r>
            <a:r>
              <a:rPr lang="en-US" dirty="0" err="1"/>
              <a:t>package.json</a:t>
            </a:r>
            <a:r>
              <a:rPr lang="en-US" dirty="0"/>
              <a:t>, the specific version that should be installed, the location of the module (URI), a hash that verifies the integrity of the module, the list of packages it requires, and a list of dependencies.</a:t>
            </a:r>
          </a:p>
          <a:p>
            <a:r>
              <a:rPr lang="en-US" dirty="0" err="1"/>
              <a:t>package.json</a:t>
            </a:r>
            <a:r>
              <a:rPr lang="en-US" dirty="0"/>
              <a:t> – list of dependencies and dev time dependencies. You will sometimes modify the scripts section to add more commands as we will see in future.</a:t>
            </a:r>
          </a:p>
          <a:p>
            <a:r>
              <a:rPr lang="en-US" dirty="0"/>
              <a:t>favicon.ico – This file represents the icon which will be displayed in favorites folder when you add your application as favorite.</a:t>
            </a:r>
          </a:p>
          <a:p>
            <a:endParaRPr lang="en-US" dirty="0"/>
          </a:p>
        </p:txBody>
      </p:sp>
    </p:spTree>
    <p:extLst>
      <p:ext uri="{BB962C8B-B14F-4D97-AF65-F5344CB8AC3E}">
        <p14:creationId xmlns:p14="http://schemas.microsoft.com/office/powerpoint/2010/main" val="77096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AE30-9E2E-40AF-80DC-0B15271A29F9}"/>
              </a:ext>
            </a:extLst>
          </p:cNvPr>
          <p:cNvSpPr>
            <a:spLocks noGrp="1"/>
          </p:cNvSpPr>
          <p:nvPr>
            <p:ph type="title"/>
          </p:nvPr>
        </p:nvSpPr>
        <p:spPr/>
        <p:txBody>
          <a:bodyPr/>
          <a:lstStyle/>
          <a:p>
            <a:pPr algn="ctr"/>
            <a:r>
              <a:rPr lang="en-US" dirty="0"/>
              <a:t>Important Files/Folders</a:t>
            </a:r>
          </a:p>
        </p:txBody>
      </p:sp>
      <p:sp>
        <p:nvSpPr>
          <p:cNvPr id="3" name="Content Placeholder 2">
            <a:extLst>
              <a:ext uri="{FF2B5EF4-FFF2-40B4-BE49-F238E27FC236}">
                <a16:creationId xmlns:a16="http://schemas.microsoft.com/office/drawing/2014/main" id="{6B73275C-8DCF-4E70-B1E8-711D5226CD4F}"/>
              </a:ext>
            </a:extLst>
          </p:cNvPr>
          <p:cNvSpPr>
            <a:spLocks noGrp="1"/>
          </p:cNvSpPr>
          <p:nvPr>
            <p:ph idx="1"/>
          </p:nvPr>
        </p:nvSpPr>
        <p:spPr/>
        <p:txBody>
          <a:bodyPr/>
          <a:lstStyle/>
          <a:p>
            <a:r>
              <a:rPr lang="en-US" dirty="0" err="1"/>
              <a:t>environment.ts</a:t>
            </a:r>
            <a:r>
              <a:rPr lang="en-US" dirty="0"/>
              <a:t> – The base file which contains default environment settings. To use this file in components this file needs to be imported in components.</a:t>
            </a:r>
          </a:p>
          <a:p>
            <a:r>
              <a:rPr lang="en-US" dirty="0"/>
              <a:t>The “build” command uses this as build target when no environment is specified.</a:t>
            </a:r>
          </a:p>
          <a:p>
            <a:r>
              <a:rPr lang="en-US" dirty="0"/>
              <a:t>You can add further properties on the environment object like below:</a:t>
            </a:r>
          </a:p>
          <a:p>
            <a:endParaRPr lang="en-US" dirty="0"/>
          </a:p>
        </p:txBody>
      </p:sp>
      <p:pic>
        <p:nvPicPr>
          <p:cNvPr id="9" name="Picture 8">
            <a:extLst>
              <a:ext uri="{FF2B5EF4-FFF2-40B4-BE49-F238E27FC236}">
                <a16:creationId xmlns:a16="http://schemas.microsoft.com/office/drawing/2014/main" id="{0D89500B-F876-4F62-A051-ECAB6D0F63E6}"/>
              </a:ext>
            </a:extLst>
          </p:cNvPr>
          <p:cNvPicPr>
            <a:picLocks noChangeAspect="1"/>
          </p:cNvPicPr>
          <p:nvPr/>
        </p:nvPicPr>
        <p:blipFill>
          <a:blip r:embed="rId2"/>
          <a:stretch>
            <a:fillRect/>
          </a:stretch>
        </p:blipFill>
        <p:spPr>
          <a:xfrm>
            <a:off x="838200" y="4422898"/>
            <a:ext cx="10465403" cy="1690209"/>
          </a:xfrm>
          <a:prstGeom prst="rect">
            <a:avLst/>
          </a:prstGeom>
        </p:spPr>
      </p:pic>
    </p:spTree>
    <p:extLst>
      <p:ext uri="{BB962C8B-B14F-4D97-AF65-F5344CB8AC3E}">
        <p14:creationId xmlns:p14="http://schemas.microsoft.com/office/powerpoint/2010/main" val="379451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2398-2A95-46E8-866E-0805EA0E9A9F}"/>
              </a:ext>
            </a:extLst>
          </p:cNvPr>
          <p:cNvSpPr>
            <a:spLocks noGrp="1"/>
          </p:cNvSpPr>
          <p:nvPr>
            <p:ph type="title"/>
          </p:nvPr>
        </p:nvSpPr>
        <p:spPr/>
        <p:txBody>
          <a:bodyPr/>
          <a:lstStyle/>
          <a:p>
            <a:pPr algn="ctr"/>
            <a:r>
              <a:rPr lang="en-US" dirty="0"/>
              <a:t>Important Files/Folders</a:t>
            </a:r>
          </a:p>
        </p:txBody>
      </p:sp>
      <p:sp>
        <p:nvSpPr>
          <p:cNvPr id="3" name="Content Placeholder 2">
            <a:extLst>
              <a:ext uri="{FF2B5EF4-FFF2-40B4-BE49-F238E27FC236}">
                <a16:creationId xmlns:a16="http://schemas.microsoft.com/office/drawing/2014/main" id="{9720162E-01D7-45D4-94E4-1A558A85921A}"/>
              </a:ext>
            </a:extLst>
          </p:cNvPr>
          <p:cNvSpPr>
            <a:spLocks noGrp="1"/>
          </p:cNvSpPr>
          <p:nvPr>
            <p:ph idx="1"/>
          </p:nvPr>
        </p:nvSpPr>
        <p:spPr/>
        <p:txBody>
          <a:bodyPr/>
          <a:lstStyle/>
          <a:p>
            <a:r>
              <a:rPr lang="en-US" dirty="0"/>
              <a:t>You can add environment specific configuration files and then during the build replace </a:t>
            </a:r>
            <a:r>
              <a:rPr lang="en-US" dirty="0" err="1"/>
              <a:t>environment.ts</a:t>
            </a:r>
            <a:r>
              <a:rPr lang="en-US" dirty="0"/>
              <a:t> with environment specific file.</a:t>
            </a:r>
          </a:p>
          <a:p>
            <a:endParaRPr lang="en-US" dirty="0"/>
          </a:p>
        </p:txBody>
      </p:sp>
      <p:pic>
        <p:nvPicPr>
          <p:cNvPr id="4" name="Picture 3">
            <a:extLst>
              <a:ext uri="{FF2B5EF4-FFF2-40B4-BE49-F238E27FC236}">
                <a16:creationId xmlns:a16="http://schemas.microsoft.com/office/drawing/2014/main" id="{AC867D9D-FFCE-481C-A5A9-8A15FDD1CE3D}"/>
              </a:ext>
            </a:extLst>
          </p:cNvPr>
          <p:cNvPicPr>
            <a:picLocks noChangeAspect="1"/>
          </p:cNvPicPr>
          <p:nvPr/>
        </p:nvPicPr>
        <p:blipFill>
          <a:blip r:embed="rId2"/>
          <a:stretch>
            <a:fillRect/>
          </a:stretch>
        </p:blipFill>
        <p:spPr>
          <a:xfrm>
            <a:off x="2522999" y="2652683"/>
            <a:ext cx="6179709" cy="2697221"/>
          </a:xfrm>
          <a:prstGeom prst="rect">
            <a:avLst/>
          </a:prstGeom>
        </p:spPr>
      </p:pic>
    </p:spTree>
    <p:extLst>
      <p:ext uri="{BB962C8B-B14F-4D97-AF65-F5344CB8AC3E}">
        <p14:creationId xmlns:p14="http://schemas.microsoft.com/office/powerpoint/2010/main" val="4206796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4A28-90BF-43C9-AC52-AA08027A52F8}"/>
              </a:ext>
            </a:extLst>
          </p:cNvPr>
          <p:cNvSpPr>
            <a:spLocks noGrp="1"/>
          </p:cNvSpPr>
          <p:nvPr>
            <p:ph type="title"/>
          </p:nvPr>
        </p:nvSpPr>
        <p:spPr/>
        <p:txBody>
          <a:bodyPr/>
          <a:lstStyle/>
          <a:p>
            <a:pPr algn="ctr"/>
            <a:r>
              <a:rPr lang="en-US" dirty="0"/>
              <a:t>Important Files/Folders</a:t>
            </a:r>
          </a:p>
        </p:txBody>
      </p:sp>
      <p:sp>
        <p:nvSpPr>
          <p:cNvPr id="3" name="Content Placeholder 2">
            <a:extLst>
              <a:ext uri="{FF2B5EF4-FFF2-40B4-BE49-F238E27FC236}">
                <a16:creationId xmlns:a16="http://schemas.microsoft.com/office/drawing/2014/main" id="{0BD038B8-31F1-4C67-8F64-64C1A069E3FD}"/>
              </a:ext>
            </a:extLst>
          </p:cNvPr>
          <p:cNvSpPr>
            <a:spLocks noGrp="1"/>
          </p:cNvSpPr>
          <p:nvPr>
            <p:ph idx="1"/>
          </p:nvPr>
        </p:nvSpPr>
        <p:spPr/>
        <p:txBody>
          <a:bodyPr/>
          <a:lstStyle/>
          <a:p>
            <a:r>
              <a:rPr lang="en-US" dirty="0"/>
              <a:t>This is how you configure the replacements:</a:t>
            </a:r>
          </a:p>
          <a:p>
            <a:endParaRPr lang="en-US" dirty="0"/>
          </a:p>
        </p:txBody>
      </p:sp>
      <p:pic>
        <p:nvPicPr>
          <p:cNvPr id="4" name="Picture 3">
            <a:extLst>
              <a:ext uri="{FF2B5EF4-FFF2-40B4-BE49-F238E27FC236}">
                <a16:creationId xmlns:a16="http://schemas.microsoft.com/office/drawing/2014/main" id="{36C0DAAE-A388-4E8D-A4F7-330E8BA75261}"/>
              </a:ext>
            </a:extLst>
          </p:cNvPr>
          <p:cNvPicPr>
            <a:picLocks noChangeAspect="1"/>
          </p:cNvPicPr>
          <p:nvPr/>
        </p:nvPicPr>
        <p:blipFill>
          <a:blip r:embed="rId2"/>
          <a:stretch>
            <a:fillRect/>
          </a:stretch>
        </p:blipFill>
        <p:spPr>
          <a:xfrm>
            <a:off x="1896297" y="2580149"/>
            <a:ext cx="8399405" cy="3460345"/>
          </a:xfrm>
          <a:prstGeom prst="rect">
            <a:avLst/>
          </a:prstGeom>
        </p:spPr>
      </p:pic>
    </p:spTree>
    <p:extLst>
      <p:ext uri="{BB962C8B-B14F-4D97-AF65-F5344CB8AC3E}">
        <p14:creationId xmlns:p14="http://schemas.microsoft.com/office/powerpoint/2010/main" val="1375416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9B44-7536-4FB8-A9E8-7BF827EC163B}"/>
              </a:ext>
            </a:extLst>
          </p:cNvPr>
          <p:cNvSpPr>
            <a:spLocks noGrp="1"/>
          </p:cNvSpPr>
          <p:nvPr>
            <p:ph type="title"/>
          </p:nvPr>
        </p:nvSpPr>
        <p:spPr/>
        <p:txBody>
          <a:bodyPr/>
          <a:lstStyle/>
          <a:p>
            <a:pPr algn="ctr"/>
            <a:r>
              <a:rPr lang="en-US" dirty="0"/>
              <a:t>Important Files/Folders</a:t>
            </a:r>
          </a:p>
        </p:txBody>
      </p:sp>
      <p:sp>
        <p:nvSpPr>
          <p:cNvPr id="3" name="Content Placeholder 2">
            <a:extLst>
              <a:ext uri="{FF2B5EF4-FFF2-40B4-BE49-F238E27FC236}">
                <a16:creationId xmlns:a16="http://schemas.microsoft.com/office/drawing/2014/main" id="{B9D0E156-D5D8-4F34-AFD8-E718B231BEB1}"/>
              </a:ext>
            </a:extLst>
          </p:cNvPr>
          <p:cNvSpPr>
            <a:spLocks noGrp="1"/>
          </p:cNvSpPr>
          <p:nvPr>
            <p:ph idx="1"/>
          </p:nvPr>
        </p:nvSpPr>
        <p:spPr/>
        <p:txBody>
          <a:bodyPr/>
          <a:lstStyle/>
          <a:p>
            <a:r>
              <a:rPr lang="en-US" dirty="0"/>
              <a:t>Another replacement example:</a:t>
            </a:r>
          </a:p>
          <a:p>
            <a:endParaRPr lang="en-US" dirty="0"/>
          </a:p>
        </p:txBody>
      </p:sp>
      <p:pic>
        <p:nvPicPr>
          <p:cNvPr id="4" name="Picture 3">
            <a:extLst>
              <a:ext uri="{FF2B5EF4-FFF2-40B4-BE49-F238E27FC236}">
                <a16:creationId xmlns:a16="http://schemas.microsoft.com/office/drawing/2014/main" id="{E3291842-DCA1-4235-9339-4B6D4ED4F73F}"/>
              </a:ext>
            </a:extLst>
          </p:cNvPr>
          <p:cNvPicPr>
            <a:picLocks noChangeAspect="1"/>
          </p:cNvPicPr>
          <p:nvPr/>
        </p:nvPicPr>
        <p:blipFill>
          <a:blip r:embed="rId2"/>
          <a:stretch>
            <a:fillRect/>
          </a:stretch>
        </p:blipFill>
        <p:spPr>
          <a:xfrm>
            <a:off x="2492000" y="2683425"/>
            <a:ext cx="7034386" cy="3628475"/>
          </a:xfrm>
          <a:prstGeom prst="rect">
            <a:avLst/>
          </a:prstGeom>
        </p:spPr>
      </p:pic>
    </p:spTree>
    <p:extLst>
      <p:ext uri="{BB962C8B-B14F-4D97-AF65-F5344CB8AC3E}">
        <p14:creationId xmlns:p14="http://schemas.microsoft.com/office/powerpoint/2010/main" val="259627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9983-D312-4AB8-94CE-AFF41E268FB3}"/>
              </a:ext>
            </a:extLst>
          </p:cNvPr>
          <p:cNvSpPr>
            <a:spLocks noGrp="1"/>
          </p:cNvSpPr>
          <p:nvPr>
            <p:ph type="title"/>
          </p:nvPr>
        </p:nvSpPr>
        <p:spPr/>
        <p:txBody>
          <a:bodyPr/>
          <a:lstStyle/>
          <a:p>
            <a:pPr algn="ctr"/>
            <a:r>
              <a:rPr lang="en-US" dirty="0"/>
              <a:t>Important Files/Folders</a:t>
            </a:r>
          </a:p>
        </p:txBody>
      </p:sp>
      <p:sp>
        <p:nvSpPr>
          <p:cNvPr id="3" name="Content Placeholder 2">
            <a:extLst>
              <a:ext uri="{FF2B5EF4-FFF2-40B4-BE49-F238E27FC236}">
                <a16:creationId xmlns:a16="http://schemas.microsoft.com/office/drawing/2014/main" id="{DBEFBDDF-5DED-4EB2-8241-3ACED75F9119}"/>
              </a:ext>
            </a:extLst>
          </p:cNvPr>
          <p:cNvSpPr>
            <a:spLocks noGrp="1"/>
          </p:cNvSpPr>
          <p:nvPr>
            <p:ph idx="1"/>
          </p:nvPr>
        </p:nvSpPr>
        <p:spPr/>
        <p:txBody>
          <a:bodyPr/>
          <a:lstStyle/>
          <a:p>
            <a:r>
              <a:rPr lang="en-US" dirty="0"/>
              <a:t>Command to use particular environment config:</a:t>
            </a:r>
          </a:p>
          <a:p>
            <a:endParaRPr lang="en-US" dirty="0"/>
          </a:p>
        </p:txBody>
      </p:sp>
      <p:pic>
        <p:nvPicPr>
          <p:cNvPr id="4" name="Picture 3">
            <a:extLst>
              <a:ext uri="{FF2B5EF4-FFF2-40B4-BE49-F238E27FC236}">
                <a16:creationId xmlns:a16="http://schemas.microsoft.com/office/drawing/2014/main" id="{62B79584-7D46-4E1D-A7C8-5727115D5EF5}"/>
              </a:ext>
            </a:extLst>
          </p:cNvPr>
          <p:cNvPicPr>
            <a:picLocks noChangeAspect="1"/>
          </p:cNvPicPr>
          <p:nvPr/>
        </p:nvPicPr>
        <p:blipFill>
          <a:blip r:embed="rId2"/>
          <a:stretch>
            <a:fillRect/>
          </a:stretch>
        </p:blipFill>
        <p:spPr>
          <a:xfrm>
            <a:off x="2647950" y="3109912"/>
            <a:ext cx="6896100" cy="638175"/>
          </a:xfrm>
          <a:prstGeom prst="rect">
            <a:avLst/>
          </a:prstGeom>
        </p:spPr>
      </p:pic>
    </p:spTree>
    <p:extLst>
      <p:ext uri="{BB962C8B-B14F-4D97-AF65-F5344CB8AC3E}">
        <p14:creationId xmlns:p14="http://schemas.microsoft.com/office/powerpoint/2010/main" val="1030007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D9ED-8EF1-4C47-9BBC-07FC150A1DE2}"/>
              </a:ext>
            </a:extLst>
          </p:cNvPr>
          <p:cNvSpPr>
            <a:spLocks noGrp="1"/>
          </p:cNvSpPr>
          <p:nvPr>
            <p:ph type="title"/>
          </p:nvPr>
        </p:nvSpPr>
        <p:spPr/>
        <p:txBody>
          <a:bodyPr/>
          <a:lstStyle/>
          <a:p>
            <a:pPr algn="ctr"/>
            <a:r>
              <a:rPr lang="en-US" dirty="0"/>
              <a:t>Important Files/Folders</a:t>
            </a:r>
          </a:p>
        </p:txBody>
      </p:sp>
      <p:sp>
        <p:nvSpPr>
          <p:cNvPr id="3" name="Content Placeholder 2">
            <a:extLst>
              <a:ext uri="{FF2B5EF4-FFF2-40B4-BE49-F238E27FC236}">
                <a16:creationId xmlns:a16="http://schemas.microsoft.com/office/drawing/2014/main" id="{3C0BF703-2CC1-425A-AD76-B639F3AF8BC9}"/>
              </a:ext>
            </a:extLst>
          </p:cNvPr>
          <p:cNvSpPr>
            <a:spLocks noGrp="1"/>
          </p:cNvSpPr>
          <p:nvPr>
            <p:ph idx="1"/>
          </p:nvPr>
        </p:nvSpPr>
        <p:spPr/>
        <p:txBody>
          <a:bodyPr/>
          <a:lstStyle/>
          <a:p>
            <a:r>
              <a:rPr lang="en-US" dirty="0"/>
              <a:t>index.html – This is the file that is loaded in the browser first. The file has reference to root component of the application which is then processed by Angular to render the application.</a:t>
            </a:r>
          </a:p>
          <a:p>
            <a:r>
              <a:rPr lang="en-US" dirty="0" err="1"/>
              <a:t>main.ts</a:t>
            </a:r>
            <a:r>
              <a:rPr lang="en-US" dirty="0"/>
              <a:t> – This is the code that gets executed first. It loads the </a:t>
            </a:r>
            <a:r>
              <a:rPr lang="en-US" dirty="0" err="1"/>
              <a:t>AppModule</a:t>
            </a:r>
            <a:r>
              <a:rPr lang="en-US" dirty="0"/>
              <a:t> which in turn loads all other modules, components, providers etc. </a:t>
            </a:r>
          </a:p>
          <a:p>
            <a:r>
              <a:rPr lang="en-US" dirty="0"/>
              <a:t>styles.css – Global </a:t>
            </a:r>
            <a:r>
              <a:rPr lang="en-US" dirty="0" err="1"/>
              <a:t>css</a:t>
            </a:r>
            <a:r>
              <a:rPr lang="en-US" dirty="0"/>
              <a:t> style file. Styles specified here will be available across the application.</a:t>
            </a:r>
          </a:p>
          <a:p>
            <a:r>
              <a:rPr lang="en-US" dirty="0"/>
              <a:t>.</a:t>
            </a:r>
            <a:r>
              <a:rPr lang="en-US" dirty="0" err="1"/>
              <a:t>gitignore</a:t>
            </a:r>
            <a:r>
              <a:rPr lang="en-US" dirty="0"/>
              <a:t> – Specifies file and folders which should not be recursed </a:t>
            </a:r>
            <a:r>
              <a:rPr lang="en-US"/>
              <a:t>while pushing code to remote repo.</a:t>
            </a:r>
            <a:endParaRPr lang="en-US" dirty="0"/>
          </a:p>
        </p:txBody>
      </p:sp>
    </p:spTree>
    <p:extLst>
      <p:ext uri="{BB962C8B-B14F-4D97-AF65-F5344CB8AC3E}">
        <p14:creationId xmlns:p14="http://schemas.microsoft.com/office/powerpoint/2010/main" val="9792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E154-7BED-46C5-86EA-D4103FEC4481}"/>
              </a:ext>
            </a:extLst>
          </p:cNvPr>
          <p:cNvSpPr>
            <a:spLocks noGrp="1"/>
          </p:cNvSpPr>
          <p:nvPr>
            <p:ph type="title"/>
          </p:nvPr>
        </p:nvSpPr>
        <p:spPr/>
        <p:txBody>
          <a:bodyPr/>
          <a:lstStyle/>
          <a:p>
            <a:pPr algn="ctr"/>
            <a:r>
              <a:rPr lang="en-US" dirty="0"/>
              <a:t>What is Angular?</a:t>
            </a:r>
          </a:p>
        </p:txBody>
      </p:sp>
      <p:sp>
        <p:nvSpPr>
          <p:cNvPr id="3" name="Content Placeholder 2">
            <a:extLst>
              <a:ext uri="{FF2B5EF4-FFF2-40B4-BE49-F238E27FC236}">
                <a16:creationId xmlns:a16="http://schemas.microsoft.com/office/drawing/2014/main" id="{F29C54FB-E143-4290-836B-3F467122706A}"/>
              </a:ext>
            </a:extLst>
          </p:cNvPr>
          <p:cNvSpPr>
            <a:spLocks noGrp="1"/>
          </p:cNvSpPr>
          <p:nvPr>
            <p:ph idx="1"/>
          </p:nvPr>
        </p:nvSpPr>
        <p:spPr/>
        <p:txBody>
          <a:bodyPr/>
          <a:lstStyle/>
          <a:p>
            <a:r>
              <a:rPr lang="en-US" dirty="0"/>
              <a:t>An application framework to build single page applications</a:t>
            </a:r>
          </a:p>
          <a:p>
            <a:r>
              <a:rPr lang="en-US" dirty="0"/>
              <a:t>Contrast to React which is a library to build UX</a:t>
            </a:r>
          </a:p>
          <a:p>
            <a:r>
              <a:rPr lang="en-US" dirty="0"/>
              <a:t>An application framework provides</a:t>
            </a:r>
          </a:p>
          <a:p>
            <a:pPr lvl="1"/>
            <a:r>
              <a:rPr lang="en-US" dirty="0"/>
              <a:t>Necessary components to build an entire application </a:t>
            </a:r>
          </a:p>
          <a:p>
            <a:pPr lvl="2"/>
            <a:r>
              <a:rPr lang="en-US" dirty="0"/>
              <a:t>Caching, state management, routing etc.</a:t>
            </a:r>
          </a:p>
          <a:p>
            <a:r>
              <a:rPr lang="en-US" dirty="0"/>
              <a:t>A library however does not provide all of this.</a:t>
            </a:r>
          </a:p>
          <a:p>
            <a:pPr lvl="1"/>
            <a:r>
              <a:rPr lang="en-US" dirty="0"/>
              <a:t>You have to rely on other libraries to achieve all of this</a:t>
            </a:r>
          </a:p>
          <a:p>
            <a:pPr lvl="2"/>
            <a:r>
              <a:rPr lang="en-US" dirty="0"/>
              <a:t>Redux to manage application state</a:t>
            </a:r>
          </a:p>
        </p:txBody>
      </p:sp>
    </p:spTree>
    <p:extLst>
      <p:ext uri="{BB962C8B-B14F-4D97-AF65-F5344CB8AC3E}">
        <p14:creationId xmlns:p14="http://schemas.microsoft.com/office/powerpoint/2010/main" val="343454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B01F4B-9F4D-490B-868D-8911BA86BF3A}"/>
              </a:ext>
            </a:extLst>
          </p:cNvPr>
          <p:cNvPicPr>
            <a:picLocks noChangeAspect="1"/>
          </p:cNvPicPr>
          <p:nvPr/>
        </p:nvPicPr>
        <p:blipFill>
          <a:blip r:embed="rId2"/>
          <a:stretch>
            <a:fillRect/>
          </a:stretch>
        </p:blipFill>
        <p:spPr>
          <a:xfrm>
            <a:off x="1683642" y="0"/>
            <a:ext cx="8824716" cy="6858000"/>
          </a:xfrm>
          <a:prstGeom prst="rect">
            <a:avLst/>
          </a:prstGeom>
        </p:spPr>
      </p:pic>
    </p:spTree>
    <p:extLst>
      <p:ext uri="{BB962C8B-B14F-4D97-AF65-F5344CB8AC3E}">
        <p14:creationId xmlns:p14="http://schemas.microsoft.com/office/powerpoint/2010/main" val="153411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9EF3AF-1DA7-4197-9DE8-02058C0FA287}"/>
              </a:ext>
            </a:extLst>
          </p:cNvPr>
          <p:cNvPicPr>
            <a:picLocks noChangeAspect="1"/>
          </p:cNvPicPr>
          <p:nvPr/>
        </p:nvPicPr>
        <p:blipFill>
          <a:blip r:embed="rId2"/>
          <a:stretch>
            <a:fillRect/>
          </a:stretch>
        </p:blipFill>
        <p:spPr>
          <a:xfrm>
            <a:off x="1768053" y="0"/>
            <a:ext cx="8655893" cy="6858000"/>
          </a:xfrm>
          <a:prstGeom prst="rect">
            <a:avLst/>
          </a:prstGeom>
        </p:spPr>
      </p:pic>
    </p:spTree>
    <p:extLst>
      <p:ext uri="{BB962C8B-B14F-4D97-AF65-F5344CB8AC3E}">
        <p14:creationId xmlns:p14="http://schemas.microsoft.com/office/powerpoint/2010/main" val="253344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2920FB-7C09-44B2-8A06-6665200D798F}"/>
              </a:ext>
            </a:extLst>
          </p:cNvPr>
          <p:cNvPicPr>
            <a:picLocks noChangeAspect="1"/>
          </p:cNvPicPr>
          <p:nvPr/>
        </p:nvPicPr>
        <p:blipFill>
          <a:blip r:embed="rId2"/>
          <a:stretch>
            <a:fillRect/>
          </a:stretch>
        </p:blipFill>
        <p:spPr>
          <a:xfrm>
            <a:off x="1594919" y="0"/>
            <a:ext cx="9002161" cy="6858000"/>
          </a:xfrm>
          <a:prstGeom prst="rect">
            <a:avLst/>
          </a:prstGeom>
        </p:spPr>
      </p:pic>
    </p:spTree>
    <p:extLst>
      <p:ext uri="{BB962C8B-B14F-4D97-AF65-F5344CB8AC3E}">
        <p14:creationId xmlns:p14="http://schemas.microsoft.com/office/powerpoint/2010/main" val="33892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D91F6C-0E2A-4976-AF30-CBAA9DE7DB39}"/>
              </a:ext>
            </a:extLst>
          </p:cNvPr>
          <p:cNvPicPr>
            <a:picLocks noChangeAspect="1"/>
          </p:cNvPicPr>
          <p:nvPr/>
        </p:nvPicPr>
        <p:blipFill>
          <a:blip r:embed="rId2"/>
          <a:stretch>
            <a:fillRect/>
          </a:stretch>
        </p:blipFill>
        <p:spPr>
          <a:xfrm>
            <a:off x="0" y="342492"/>
            <a:ext cx="12192000" cy="6173015"/>
          </a:xfrm>
          <a:prstGeom prst="rect">
            <a:avLst/>
          </a:prstGeom>
        </p:spPr>
      </p:pic>
    </p:spTree>
    <p:extLst>
      <p:ext uri="{BB962C8B-B14F-4D97-AF65-F5344CB8AC3E}">
        <p14:creationId xmlns:p14="http://schemas.microsoft.com/office/powerpoint/2010/main" val="241407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2863A6-C8AB-4263-B30F-4288DA522A5D}"/>
              </a:ext>
            </a:extLst>
          </p:cNvPr>
          <p:cNvPicPr>
            <a:picLocks noChangeAspect="1"/>
          </p:cNvPicPr>
          <p:nvPr/>
        </p:nvPicPr>
        <p:blipFill>
          <a:blip r:embed="rId2"/>
          <a:stretch>
            <a:fillRect/>
          </a:stretch>
        </p:blipFill>
        <p:spPr>
          <a:xfrm>
            <a:off x="0" y="369584"/>
            <a:ext cx="12192000" cy="6118831"/>
          </a:xfrm>
          <a:prstGeom prst="rect">
            <a:avLst/>
          </a:prstGeom>
        </p:spPr>
      </p:pic>
    </p:spTree>
    <p:extLst>
      <p:ext uri="{BB962C8B-B14F-4D97-AF65-F5344CB8AC3E}">
        <p14:creationId xmlns:p14="http://schemas.microsoft.com/office/powerpoint/2010/main" val="343246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ABCBC7-7050-4D4B-AFEA-E0F3F1F2BDEB}"/>
              </a:ext>
            </a:extLst>
          </p:cNvPr>
          <p:cNvPicPr>
            <a:picLocks noChangeAspect="1"/>
          </p:cNvPicPr>
          <p:nvPr/>
        </p:nvPicPr>
        <p:blipFill>
          <a:blip r:embed="rId3"/>
          <a:stretch>
            <a:fillRect/>
          </a:stretch>
        </p:blipFill>
        <p:spPr>
          <a:xfrm>
            <a:off x="0" y="793229"/>
            <a:ext cx="12192000" cy="5271541"/>
          </a:xfrm>
          <a:prstGeom prst="rect">
            <a:avLst/>
          </a:prstGeom>
        </p:spPr>
      </p:pic>
    </p:spTree>
    <p:extLst>
      <p:ext uri="{BB962C8B-B14F-4D97-AF65-F5344CB8AC3E}">
        <p14:creationId xmlns:p14="http://schemas.microsoft.com/office/powerpoint/2010/main" val="164159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E19E-4EB5-4975-BBA1-A5D43313A471}"/>
              </a:ext>
            </a:extLst>
          </p:cNvPr>
          <p:cNvSpPr>
            <a:spLocks noGrp="1"/>
          </p:cNvSpPr>
          <p:nvPr>
            <p:ph type="title"/>
          </p:nvPr>
        </p:nvSpPr>
        <p:spPr/>
        <p:txBody>
          <a:bodyPr/>
          <a:lstStyle/>
          <a:p>
            <a:pPr algn="ctr"/>
            <a:r>
              <a:rPr lang="en-US" dirty="0"/>
              <a:t>AngularJS vs Angular</a:t>
            </a:r>
          </a:p>
        </p:txBody>
      </p:sp>
      <p:sp>
        <p:nvSpPr>
          <p:cNvPr id="3" name="Content Placeholder 2">
            <a:extLst>
              <a:ext uri="{FF2B5EF4-FFF2-40B4-BE49-F238E27FC236}">
                <a16:creationId xmlns:a16="http://schemas.microsoft.com/office/drawing/2014/main" id="{4E3E41A2-8673-44B2-ADD4-85DBCDF1898C}"/>
              </a:ext>
            </a:extLst>
          </p:cNvPr>
          <p:cNvSpPr>
            <a:spLocks noGrp="1"/>
          </p:cNvSpPr>
          <p:nvPr>
            <p:ph idx="1"/>
          </p:nvPr>
        </p:nvSpPr>
        <p:spPr/>
        <p:txBody>
          <a:bodyPr/>
          <a:lstStyle/>
          <a:p>
            <a:r>
              <a:rPr lang="en-US" dirty="0"/>
              <a:t>All angular code below version 2 is called AngularJS</a:t>
            </a:r>
          </a:p>
          <a:p>
            <a:r>
              <a:rPr lang="en-US" dirty="0"/>
              <a:t>All angular code above version 2 is called Angular or Angular 2 or Angular 2+.</a:t>
            </a:r>
          </a:p>
          <a:p>
            <a:r>
              <a:rPr lang="en-US" dirty="0"/>
              <a:t>AngularJS has to be coded in vanilla </a:t>
            </a:r>
            <a:r>
              <a:rPr lang="en-US" dirty="0" err="1"/>
              <a:t>Javascript</a:t>
            </a:r>
            <a:endParaRPr lang="en-US" dirty="0"/>
          </a:p>
          <a:p>
            <a:r>
              <a:rPr lang="en-US" dirty="0"/>
              <a:t>Angular has to be coded in Typescript</a:t>
            </a:r>
          </a:p>
        </p:txBody>
      </p:sp>
    </p:spTree>
    <p:extLst>
      <p:ext uri="{BB962C8B-B14F-4D97-AF65-F5344CB8AC3E}">
        <p14:creationId xmlns:p14="http://schemas.microsoft.com/office/powerpoint/2010/main" val="3483950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731</Words>
  <Application>Microsoft Office PowerPoint</Application>
  <PresentationFormat>Widescreen</PresentationFormat>
  <Paragraphs>63</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Angular Introduction</vt:lpstr>
      <vt:lpstr>What is Angular?</vt:lpstr>
      <vt:lpstr>PowerPoint Presentation</vt:lpstr>
      <vt:lpstr>PowerPoint Presentation</vt:lpstr>
      <vt:lpstr>PowerPoint Presentation</vt:lpstr>
      <vt:lpstr>PowerPoint Presentation</vt:lpstr>
      <vt:lpstr>PowerPoint Presentation</vt:lpstr>
      <vt:lpstr>PowerPoint Presentation</vt:lpstr>
      <vt:lpstr>AngularJS vs Angular</vt:lpstr>
      <vt:lpstr>PowerPoint Presentation</vt:lpstr>
      <vt:lpstr>Demo | Angular CLI</vt:lpstr>
      <vt:lpstr>Important File/Folders</vt:lpstr>
      <vt:lpstr>Important Files/Folders</vt:lpstr>
      <vt:lpstr>Important Files/Folders</vt:lpstr>
      <vt:lpstr>Important Files/Folders</vt:lpstr>
      <vt:lpstr>Important Files/Folders</vt:lpstr>
      <vt:lpstr>Important Files/Folders</vt:lpstr>
      <vt:lpstr>Important Files/Folders</vt:lpstr>
      <vt:lpstr>Important Files/Folders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Introduction</dc:title>
  <dc:creator>Himanshu Kumar</dc:creator>
  <cp:lastModifiedBy>Himanshu Kumar</cp:lastModifiedBy>
  <cp:revision>46</cp:revision>
  <dcterms:created xsi:type="dcterms:W3CDTF">2020-03-12T09:34:04Z</dcterms:created>
  <dcterms:modified xsi:type="dcterms:W3CDTF">2020-03-29T12:37:20Z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hiku@microsoft.com</vt:lpwstr>
  </property>
  <property fmtid="{D5CDD505-2E9C-101B-9397-08002B2CF9AE}" pid="5" name="MSIP_Label_f42aa342-8706-4288-bd11-ebb85995028c_SetDate">
    <vt:lpwstr>2020-03-12T09:35:00.3379555Z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627b20c1-967b-4c1c-a574-f2a96c41ca35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