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0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160D9-1B61-4B94-9787-E54B7ADC7D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107D3E-105D-436C-9078-64947932D7E8}">
      <dgm:prSet/>
      <dgm:spPr/>
      <dgm:t>
        <a:bodyPr/>
        <a:lstStyle/>
        <a:p>
          <a:r>
            <a:rPr lang="en-US"/>
            <a:t>Use CSS Sprites for small images – to request less</a:t>
          </a:r>
        </a:p>
      </dgm:t>
    </dgm:pt>
    <dgm:pt modelId="{C85CBC09-FB06-4054-A838-3B904BE7F9FE}" type="parTrans" cxnId="{7D806B07-59B3-4C86-9355-8A36ADF374E9}">
      <dgm:prSet/>
      <dgm:spPr/>
      <dgm:t>
        <a:bodyPr/>
        <a:lstStyle/>
        <a:p>
          <a:endParaRPr lang="en-US"/>
        </a:p>
      </dgm:t>
    </dgm:pt>
    <dgm:pt modelId="{915645B3-1B0A-493F-A0E5-C4C4213CD286}" type="sibTrans" cxnId="{7D806B07-59B3-4C86-9355-8A36ADF374E9}">
      <dgm:prSet/>
      <dgm:spPr/>
      <dgm:t>
        <a:bodyPr/>
        <a:lstStyle/>
        <a:p>
          <a:endParaRPr lang="en-US"/>
        </a:p>
      </dgm:t>
    </dgm:pt>
    <dgm:pt modelId="{482E02E8-E951-4A07-921D-2B04BD6B125A}">
      <dgm:prSet/>
      <dgm:spPr/>
      <dgm:t>
        <a:bodyPr/>
        <a:lstStyle/>
        <a:p>
          <a:r>
            <a:rPr lang="en-US"/>
            <a:t>Cache HTTP calls using Angular PWA</a:t>
          </a:r>
        </a:p>
      </dgm:t>
    </dgm:pt>
    <dgm:pt modelId="{D1124028-47CE-46D1-96CF-95F33C0E2755}" type="parTrans" cxnId="{D308725D-C265-4851-9128-F736040F5246}">
      <dgm:prSet/>
      <dgm:spPr/>
      <dgm:t>
        <a:bodyPr/>
        <a:lstStyle/>
        <a:p>
          <a:endParaRPr lang="en-US"/>
        </a:p>
      </dgm:t>
    </dgm:pt>
    <dgm:pt modelId="{386C9AA9-7633-4819-92C6-8FD6281F3DBD}" type="sibTrans" cxnId="{D308725D-C265-4851-9128-F736040F5246}">
      <dgm:prSet/>
      <dgm:spPr/>
      <dgm:t>
        <a:bodyPr/>
        <a:lstStyle/>
        <a:p>
          <a:endParaRPr lang="en-US"/>
        </a:p>
      </dgm:t>
    </dgm:pt>
    <dgm:pt modelId="{77FA394B-2721-44B2-A8FC-661551C463C8}">
      <dgm:prSet/>
      <dgm:spPr/>
      <dgm:t>
        <a:bodyPr/>
        <a:lstStyle/>
        <a:p>
          <a:r>
            <a:rPr lang="en-US"/>
            <a:t>Lazy load routes</a:t>
          </a:r>
        </a:p>
      </dgm:t>
    </dgm:pt>
    <dgm:pt modelId="{1D1C902A-629E-4AE8-B45B-9238E45317DC}" type="parTrans" cxnId="{6957047A-1C30-48B6-9409-80C934D76F8F}">
      <dgm:prSet/>
      <dgm:spPr/>
      <dgm:t>
        <a:bodyPr/>
        <a:lstStyle/>
        <a:p>
          <a:endParaRPr lang="en-US"/>
        </a:p>
      </dgm:t>
    </dgm:pt>
    <dgm:pt modelId="{644A3133-3BAE-4D99-9BCA-8CE36BAB2E2A}" type="sibTrans" cxnId="{6957047A-1C30-48B6-9409-80C934D76F8F}">
      <dgm:prSet/>
      <dgm:spPr/>
      <dgm:t>
        <a:bodyPr/>
        <a:lstStyle/>
        <a:p>
          <a:endParaRPr lang="en-US"/>
        </a:p>
      </dgm:t>
    </dgm:pt>
    <dgm:pt modelId="{5B3BDD69-6542-461C-AD5C-3EE5F5FFCD72}">
      <dgm:prSet/>
      <dgm:spPr/>
      <dgm:t>
        <a:bodyPr/>
        <a:lstStyle/>
        <a:p>
          <a:r>
            <a:rPr lang="en-US"/>
            <a:t>Optimizing bundling and preloading</a:t>
          </a:r>
        </a:p>
      </dgm:t>
    </dgm:pt>
    <dgm:pt modelId="{7E27BBDF-2C12-4C11-8475-1049BBF7594F}" type="parTrans" cxnId="{18334AF6-F5FD-4808-87C2-C404A7FEA734}">
      <dgm:prSet/>
      <dgm:spPr/>
      <dgm:t>
        <a:bodyPr/>
        <a:lstStyle/>
        <a:p>
          <a:endParaRPr lang="en-US"/>
        </a:p>
      </dgm:t>
    </dgm:pt>
    <dgm:pt modelId="{20F9B00D-8612-4888-B959-0CCD92158AEE}" type="sibTrans" cxnId="{18334AF6-F5FD-4808-87C2-C404A7FEA734}">
      <dgm:prSet/>
      <dgm:spPr/>
      <dgm:t>
        <a:bodyPr/>
        <a:lstStyle/>
        <a:p>
          <a:endParaRPr lang="en-US"/>
        </a:p>
      </dgm:t>
    </dgm:pt>
    <dgm:pt modelId="{3F927454-4005-443B-9AC1-F00B82D9230E}" type="pres">
      <dgm:prSet presAssocID="{4EA160D9-1B61-4B94-9787-E54B7ADC7D06}" presName="root" presStyleCnt="0">
        <dgm:presLayoutVars>
          <dgm:dir/>
          <dgm:resizeHandles val="exact"/>
        </dgm:presLayoutVars>
      </dgm:prSet>
      <dgm:spPr/>
    </dgm:pt>
    <dgm:pt modelId="{2E5BD99A-5DCB-4237-A38F-DED2F46C7A16}" type="pres">
      <dgm:prSet presAssocID="{C0107D3E-105D-436C-9078-64947932D7E8}" presName="compNode" presStyleCnt="0"/>
      <dgm:spPr/>
    </dgm:pt>
    <dgm:pt modelId="{DC4FD70C-9E5E-4BDD-9917-4A69672CB6B6}" type="pres">
      <dgm:prSet presAssocID="{C0107D3E-105D-436C-9078-64947932D7E8}" presName="bgRect" presStyleLbl="bgShp" presStyleIdx="0" presStyleCnt="4"/>
      <dgm:spPr/>
    </dgm:pt>
    <dgm:pt modelId="{3F033B3C-B119-4474-B022-D1BA0DDE8ADF}" type="pres">
      <dgm:prSet presAssocID="{C0107D3E-105D-436C-9078-64947932D7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AAF8BB-D506-46B4-B8C7-84E0B255B225}" type="pres">
      <dgm:prSet presAssocID="{C0107D3E-105D-436C-9078-64947932D7E8}" presName="spaceRect" presStyleCnt="0"/>
      <dgm:spPr/>
    </dgm:pt>
    <dgm:pt modelId="{F615D060-26C7-4651-AFF3-0C0845F2BBAE}" type="pres">
      <dgm:prSet presAssocID="{C0107D3E-105D-436C-9078-64947932D7E8}" presName="parTx" presStyleLbl="revTx" presStyleIdx="0" presStyleCnt="4">
        <dgm:presLayoutVars>
          <dgm:chMax val="0"/>
          <dgm:chPref val="0"/>
        </dgm:presLayoutVars>
      </dgm:prSet>
      <dgm:spPr/>
    </dgm:pt>
    <dgm:pt modelId="{BF9E172D-CB46-4914-AFD8-C925C9F7EBBD}" type="pres">
      <dgm:prSet presAssocID="{915645B3-1B0A-493F-A0E5-C4C4213CD286}" presName="sibTrans" presStyleCnt="0"/>
      <dgm:spPr/>
    </dgm:pt>
    <dgm:pt modelId="{99089BC1-4C0A-4F78-89A3-4365CF685747}" type="pres">
      <dgm:prSet presAssocID="{482E02E8-E951-4A07-921D-2B04BD6B125A}" presName="compNode" presStyleCnt="0"/>
      <dgm:spPr/>
    </dgm:pt>
    <dgm:pt modelId="{B08294FF-3771-4DF3-97DA-B4225E47F96F}" type="pres">
      <dgm:prSet presAssocID="{482E02E8-E951-4A07-921D-2B04BD6B125A}" presName="bgRect" presStyleLbl="bgShp" presStyleIdx="1" presStyleCnt="4"/>
      <dgm:spPr/>
    </dgm:pt>
    <dgm:pt modelId="{02F2E4D9-5059-4747-85C3-A318D2BA7D2D}" type="pres">
      <dgm:prSet presAssocID="{482E02E8-E951-4A07-921D-2B04BD6B12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345B12A-4BF0-4ED6-8A06-AF507A81FCF8}" type="pres">
      <dgm:prSet presAssocID="{482E02E8-E951-4A07-921D-2B04BD6B125A}" presName="spaceRect" presStyleCnt="0"/>
      <dgm:spPr/>
    </dgm:pt>
    <dgm:pt modelId="{41D6C6BB-FAB7-42EE-A484-A1F89952DC6C}" type="pres">
      <dgm:prSet presAssocID="{482E02E8-E951-4A07-921D-2B04BD6B125A}" presName="parTx" presStyleLbl="revTx" presStyleIdx="1" presStyleCnt="4">
        <dgm:presLayoutVars>
          <dgm:chMax val="0"/>
          <dgm:chPref val="0"/>
        </dgm:presLayoutVars>
      </dgm:prSet>
      <dgm:spPr/>
    </dgm:pt>
    <dgm:pt modelId="{FB19DAFD-ED5C-4F0F-BF99-BE0AC781E0D4}" type="pres">
      <dgm:prSet presAssocID="{386C9AA9-7633-4819-92C6-8FD6281F3DBD}" presName="sibTrans" presStyleCnt="0"/>
      <dgm:spPr/>
    </dgm:pt>
    <dgm:pt modelId="{3FCAF359-129C-457E-B362-2D0785224A5F}" type="pres">
      <dgm:prSet presAssocID="{77FA394B-2721-44B2-A8FC-661551C463C8}" presName="compNode" presStyleCnt="0"/>
      <dgm:spPr/>
    </dgm:pt>
    <dgm:pt modelId="{4DB34CCF-E8AB-485C-BC8F-85802123FE73}" type="pres">
      <dgm:prSet presAssocID="{77FA394B-2721-44B2-A8FC-661551C463C8}" presName="bgRect" presStyleLbl="bgShp" presStyleIdx="2" presStyleCnt="4"/>
      <dgm:spPr/>
    </dgm:pt>
    <dgm:pt modelId="{FCB004D1-E9FF-4AAB-84E7-BFB7EAB86022}" type="pres">
      <dgm:prSet presAssocID="{77FA394B-2721-44B2-A8FC-661551C463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314A2FCD-7D6F-4B2B-9F4D-AC7956AAC4CF}" type="pres">
      <dgm:prSet presAssocID="{77FA394B-2721-44B2-A8FC-661551C463C8}" presName="spaceRect" presStyleCnt="0"/>
      <dgm:spPr/>
    </dgm:pt>
    <dgm:pt modelId="{AA61F661-54A0-4EC4-9E16-C7BF6455653F}" type="pres">
      <dgm:prSet presAssocID="{77FA394B-2721-44B2-A8FC-661551C463C8}" presName="parTx" presStyleLbl="revTx" presStyleIdx="2" presStyleCnt="4">
        <dgm:presLayoutVars>
          <dgm:chMax val="0"/>
          <dgm:chPref val="0"/>
        </dgm:presLayoutVars>
      </dgm:prSet>
      <dgm:spPr/>
    </dgm:pt>
    <dgm:pt modelId="{1A4C6AA8-B00E-4942-928F-F99D1F887992}" type="pres">
      <dgm:prSet presAssocID="{644A3133-3BAE-4D99-9BCA-8CE36BAB2E2A}" presName="sibTrans" presStyleCnt="0"/>
      <dgm:spPr/>
    </dgm:pt>
    <dgm:pt modelId="{6371DF11-2C61-4D28-BA1E-AF2CAD3A3876}" type="pres">
      <dgm:prSet presAssocID="{5B3BDD69-6542-461C-AD5C-3EE5F5FFCD72}" presName="compNode" presStyleCnt="0"/>
      <dgm:spPr/>
    </dgm:pt>
    <dgm:pt modelId="{A0C78C26-C0A5-4B5E-A0F0-473CE5A75A2B}" type="pres">
      <dgm:prSet presAssocID="{5B3BDD69-6542-461C-AD5C-3EE5F5FFCD72}" presName="bgRect" presStyleLbl="bgShp" presStyleIdx="3" presStyleCnt="4"/>
      <dgm:spPr/>
    </dgm:pt>
    <dgm:pt modelId="{BD649B41-7123-4AF2-8E2D-89B4C20A568B}" type="pres">
      <dgm:prSet presAssocID="{5B3BDD69-6542-461C-AD5C-3EE5F5FFCD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A90DE26-3A58-44A0-A82A-FFF07F5ED988}" type="pres">
      <dgm:prSet presAssocID="{5B3BDD69-6542-461C-AD5C-3EE5F5FFCD72}" presName="spaceRect" presStyleCnt="0"/>
      <dgm:spPr/>
    </dgm:pt>
    <dgm:pt modelId="{CE32C337-F2FF-4B4A-830A-A48208F7CFEB}" type="pres">
      <dgm:prSet presAssocID="{5B3BDD69-6542-461C-AD5C-3EE5F5FFCD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806B07-59B3-4C86-9355-8A36ADF374E9}" srcId="{4EA160D9-1B61-4B94-9787-E54B7ADC7D06}" destId="{C0107D3E-105D-436C-9078-64947932D7E8}" srcOrd="0" destOrd="0" parTransId="{C85CBC09-FB06-4054-A838-3B904BE7F9FE}" sibTransId="{915645B3-1B0A-493F-A0E5-C4C4213CD286}"/>
    <dgm:cxn modelId="{D2E41D3A-C1C0-44E0-8B59-2A719C140140}" type="presOf" srcId="{4EA160D9-1B61-4B94-9787-E54B7ADC7D06}" destId="{3F927454-4005-443B-9AC1-F00B82D9230E}" srcOrd="0" destOrd="0" presId="urn:microsoft.com/office/officeart/2018/2/layout/IconVerticalSolidList"/>
    <dgm:cxn modelId="{D308725D-C265-4851-9128-F736040F5246}" srcId="{4EA160D9-1B61-4B94-9787-E54B7ADC7D06}" destId="{482E02E8-E951-4A07-921D-2B04BD6B125A}" srcOrd="1" destOrd="0" parTransId="{D1124028-47CE-46D1-96CF-95F33C0E2755}" sibTransId="{386C9AA9-7633-4819-92C6-8FD6281F3DBD}"/>
    <dgm:cxn modelId="{20EE2466-B11E-4A4F-BF2E-4D17F32447D7}" type="presOf" srcId="{C0107D3E-105D-436C-9078-64947932D7E8}" destId="{F615D060-26C7-4651-AFF3-0C0845F2BBAE}" srcOrd="0" destOrd="0" presId="urn:microsoft.com/office/officeart/2018/2/layout/IconVerticalSolidList"/>
    <dgm:cxn modelId="{6957047A-1C30-48B6-9409-80C934D76F8F}" srcId="{4EA160D9-1B61-4B94-9787-E54B7ADC7D06}" destId="{77FA394B-2721-44B2-A8FC-661551C463C8}" srcOrd="2" destOrd="0" parTransId="{1D1C902A-629E-4AE8-B45B-9238E45317DC}" sibTransId="{644A3133-3BAE-4D99-9BCA-8CE36BAB2E2A}"/>
    <dgm:cxn modelId="{6DC6C1AA-5BDE-461C-A167-2F6660868AC1}" type="presOf" srcId="{5B3BDD69-6542-461C-AD5C-3EE5F5FFCD72}" destId="{CE32C337-F2FF-4B4A-830A-A48208F7CFEB}" srcOrd="0" destOrd="0" presId="urn:microsoft.com/office/officeart/2018/2/layout/IconVerticalSolidList"/>
    <dgm:cxn modelId="{64D0F7AA-1F92-464A-9C3D-170EC9CEEAB4}" type="presOf" srcId="{77FA394B-2721-44B2-A8FC-661551C463C8}" destId="{AA61F661-54A0-4EC4-9E16-C7BF6455653F}" srcOrd="0" destOrd="0" presId="urn:microsoft.com/office/officeart/2018/2/layout/IconVerticalSolidList"/>
    <dgm:cxn modelId="{D62718C7-87C1-4704-AFE3-EE084D2BA788}" type="presOf" srcId="{482E02E8-E951-4A07-921D-2B04BD6B125A}" destId="{41D6C6BB-FAB7-42EE-A484-A1F89952DC6C}" srcOrd="0" destOrd="0" presId="urn:microsoft.com/office/officeart/2018/2/layout/IconVerticalSolidList"/>
    <dgm:cxn modelId="{18334AF6-F5FD-4808-87C2-C404A7FEA734}" srcId="{4EA160D9-1B61-4B94-9787-E54B7ADC7D06}" destId="{5B3BDD69-6542-461C-AD5C-3EE5F5FFCD72}" srcOrd="3" destOrd="0" parTransId="{7E27BBDF-2C12-4C11-8475-1049BBF7594F}" sibTransId="{20F9B00D-8612-4888-B959-0CCD92158AEE}"/>
    <dgm:cxn modelId="{4DD824C4-1FE1-470A-B924-1EA8F54C9F18}" type="presParOf" srcId="{3F927454-4005-443B-9AC1-F00B82D9230E}" destId="{2E5BD99A-5DCB-4237-A38F-DED2F46C7A16}" srcOrd="0" destOrd="0" presId="urn:microsoft.com/office/officeart/2018/2/layout/IconVerticalSolidList"/>
    <dgm:cxn modelId="{DF88BFCB-B78C-476D-B6BE-ED00966E843F}" type="presParOf" srcId="{2E5BD99A-5DCB-4237-A38F-DED2F46C7A16}" destId="{DC4FD70C-9E5E-4BDD-9917-4A69672CB6B6}" srcOrd="0" destOrd="0" presId="urn:microsoft.com/office/officeart/2018/2/layout/IconVerticalSolidList"/>
    <dgm:cxn modelId="{56A52F36-8D38-4C0E-B963-639B59A80D89}" type="presParOf" srcId="{2E5BD99A-5DCB-4237-A38F-DED2F46C7A16}" destId="{3F033B3C-B119-4474-B022-D1BA0DDE8ADF}" srcOrd="1" destOrd="0" presId="urn:microsoft.com/office/officeart/2018/2/layout/IconVerticalSolidList"/>
    <dgm:cxn modelId="{054BF414-D404-428C-8779-2BBF67CC55D0}" type="presParOf" srcId="{2E5BD99A-5DCB-4237-A38F-DED2F46C7A16}" destId="{A0AAF8BB-D506-46B4-B8C7-84E0B255B225}" srcOrd="2" destOrd="0" presId="urn:microsoft.com/office/officeart/2018/2/layout/IconVerticalSolidList"/>
    <dgm:cxn modelId="{F51B32BB-D2B2-40FB-BC26-8F324F8C5D35}" type="presParOf" srcId="{2E5BD99A-5DCB-4237-A38F-DED2F46C7A16}" destId="{F615D060-26C7-4651-AFF3-0C0845F2BBAE}" srcOrd="3" destOrd="0" presId="urn:microsoft.com/office/officeart/2018/2/layout/IconVerticalSolidList"/>
    <dgm:cxn modelId="{4004B4E7-2172-4841-80BB-563410312B32}" type="presParOf" srcId="{3F927454-4005-443B-9AC1-F00B82D9230E}" destId="{BF9E172D-CB46-4914-AFD8-C925C9F7EBBD}" srcOrd="1" destOrd="0" presId="urn:microsoft.com/office/officeart/2018/2/layout/IconVerticalSolidList"/>
    <dgm:cxn modelId="{74D616CF-94A9-457B-8CDB-BCE4B5D43967}" type="presParOf" srcId="{3F927454-4005-443B-9AC1-F00B82D9230E}" destId="{99089BC1-4C0A-4F78-89A3-4365CF685747}" srcOrd="2" destOrd="0" presId="urn:microsoft.com/office/officeart/2018/2/layout/IconVerticalSolidList"/>
    <dgm:cxn modelId="{6A4C9C70-74E8-4EF0-9B32-03BC6B8C260E}" type="presParOf" srcId="{99089BC1-4C0A-4F78-89A3-4365CF685747}" destId="{B08294FF-3771-4DF3-97DA-B4225E47F96F}" srcOrd="0" destOrd="0" presId="urn:microsoft.com/office/officeart/2018/2/layout/IconVerticalSolidList"/>
    <dgm:cxn modelId="{77A761BB-29F0-493A-BBA8-D0E6F217AF01}" type="presParOf" srcId="{99089BC1-4C0A-4F78-89A3-4365CF685747}" destId="{02F2E4D9-5059-4747-85C3-A318D2BA7D2D}" srcOrd="1" destOrd="0" presId="urn:microsoft.com/office/officeart/2018/2/layout/IconVerticalSolidList"/>
    <dgm:cxn modelId="{0E674FDA-0AA4-4ECC-B865-884377881DC1}" type="presParOf" srcId="{99089BC1-4C0A-4F78-89A3-4365CF685747}" destId="{1345B12A-4BF0-4ED6-8A06-AF507A81FCF8}" srcOrd="2" destOrd="0" presId="urn:microsoft.com/office/officeart/2018/2/layout/IconVerticalSolidList"/>
    <dgm:cxn modelId="{E0925211-E952-4B53-A859-BA3AB09A646D}" type="presParOf" srcId="{99089BC1-4C0A-4F78-89A3-4365CF685747}" destId="{41D6C6BB-FAB7-42EE-A484-A1F89952DC6C}" srcOrd="3" destOrd="0" presId="urn:microsoft.com/office/officeart/2018/2/layout/IconVerticalSolidList"/>
    <dgm:cxn modelId="{D411E091-8568-4885-BDFD-B7E6CC0D247C}" type="presParOf" srcId="{3F927454-4005-443B-9AC1-F00B82D9230E}" destId="{FB19DAFD-ED5C-4F0F-BF99-BE0AC781E0D4}" srcOrd="3" destOrd="0" presId="urn:microsoft.com/office/officeart/2018/2/layout/IconVerticalSolidList"/>
    <dgm:cxn modelId="{689C1378-1BCB-41AD-9354-609BD446DE8E}" type="presParOf" srcId="{3F927454-4005-443B-9AC1-F00B82D9230E}" destId="{3FCAF359-129C-457E-B362-2D0785224A5F}" srcOrd="4" destOrd="0" presId="urn:microsoft.com/office/officeart/2018/2/layout/IconVerticalSolidList"/>
    <dgm:cxn modelId="{43BC868F-0E86-4A32-82FF-6748F7DF60DA}" type="presParOf" srcId="{3FCAF359-129C-457E-B362-2D0785224A5F}" destId="{4DB34CCF-E8AB-485C-BC8F-85802123FE73}" srcOrd="0" destOrd="0" presId="urn:microsoft.com/office/officeart/2018/2/layout/IconVerticalSolidList"/>
    <dgm:cxn modelId="{E47AA04D-7661-45B0-A2D8-CB652842605B}" type="presParOf" srcId="{3FCAF359-129C-457E-B362-2D0785224A5F}" destId="{FCB004D1-E9FF-4AAB-84E7-BFB7EAB86022}" srcOrd="1" destOrd="0" presId="urn:microsoft.com/office/officeart/2018/2/layout/IconVerticalSolidList"/>
    <dgm:cxn modelId="{83F5AEA0-9A3B-4DD6-8711-4FFA0C056EF5}" type="presParOf" srcId="{3FCAF359-129C-457E-B362-2D0785224A5F}" destId="{314A2FCD-7D6F-4B2B-9F4D-AC7956AAC4CF}" srcOrd="2" destOrd="0" presId="urn:microsoft.com/office/officeart/2018/2/layout/IconVerticalSolidList"/>
    <dgm:cxn modelId="{F86F2447-FD82-4516-9456-1C6CF7B76ADB}" type="presParOf" srcId="{3FCAF359-129C-457E-B362-2D0785224A5F}" destId="{AA61F661-54A0-4EC4-9E16-C7BF6455653F}" srcOrd="3" destOrd="0" presId="urn:microsoft.com/office/officeart/2018/2/layout/IconVerticalSolidList"/>
    <dgm:cxn modelId="{4A53E11C-46E3-450C-84D7-8DEA484FDD31}" type="presParOf" srcId="{3F927454-4005-443B-9AC1-F00B82D9230E}" destId="{1A4C6AA8-B00E-4942-928F-F99D1F887992}" srcOrd="5" destOrd="0" presId="urn:microsoft.com/office/officeart/2018/2/layout/IconVerticalSolidList"/>
    <dgm:cxn modelId="{80F0CA20-A638-489D-978D-1EC84C65521F}" type="presParOf" srcId="{3F927454-4005-443B-9AC1-F00B82D9230E}" destId="{6371DF11-2C61-4D28-BA1E-AF2CAD3A3876}" srcOrd="6" destOrd="0" presId="urn:microsoft.com/office/officeart/2018/2/layout/IconVerticalSolidList"/>
    <dgm:cxn modelId="{62FF984A-D51A-44A8-B78D-B34577023968}" type="presParOf" srcId="{6371DF11-2C61-4D28-BA1E-AF2CAD3A3876}" destId="{A0C78C26-C0A5-4B5E-A0F0-473CE5A75A2B}" srcOrd="0" destOrd="0" presId="urn:microsoft.com/office/officeart/2018/2/layout/IconVerticalSolidList"/>
    <dgm:cxn modelId="{90899FE5-76C3-49DF-8439-B51E72D5625E}" type="presParOf" srcId="{6371DF11-2C61-4D28-BA1E-AF2CAD3A3876}" destId="{BD649B41-7123-4AF2-8E2D-89B4C20A568B}" srcOrd="1" destOrd="0" presId="urn:microsoft.com/office/officeart/2018/2/layout/IconVerticalSolidList"/>
    <dgm:cxn modelId="{0E4C50FF-A5A0-4BB7-853F-A04A50B73816}" type="presParOf" srcId="{6371DF11-2C61-4D28-BA1E-AF2CAD3A3876}" destId="{EA90DE26-3A58-44A0-A82A-FFF07F5ED988}" srcOrd="2" destOrd="0" presId="urn:microsoft.com/office/officeart/2018/2/layout/IconVerticalSolidList"/>
    <dgm:cxn modelId="{A0B69DD3-23DD-4834-8E72-B5298820373C}" type="presParOf" srcId="{6371DF11-2C61-4D28-BA1E-AF2CAD3A3876}" destId="{CE32C337-F2FF-4B4A-830A-A48208F7C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FD70C-9E5E-4BDD-9917-4A69672CB6B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33B3C-B119-4474-B022-D1BA0DDE8A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D060-26C7-4651-AFF3-0C0845F2BBA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CSS Sprites for small images – to request less</a:t>
          </a:r>
        </a:p>
      </dsp:txBody>
      <dsp:txXfrm>
        <a:off x="1429899" y="2442"/>
        <a:ext cx="5083704" cy="1238008"/>
      </dsp:txXfrm>
    </dsp:sp>
    <dsp:sp modelId="{B08294FF-3771-4DF3-97DA-B4225E47F96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2E4D9-5059-4747-85C3-A318D2BA7D2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C6BB-FAB7-42EE-A484-A1F89952DC6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 HTTP calls using Angular PWA</a:t>
          </a:r>
        </a:p>
      </dsp:txBody>
      <dsp:txXfrm>
        <a:off x="1429899" y="1549953"/>
        <a:ext cx="5083704" cy="1238008"/>
      </dsp:txXfrm>
    </dsp:sp>
    <dsp:sp modelId="{4DB34CCF-E8AB-485C-BC8F-85802123FE7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004D1-E9FF-4AAB-84E7-BFB7EAB8602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1F661-54A0-4EC4-9E16-C7BF6455653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Lazy load routes</a:t>
          </a:r>
        </a:p>
      </dsp:txBody>
      <dsp:txXfrm>
        <a:off x="1429899" y="3097464"/>
        <a:ext cx="5083704" cy="1238008"/>
      </dsp:txXfrm>
    </dsp:sp>
    <dsp:sp modelId="{A0C78C26-C0A5-4B5E-A0F0-473CE5A75A2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49B41-7123-4AF2-8E2D-89B4C20A568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C337-F2FF-4B4A-830A-A48208F7CFE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Optimizing bundling and preloading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BE42-5C65-4721-8406-484D15AB8784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05E64-4475-44DD-8911-0081077A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how-does-angular-2-change-detection-really-work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https://blog.angular-university.io/how-does-angular-2-change-detection-really-work/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05E64-4475-44DD-8911-0081077A43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5FC8-39BB-402B-9CC5-9FC36DC00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A5BBA-8D67-48E5-BC4C-139E90A45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623D-BC76-4565-A8B7-7B601C57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8379-2A04-48E7-B4A8-6929D6D5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B3E3-2184-4789-AA8E-E4A6D31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588A-4628-4AF7-A7CF-CBCAAD60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1FBE-71D6-46E5-9D29-AD83D559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4CF4-B1BC-4D80-B5E7-24E25205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458E-99CC-40A3-BF92-87C1594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17AC-E3A0-4F86-8390-060B648F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DE1C0-FC68-4AE1-A8E1-1CCB8590D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5D95-D8B3-4CE6-8408-524011C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5E3-030B-472D-B5D1-10E1D328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EFEE-6608-4633-8033-C32C62C0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B2C5-1593-4D45-96C9-BE338DE8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D60F-8FE4-485C-B1E1-2C71342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3695-1C7F-47FD-938F-04411C4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C3B1-8CE3-433D-A563-B03552A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1BEA-F3D3-4344-8256-195B638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141D-D344-43D5-8B80-7F00499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2BDF-32F7-4801-BA70-AF85133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F5A3-7CBB-4CD6-BABC-675BFF25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4878-46DA-468F-8827-EA155738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4AD1-FD81-440B-8F90-56BBDE3B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218F-052D-4187-BBCB-691A8319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E2AF-F0D8-4481-BC8E-D6A9E238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3055-4A62-4EBB-870D-64931CA1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1A34-8799-490B-B71F-9C127045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62E3-B46A-492C-8C0C-D59D30A2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7D25-4731-4D98-8385-565DD8FF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A7B8A-5057-42F7-87E8-A82E42B2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022-1288-4947-971F-96B2544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A8957-49D9-4C1A-BDB6-F41A1D53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087A0-A758-4988-9540-7F019463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8D630-EFDF-4381-9AAE-5F12ED2CB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3BF87-2A62-42B1-A6C4-9CCCDE59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CE09-9FBA-4AB3-A439-B7C495E8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5C0E4-51B9-4317-82FA-5CE2AECA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8CC42-0033-4710-8F14-D2BEEE13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4C8B-64EE-4B7B-B96B-D01C13E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A118-83AD-4932-948F-FE59C616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4271C-FF34-4969-A618-EE207BDC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50623-C51A-46AD-972C-026AD779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9A14F-0F46-4B21-A0E4-A1D0ECE8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5B59E-D649-4F9A-A455-01266165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F137C-F39A-4A8E-A314-FEDA120D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3FF-1520-413C-BBB6-0A5AEB1B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FF0E-D4AC-48FD-ACD4-D8B0661B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1F353-627B-44A9-B21E-76196E51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C671-692B-4657-B97B-A0BAC7D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6438-4536-4174-9E61-992F4624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7E49F-9F44-4EDA-8F5C-3277C64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0B5B-BFFD-4844-B75E-26D0971B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E50BC-13E9-4671-A1DE-EDB68A83C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2B411-6412-4425-AB80-50EF0395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5D65-E019-42FC-9579-80E2E1A7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3B3F-0EC3-47D4-A90A-B60A804B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F313-F38C-4E2F-B591-28FA9FB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56B54-B3B1-402E-A3B9-68DF06F0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B028-75DE-4A30-8028-C3BC650F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0C9F-6B09-4906-8B4B-C71F588F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2357-DA87-435F-B2E4-FB4BD443401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BAEF-545E-4C95-B2B8-0BD7D7D1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06D5-8648-4E37-BD17-483E65DB7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ECEA-E802-4776-9184-4457820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F724-A909-4164-B7E0-A410BF6B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5B07-EEF8-4CF9-8AA4-610D3BC9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performant framework</a:t>
            </a:r>
          </a:p>
          <a:p>
            <a:r>
              <a:rPr lang="en-US" dirty="0"/>
              <a:t>But apps become slow as they grow</a:t>
            </a:r>
          </a:p>
          <a:p>
            <a:r>
              <a:rPr lang="en-US" dirty="0"/>
              <a:t>So its important to know how to develop performant apps</a:t>
            </a:r>
          </a:p>
        </p:txBody>
      </p:sp>
    </p:spTree>
    <p:extLst>
      <p:ext uri="{BB962C8B-B14F-4D97-AF65-F5344CB8AC3E}">
        <p14:creationId xmlns:p14="http://schemas.microsoft.com/office/powerpoint/2010/main" val="391168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C84-A65D-451E-9B95-D80F29E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trackBy</a:t>
            </a:r>
            <a:r>
              <a:rPr lang="en-US" dirty="0"/>
              <a:t> in </a:t>
            </a:r>
            <a:r>
              <a:rPr lang="en-US" dirty="0" err="1"/>
              <a:t>ngFor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589B4-A3D6-44AA-98EE-9568929B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32662"/>
            <a:ext cx="10515600" cy="15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46A0-36EA-4A0C-9F69-B2B5B864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trackBy</a:t>
            </a:r>
            <a:r>
              <a:rPr lang="en-US" dirty="0"/>
              <a:t> in </a:t>
            </a:r>
            <a:r>
              <a:rPr lang="en-US" dirty="0" err="1"/>
              <a:t>ngFor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046647-C83D-4B42-BFFA-95AA04F1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372"/>
            <a:ext cx="10515600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F4A-902E-4FA5-89D0-04FF21C6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Detach change detection | For heavy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669B-C220-4CB1-996E-AF7ECD62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extreme cases, you would want to only </a:t>
            </a:r>
            <a:r>
              <a:rPr lang="en-US" b="1" dirty="0"/>
              <a:t>trigger change detection manually</a:t>
            </a:r>
            <a:r>
              <a:rPr lang="en-US" dirty="0"/>
              <a:t> for some components.</a:t>
            </a:r>
          </a:p>
          <a:p>
            <a:r>
              <a:rPr lang="en-US" dirty="0"/>
              <a:t>That is if a component is instantiated 100’s of times on the same page </a:t>
            </a:r>
            <a:r>
              <a:rPr lang="en-US"/>
              <a:t>and re-rendering </a:t>
            </a:r>
            <a:r>
              <a:rPr lang="en-US" dirty="0"/>
              <a:t>every one of them is expensive you can turn off automatic change detection completely for the component and only trigger changes manually in the places it is necessary.</a:t>
            </a:r>
          </a:p>
        </p:txBody>
      </p:sp>
    </p:spTree>
    <p:extLst>
      <p:ext uri="{BB962C8B-B14F-4D97-AF65-F5344CB8AC3E}">
        <p14:creationId xmlns:p14="http://schemas.microsoft.com/office/powerpoint/2010/main" val="403103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E83D-F4D5-4130-98A8-E27203C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Detach change detection | For heavy computations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39F013-5C80-438A-BD67-E3788171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1525"/>
            <a:ext cx="10515600" cy="232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F5D88-E0FD-48C5-942C-02FC2A7B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0154"/>
            <a:ext cx="105156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FDF7-25DC-4020-9EF4-A9008E7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Improving Page Load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8BD93B-98FD-4D55-9A04-75365CDEF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290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2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4608-5F06-49EE-B179-C3D16B94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4154-F222-417B-8BE0-E3BFDEA1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89" y="1382197"/>
            <a:ext cx="10515600" cy="4351338"/>
          </a:xfrm>
        </p:spPr>
        <p:txBody>
          <a:bodyPr/>
          <a:lstStyle/>
          <a:p>
            <a:r>
              <a:rPr lang="en-US" dirty="0"/>
              <a:t>A CSS Sprite performance optimization technique</a:t>
            </a:r>
          </a:p>
          <a:p>
            <a:r>
              <a:rPr lang="en-US" dirty="0"/>
              <a:t>It combines multiple images into a single image called a sprite sheet or tile set</a:t>
            </a:r>
          </a:p>
          <a:p>
            <a:r>
              <a:rPr lang="en-US" dirty="0"/>
              <a:t>Sprites reduce network congestion by reducing the number of downloads needed to render a web page</a:t>
            </a:r>
          </a:p>
          <a:p>
            <a:endParaRPr lang="en-US" dirty="0"/>
          </a:p>
        </p:txBody>
      </p:sp>
      <p:pic>
        <p:nvPicPr>
          <p:cNvPr id="1026" name="Picture 2" descr="Graphic for gzip compression by MaxCDN.">
            <a:extLst>
              <a:ext uri="{FF2B5EF4-FFF2-40B4-BE49-F238E27FC236}">
                <a16:creationId xmlns:a16="http://schemas.microsoft.com/office/drawing/2014/main" id="{7DB4193E-E412-4C73-A831-4C714E3B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51" y="3701419"/>
            <a:ext cx="73056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8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CA5-376A-4EB6-9818-4B4B9B91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CSS Sprites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F066-6C02-41C1-A397-7A7D4AED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developer merges several images into a single sprite sheet placing them in a grid like pattern</a:t>
            </a:r>
          </a:p>
          <a:p>
            <a:r>
              <a:rPr lang="en-US" dirty="0"/>
              <a:t>When a particular image is needed, the CSS references the sprite sheet, offsets it by the index of the desired sprite then defines the size of sprite in pixels</a:t>
            </a:r>
          </a:p>
        </p:txBody>
      </p:sp>
    </p:spTree>
    <p:extLst>
      <p:ext uri="{BB962C8B-B14F-4D97-AF65-F5344CB8AC3E}">
        <p14:creationId xmlns:p14="http://schemas.microsoft.com/office/powerpoint/2010/main" val="226966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99CB-E108-4E63-9030-783C15F2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create a CSS Sprite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612C-BC45-46EA-A716-8E86C3BF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tools to automate building the sprite sheet.</a:t>
            </a:r>
          </a:p>
          <a:p>
            <a:r>
              <a:rPr lang="en-US" dirty="0"/>
              <a:t>Sprite sheet can also be generated in any image editing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4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6078-366D-476F-92F8-4218685C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Http Calls Using Angular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B486-03F1-4223-97E7-E0B5A24A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PWA a concept called </a:t>
            </a:r>
            <a:r>
              <a:rPr lang="en-US" dirty="0" err="1"/>
              <a:t>ServiceWorker</a:t>
            </a:r>
            <a:r>
              <a:rPr lang="en-US" dirty="0"/>
              <a:t> helps us to configure caching</a:t>
            </a:r>
          </a:p>
          <a:p>
            <a:r>
              <a:rPr lang="en-US" dirty="0" err="1"/>
              <a:t>ServiceWorker</a:t>
            </a:r>
            <a:r>
              <a:rPr lang="en-US" dirty="0"/>
              <a:t> hooks into XHR requests</a:t>
            </a:r>
          </a:p>
          <a:p>
            <a:r>
              <a:rPr lang="en-US" dirty="0"/>
              <a:t>Keeps application free of caching logic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81357-9D39-44A9-9D3F-C6330E40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66" y="3429000"/>
            <a:ext cx="6783185" cy="339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8699-7180-4168-AF02-754FC2E4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bundling and preloading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157A-8BD0-485D-9CCD-468C7B51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optimize page load even further you can choose to preload the feature modules, so navigation is instant when you want to render lazily loaded module: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C1DB8-17CF-4762-8EE1-63731AA1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8" y="3429000"/>
            <a:ext cx="9782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ED84-0C67-4C8D-8461-CAFFCCAE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8C5-7776-45D5-BA04-0D93CAC5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Improving change detection</a:t>
            </a:r>
          </a:p>
          <a:p>
            <a:pPr lvl="1"/>
            <a:r>
              <a:rPr lang="en-US" dirty="0" err="1"/>
              <a:t>OnPush</a:t>
            </a:r>
            <a:r>
              <a:rPr lang="en-US" dirty="0"/>
              <a:t> Change detection</a:t>
            </a:r>
          </a:p>
          <a:p>
            <a:r>
              <a:rPr lang="en-US" dirty="0"/>
              <a:t>Use pipes instead of methods in templates</a:t>
            </a:r>
          </a:p>
          <a:p>
            <a:r>
              <a:rPr lang="en-US" dirty="0"/>
              <a:t>Using </a:t>
            </a:r>
            <a:r>
              <a:rPr lang="en-US" dirty="0" err="1"/>
              <a:t>trackBy</a:t>
            </a:r>
            <a:r>
              <a:rPr lang="en-US" dirty="0"/>
              <a:t> in 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Detach change detection: For heavy computations</a:t>
            </a:r>
          </a:p>
          <a:p>
            <a:r>
              <a:rPr lang="en-US" dirty="0"/>
              <a:t>Improving page load</a:t>
            </a:r>
          </a:p>
          <a:p>
            <a:pPr lvl="1"/>
            <a:r>
              <a:rPr lang="en-US" dirty="0"/>
              <a:t>Cache static content using Angular PWA</a:t>
            </a:r>
          </a:p>
          <a:p>
            <a:pPr lvl="1"/>
            <a:r>
              <a:rPr lang="en-US" dirty="0"/>
              <a:t>Cache Http calls using Angular PWA</a:t>
            </a:r>
          </a:p>
          <a:p>
            <a:pPr lvl="1"/>
            <a:r>
              <a:rPr lang="en-US" dirty="0"/>
              <a:t>Optimize bundling and preloading</a:t>
            </a:r>
          </a:p>
          <a:p>
            <a:r>
              <a:rPr lang="en-US" dirty="0"/>
              <a:t>Server side rendering with Angular Universal </a:t>
            </a:r>
          </a:p>
        </p:txBody>
      </p:sp>
    </p:spTree>
    <p:extLst>
      <p:ext uri="{BB962C8B-B14F-4D97-AF65-F5344CB8AC3E}">
        <p14:creationId xmlns:p14="http://schemas.microsoft.com/office/powerpoint/2010/main" val="216185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E71A-12B0-4B13-9EFE-85E19CD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6FF2-37B7-49B6-90E9-41D049E7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OnPush</a:t>
            </a:r>
            <a:r>
              <a:rPr lang="en-US" dirty="0"/>
              <a:t> Change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Lazy loading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page load with Angular PWA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trackBy</a:t>
            </a:r>
            <a:r>
              <a:rPr lang="en-US" dirty="0"/>
              <a:t> for </a:t>
            </a:r>
            <a:r>
              <a:rPr lang="en-US" dirty="0" err="1"/>
              <a:t>ngFor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Pure pipes instead of methods (including async)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Cache HTTP requests 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Detach/manual change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Angular Universal</a:t>
            </a:r>
          </a:p>
        </p:txBody>
      </p:sp>
    </p:spTree>
    <p:extLst>
      <p:ext uri="{BB962C8B-B14F-4D97-AF65-F5344CB8AC3E}">
        <p14:creationId xmlns:p14="http://schemas.microsoft.com/office/powerpoint/2010/main" val="408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9A6-DF92-42C5-96A8-CDCFAF8C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Improving change detection | </a:t>
            </a:r>
            <a:r>
              <a:rPr lang="en-US" sz="3600" dirty="0" err="1"/>
              <a:t>OnPush</a:t>
            </a:r>
            <a:r>
              <a:rPr lang="en-US" sz="3600" dirty="0"/>
              <a:t>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0E8D-3AAE-4FC5-BEB8-ECDB92CF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change detection behavior for components is to re-render every time an asynchronous event has happened in the app such as click, </a:t>
            </a:r>
            <a:r>
              <a:rPr lang="en-US" dirty="0" err="1"/>
              <a:t>XMLHttpRequest</a:t>
            </a:r>
            <a:r>
              <a:rPr lang="en-US" dirty="0"/>
              <a:t>, </a:t>
            </a:r>
            <a:r>
              <a:rPr lang="en-US" dirty="0" err="1"/>
              <a:t>setTimout</a:t>
            </a:r>
            <a:r>
              <a:rPr lang="en-US" dirty="0"/>
              <a:t>.</a:t>
            </a:r>
          </a:p>
          <a:p>
            <a:r>
              <a:rPr lang="en-US" dirty="0"/>
              <a:t>This can become a problem because this will cause many unnecessary renderings of the templates, that may not have been changed.</a:t>
            </a:r>
          </a:p>
          <a:p>
            <a:r>
              <a:rPr lang="en-US" dirty="0" err="1"/>
              <a:t>OnPush</a:t>
            </a:r>
            <a:r>
              <a:rPr lang="en-US" dirty="0"/>
              <a:t> change detection fixes this by only re-rendering a template if either:</a:t>
            </a:r>
          </a:p>
          <a:p>
            <a:pPr lvl="1"/>
            <a:r>
              <a:rPr lang="en-US" dirty="0"/>
              <a:t>One of its input properties has gotten a new reference</a:t>
            </a:r>
          </a:p>
          <a:p>
            <a:pPr lvl="1"/>
            <a:r>
              <a:rPr lang="en-US" dirty="0"/>
              <a:t>An event from the component or one of its children </a:t>
            </a:r>
            <a:r>
              <a:rPr lang="en-US" dirty="0" err="1"/>
              <a:t>eg.</a:t>
            </a:r>
            <a:r>
              <a:rPr lang="en-US" dirty="0"/>
              <a:t> click on a button in the component</a:t>
            </a:r>
          </a:p>
          <a:p>
            <a:pPr lvl="1"/>
            <a:r>
              <a:rPr lang="en-US" dirty="0"/>
              <a:t>Explicit run of change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43ED-34D5-4CB2-AEBF-A721EEBF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Improving change detection | </a:t>
            </a:r>
            <a:r>
              <a:rPr lang="en-US" sz="3600" dirty="0" err="1"/>
              <a:t>OnPush</a:t>
            </a:r>
            <a:r>
              <a:rPr lang="en-US" sz="3600" dirty="0"/>
              <a:t>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7F4-0590-4991-8BAF-B629C4F4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this strategy you just need to set the change-detection strategy in the component’s decorator: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8EB8-16E6-4BD4-9383-127B8D82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98" y="3083011"/>
            <a:ext cx="8667404" cy="22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522A-2367-4970-A937-CD90612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instead of methods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BC4A-7813-44EC-A52B-269921A8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a template will get triggered every time a component gets re-rendered.</a:t>
            </a:r>
          </a:p>
          <a:p>
            <a:r>
              <a:rPr lang="en-US" dirty="0"/>
              <a:t>Even with </a:t>
            </a:r>
            <a:r>
              <a:rPr lang="en-US" dirty="0" err="1"/>
              <a:t>onPush</a:t>
            </a:r>
            <a:r>
              <a:rPr lang="en-US" dirty="0"/>
              <a:t> change detection, that will mean that it gets triggered every time there is interaction with the component or any children of the component (click, type).</a:t>
            </a:r>
          </a:p>
          <a:p>
            <a:r>
              <a:rPr lang="en-US" dirty="0"/>
              <a:t>If the methods are doing heavy computations, this will make the app slow as it scales as it keeps recomputing every time there is interaction with the component.  </a:t>
            </a:r>
          </a:p>
        </p:txBody>
      </p:sp>
    </p:spTree>
    <p:extLst>
      <p:ext uri="{BB962C8B-B14F-4D97-AF65-F5344CB8AC3E}">
        <p14:creationId xmlns:p14="http://schemas.microsoft.com/office/powerpoint/2010/main" val="77745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B0B-CD07-404B-B048-3A5E57E6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instead of methods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B29E-7F5A-479A-A106-8B90DADD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you can do instead is use a pipe to make sure, that you are only recomputing when the input to the pipe changes.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BC511-4B77-4B64-B468-82F96A8F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14" y="2642024"/>
            <a:ext cx="6819581" cy="35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CD82-0E82-4321-9913-0B86D47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instead of methods in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52B2A-DC71-46B5-882F-DD3597EC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683" y="1825625"/>
            <a:ext cx="70266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92DA-44CF-4C78-9BE4-6BD6BE8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instead of methods in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31CBE-9BEB-4259-B8A0-9CC51EFD5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0793"/>
            <a:ext cx="10515600" cy="23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444A-FB90-4D70-B2B5-483834B7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tractBy</a:t>
            </a:r>
            <a:r>
              <a:rPr lang="en-US" dirty="0"/>
              <a:t> in 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4821-FEC1-4B4A-B500-6FAC2862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dirty="0" err="1"/>
              <a:t>ngFor</a:t>
            </a:r>
            <a:r>
              <a:rPr lang="en-US" dirty="0"/>
              <a:t> and updating the list, Angular will by default remove the whole list from the DOM and create it again</a:t>
            </a:r>
          </a:p>
          <a:p>
            <a:r>
              <a:rPr lang="en-US" dirty="0"/>
              <a:t>Because it has no way, by default, to know which item has been added or removed from the list</a:t>
            </a:r>
          </a:p>
          <a:p>
            <a:r>
              <a:rPr lang="en-US" dirty="0"/>
              <a:t>The </a:t>
            </a:r>
            <a:r>
              <a:rPr lang="en-US" dirty="0" err="1"/>
              <a:t>trackBy</a:t>
            </a:r>
            <a:r>
              <a:rPr lang="en-US" dirty="0"/>
              <a:t> function is solving this by allowing you to provide Angular with a function used for evaluating, which item has been updated or removed from the </a:t>
            </a:r>
            <a:r>
              <a:rPr lang="en-US" dirty="0" err="1"/>
              <a:t>ngFor</a:t>
            </a:r>
            <a:r>
              <a:rPr lang="en-US" dirty="0"/>
              <a:t> list, and then only </a:t>
            </a:r>
            <a:r>
              <a:rPr lang="en-US" dirty="0" err="1"/>
              <a:t>rerender</a:t>
            </a:r>
            <a:r>
              <a:rPr lang="en-US" dirty="0"/>
              <a:t> that</a:t>
            </a:r>
          </a:p>
        </p:txBody>
      </p:sp>
    </p:spTree>
    <p:extLst>
      <p:ext uri="{BB962C8B-B14F-4D97-AF65-F5344CB8AC3E}">
        <p14:creationId xmlns:p14="http://schemas.microsoft.com/office/powerpoint/2010/main" val="211948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756</Words>
  <Application>Microsoft Office PowerPoint</Application>
  <PresentationFormat>Widescreen</PresentationFormat>
  <Paragraphs>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Performance Optimization</vt:lpstr>
      <vt:lpstr>Performance Optimization</vt:lpstr>
      <vt:lpstr>Improving change detection | OnPush change detection</vt:lpstr>
      <vt:lpstr>Improving change detection | OnPush change detection</vt:lpstr>
      <vt:lpstr>Using pipes instead of methods in templates</vt:lpstr>
      <vt:lpstr>Using pipes instead of methods in templates</vt:lpstr>
      <vt:lpstr>Using pipes instead of methods in templates</vt:lpstr>
      <vt:lpstr>Using pipes instead of methods in templates</vt:lpstr>
      <vt:lpstr>Using tractBy in ngFor</vt:lpstr>
      <vt:lpstr>Using trackBy in ngFor</vt:lpstr>
      <vt:lpstr>Using trackBy in ngFor</vt:lpstr>
      <vt:lpstr>Detach change detection | For heavy computations</vt:lpstr>
      <vt:lpstr>Detach change detection | For heavy computations</vt:lpstr>
      <vt:lpstr>Improving Page Load</vt:lpstr>
      <vt:lpstr>CSS Sprites</vt:lpstr>
      <vt:lpstr>How CSS Sprites Work</vt:lpstr>
      <vt:lpstr>How to create a CSS Sprite Sheet</vt:lpstr>
      <vt:lpstr>Cache Http Calls Using Angular PWA</vt:lpstr>
      <vt:lpstr>Optimizing bundling and preloading</vt:lpstr>
      <vt:lpstr>Overall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Optimization</dc:title>
  <dc:creator>Himanshu Kumar</dc:creator>
  <cp:lastModifiedBy>Himanshu Kumar</cp:lastModifiedBy>
  <cp:revision>16</cp:revision>
  <dcterms:created xsi:type="dcterms:W3CDTF">2020-01-23T12:51:43Z</dcterms:created>
  <dcterms:modified xsi:type="dcterms:W3CDTF">2020-01-27T00:08:13Z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hiku@microsoft.com</vt:lpwstr>
  </property>
  <property fmtid="{D5CDD505-2E9C-101B-9397-08002B2CF9AE}" pid="5" name="MSIP_Label_f42aa342-8706-4288-bd11-ebb85995028c_SetDate">
    <vt:lpwstr>2020-01-23T12:51:50.7142691Z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1770c292-359e-4e40-abfa-af0c0db3f759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