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1"/>
  </p:sldMasterIdLst>
  <p:notesMasterIdLst>
    <p:notesMasterId r:id="rId3"/>
  </p:notesMasterIdLst>
  <p:handoutMasterIdLst>
    <p:handoutMasterId r:id="rId4"/>
  </p:handoutMasterIdLst>
  <p:sldIdLst>
    <p:sldId id="265" r:id="rId2"/>
  </p:sldIdLst>
  <p:sldSz cx="9601200" cy="12801600" type="A3"/>
  <p:notesSz cx="6797675" cy="9926638"/>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p15:clr>
            <a:srgbClr val="A4A3A4"/>
          </p15:clr>
        </p15:guide>
        <p15:guide id="2" pos="6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704" autoAdjust="0"/>
  </p:normalViewPr>
  <p:slideViewPr>
    <p:cSldViewPr snapToGrid="0" snapToObjects="1">
      <p:cViewPr>
        <p:scale>
          <a:sx n="80" d="100"/>
          <a:sy n="80" d="100"/>
        </p:scale>
        <p:origin x="2400" y="-228"/>
      </p:cViewPr>
      <p:guideLst>
        <p:guide orient="horz" pos="1021"/>
        <p:guide pos="67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9EC9BF0-2C59-2C46-BBD9-7948B59DC01B}" type="datetime1">
              <a:rPr lang="fi-FI" smtClean="0"/>
              <a:pPr/>
              <a:t>20.10.2019</a:t>
            </a:fld>
            <a:endParaRPr lang="fi-FI"/>
          </a:p>
        </p:txBody>
      </p:sp>
      <p:sp>
        <p:nvSpPr>
          <p:cNvPr id="4" name="Alatunnisteen paikkamerkki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E4AA8A8-4D46-BD40-89BF-70B4CBE4D6DF}" type="datetime1">
              <a:rPr lang="fi-FI" smtClean="0"/>
              <a:pPr/>
              <a:t>20.10.2019</a:t>
            </a:fld>
            <a:endParaRPr lang="fi-FI"/>
          </a:p>
        </p:txBody>
      </p:sp>
      <p:sp>
        <p:nvSpPr>
          <p:cNvPr id="4" name="Dian kuvan paikkamerkki 3"/>
          <p:cNvSpPr>
            <a:spLocks noGrp="1" noRot="1" noChangeAspect="1"/>
          </p:cNvSpPr>
          <p:nvPr>
            <p:ph type="sldImg" idx="2"/>
          </p:nvPr>
        </p:nvSpPr>
        <p:spPr>
          <a:xfrm>
            <a:off x="2003425" y="744538"/>
            <a:ext cx="2790825" cy="3722687"/>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dirty="0"/>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dirty="0"/>
              <a:t>CONTENT</a:t>
            </a:r>
          </a:p>
          <a:p>
            <a:pPr lvl="0"/>
            <a:endParaRPr lang="fi-FI" dirty="0"/>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dirty="0" err="1"/>
              <a:t>Title</a:t>
            </a:r>
            <a:endParaRPr lang="fi-FI" dirty="0"/>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dirty="0"/>
              <a:t>Author, Group </a:t>
            </a:r>
            <a:r>
              <a:rPr lang="fi-FI" dirty="0" err="1"/>
              <a:t>code</a:t>
            </a:r>
            <a:endParaRPr lang="fi-FI" dirty="0"/>
          </a:p>
          <a:p>
            <a:r>
              <a:rPr lang="fi-FI" dirty="0"/>
              <a:t>School of Engineering, Department, </a:t>
            </a:r>
            <a:r>
              <a:rPr lang="fi-FI" dirty="0" err="1"/>
              <a:t>Degree</a:t>
            </a:r>
            <a:r>
              <a:rPr lang="fi-FI" dirty="0"/>
              <a:t> </a:t>
            </a:r>
            <a:r>
              <a:rPr lang="fi-FI" dirty="0" err="1"/>
              <a:t>Programme</a:t>
            </a:r>
            <a:endParaRPr lang="fi-FI" dirty="0"/>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spberrypi.org/" TargetMode="External"/><Relationship Id="rId2" Type="http://schemas.openxmlformats.org/officeDocument/2006/relationships/hyperlink" Target="https://aws.amazon.com/" TargetMode="Externa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atunnisteen paikkamerkki 4"/>
          <p:cNvSpPr>
            <a:spLocks noGrp="1"/>
          </p:cNvSpPr>
          <p:nvPr/>
        </p:nvSpPr>
        <p:spPr>
          <a:xfrm>
            <a:off x="487427" y="1138218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Project</a:t>
            </a:r>
          </a:p>
        </p:txBody>
      </p:sp>
      <p:sp>
        <p:nvSpPr>
          <p:cNvPr id="6" name="Alatunnisteen paikkamerkki 4"/>
          <p:cNvSpPr>
            <a:spLocks noGrp="1"/>
          </p:cNvSpPr>
          <p:nvPr/>
        </p:nvSpPr>
        <p:spPr>
          <a:xfrm>
            <a:off x="487427" y="1166666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ECTS </a:t>
            </a:r>
            <a:r>
              <a:rPr lang="fi-FI" sz="1200" dirty="0" err="1">
                <a:solidFill>
                  <a:schemeClr val="tx1">
                    <a:lumMod val="50000"/>
                    <a:lumOff val="50000"/>
                  </a:schemeClr>
                </a:solidFill>
              </a:rPr>
              <a:t>credits</a:t>
            </a:r>
            <a:r>
              <a:rPr lang="fi-FI" sz="1200" dirty="0">
                <a:solidFill>
                  <a:schemeClr val="tx1">
                    <a:lumMod val="50000"/>
                    <a:lumOff val="50000"/>
                  </a:schemeClr>
                </a:solidFill>
              </a:rPr>
              <a:t>: 3 </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2019, </a:t>
            </a:r>
            <a:r>
              <a:rPr lang="fi-FI" sz="1200" dirty="0" err="1">
                <a:solidFill>
                  <a:schemeClr val="tx1">
                    <a:lumMod val="50000"/>
                    <a:lumOff val="50000"/>
                  </a:schemeClr>
                </a:solidFill>
              </a:rPr>
              <a:t>Autumn</a:t>
            </a:r>
            <a:endParaRPr lang="fi-FI" sz="1200" dirty="0">
              <a:solidFill>
                <a:schemeClr val="tx1">
                  <a:lumMod val="50000"/>
                  <a:lumOff val="50000"/>
                </a:schemeClr>
              </a:solidFill>
            </a:endParaRPr>
          </a:p>
        </p:txBody>
      </p:sp>
      <p:sp>
        <p:nvSpPr>
          <p:cNvPr id="8" name="Alatunnisteen paikkamerkki 4"/>
          <p:cNvSpPr>
            <a:spLocks noGrp="1"/>
          </p:cNvSpPr>
          <p:nvPr/>
        </p:nvSpPr>
        <p:spPr>
          <a:xfrm>
            <a:off x="487427" y="12235625"/>
            <a:ext cx="8700801" cy="284478"/>
          </a:xfrm>
          <a:prstGeom prst="rect">
            <a:avLst/>
          </a:prstGeom>
        </p:spPr>
        <p:txBody>
          <a:bodyPr lIns="122191" tIns="0" rIns="122191" bIns="0"/>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Instructor</a:t>
            </a:r>
            <a:r>
              <a:rPr lang="fi-FI" sz="1200" dirty="0">
                <a:solidFill>
                  <a:schemeClr val="tx1">
                    <a:lumMod val="50000"/>
                    <a:lumOff val="50000"/>
                  </a:schemeClr>
                </a:solidFill>
              </a:rPr>
              <a:t>: Pertti Heikkilä</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en-US" b="1" dirty="0"/>
              <a:t>Access control with Raspberry pi camera</a:t>
            </a:r>
            <a:endParaRPr lang="fi-FI" dirty="0"/>
          </a:p>
        </p:txBody>
      </p:sp>
      <p:sp>
        <p:nvSpPr>
          <p:cNvPr id="32" name="Alatunnisteen paikkamerkki 4"/>
          <p:cNvSpPr txBox="1">
            <a:spLocks/>
          </p:cNvSpPr>
          <p:nvPr/>
        </p:nvSpPr>
        <p:spPr>
          <a:xfrm>
            <a:off x="502152" y="1852081"/>
            <a:ext cx="8700801" cy="645019"/>
          </a:xfrm>
          <a:prstGeom prst="rect">
            <a:avLst/>
          </a:prstGeom>
        </p:spPr>
        <p:txBody>
          <a:bodyPr lIns="122191" tIns="0" rIns="122191" bIns="0"/>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dirty="0"/>
              <a:t> Kontu, </a:t>
            </a:r>
            <a:r>
              <a:rPr lang="fi-FI" dirty="0" err="1"/>
              <a:t>Prokkola</a:t>
            </a:r>
            <a:r>
              <a:rPr lang="fi-FI" dirty="0"/>
              <a:t>, Salmela-Siniketo TVT18KMO</a:t>
            </a:r>
          </a:p>
          <a:p>
            <a:r>
              <a:rPr lang="fi-FI" dirty="0"/>
              <a:t> </a:t>
            </a:r>
            <a:r>
              <a:rPr lang="fi-FI" dirty="0" err="1"/>
              <a:t>Information</a:t>
            </a:r>
            <a:r>
              <a:rPr lang="fi-FI" dirty="0"/>
              <a:t> Technology, Software </a:t>
            </a:r>
            <a:r>
              <a:rPr lang="fi-FI" dirty="0" err="1"/>
              <a:t>Development</a:t>
            </a:r>
            <a:endParaRPr lang="fi-FI" dirty="0"/>
          </a:p>
        </p:txBody>
      </p:sp>
      <p:sp>
        <p:nvSpPr>
          <p:cNvPr id="4" name="Sisällön paikkamerkki 3"/>
          <p:cNvSpPr>
            <a:spLocks noGrp="1"/>
          </p:cNvSpPr>
          <p:nvPr>
            <p:ph idx="1"/>
          </p:nvPr>
        </p:nvSpPr>
        <p:spPr/>
        <p:txBody>
          <a:bodyPr/>
          <a:lstStyle/>
          <a:p>
            <a:r>
              <a:rPr lang="fi-FI" b="1" dirty="0" err="1"/>
              <a:t>Introduction</a:t>
            </a:r>
            <a:endParaRPr lang="fi-FI" b="1" dirty="0"/>
          </a:p>
          <a:p>
            <a:endParaRPr lang="fi-FI" b="1" dirty="0"/>
          </a:p>
          <a:p>
            <a:r>
              <a:rPr lang="en-US" dirty="0"/>
              <a:t>Raspberry pi sends the image to the AWS server in cloud, whereof supervisor can view the picture on his own Android phone. </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FIGURE 1</a:t>
            </a:r>
            <a:r>
              <a:rPr lang="en-US" i="1" dirty="0"/>
              <a:t>. System diagram of the product</a:t>
            </a:r>
          </a:p>
          <a:p>
            <a:endParaRPr lang="fi-FI" dirty="0"/>
          </a:p>
          <a:p>
            <a:endParaRPr lang="fi-FI" dirty="0"/>
          </a:p>
          <a:p>
            <a:endParaRPr lang="fi-FI" dirty="0"/>
          </a:p>
          <a:p>
            <a:r>
              <a:rPr lang="fi-FI" b="1" dirty="0" err="1"/>
              <a:t>Objectives</a:t>
            </a:r>
            <a:endParaRPr lang="fi-FI" b="1" dirty="0"/>
          </a:p>
          <a:p>
            <a:r>
              <a:rPr lang="en-US" dirty="0"/>
              <a:t>The aim of this project was to make an access control system, using Raspberry pi camera, AWS web service and Android phone. When someone wants to step in, he presses the button, and Raspberry pi camera take a photo. </a:t>
            </a:r>
          </a:p>
        </p:txBody>
      </p:sp>
      <p:sp>
        <p:nvSpPr>
          <p:cNvPr id="9" name="Sisällön paikkamerkki 8"/>
          <p:cNvSpPr>
            <a:spLocks noGrp="1"/>
          </p:cNvSpPr>
          <p:nvPr>
            <p:ph idx="10"/>
          </p:nvPr>
        </p:nvSpPr>
        <p:spPr/>
        <p:txBody>
          <a:bodyPr/>
          <a:lstStyle/>
          <a:p>
            <a:r>
              <a:rPr lang="fi-FI" b="1" dirty="0" err="1"/>
              <a:t>Methods</a:t>
            </a:r>
            <a:endParaRPr lang="fi-FI" b="1" dirty="0"/>
          </a:p>
          <a:p>
            <a:r>
              <a:rPr lang="en-US" dirty="0"/>
              <a:t>Raspberry pi programs were developed with Python. Raspberry detects when a button is pressed and sends a message and an image to the cloud. Android phone can open images in the cloud.</a:t>
            </a:r>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en-US" dirty="0"/>
              <a:t>FIGURE 2. Connecting camera and button to Raspberry</a:t>
            </a:r>
            <a:endParaRPr lang="fi-FI" dirty="0"/>
          </a:p>
          <a:p>
            <a:endParaRPr lang="fi-FI" dirty="0"/>
          </a:p>
          <a:p>
            <a:endParaRPr lang="fi-FI" dirty="0"/>
          </a:p>
          <a:p>
            <a:endParaRPr lang="fi-FI" dirty="0"/>
          </a:p>
          <a:p>
            <a:r>
              <a:rPr lang="fi-FI" b="1" dirty="0" err="1"/>
              <a:t>Results</a:t>
            </a:r>
            <a:endParaRPr lang="fi-FI" b="1" dirty="0"/>
          </a:p>
          <a:p>
            <a:r>
              <a:rPr lang="en-US" dirty="0"/>
              <a:t>This project went rather closely according to the original plan. AWS was a new thing and initially difficult to use. Schedule reasons, we had to leave out some previously planned things from the program.</a:t>
            </a:r>
          </a:p>
          <a:p>
            <a:endParaRPr lang="fi-FI" dirty="0"/>
          </a:p>
        </p:txBody>
      </p:sp>
      <p:sp>
        <p:nvSpPr>
          <p:cNvPr id="10" name="Sisällön paikkamerkki 9"/>
          <p:cNvSpPr>
            <a:spLocks noGrp="1"/>
          </p:cNvSpPr>
          <p:nvPr>
            <p:ph idx="11"/>
          </p:nvPr>
        </p:nvSpPr>
        <p:spPr/>
        <p:txBody>
          <a:bodyPr/>
          <a:lstStyle/>
          <a:p>
            <a:endParaRPr lang="fi-FI" dirty="0"/>
          </a:p>
          <a:p>
            <a:endParaRPr lang="fi-FI" dirty="0"/>
          </a:p>
          <a:p>
            <a:endParaRPr lang="fi-FI" dirty="0"/>
          </a:p>
          <a:p>
            <a:endParaRPr lang="fi-FI" dirty="0"/>
          </a:p>
          <a:p>
            <a:endParaRPr lang="fi-FI" dirty="0"/>
          </a:p>
          <a:p>
            <a:endParaRPr lang="fi-FI" dirty="0"/>
          </a:p>
          <a:p>
            <a:endParaRPr lang="fi-FI" dirty="0"/>
          </a:p>
          <a:p>
            <a:endParaRPr lang="fi-FI" dirty="0"/>
          </a:p>
          <a:p>
            <a:r>
              <a:rPr lang="fi-FI" dirty="0"/>
              <a:t>FIGURE 3. </a:t>
            </a:r>
            <a:r>
              <a:rPr lang="fi-FI" dirty="0" err="1"/>
              <a:t>Aenean</a:t>
            </a:r>
            <a:r>
              <a:rPr lang="fi-FI" dirty="0"/>
              <a:t> </a:t>
            </a:r>
            <a:r>
              <a:rPr lang="fi-FI" dirty="0" err="1"/>
              <a:t>hendrerit</a:t>
            </a:r>
            <a:endParaRPr lang="fi-FI" dirty="0"/>
          </a:p>
          <a:p>
            <a:endParaRPr lang="fi-FI" dirty="0"/>
          </a:p>
          <a:p>
            <a:r>
              <a:rPr lang="fi-FI" dirty="0"/>
              <a:t>FIGURE 3. </a:t>
            </a:r>
            <a:r>
              <a:rPr lang="en-US" dirty="0"/>
              <a:t>A new message has been sent</a:t>
            </a:r>
            <a:endParaRPr lang="fi-FI" dirty="0"/>
          </a:p>
          <a:p>
            <a:endParaRPr lang="fi-FI" b="1" dirty="0"/>
          </a:p>
          <a:p>
            <a:endParaRPr lang="fi-FI" b="1" dirty="0"/>
          </a:p>
          <a:p>
            <a:r>
              <a:rPr lang="fi-FI" b="1" dirty="0" err="1"/>
              <a:t>Conclusions</a:t>
            </a:r>
            <a:endParaRPr lang="fi-FI" b="1" dirty="0"/>
          </a:p>
          <a:p>
            <a:r>
              <a:rPr lang="en-US" dirty="0"/>
              <a:t>Had there been more time, we would have added a point to the program where the phone user can either accept or reject the access request. To this end, we would have used green and red LEDs at the project stage.</a:t>
            </a:r>
          </a:p>
          <a:p>
            <a:endParaRPr lang="fi-FI" dirty="0"/>
          </a:p>
          <a:p>
            <a:endParaRPr lang="fi-FI" dirty="0"/>
          </a:p>
          <a:p>
            <a:endParaRPr lang="fi-FI" dirty="0"/>
          </a:p>
          <a:p>
            <a:endParaRPr lang="fi-FI" dirty="0"/>
          </a:p>
          <a:p>
            <a:endParaRPr lang="fi-FI" dirty="0"/>
          </a:p>
          <a:p>
            <a:r>
              <a:rPr lang="fi-FI" b="1" dirty="0" err="1"/>
              <a:t>References</a:t>
            </a:r>
            <a:endParaRPr lang="fi-FI" b="1" dirty="0"/>
          </a:p>
          <a:p>
            <a:r>
              <a:rPr lang="en-US" dirty="0">
                <a:hlinkClick r:id="rId2"/>
              </a:rPr>
              <a:t>https://aws.amazon.com/</a:t>
            </a:r>
            <a:endParaRPr lang="en-US" dirty="0"/>
          </a:p>
          <a:p>
            <a:r>
              <a:rPr lang="en-US" dirty="0">
                <a:hlinkClick r:id="rId3"/>
              </a:rPr>
              <a:t>https://www.raspberrypi.org/</a:t>
            </a:r>
            <a:endParaRPr lang="fi-FI" dirty="0"/>
          </a:p>
        </p:txBody>
      </p:sp>
      <p:pic>
        <p:nvPicPr>
          <p:cNvPr id="2" name="Kuva 1">
            <a:extLst>
              <a:ext uri="{FF2B5EF4-FFF2-40B4-BE49-F238E27FC236}">
                <a16:creationId xmlns:a16="http://schemas.microsoft.com/office/drawing/2014/main" id="{5896C571-96BA-49A2-AF9F-DCCAC787DBBC}"/>
              </a:ext>
            </a:extLst>
          </p:cNvPr>
          <p:cNvPicPr>
            <a:picLocks noChangeAspect="1"/>
          </p:cNvPicPr>
          <p:nvPr/>
        </p:nvPicPr>
        <p:blipFill>
          <a:blip r:embed="rId4"/>
          <a:stretch>
            <a:fillRect/>
          </a:stretch>
        </p:blipFill>
        <p:spPr>
          <a:xfrm>
            <a:off x="333123" y="4791919"/>
            <a:ext cx="3026046" cy="1939366"/>
          </a:xfrm>
          <a:prstGeom prst="rect">
            <a:avLst/>
          </a:prstGeom>
        </p:spPr>
      </p:pic>
      <p:pic>
        <p:nvPicPr>
          <p:cNvPr id="25" name="Kuva 24">
            <a:extLst>
              <a:ext uri="{FF2B5EF4-FFF2-40B4-BE49-F238E27FC236}">
                <a16:creationId xmlns:a16="http://schemas.microsoft.com/office/drawing/2014/main" id="{11B867E3-22D8-4FAB-AB5A-EFB9D231C243}"/>
              </a:ext>
            </a:extLst>
          </p:cNvPr>
          <p:cNvPicPr/>
          <p:nvPr/>
        </p:nvPicPr>
        <p:blipFill>
          <a:blip r:embed="rId5"/>
          <a:stretch>
            <a:fillRect/>
          </a:stretch>
        </p:blipFill>
        <p:spPr>
          <a:xfrm>
            <a:off x="3516883" y="4730868"/>
            <a:ext cx="2731265" cy="2417132"/>
          </a:xfrm>
          <a:prstGeom prst="rect">
            <a:avLst/>
          </a:prstGeom>
        </p:spPr>
      </p:pic>
      <p:pic>
        <p:nvPicPr>
          <p:cNvPr id="20" name="Kuva 19">
            <a:extLst>
              <a:ext uri="{FF2B5EF4-FFF2-40B4-BE49-F238E27FC236}">
                <a16:creationId xmlns:a16="http://schemas.microsoft.com/office/drawing/2014/main" id="{496FEE80-4108-4ECE-8A96-246B250CBBEF}"/>
              </a:ext>
            </a:extLst>
          </p:cNvPr>
          <p:cNvPicPr>
            <a:picLocks noChangeAspect="1"/>
          </p:cNvPicPr>
          <p:nvPr/>
        </p:nvPicPr>
        <p:blipFill rotWithShape="1">
          <a:blip r:embed="rId6"/>
          <a:srcRect t="34015"/>
          <a:stretch/>
        </p:blipFill>
        <p:spPr>
          <a:xfrm>
            <a:off x="6291723" y="2735383"/>
            <a:ext cx="2763437" cy="2652280"/>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1157</TotalTime>
  <Words>271</Words>
  <Application>Microsoft Office PowerPoint</Application>
  <PresentationFormat>A3-paperi (297 x 420 mm)</PresentationFormat>
  <Paragraphs>68</Paragraphs>
  <Slides>1</Slides>
  <Notes>0</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vt:i4>
      </vt:variant>
    </vt:vector>
  </HeadingPairs>
  <TitlesOfParts>
    <vt:vector size="5" baseType="lpstr">
      <vt:lpstr>Arial</vt:lpstr>
      <vt:lpstr>Arial Narrow</vt:lpstr>
      <vt:lpstr>Calibri</vt:lpstr>
      <vt:lpstr>Oamk oranssi</vt:lpstr>
      <vt:lpstr>PowerPoint-esitys</vt:lpstr>
    </vt:vector>
  </TitlesOfParts>
  <Company>Oamk</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Satu Salmela-Siniketo</dc:creator>
  <cp:lastModifiedBy>Niko Kontu</cp:lastModifiedBy>
  <cp:revision>113</cp:revision>
  <cp:lastPrinted>2015-12-11T12:07:50Z</cp:lastPrinted>
  <dcterms:created xsi:type="dcterms:W3CDTF">2011-08-25T08:52:46Z</dcterms:created>
  <dcterms:modified xsi:type="dcterms:W3CDTF">2019-10-20T10:56:16Z</dcterms:modified>
</cp:coreProperties>
</file>