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8" r:id="rId1"/>
  </p:sldMasterIdLst>
  <p:notesMasterIdLst>
    <p:notesMasterId r:id="rId47"/>
  </p:notesMasterIdLst>
  <p:sldIdLst>
    <p:sldId id="256" r:id="rId2"/>
    <p:sldId id="257" r:id="rId3"/>
    <p:sldId id="258" r:id="rId4"/>
    <p:sldId id="280" r:id="rId5"/>
    <p:sldId id="259" r:id="rId6"/>
    <p:sldId id="260" r:id="rId7"/>
    <p:sldId id="271" r:id="rId8"/>
    <p:sldId id="272" r:id="rId9"/>
    <p:sldId id="273" r:id="rId10"/>
    <p:sldId id="282" r:id="rId11"/>
    <p:sldId id="284" r:id="rId12"/>
    <p:sldId id="274" r:id="rId13"/>
    <p:sldId id="275" r:id="rId14"/>
    <p:sldId id="285" r:id="rId15"/>
    <p:sldId id="286" r:id="rId16"/>
    <p:sldId id="287" r:id="rId17"/>
    <p:sldId id="310" r:id="rId18"/>
    <p:sldId id="289" r:id="rId19"/>
    <p:sldId id="288" r:id="rId20"/>
    <p:sldId id="279" r:id="rId21"/>
    <p:sldId id="290" r:id="rId22"/>
    <p:sldId id="292" r:id="rId23"/>
    <p:sldId id="291" r:id="rId24"/>
    <p:sldId id="293" r:id="rId25"/>
    <p:sldId id="294" r:id="rId26"/>
    <p:sldId id="307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11" r:id="rId39"/>
    <p:sldId id="312" r:id="rId40"/>
    <p:sldId id="308" r:id="rId41"/>
    <p:sldId id="313" r:id="rId42"/>
    <p:sldId id="309" r:id="rId43"/>
    <p:sldId id="314" r:id="rId44"/>
    <p:sldId id="277" r:id="rId45"/>
    <p:sldId id="276" r:id="rId46"/>
  </p:sldIdLst>
  <p:sldSz cx="9144000" cy="6858000" type="screen4x3"/>
  <p:notesSz cx="6858000" cy="2362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2E8E6CF-F0AE-47BE-90A0-6595655AA761}">
          <p14:sldIdLst>
            <p14:sldId id="256"/>
            <p14:sldId id="257"/>
            <p14:sldId id="258"/>
            <p14:sldId id="280"/>
            <p14:sldId id="259"/>
            <p14:sldId id="260"/>
            <p14:sldId id="271"/>
            <p14:sldId id="272"/>
          </p14:sldIdLst>
        </p14:section>
        <p14:section name="Почему GIT" id="{73D0B614-59A1-4C8C-A81C-E5A1AD33B587}">
          <p14:sldIdLst>
            <p14:sldId id="273"/>
            <p14:sldId id="282"/>
            <p14:sldId id="284"/>
            <p14:sldId id="274"/>
            <p14:sldId id="275"/>
            <p14:sldId id="285"/>
            <p14:sldId id="286"/>
            <p14:sldId id="287"/>
            <p14:sldId id="310"/>
            <p14:sldId id="289"/>
            <p14:sldId id="288"/>
            <p14:sldId id="279"/>
            <p14:sldId id="290"/>
            <p14:sldId id="292"/>
            <p14:sldId id="291"/>
            <p14:sldId id="293"/>
            <p14:sldId id="294"/>
            <p14:sldId id="307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11"/>
            <p14:sldId id="312"/>
            <p14:sldId id="308"/>
            <p14:sldId id="313"/>
            <p14:sldId id="309"/>
            <p14:sldId id="314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64A"/>
    <a:srgbClr val="FFB0B0"/>
    <a:srgbClr val="4C92D0"/>
    <a:srgbClr val="57A46A"/>
    <a:srgbClr val="7DB2DD"/>
    <a:srgbClr val="0B7BB9"/>
    <a:srgbClr val="D70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80259" autoAdjust="0"/>
  </p:normalViewPr>
  <p:slideViewPr>
    <p:cSldViewPr snapToGrid="0" snapToObjects="1">
      <p:cViewPr varScale="1">
        <p:scale>
          <a:sx n="88" d="100"/>
          <a:sy n="88" d="100"/>
        </p:scale>
        <p:origin x="2172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80A1D05-E68A-4A1F-AED1-678DFE1A52A2}"/>
    <pc:docChg chg="modSld">
      <pc:chgData name="" userId="" providerId="" clId="Web-{680A1D05-E68A-4A1F-AED1-678DFE1A52A2}" dt="2018-11-04T07:58:06.546" v="70" actId="20577"/>
      <pc:docMkLst>
        <pc:docMk/>
      </pc:docMkLst>
      <pc:sldChg chg="modSp modNotes">
        <pc:chgData name="" userId="" providerId="" clId="Web-{680A1D05-E68A-4A1F-AED1-678DFE1A52A2}" dt="2018-11-04T07:58:03.781" v="69" actId="20577"/>
        <pc:sldMkLst>
          <pc:docMk/>
          <pc:sldMk cId="1924378642" sldId="292"/>
        </pc:sldMkLst>
        <pc:spChg chg="mod">
          <ac:chgData name="" userId="" providerId="" clId="Web-{680A1D05-E68A-4A1F-AED1-678DFE1A52A2}" dt="2018-11-04T07:58:03.781" v="69" actId="20577"/>
          <ac:spMkLst>
            <pc:docMk/>
            <pc:sldMk cId="1924378642" sldId="292"/>
            <ac:spMk id="7" creationId="{43B95F58-094B-4C7C-B7C6-6FF97DB04D10}"/>
          </ac:spMkLst>
        </pc:spChg>
      </pc:sldChg>
      <pc:sldChg chg="modSp modNotes">
        <pc:chgData name="" userId="" providerId="" clId="Web-{680A1D05-E68A-4A1F-AED1-678DFE1A52A2}" dt="2018-11-04T07:50:27.936" v="31" actId="20577"/>
        <pc:sldMkLst>
          <pc:docMk/>
          <pc:sldMk cId="4126932682" sldId="294"/>
        </pc:sldMkLst>
        <pc:spChg chg="mod">
          <ac:chgData name="" userId="" providerId="" clId="Web-{680A1D05-E68A-4A1F-AED1-678DFE1A52A2}" dt="2018-11-04T07:50:27.936" v="31" actId="20577"/>
          <ac:spMkLst>
            <pc:docMk/>
            <pc:sldMk cId="4126932682" sldId="294"/>
            <ac:spMk id="7" creationId="{43B95F58-094B-4C7C-B7C6-6FF97DB04D10}"/>
          </ac:spMkLst>
        </pc:spChg>
      </pc:sldChg>
      <pc:sldChg chg="modNotes">
        <pc:chgData name="" userId="" providerId="" clId="Web-{680A1D05-E68A-4A1F-AED1-678DFE1A52A2}" dt="2018-11-04T07:49:16.608" v="1"/>
        <pc:sldMkLst>
          <pc:docMk/>
          <pc:sldMk cId="763878825" sldId="296"/>
        </pc:sldMkLst>
      </pc:sldChg>
    </pc:docChg>
  </pc:docChgLst>
  <pc:docChgLst>
    <pc:chgData clId="Web-{69EB8394-D299-4E5B-B3A0-9B9592027E7A}"/>
    <pc:docChg chg="addSld delSld modSld modSection">
      <pc:chgData name="" userId="" providerId="" clId="Web-{69EB8394-D299-4E5B-B3A0-9B9592027E7A}" dt="2018-11-06T04:00:28.042" v="54" actId="14100"/>
      <pc:docMkLst>
        <pc:docMk/>
      </pc:docMkLst>
      <pc:sldChg chg="modSp add del replId">
        <pc:chgData name="" userId="" providerId="" clId="Web-{69EB8394-D299-4E5B-B3A0-9B9592027E7A}" dt="2018-11-06T03:58:38.806" v="9"/>
        <pc:sldMkLst>
          <pc:docMk/>
          <pc:sldMk cId="920896048" sldId="314"/>
        </pc:sldMkLst>
        <pc:spChg chg="mod">
          <ac:chgData name="" userId="" providerId="" clId="Web-{69EB8394-D299-4E5B-B3A0-9B9592027E7A}" dt="2018-11-06T03:57:14.478" v="8" actId="20577"/>
          <ac:spMkLst>
            <pc:docMk/>
            <pc:sldMk cId="920896048" sldId="314"/>
            <ac:spMk id="2" creationId="{61D51A4F-A048-4C16-93AD-7944F13EBF24}"/>
          </ac:spMkLst>
        </pc:spChg>
      </pc:sldChg>
      <pc:sldChg chg="modSp new">
        <pc:chgData name="" userId="" providerId="" clId="Web-{69EB8394-D299-4E5B-B3A0-9B9592027E7A}" dt="2018-11-06T04:00:28.042" v="54" actId="14100"/>
        <pc:sldMkLst>
          <pc:docMk/>
          <pc:sldMk cId="1781730197" sldId="314"/>
        </pc:sldMkLst>
        <pc:spChg chg="mod">
          <ac:chgData name="" userId="" providerId="" clId="Web-{69EB8394-D299-4E5B-B3A0-9B9592027E7A}" dt="2018-11-06T03:58:59.042" v="13" actId="14100"/>
          <ac:spMkLst>
            <pc:docMk/>
            <pc:sldMk cId="1781730197" sldId="314"/>
            <ac:spMk id="2" creationId="{F053683B-B88C-41B2-8648-6F570502B0D4}"/>
          </ac:spMkLst>
        </pc:spChg>
        <pc:spChg chg="mod">
          <ac:chgData name="" userId="" providerId="" clId="Web-{69EB8394-D299-4E5B-B3A0-9B9592027E7A}" dt="2018-11-06T04:00:28.042" v="54" actId="14100"/>
          <ac:spMkLst>
            <pc:docMk/>
            <pc:sldMk cId="1781730197" sldId="314"/>
            <ac:spMk id="3" creationId="{12D8E13A-235F-4B3D-A48A-E567C4C1C84C}"/>
          </ac:spMkLst>
        </pc:spChg>
        <pc:spChg chg="mod">
          <ac:chgData name="" userId="" providerId="" clId="Web-{69EB8394-D299-4E5B-B3A0-9B9592027E7A}" dt="2018-11-06T04:00:24.104" v="53" actId="20577"/>
          <ac:spMkLst>
            <pc:docMk/>
            <pc:sldMk cId="1781730197" sldId="314"/>
            <ac:spMk id="4" creationId="{F86984D6-EC76-4049-B8CB-F79372A80584}"/>
          </ac:spMkLst>
        </pc:spChg>
      </pc:sldChg>
    </pc:docChg>
  </pc:docChgLst>
  <pc:docChgLst>
    <pc:chgData clId="Web-{C65ABF5A-CC5C-4BA4-8778-1848E485D0A0}"/>
    <pc:docChg chg="modSld">
      <pc:chgData name="" userId="" providerId="" clId="Web-{C65ABF5A-CC5C-4BA4-8778-1848E485D0A0}" dt="2018-11-05T07:05:12.944" v="60"/>
      <pc:docMkLst>
        <pc:docMk/>
      </pc:docMkLst>
      <pc:sldChg chg="modSp modNotes">
        <pc:chgData name="" userId="" providerId="" clId="Web-{C65ABF5A-CC5C-4BA4-8778-1848E485D0A0}" dt="2018-11-05T06:52:42.506" v="31"/>
        <pc:sldMkLst>
          <pc:docMk/>
          <pc:sldMk cId="3061303267" sldId="287"/>
        </pc:sldMkLst>
        <pc:spChg chg="mod">
          <ac:chgData name="" userId="" providerId="" clId="Web-{C65ABF5A-CC5C-4BA4-8778-1848E485D0A0}" dt="2018-11-05T06:51:21.349" v="29" actId="20577"/>
          <ac:spMkLst>
            <pc:docMk/>
            <pc:sldMk cId="3061303267" sldId="287"/>
            <ac:spMk id="2" creationId="{D89167D9-4914-4198-BAAE-78CD7E4C50EE}"/>
          </ac:spMkLst>
        </pc:spChg>
      </pc:sldChg>
      <pc:sldChg chg="modSp">
        <pc:chgData name="" userId="" providerId="" clId="Web-{C65ABF5A-CC5C-4BA4-8778-1848E485D0A0}" dt="2018-11-05T06:53:56.334" v="56" actId="20577"/>
        <pc:sldMkLst>
          <pc:docMk/>
          <pc:sldMk cId="2883303204" sldId="289"/>
        </pc:sldMkLst>
        <pc:spChg chg="mod">
          <ac:chgData name="" userId="" providerId="" clId="Web-{C65ABF5A-CC5C-4BA4-8778-1848E485D0A0}" dt="2018-11-05T06:53:56.334" v="56" actId="20577"/>
          <ac:spMkLst>
            <pc:docMk/>
            <pc:sldMk cId="2883303204" sldId="289"/>
            <ac:spMk id="9" creationId="{3B16868A-03E5-4852-BFF3-D92FFEEE8AE0}"/>
          </ac:spMkLst>
        </pc:spChg>
      </pc:sldChg>
      <pc:sldChg chg="modSp">
        <pc:chgData name="" userId="" providerId="" clId="Web-{C65ABF5A-CC5C-4BA4-8778-1848E485D0A0}" dt="2018-11-05T06:19:13.564" v="2" actId="20577"/>
        <pc:sldMkLst>
          <pc:docMk/>
          <pc:sldMk cId="1784087792" sldId="297"/>
        </pc:sldMkLst>
        <pc:spChg chg="mod">
          <ac:chgData name="" userId="" providerId="" clId="Web-{C65ABF5A-CC5C-4BA4-8778-1848E485D0A0}" dt="2018-11-05T06:19:13.564" v="2" actId="20577"/>
          <ac:spMkLst>
            <pc:docMk/>
            <pc:sldMk cId="1784087792" sldId="297"/>
            <ac:spMk id="7" creationId="{43B95F58-094B-4C7C-B7C6-6FF97DB04D10}"/>
          </ac:spMkLst>
        </pc:spChg>
      </pc:sldChg>
      <pc:sldChg chg="modSp">
        <pc:chgData name="" userId="" providerId="" clId="Web-{C65ABF5A-CC5C-4BA4-8778-1848E485D0A0}" dt="2018-11-05T06:20:56.174" v="23" actId="20577"/>
        <pc:sldMkLst>
          <pc:docMk/>
          <pc:sldMk cId="2725159964" sldId="299"/>
        </pc:sldMkLst>
        <pc:spChg chg="mod">
          <ac:chgData name="" userId="" providerId="" clId="Web-{C65ABF5A-CC5C-4BA4-8778-1848E485D0A0}" dt="2018-11-05T06:20:56.174" v="23" actId="20577"/>
          <ac:spMkLst>
            <pc:docMk/>
            <pc:sldMk cId="2725159964" sldId="299"/>
            <ac:spMk id="7" creationId="{43B95F58-094B-4C7C-B7C6-6FF97DB04D10}"/>
          </ac:spMkLst>
        </pc:spChg>
      </pc:sldChg>
      <pc:sldChg chg="modSp modNotes">
        <pc:chgData name="" userId="" providerId="" clId="Web-{C65ABF5A-CC5C-4BA4-8778-1848E485D0A0}" dt="2018-11-05T07:05:12.944" v="60"/>
        <pc:sldMkLst>
          <pc:docMk/>
          <pc:sldMk cId="1296563023" sldId="303"/>
        </pc:sldMkLst>
        <pc:picChg chg="mod modCrop">
          <ac:chgData name="" userId="" providerId="" clId="Web-{C65ABF5A-CC5C-4BA4-8778-1848E485D0A0}" dt="2018-11-05T07:04:42.429" v="59"/>
          <ac:picMkLst>
            <pc:docMk/>
            <pc:sldMk cId="1296563023" sldId="303"/>
            <ac:picMk id="9" creationId="{39A9BE45-5067-4878-A818-AB43ABD75E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9034A-C2F2-BB4A-8671-E08345D3A2EF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373EC-EBC7-4447-98F0-501A6CEC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16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ходе занятия мы попробуем ответить на следующие вопросы:</a:t>
            </a:r>
          </a:p>
          <a:p>
            <a:pPr marL="171450" indent="-171450">
              <a:buFontTx/>
              <a:buChar char="-"/>
            </a:pPr>
            <a:r>
              <a:rPr lang="ru-RU" dirty="0"/>
              <a:t>Зачем мне вообще пользоваться какой-либо системой контроля версий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Почему именно гит, а не любая другая СКВ</a:t>
            </a:r>
          </a:p>
          <a:p>
            <a:pPr marL="171450" indent="-171450">
              <a:buFontTx/>
              <a:buChar char="-"/>
            </a:pPr>
            <a:r>
              <a:rPr lang="ru-RU" dirty="0"/>
              <a:t>Хорошо, я понял что мне нужен гит. Как мне начать им пользоваться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8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Де­цен­тра­лизо­ван­ные сис­те­мы кон­тро­ля вер­сий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кли­ен­ты не прос­то ска­чива­ют сни­мок всех фай­лов (сос­то­яние фай­лов на оп­ре­делён­ный мо­мент вре­мени): они пол­ностью ко­пиру­ют ре­пози­торий. В этом слу­чае, ес­ли один из сер­ве­ров, че­рез ко­торый раз­ра­бот­чи­ки об­ме­нива­лись дан­ны­ми, ум­рёт, лю­бой кли­ент­ский ре­пози­торий мо­жет быть ско­пиро­ван на дру­гой сер­вер для про­дол­же­ния ра­боты. Каж­дая ко­пия ре­пози­тория яв­ля­ет­ся пол­ным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бэ­капом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всех дан­ных.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Бо­лее то­го, мно­гие ДСКВ мо­гут од­новре­мен­но вза­имо­дей­ство­вать с нес­коль­ки­ми уда­лён­ны­ми ре­пози­тори­ями, бла­года­ря это­му вы мо­жете ра­ботать с раз­личны­ми груп­па­ми лю­дей, при­меняя раз­личные под­хо­ды еди­нов­ре­мен­но, в рам­ках од­но­го про­ек­та. Это поз­во­ля­ет при­менять сра­зу нес­коль­ко под­хо­дов в раз­ра­бот­ке, нап­ри­мер, и­ерар­хи­чес­кие мо­дели, что со­вер­шенно не­воз­можно в цен­тра­лизо­ван­ных сис­те­мах.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0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09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Ос­новное от­ли­чие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Git’а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лю­бой дру­гой СКВ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Subversion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её соб­ратья вклю­читель­но), это под­ход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Git’а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ра­боте со сво­ими дан­ны­ми. Кон­цепту­аль­но, боль­шинс­тво дру­гих сис­тем хра­нят ин­форма­цию в ви­де спис­ка из­ме­нений в фай­лах. Эти сис­те­мы (CVS,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Subversion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Perforce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Bazaar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т.д.) пред­став­ля­ют ин­форма­цию в ви­де на­бора фай­лов и из­ме­нений, сде­лан­ных в каж­дом фай­ле, по вре­мени.</a:t>
            </a:r>
          </a:p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хра­нит и не об­ра­баты­ва­ет дан­ные та­ким спо­собом. Вмес­то это­го, под­ход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Git’а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хра­нению дан­ных боль­ше по­хож на на­бор сним­ков ми­ни­атюр­ной фай­ло­вой сис­те­мы. 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24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Каж­дый раз, ког­да вы де­ла­ете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есть сох­ра­ня­ете сос­то­яние сво­его про­ек­та 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Git’е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сис­те­ма за­поми­на­ет, как выг­ля­дит каж­дый файл в этот мо­мент, и сох­ра­ня­ет ссыл­ку на этот сни­мок. Для уве­личе­ния эф­фектив­ности, ес­ли фай­лы не бы­ли из­ме­нены,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за­поми­на­ет эти фай­лы вновь, а толь­ко соз­да­ёт ссыл­ку на пре­дыду­щую вер­сию иден­тично­го фай­ла, ко­торый уже сох­ра­нён.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пред­став­ля­ет свои дан­ные как, ска­жем,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по­ток сним­ков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05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име­ет три ос­новных сос­то­яния, в ко­торых мо­гут на­ходить­ся ва­ши фай­лы: за­фик­си­рован­ном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committed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из­ме­нён­ном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modified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под­го­тов­ленном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“За­фик­си­рован­ный” зна­чит, что файл уже сох­ра­нён в ва­шей ло­каль­ной ба­зе. К из­ме­нён­ным от­но­сят­ся фай­лы, ко­торые по­меня­лись, но ещё не бы­ли за­фик­си­рова­ны. Под­го­тов­ленные фай­лы — это из­ме­нён­ные фай­лы, от­ме­чен­ные для вклю­чения в сле­ду­ющий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ком­мит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по­дош­ли к трём ос­новным сек­ци­ям про­ек­та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Git: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dirty="0" err="1"/>
              <a:t>Git</a:t>
            </a:r>
            <a:r>
              <a:rPr lang="ru-RU" dirty="0"/>
              <a:t>-ди</a:t>
            </a:r>
            <a:r>
              <a:rPr lang="ru-RU" sz="1200" b="0" i="0" kern="1200" dirty="0">
                <a:effectLst/>
                <a:latin typeface="+mn-lt"/>
                <a:ea typeface="+mn-ea"/>
                <a:cs typeface="+mn-cs"/>
              </a:rPr>
              <a:t>­рек­то­рия — это то мес­то, где </a:t>
            </a:r>
            <a:r>
              <a:rPr lang="ru-RU" sz="1200" b="0" i="0" kern="1200" dirty="0" err="1"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effectLst/>
                <a:latin typeface="+mn-lt"/>
                <a:ea typeface="+mn-ea"/>
                <a:cs typeface="+mn-cs"/>
              </a:rPr>
              <a:t> хра­нит ме­тадан­ные и ба­зу объ­ек­тов ва­шего про­ек­та. Это са­мая важ­ная часть </a:t>
            </a:r>
            <a:r>
              <a:rPr lang="ru-RU" sz="1200" b="0" i="0" kern="1200" dirty="0" err="1"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effectLst/>
                <a:latin typeface="+mn-lt"/>
                <a:ea typeface="+mn-ea"/>
                <a:cs typeface="+mn-cs"/>
              </a:rPr>
              <a:t>, и это та часть, ко­торая ко­пиру­ет­ся при кло­ниро­вании ре­пози­тория с дру­гого компь­юте­ра.</a:t>
            </a:r>
            <a:endParaRPr lang="ru-RU" sz="1200" b="0" i="0" kern="1200" dirty="0">
              <a:latin typeface="+mn-lt"/>
              <a:cs typeface="Calibri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Ра­бочая ди­рек­то­рия яв­ля­ет­ся сним­ком вер­сии про­ек­та. Фай­лы рас­па­ковы­ва­ют­ся из сжа­той ба­зы дан­ных 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-ди­рек­то­рии и рас­по­лага­ют­ся на дис­ке, для то­го что­бы их мож­но бы­ло из­ме­нять и ис­поль­зо­вать.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Об­ласть под­го­тов­ленных фай­лов — это файл, рас­по­лага­ющий­ся в ва­шей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-ди­рек­то­рии, в нём со­дер­жится ин­форма­ция о том, ка­кие из­ме­нения по­падут в сле­ду­ющий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Эту об­ласть ещё на­зыва­ют “ин­декс”, од­на­ко на­зывать её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-об­ласть так­же об­щепри­нято.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Ба­зовый под­ход в ра­боте с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выг­ля­дит так: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Вы из­ме­ня­ете фай­лы в ва­шей ра­бочей ди­рек­то­рии.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Вы до­бав­ля­ете фай­лы в ин­декс, до­бав­ляя тем са­мым их сним­ки в об­ласть под­го­тов­ленных фай­лов.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Ког­да вы де­ла­ете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ис­поль­зу­ют­ся фай­лы из ин­декса как есть, и этот сни­мок сох­ра­ня­ет­ся в ва­шу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ди­рек­то­рию.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Ес­ли оп­ре­делён­ная вер­сия фай­ла есть 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-ди­рек­то­рии, эта вер­сия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за­ком­ми­чена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Ес­ли файл из­ме­нён и до­бав­лен в ин­декс, зна­чит, он бу­дет до­бав­лен в сле­ду­ющий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 ес­ли файл был из­ме­нён с мо­мен­та пос­ледне­го рас­па­ковы­вания из ре­пози­тория, но не был до­бав­лен в ин­декс, он счи­та­ет­ся из­ме­нён­ным.</a:t>
            </a:r>
          </a:p>
          <a:p>
            <a:r>
              <a:rPr lang="en-US" dirty="0"/>
              <a:t>Git-</a:t>
            </a:r>
            <a:r>
              <a:rPr lang="ru-RU" sz="1200" b="0" i="0" kern="1200" dirty="0">
                <a:effectLst/>
                <a:latin typeface="+mn-lt"/>
                <a:ea typeface="+mn-ea"/>
                <a:cs typeface="+mn-cs"/>
              </a:rPr>
              <a:t>ди­рек­то­рия (</a:t>
            </a:r>
            <a:r>
              <a:rPr lang="en-US" sz="1200" b="0" i="0" kern="1200" dirty="0">
                <a:effectLst/>
                <a:latin typeface="+mn-lt"/>
                <a:ea typeface="+mn-ea"/>
                <a:cs typeface="+mn-cs"/>
              </a:rPr>
              <a:t>Git directory), </a:t>
            </a:r>
            <a:r>
              <a:rPr lang="ru-RU" sz="1200" b="0" i="0" kern="1200" dirty="0">
                <a:effectLst/>
                <a:latin typeface="+mn-lt"/>
                <a:ea typeface="+mn-ea"/>
                <a:cs typeface="+mn-cs"/>
              </a:rPr>
              <a:t>ра­бочая ди­рек­то­рия (</a:t>
            </a:r>
            <a:r>
              <a:rPr lang="en-US" sz="1200" b="0" i="0" kern="1200" dirty="0">
                <a:effectLst/>
                <a:latin typeface="+mn-lt"/>
                <a:ea typeface="+mn-ea"/>
                <a:cs typeface="+mn-cs"/>
              </a:rPr>
              <a:t>working directory) </a:t>
            </a:r>
            <a:r>
              <a:rPr lang="ru-RU" sz="1200" b="0" i="0" kern="1200" dirty="0">
                <a:effectLst/>
                <a:latin typeface="+mn-lt"/>
                <a:ea typeface="+mn-ea"/>
                <a:cs typeface="+mn-cs"/>
              </a:rPr>
              <a:t>и об­ласть под­го­тов­ленных фай­лов (</a:t>
            </a:r>
            <a:r>
              <a:rPr lang="en-US" sz="1200" b="0" i="0" kern="1200" dirty="0">
                <a:effectLst/>
                <a:latin typeface="+mn-lt"/>
                <a:ea typeface="+mn-ea"/>
                <a:cs typeface="+mn-cs"/>
              </a:rPr>
              <a:t>staging area).</a:t>
            </a:r>
            <a:r>
              <a:rPr lang="ru-RU" sz="1200" b="0" i="0" kern="1200" dirty="0">
                <a:effectLst/>
                <a:latin typeface="+mn-lt"/>
                <a:ea typeface="+mn-ea"/>
                <a:cs typeface="+mn-cs"/>
              </a:rPr>
              <a:t>.</a:t>
            </a:r>
            <a:endParaRPr lang="ru-RU" dirty="0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04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55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сос­тав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Git’а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вхо­дит ути­лита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config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ко­торая поз­во­ля­ет прос­матри­вать и нас­тра­ивать па­рамет­ры, кон­тро­лиру­ющие все ас­пекты ра­боты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Git’а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так­же его внеш­ний вид. Эти па­рамет­ры мо­гут быть сох­ра­нены в трёх мес­тах: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 /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со­дер­жит зна­чения, об­щие для всех поль­зо­вате­лей сис­те­мы и для всех их ре­пози­тори­ев. Ес­ли при за­пус­ке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ука­зать па­раметр --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па­рамет­ры бу­дут чи­тать­ся и сох­ра­нять­ся имен­но в этот файл.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 ~/.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~/.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хра­нит нас­трой­ки кон­крет­но­го поль­зо­вате­ля. Этот файл ис­поль­зу­ет­ся при ука­зании па­рамет­ра --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ка­тало­ге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Git’а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(т.е. .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 том ре­пози­тории, ко­торый вы ис­поль­зу­ете в дан­ный мо­мент, хра­нит нас­трой­ки кон­крет­но­го ре­пози­тория.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Нас­трой­ки на каж­дом сле­ду­ющем уров­не под­ме­ня­ют нас­трой­ки из пре­дыду­щих уров­ней, то есть зна­чения в .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пе­рек­ры­ва­ют со­от­ветс­тву­ющие зна­чения в /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gitconfig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07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Пер­вое, что вам сле­ду­ет сде­лать пос­ле ус­та­нов­ки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Git’а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— ука­зать ва­ше имя и ад­рес элек­трон­ной поч­ты. Это важ­но, по­тому что каждый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Git’е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со­дер­жит эту ин­форма­цию, и она вклю­чена 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ком­ми­ты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пе­реда­ва­емые ва­ми, и не мо­жет быть да­лее из­ме­нена: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62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не любите </a:t>
            </a:r>
            <a:r>
              <a:rPr lang="en-US" dirty="0"/>
              <a:t>Vim</a:t>
            </a:r>
            <a:r>
              <a:rPr lang="ru-RU" dirty="0"/>
              <a:t>, то можно установить ваш любимый редактор в качестве редактора гит. Я настроит Гит на использование </a:t>
            </a:r>
            <a:r>
              <a:rPr lang="en-US" dirty="0"/>
              <a:t>VS Code</a:t>
            </a:r>
            <a:r>
              <a:rPr lang="ru-RU" dirty="0"/>
              <a:t>. Также я хочу, чтобы </a:t>
            </a:r>
            <a:r>
              <a:rPr lang="ru-RU" dirty="0" err="1"/>
              <a:t>стравнения</a:t>
            </a:r>
            <a:r>
              <a:rPr lang="ru-RU" dirty="0"/>
              <a:t> и слияние тоже делались в этом редакторе.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2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Репозиторий, это директория в которой </a:t>
            </a:r>
            <a:r>
              <a:rPr lang="en-US" dirty="0"/>
              <a:t>git </a:t>
            </a:r>
            <a:r>
              <a:rPr lang="ru-RU" dirty="0"/>
              <a:t>отслеживает файлы. Основой репозитория служит папка </a:t>
            </a:r>
            <a:r>
              <a:rPr lang="en-US" dirty="0"/>
              <a:t>.git.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6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Давай те прочитаем одно из определений СКВ - это сис­те­ма, за­писы­ва­ющая из­ме­нения в файл или на­бор фай­лов в те­чение вре­мени и поз­во­ля­ющая вер­нуть­ся поз­же к оп­ре­делён­ной вер­сии.</a:t>
            </a:r>
          </a:p>
          <a:p>
            <a:r>
              <a:rPr lang="ru-RU" dirty="0"/>
              <a:t>Получается, что используя это ПО мы можем вносить изменения и если они нас не устроят, то вернуться к одному из предыдущих состояний.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07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по­луче­ния ко­пии су­щес­тву­юще­го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-ре­пози­тория, нап­ри­мер, про­ек­та, в ко­торый вы хо­тите внес­ти свой вклад, не­об­хо­димо ис­поль­зо­вать ко­ман­ду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clone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по­луча­ет ко­пию прак­ти­чес­ки всех дан­ных, ко­торые есть на сер­ве­ре. При вы­пол­не­нии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clone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 сер­ве­ра за­бира­ет­ся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pulled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каж­дая вер­сия каж­до­го фай­ла из ис­то­рии про­ек­та. Фак­ти­чес­ки, ес­ли сер­верный диск вый­дет из строя, вы мо­жете ис­поль­зо­вать лю­бой из кло­нов на лю­бом из кли­ен­тов, для то­го, что­бы вер­нуть сер­вер в то сос­то­яние, в ко­тором он на­ходил­ся в мо­мент кло­ниро­вания</a:t>
            </a:r>
          </a:p>
          <a:p>
            <a:r>
              <a:rPr lang="ru" dirty="0"/>
              <a:t>Чтобы начать работать над веткой из </a:t>
            </a:r>
            <a:r>
              <a:rPr lang="ru" dirty="0" err="1"/>
              <a:t>удалёного</a:t>
            </a:r>
            <a:r>
              <a:rPr lang="ru" dirty="0"/>
              <a:t> репозитория, нужно выполнить команду </a:t>
            </a:r>
            <a:r>
              <a:rPr lang="en-US" dirty="0"/>
              <a:t>git checkout --track origin/</a:t>
            </a:r>
            <a:r>
              <a:rPr lang="en-US" dirty="0" err="1"/>
              <a:t>daves_branch</a:t>
            </a:r>
            <a:r>
              <a:rPr lang="ru" dirty="0"/>
              <a:t>. Она скачает изменения и создаст локальную </a:t>
            </a:r>
            <a:r>
              <a:rPr lang="ru" dirty="0" err="1"/>
              <a:t>копиию</a:t>
            </a:r>
            <a:r>
              <a:rPr lang="ru" dirty="0"/>
              <a:t> ветки</a:t>
            </a:r>
            <a:endParaRPr lang="ru-RU" dirty="0"/>
          </a:p>
          <a:p>
            <a:endParaRPr lang="ru-RU" dirty="0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27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Итак, у вас име­ет­ся нас­то­ящий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-ре­пози­торий и ра­бочая ко­пия фай­лов для не­кото­рого про­ек­та. Вам нуж­но де­лать не­кото­рые из­ме­нения и фик­си­ровать “сним­ки” сос­то­яния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этих из­ме­нений в ва­шем ре­пози­тории каж­дый раз, ког­да про­ект дос­ти­га­ет сос­то­яния, ко­торое вам хо­телось бы сох­ра­нить.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За­пом­ни­те, каж­дый файл в ва­шем ра­бочем ка­тало­ге мо­жет на­ходить­ся в од­ном из двух сос­то­яний: под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вер­си­он­ным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кон­тро­лем (от­сле­жива­емые) и нет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не­от­сле­жива­емые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От­сле­жива­емые фай­лы — это те фай­лы, ко­торые бы­ли в пос­леднем слеп­ке сос­то­яния про­ек­та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они мо­гут быть не­из­ме­нён­ны­ми, из­ме­нён­ны­ми или под­го­тов­ленны­ми к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ком­ми­ту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Не­от­сле­жива­емые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фай­лы — это всё ос­таль­ное, лю­бые фай­лы в ва­шем ра­бочем ка­тало­ге, ко­торые не вхо­дили в ваш пос­ледний сле­пок сос­то­яния и не под­го­тов­ле­ны к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ком­ми­ту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Ког­да вы впер­вые кло­ниру­ете ре­пози­торий, все фай­лы бу­дут от­сле­жива­емы­ми и не­из­ме­нён­ны­ми, по­тому что вы толь­ко взя­ли их из хра­нили­ща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checked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ни­чего по­ка не ре­дак­ти­рова­ли.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толь­ко вы от­ре­дак­ти­ру­ете фай­лы,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бу­дет рас­смат­ри­вать их как из­ме­нён­ные, т.к. вы из­ме­нили их с мо­мен­та пос­ледне­го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ком­ми­та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Вы ин­декси­ру­ете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эти из­ме­нения и за­тем фик­си­ру­ете все ин­декси­рован­ные из­ме­нения, а за­тем цикл пов­то­ря­ет­ся.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4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то­го что­бы на­чать от­сле­живать (до­бавить под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вер­си­он­ный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кон­троль) но­вый файл, ис­поль­зу­ет­ся ко­ман­да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80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Да­вай­те мо­дифи­циру­ем файл, уже на­ходя­щий­ся под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вер­си­он­ным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кон­тро­лем. Ес­ли вы из­ме­ните от­сле­жива­емый файл ``CONTRIBUTING.md`` и пос­ле это­го сно­ва вы­пол­ни­те ко­ман­ду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ре­зуль­тат бу­дет при­мер­но сле­ду­ющим: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 ``CONTRIBUTING.md`` на­ходит­ся в сек­ции ``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staged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 — это оз­на­ча­ет, что от­сле­жива­емый файл был из­ме­нён в ра­бочем ка­тало­ге, но по­ка не про­ин­декси­рован. Что­бы про­ин­декси­ровать его, не­об­хо­димо вы­пол­нить ко­ман­ду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мно­гофун­кци­ональ­ная ко­ман­да, она ис­поль­зу­ет­ся для до­бав­ле­ния под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вер­си­он­ный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кон­троль но­вых фай­лов, для ин­декса­ции из­ме­нений, а так­же для дру­гих це­лей, нап­ри­мер для ука­зания фай­лов с ис­прав­ленным кон­флик­том сли­яния. Вам мо­жет быть по­нят­нее, ес­ли вы бу­дете ду­мать об этом как ``до­бавить этот кон­тент в сле­ду­ющий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``, а не как ``до­бавить этот файл в про­ект``. </a:t>
            </a:r>
          </a:p>
          <a:p>
            <a:r>
              <a:rPr lang="ru-RU" dirty="0"/>
              <a:t>Для отмены добавления файла в индекс, можно воспользоваться </a:t>
            </a:r>
            <a:r>
              <a:rPr lang="ru" dirty="0"/>
              <a:t>$ </a:t>
            </a:r>
            <a:r>
              <a:rPr lang="ru" dirty="0" err="1"/>
              <a:t>git</a:t>
            </a:r>
            <a:r>
              <a:rPr lang="ru" dirty="0"/>
              <a:t> </a:t>
            </a:r>
            <a:r>
              <a:rPr lang="ru" dirty="0" err="1"/>
              <a:t>reset</a:t>
            </a:r>
            <a:r>
              <a:rPr lang="ru" dirty="0"/>
              <a:t> HEAD </a:t>
            </a:r>
            <a:r>
              <a:rPr lang="en-US" dirty="0"/>
              <a:t>filename</a:t>
            </a:r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79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 </a:t>
            </a:r>
            <a:r>
              <a:rPr lang="ru" dirty="0"/>
              <a:t>показывает разницу между рабочей копией и индексом, если добавить параметр </a:t>
            </a:r>
            <a:r>
              <a:rPr lang="en-US" dirty="0"/>
              <a:t>--staged</a:t>
            </a:r>
            <a:r>
              <a:rPr lang="ru" dirty="0"/>
              <a:t>, то будут видны изменения </a:t>
            </a:r>
            <a:r>
              <a:rPr lang="ru" dirty="0" err="1"/>
              <a:t>мужду</a:t>
            </a:r>
            <a:r>
              <a:rPr lang="ru" dirty="0"/>
              <a:t> индексом и последним </a:t>
            </a:r>
            <a:r>
              <a:rPr lang="ru" dirty="0" err="1"/>
              <a:t>коммитом</a:t>
            </a:r>
            <a:endParaRPr lang="ru-RU" dirty="0" err="1"/>
          </a:p>
          <a:p>
            <a:endParaRPr lang="en-US" sz="1200" b="0" i="0" kern="1200" dirty="0">
              <a:latin typeface="+mn-lt"/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64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Те­перь, ког­да ваш ин­декс на­ходит­ся в та­ком сос­то­янии, как вам и хо­телось, вы мо­жете за­фик­си­ровать свои из­ме­нения. За­пом­ни­те, всё, что до сих пор не про­ин­декси­рова­но — лю­бые фай­лы, соз­данные или из­ме­нён­ные ва­ми, и для ко­торых вы не вы­пол­ни­ли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пос­ле мо­мен­та ре­дак­ти­рова­ния — не вой­дут в этот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ос­та­нут­ся из­ме­нён­ны­ми фай­ла­ми на ва­шем дис­ке. В на­шем слу­чае, ког­да вы в пос­ледний раз вы­пол­ня­ли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вы ви­дели что всё про­ин­декси­рова­но, и вот, вы го­товы к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ком­ми­ту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Итак, вы соз­да­ли свой пер­вый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Вы мо­жете ви­деть, что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вы­вел вам нем­но­го ин­форма­ции о се­бе: на ка­кую вет­ку вы вы­пол­ни­ли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ка­кая кон­троль­ная сум­ма SHA-1 у это­го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ком­ми­та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сколь­ко фай­лов бы­ло из­ме­нено, а так­же ста­тис­ти­ку по до­бав­ленным/уда­лён­ным стро­кам в этом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ком­ми­те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За­пом­ни­те, что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сох­ра­ня­ет сни­мок сос­то­яния ва­шего ин­декса. Всё, что вы не про­ин­декси­рова­ли, так и ви­сит в ра­бочем ка­тало­ге как из­ме­нён­ное; вы мо­жете сде­лать ещё один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что­бы до­бавить эти из­ме­нения в ре­пози­торий. Каж­дый раз, ког­да вы де­ла­ете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вы сох­ра­ня­ете сни­мок сос­то­яния ва­шего про­ек­та, ко­торый поз­же вы мо­жете вос­ста­новить или с ко­торым мож­но срав­нить те­кущее сос­то­яние.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Нес­мотря на то, что ин­декс мо­жет быть уди­витель­но по­лез­ным для соз­да­ния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ком­ми­тов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имен­но та­кими, как вам и хо­телось, он вре­мена­ми нес­коль­ко слож­нее, чем вам нуж­но в про­цес­се ра­боты. Ес­ли у вас есть же­лание про­пус­тить этап ин­декси­рова­ния,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пре­дос­тавля­ет прос­той спо­соб. До­бав­ле­ние па­рамет­ра </a:t>
            </a:r>
            <a:r>
              <a:rPr lang="ru-RU" dirty="0"/>
              <a:t>-a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ко­ман­ду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commit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зас­тавля­ет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ав­то­мати­чес­ки ин­декси­ровать каж­дый уже от­сле­жива­емый на мо­мент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ком­ми­та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файл, поз­во­ляя вам обой­тись без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4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просто уделать файл, а потом добавить его в </a:t>
            </a:r>
            <a:r>
              <a:rPr lang="en-US" dirty="0"/>
              <a:t>stage.</a:t>
            </a:r>
          </a:p>
          <a:p>
            <a:r>
              <a:rPr lang="ru-RU" dirty="0"/>
              <a:t>Можно воспользоваться командой, которая объединяет эти 2 действия</a:t>
            </a:r>
          </a:p>
          <a:p>
            <a:r>
              <a:rPr lang="ru-RU" dirty="0"/>
              <a:t>Если нужно сделать файл </a:t>
            </a:r>
            <a:r>
              <a:rPr lang="ru-RU" dirty="0" err="1"/>
              <a:t>неотслеживаемым</a:t>
            </a:r>
            <a:r>
              <a:rPr lang="ru-RU" dirty="0"/>
              <a:t>, но не удалять с диска, то можно использовать параметр </a:t>
            </a:r>
            <a:r>
              <a:rPr lang="en-US" dirty="0"/>
              <a:t>--cached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60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Пос­ле то­го, как вы соз­да­ли нес­коль­ко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ком­ми­тов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же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скло­ниро­вали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ре­пози­торий с уже су­щес­тву­ющей ис­то­ри­ей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ком­ми­тов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ве­ро­ят­но вам по­надо­бит­ся воз­можность пос­мотреть что бы­ло сде­лано – ис­то­рию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ком­ми­тов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Од­ним из ос­новных и на­ибо­лее мощ­ных инс­тру­мен­тов для это­го яв­ля­ет­ся ко­ман­да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log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умол­ча­нию (без ар­гу­мен­тов)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log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пе­речис­ля­ет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ком­ми­ты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сде­лан­ные в ре­пози­тории в об­ратном к хро­ноло­гичес­ко­му по­ряд­ке – пос­ледние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ком­ми­ты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на­ходят­ся ввер­ху. Из при­мера мож­но уви­деть, что дан­ная ко­ман­да пе­речис­ля­ет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ком­ми­ты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их SHA-1 кон­троль­ны­ми сум­ма­ми, име­нем и элек­трон­ной поч­той ав­то­ра, да­той соз­да­ния и со­об­ще­ни­ем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ком­ми­та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950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Не­кото­рые лю­ди, го­воря о мо­дели вет­вле­ния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на­зыва­ют ее “кил­лер-фи­ча”, что вы­год­но вы­деля­ет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фо­не ос­таль­ных СКВ. Что в ней та­кого осо­бен­но­го? Вет­вле­ние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очень лег­ко­вес­но. Опе­рация соз­да­ния вет­ки вы­пол­ня­ет­ся поч­ти мгно­вен­но, пе­рек­лю­чение меж­ду вет­ка­ми ту­да-сю­да, обыч­но, так­же быс­тро. В от­ли­чии от мно­гих дру­гих СКВ,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по­ощ­ря­ет про­цесс ра­боты, при ко­тором вет­вле­ние и сли­яние вы­пол­ня­ет­ся час­то, да­же по нес­коль­ко раз в день. По­нима­ние и вла­дение этой фун­кци­ональ­ностью да­ет Вам уни­каль­ный и мощ­ный инс­тру­мент, ко­торый мо­жет пол­ностью из­ме­нить при­выч­ный Вам про­цесс раз­ра­бот­ки.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60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Сохранять все этапы разработки.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Внеся изменения в один или несколько файлов проекта, программист записывает изменения в репозиторий – хранилище всех версий и изменений проекта. Стоит отметить, что сохраняется не весь проект целиком, а, в целях экономии места и времени сохранения изменений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Получать изменения от других разработчиков.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Так как, обычно, над разработкой проектов трудится целая команда специалистов, то они постоянно добавляют в репозиторий измененные файлы. Поэтому одной из основных задач системы контроля версий является возможность отслеживать все эти изменения и быстро обновлять состояние файлов до актуальной версии.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Объединять изменения.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Часто несколько программистов одновременно изменяют одни и те же файлы. Если изменения не пересекаются, то системы контроля версий позволяют легко и просто объединить эти изменения.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Решать конфликты.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Если несколько человек изменили один и тот же участок кода, то, автоматически, объединить такие изменения - невозможно. Обычно, системы контроля версий предоставляют собой инструменты, позволяющие вручную внести необходимые правки в текст программ, чтобы объединить конфликтующие части кода.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Откатываться к предыдущим версиям.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Если в приложении найдены критические ошибки, то системы контроля версий позволяют вернуть разработанное программное обеспечение к одной из последней рабочей версии, просто, скопировав из репозитория нужную версию программного обеспечение, либо отдельные файлы.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Поддержка нескольких версий ПО.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всегда можно сразу сохранять внесенные изменения. Часто приходится достаточно долго разрабатывать и отлаживать отдельные правки прежде, чем их можно объединить с основным программным обеспечением. В этом случае многие системы контроля версий позволяют организовывать параллельные ветки по контролю нескольких направлений развития программного обеспечения, быстро переключаться между ними, а затем объединять их в единое целое.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720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лучше понять, как Гит работает с ветвями, давайте немного глубже рассмотрим то, как гит хранит информацию о наших изменениях</a:t>
            </a:r>
          </a:p>
          <a:p>
            <a:r>
              <a:rPr lang="ru-RU" dirty="0"/>
              <a:t>Когда создаётся </a:t>
            </a:r>
            <a:r>
              <a:rPr lang="ru-RU" dirty="0" err="1"/>
              <a:t>коммит</a:t>
            </a:r>
            <a:r>
              <a:rPr lang="ru-RU" dirty="0"/>
              <a:t>, гит сохраняет его </a:t>
            </a:r>
            <a:r>
              <a:rPr lang="ru-RU" dirty="0" err="1"/>
              <a:t>метаинормацию</a:t>
            </a:r>
            <a:r>
              <a:rPr lang="ru-RU" dirty="0"/>
              <a:t>, а также дерево файлов, которое указывает на нужные снимки состояния файлов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04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добавите ещё несколько </a:t>
            </a:r>
            <a:r>
              <a:rPr lang="ru-RU" dirty="0" err="1"/>
              <a:t>коммитов</a:t>
            </a:r>
            <a:r>
              <a:rPr lang="ru-RU" dirty="0"/>
              <a:t>, то каждый из них будет храни указатель на своего предка.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Вет­ка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это лег­ко пе­реме­ща­емый ука­затель на один из этих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ком­ми­тов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Имя ос­новной вет­ки по умол­ча­нию 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Ког­да вы де­ла­ете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ком­ми­ты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по­луча­ете ос­новную вет­ку, ука­зыва­ющую на ваш пос­ледний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Каж­дый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ав­то­мати­чес­ки дви­га­ет этот ука­затель впе­ред.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18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168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же на са­мом де­ле про­ис­хо­дит, ког­да вы соз­да­ете вет­ку? Все­го лишь соз­да­ет­ся но­вый ука­затель для даль­ней­ше­го пе­реме­щения. До­пус­тим вы хо­тите соз­дать но­вую вет­ку с име­нем “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Вы мо­жете это сде­лать ко­ман­дой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branch</a:t>
            </a:r>
            <a:endParaRPr lang="en-US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ре­зуль­та­те соз­да­ет­ся но­вый ука­затель на тот же са­мый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ко­тором вы на­ходи­тесь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430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оп­ре­деля­ет, в ка­кой вет­ке вы на­ходи­тесь? Он хра­нит спе­ци­аль­ный ука­затель </a:t>
            </a:r>
            <a:r>
              <a:rPr lang="ru-RU" dirty="0"/>
              <a:t>HEAD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ука­затель на ло­каль­ную вет­ку, в ко­торой вы на­ходи­тесь. В на­шем слу­чае мы все еще на­ходим­ся в вет­ке “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 Ко­ман­да 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branch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толь­ко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соз­да­ет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но­вую вет­ку. Пе­рек­лю­чения не про­ис­хо­дит.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47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Важ­но за­пом­нить, что ког­да вы пе­рек­лю­ча­ете вет­ки в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фай­лы в ра­бочем ка­тало­ге ме­ня­ют­ся. Ес­ли вы пе­рек­лю­ча­етесь на ста­рую вет­ку, то ра­бочий ка­талог бу­дет выг­ля­деть так же, как выг­ля­дел на мо­мент пос­ледне­го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ком­ми­та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ту вет­ку.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864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того, чтобы влить в текущую ветку другую ветвь, нужно использовать команду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git merge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branchname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возникновении конфликтов, чтобы запустить настроенную ранее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утилиту решения конфликтов, нужно выполнить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 git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mergetool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361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есть 3 ветки.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2 ветки с фичам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output.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можно видеть из истории, в каждой из веток реализована разная функциональность. Теперь она завершена и нам нужно слить всё в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7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Сейчас у нас похожая задача, но в каждой задаче автор писал в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 том, какую функциональность добавил в программу. Это привело к конфликтам. Нужно разрешить из так, чтобы в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появилась информация о каждой задаче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164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Тут я сразу скажу, все герои вымышлены, а совпадения случайны.</a:t>
            </a:r>
          </a:p>
          <a:p>
            <a:r>
              <a:rPr lang="ru-RU" dirty="0"/>
              <a:t>Давайте представим ситуацию:</a:t>
            </a:r>
          </a:p>
          <a:p>
            <a:r>
              <a:rPr lang="ru-RU" dirty="0"/>
              <a:t>Вас зовут Костя. Волей судьбы вас угораздило попасть в универ. Там вам поручили выполнить лабораторную работу по программированию.</a:t>
            </a:r>
          </a:p>
          <a:p>
            <a:r>
              <a:rPr lang="ru-RU" dirty="0"/>
              <a:t>Вот он наш заветный файл </a:t>
            </a:r>
            <a:r>
              <a:rPr lang="en-US" dirty="0" err="1"/>
              <a:t>Program.cs</a:t>
            </a:r>
            <a:r>
              <a:rPr lang="ru-RU" dirty="0"/>
              <a:t>, для простоты будем считать что пока это вся наша </a:t>
            </a:r>
            <a:r>
              <a:rPr lang="ru-RU" dirty="0" err="1"/>
              <a:t>лаба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173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46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Кося решает честно придумать своё решение, чтобы на сдаче получить максимальный балл. </a:t>
            </a:r>
          </a:p>
          <a:p>
            <a:r>
              <a:rPr lang="ru-RU" dirty="0"/>
              <a:t>Всё идёт не плохо, но в какой-то момент Костя получаете из глубин системы исключение и так просто с ним разобраться не получается.</a:t>
            </a:r>
          </a:p>
          <a:p>
            <a:r>
              <a:rPr lang="ru-RU" dirty="0"/>
              <a:t>И тут его посещает мысль, может </a:t>
            </a:r>
            <a:r>
              <a:rPr lang="ru-RU" dirty="0" err="1"/>
              <a:t>нагуглить</a:t>
            </a:r>
            <a:r>
              <a:rPr lang="ru-RU" dirty="0"/>
              <a:t> решение?)Костю занесло на </a:t>
            </a:r>
            <a:r>
              <a:rPr lang="en-US" dirty="0"/>
              <a:t>SO </a:t>
            </a:r>
            <a:r>
              <a:rPr lang="ru-RU" dirty="0"/>
              <a:t>и решение выглядит подходящим. Он вставляете его в свою программу, но результат никак не сходится. </a:t>
            </a:r>
          </a:p>
          <a:p>
            <a:r>
              <a:rPr lang="ru-RU" dirty="0"/>
              <a:t>Но не время отчаиваться. Он решает попробовать ещё что-нибудь </a:t>
            </a:r>
            <a:r>
              <a:rPr lang="ru-RU" dirty="0" err="1"/>
              <a:t>скопипастить</a:t>
            </a:r>
            <a:r>
              <a:rPr lang="ru-RU" dirty="0"/>
              <a:t>. Но опять Костю ждёт неудача.</a:t>
            </a:r>
            <a:endParaRPr lang="en-US" dirty="0"/>
          </a:p>
          <a:p>
            <a:r>
              <a:rPr lang="ru-RU" dirty="0"/>
              <a:t>Становится понятно, что быстрее будет доработать первоначальное решение, но оказывается, что код уже изменён настолько, что восстановить его не получится, а придётся писать его заново.</a:t>
            </a:r>
          </a:p>
          <a:p>
            <a:r>
              <a:rPr lang="ru-RU" dirty="0"/>
              <a:t>Если бы Костя использовал СКВ, он бы без проблем смог вернуться к предыдущему состоянию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0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Прошлая лабораторная прошла не очень гладко, но жить как-то нужно. Тем более сегодня отменили 2 последних пары и съев </a:t>
            </a:r>
            <a:r>
              <a:rPr lang="ru-RU" dirty="0" err="1"/>
              <a:t>шавуху</a:t>
            </a:r>
            <a:r>
              <a:rPr lang="ru-RU" dirty="0"/>
              <a:t> по дороге домой, Костя решает заняться лабораторной под номером</a:t>
            </a:r>
            <a:r>
              <a:rPr lang="en-US" dirty="0"/>
              <a:t> 2</a:t>
            </a:r>
            <a:endParaRPr lang="ru-RU" dirty="0"/>
          </a:p>
          <a:p>
            <a:r>
              <a:rPr lang="ru-RU" dirty="0"/>
              <a:t>Всё идёт гладко и вот после часа работы вторая лабораторная готова</a:t>
            </a:r>
          </a:p>
          <a:p>
            <a:r>
              <a:rPr lang="ru-RU" dirty="0"/>
              <a:t>Костя видит, что третья лабораторная пишется на основе второй и, воспользовавшись боевым настроем, решает написать лабораторную 3</a:t>
            </a:r>
          </a:p>
          <a:p>
            <a:r>
              <a:rPr lang="ru-RU" dirty="0"/>
              <a:t>И тут его тоже ждёт успех. Завтра Костя пойдёт, сдаст сразу 2 </a:t>
            </a:r>
            <a:r>
              <a:rPr lang="ru-RU" dirty="0" err="1"/>
              <a:t>лабы</a:t>
            </a:r>
            <a:r>
              <a:rPr lang="ru-RU" dirty="0"/>
              <a:t> и купит себе шоколадку</a:t>
            </a:r>
          </a:p>
          <a:p>
            <a:r>
              <a:rPr lang="ru-RU" dirty="0"/>
              <a:t>Остаётся только скопировать на флэшку 2 папки с каждой лабораторной… </a:t>
            </a:r>
          </a:p>
          <a:p>
            <a:r>
              <a:rPr lang="ru-RU" dirty="0"/>
              <a:t>Постойте. Костя так погрузился в кодирование, что забыл скопировать вторую лабораторную в отдельную папку и написал 3ю поверх 2ой. Теперь придётся вспоминать, что там лишнего и восстанавливать код. Надеюсь, в этот раз Костя не забудет создать копию папки.</a:t>
            </a:r>
          </a:p>
          <a:p>
            <a:r>
              <a:rPr lang="ru-RU" dirty="0"/>
              <a:t>Если он использовал СКВ, то смог бы получить копию любого зафиксированного ранее состояния.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92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Костя способный студент, он учится на своих ошибках.</a:t>
            </a:r>
          </a:p>
          <a:p>
            <a:r>
              <a:rPr lang="ru-RU" dirty="0"/>
              <a:t>Теперь у него есть папка со второй лабораторной и отдельно папка с третьей</a:t>
            </a:r>
          </a:p>
          <a:p>
            <a:r>
              <a:rPr lang="ru-RU" dirty="0"/>
              <a:t>Перед сдачей он решает ещё раз проверить лабораторную 3 и находиТ в ней неприятный баг. </a:t>
            </a:r>
          </a:p>
          <a:p>
            <a:r>
              <a:rPr lang="ru-RU" dirty="0"/>
              <a:t>Он затрагивает несколько файлов. Не очень приятно, но Костя его исправляет.</a:t>
            </a:r>
          </a:p>
          <a:p>
            <a:r>
              <a:rPr lang="ru-RU" dirty="0"/>
              <a:t>При этом получается так, что баг есть и в лабораторной 2 и нужно найти все имения, которые Костя внёс в </a:t>
            </a:r>
            <a:r>
              <a:rPr lang="ru-RU" dirty="0" err="1"/>
              <a:t>лабу</a:t>
            </a:r>
            <a:r>
              <a:rPr lang="ru-RU" dirty="0"/>
              <a:t> 3 и аккуратно перенести во вторую. А потом ещё раз проверить.</a:t>
            </a:r>
          </a:p>
          <a:p>
            <a:r>
              <a:rPr lang="ru-RU" dirty="0"/>
              <a:t>Не очень приятное занятие.</a:t>
            </a:r>
          </a:p>
          <a:p>
            <a:r>
              <a:rPr lang="ru-RU" dirty="0"/>
              <a:t>Если бы Костя использовал СКВ, то смог бы подготовить исправление бага в виде набора изменений, который бы применил к обеим версиям.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8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73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Цен­тра­лизо­ван­ные сис­те­мы кон­тро­ля вер­сий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име­ют единс­твен­ный сер­вер, со­дер­жа­щий все вер­сии фай­лов, и не­кото­рое ко­личес­тво кли­ен­тов, ко­торые по­луча­ют фай­лы из это­го цен­тра­лизо­ван­но­го хра­нили­ща. При­мене­ние ЦСКВ яв­ля­лось стан­дартом на про­тяже­нии мно­гих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лет.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Са­мый оче­вид­ный ми­нус — это еди­ная точ­ка от­ка­за, пред­став­ленная цен­тра­лизо­ван­ным сер­ве­ром. Ес­ли этот сер­вер вый­дет из строя на час, то в те­чение это­го вре­мени ник­то не смо­жет ис­поль­зо­вать кон­троль вер­сий для сох­ра­нения из­ме­нений, над ко­торы­ми он ра­бота­ет, а так­же ник­то не смо­жет об­ме­нивать­ся эти­ми из­ме­нени­ями с дру­гими раз­ра­бот­чи­ками. Ес­ли жёс­ткий диск, на ко­тором хра­нит­ся цен­траль­ная БД, пов­реждён, а сво­ев­ре­мен­ные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бэ­капы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от­сутс­тву­ют, вы по­теря­ете всё — всю ис­то­рию про­ек­та, не счи­тая еди­нич­ных сним­ков ре­пози­тория, ко­торые сох­ра­нились на ло­каль­ных ма­шинах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раз­ра­бот­чи­ков.е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раз­ра­бот­чи­ки про­ек­та в оп­ре­делён­ной сте­пени зна­ют, чем за­нима­ет­ся каж­дый из них. Ад­ми­нис­тра­торы име­ют пол­ный кон­троль над тем, кто и что мо­жет де­лать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373EC-EBC7-4447-98F0-501A6CECA5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1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373712" y="2902223"/>
            <a:ext cx="7633251" cy="3164621"/>
          </a:xfrm>
          <a:prstGeom prst="rect">
            <a:avLst/>
          </a:prstGeom>
        </p:spPr>
        <p:txBody>
          <a:bodyPr/>
          <a:lstStyle>
            <a:lvl1pPr algn="l">
              <a:lnSpc>
                <a:spcPct val="114000"/>
              </a:lnSpc>
              <a:defRPr sz="4800" baseline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ru-RU" dirty="0"/>
              <a:t>Тема презентации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73063" y="389611"/>
            <a:ext cx="4732337" cy="1082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0" i="0" baseline="0">
                <a:solidFill>
                  <a:srgbClr val="D70C17"/>
                </a:solidFill>
                <a:latin typeface="Consolas" charset="0"/>
                <a:ea typeface="Consolas" charset="0"/>
                <a:cs typeface="Consolas" charset="0"/>
              </a:defRPr>
            </a:lvl1pPr>
            <a:lvl2pPr marL="342900" indent="0">
              <a:buNone/>
              <a:defRPr sz="21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2pPr>
            <a:lvl3pPr marL="685800" indent="0">
              <a:buNone/>
              <a:defRPr sz="21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3pPr>
            <a:lvl4pPr marL="1028700" indent="0">
              <a:buNone/>
              <a:defRPr sz="21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4pPr>
            <a:lvl5pPr marL="1371600" indent="0">
              <a:buNone/>
              <a:defRPr sz="21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5pPr>
          </a:lstStyle>
          <a:p>
            <a:pPr lvl="0"/>
            <a:r>
              <a:rPr lang="ru-RU"/>
              <a:t>Имена докладчиков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8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b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93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373712" y="2902223"/>
            <a:ext cx="7633251" cy="3164621"/>
          </a:xfrm>
          <a:prstGeom prst="rect">
            <a:avLst/>
          </a:prstGeom>
        </p:spPr>
        <p:txBody>
          <a:bodyPr/>
          <a:lstStyle>
            <a:lvl1pPr algn="l">
              <a:lnSpc>
                <a:spcPct val="114000"/>
              </a:lnSpc>
              <a:defRPr sz="4800" baseline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ru-RU" dirty="0"/>
              <a:t>В этот бокс помещается тезис в 1, 2 или 3 строки (одним абзацем)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3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spec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373712" y="2902223"/>
            <a:ext cx="7633251" cy="3164621"/>
          </a:xfrm>
          <a:prstGeom prst="rect">
            <a:avLst/>
          </a:prstGeom>
        </p:spPr>
        <p:txBody>
          <a:bodyPr/>
          <a:lstStyle>
            <a:lvl1pPr algn="l">
              <a:lnSpc>
                <a:spcPct val="114000"/>
              </a:lnSpc>
              <a:defRPr sz="4800" baseline="0">
                <a:solidFill>
                  <a:srgbClr val="D70C17"/>
                </a:solidFill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en-US" dirty="0" err="1"/>
              <a:t>www.insertlink.ru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-sho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373712" y="389611"/>
            <a:ext cx="8309111" cy="167772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4000" baseline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ru-RU" dirty="0"/>
              <a:t>Короткий список крупно плюс </a:t>
            </a:r>
            <a:r>
              <a:rPr lang="ru-RU" dirty="0" err="1"/>
              <a:t>линк</a:t>
            </a:r>
            <a:r>
              <a:rPr lang="ru-RU" dirty="0"/>
              <a:t> внизу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2067338"/>
            <a:ext cx="7872412" cy="3848432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950"/>
              </a:spcBef>
              <a:buClr>
                <a:srgbClr val="D70C17"/>
              </a:buClr>
              <a:buSzPct val="80000"/>
              <a:tabLst/>
              <a:defRPr sz="3300" b="0" i="0" baseline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>
              <a:defRPr sz="33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2pPr>
            <a:lvl3pPr>
              <a:defRPr sz="33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3pPr>
            <a:lvl4pPr>
              <a:defRPr sz="33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4pPr>
            <a:lvl5pPr>
              <a:defRPr sz="33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5pPr>
          </a:lstStyle>
          <a:p>
            <a:pPr lvl="0"/>
            <a:r>
              <a:rPr lang="ru-RU" dirty="0"/>
              <a:t>Первый пункт</a:t>
            </a:r>
          </a:p>
          <a:p>
            <a:pPr lvl="0"/>
            <a:r>
              <a:rPr lang="ru-RU" dirty="0"/>
              <a:t>Пункт номер два</a:t>
            </a:r>
          </a:p>
          <a:p>
            <a:pPr lvl="0"/>
            <a:r>
              <a:rPr lang="ru-RU" dirty="0"/>
              <a:t>И так далее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51437" y="6146357"/>
            <a:ext cx="5557838" cy="41346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="0" i="0">
                <a:solidFill>
                  <a:srgbClr val="D70C17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0" indent="0">
              <a:buNone/>
            </a:pPr>
            <a:r>
              <a:rPr lang="en-US" dirty="0" err="1"/>
              <a:t>www.insertlink.ru</a:t>
            </a:r>
            <a:r>
              <a:rPr lang="en-US" dirty="0"/>
              <a:t>/</a:t>
            </a:r>
            <a:r>
              <a:rPr lang="en-US" dirty="0" err="1"/>
              <a:t>ineedtogodeeper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08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sho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373712" y="389612"/>
            <a:ext cx="8309111" cy="1677726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4000" baseline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ru-RU" dirty="0"/>
              <a:t>Короткий текст крупно, </a:t>
            </a:r>
            <a:r>
              <a:rPr lang="ru-RU" dirty="0" err="1"/>
              <a:t>линк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51437" y="6146357"/>
            <a:ext cx="5557838" cy="41346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500" b="0" i="0">
                <a:solidFill>
                  <a:srgbClr val="D70C17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L="0" indent="0">
              <a:buNone/>
            </a:pPr>
            <a:r>
              <a:rPr lang="en-US" dirty="0" err="1"/>
              <a:t>www.insertlink.ru</a:t>
            </a:r>
            <a:r>
              <a:rPr lang="en-US" dirty="0"/>
              <a:t>/</a:t>
            </a:r>
            <a:r>
              <a:rPr lang="en-US" dirty="0" err="1"/>
              <a:t>ineedtogodeeper</a:t>
            </a:r>
            <a:endParaRPr lang="ru-RU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2067338"/>
            <a:ext cx="7872412" cy="3848432"/>
          </a:xfrm>
          <a:prstGeom prst="rect">
            <a:avLst/>
          </a:prstGeom>
        </p:spPr>
        <p:txBody>
          <a:bodyPr/>
          <a:lstStyle>
            <a:lvl1pPr marL="0" indent="-360000">
              <a:spcBef>
                <a:spcPts val="1950"/>
              </a:spcBef>
              <a:buClr>
                <a:srgbClr val="D70C17"/>
              </a:buClr>
              <a:buSzPct val="80000"/>
              <a:buNone/>
              <a:tabLst/>
              <a:defRPr sz="3300" b="0" i="0" baseline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>
              <a:defRPr sz="33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2pPr>
            <a:lvl3pPr>
              <a:defRPr sz="33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3pPr>
            <a:lvl4pPr>
              <a:defRPr sz="33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4pPr>
            <a:lvl5pPr>
              <a:defRPr sz="33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5pPr>
          </a:lstStyle>
          <a:p>
            <a:pPr lvl="0"/>
            <a:r>
              <a:rPr lang="ru-RU" dirty="0"/>
              <a:t>В этот бокс вставляется короткий текст в несколько строк. Он может состоять из двух или трех абзацев.</a:t>
            </a:r>
          </a:p>
          <a:p>
            <a:pPr lvl="0"/>
            <a:r>
              <a:rPr lang="ru-RU" dirty="0"/>
              <a:t>Не более.</a:t>
            </a:r>
          </a:p>
        </p:txBody>
      </p:sp>
    </p:spTree>
    <p:extLst>
      <p:ext uri="{BB962C8B-B14F-4D97-AF65-F5344CB8AC3E}">
        <p14:creationId xmlns:p14="http://schemas.microsoft.com/office/powerpoint/2010/main" val="1997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389612"/>
            <a:ext cx="8460836" cy="58680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950"/>
              </a:spcBef>
              <a:buClr>
                <a:srgbClr val="D70C17"/>
              </a:buClr>
              <a:buSzPct val="80000"/>
              <a:buNone/>
              <a:tabLst/>
              <a:defRPr sz="2100" b="0" i="0" baseline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>
              <a:defRPr sz="33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2pPr>
            <a:lvl3pPr>
              <a:defRPr sz="33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3pPr>
            <a:lvl4pPr>
              <a:defRPr sz="33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4pPr>
            <a:lvl5pPr>
              <a:defRPr sz="33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5pPr>
          </a:lstStyle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public class Book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public virtual void Print ()	</a:t>
            </a:r>
          </a:p>
          <a:p>
            <a:pPr marL="0" indent="0">
              <a:buNone/>
            </a:pPr>
            <a:r>
              <a:rPr lang="ru-RU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Console.Write.Line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(“Printing Book”);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PocketBook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: Book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public new void Print()</a:t>
            </a:r>
          </a:p>
        </p:txBody>
      </p:sp>
    </p:spTree>
    <p:extLst>
      <p:ext uri="{BB962C8B-B14F-4D97-AF65-F5344CB8AC3E}">
        <p14:creationId xmlns:p14="http://schemas.microsoft.com/office/powerpoint/2010/main" val="6062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-lo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/>
          <p:cNvSpPr>
            <a:spLocks noGrp="1"/>
          </p:cNvSpPr>
          <p:nvPr>
            <p:ph type="title" hasCustomPrompt="1"/>
          </p:nvPr>
        </p:nvSpPr>
        <p:spPr>
          <a:xfrm>
            <a:off x="373712" y="389612"/>
            <a:ext cx="8309111" cy="1677726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4000" baseline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ru-RU" dirty="0"/>
              <a:t>Длинный список (мелко)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2067338"/>
            <a:ext cx="7872412" cy="3848432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950"/>
              </a:spcBef>
              <a:buClr>
                <a:srgbClr val="D70C17"/>
              </a:buClr>
              <a:buSzPct val="80000"/>
              <a:tabLst/>
              <a:defRPr sz="2100" b="0" i="0" baseline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>
              <a:defRPr sz="33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2pPr>
            <a:lvl3pPr>
              <a:defRPr sz="33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3pPr>
            <a:lvl4pPr>
              <a:defRPr sz="33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4pPr>
            <a:lvl5pPr>
              <a:defRPr sz="33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5pPr>
          </a:lstStyle>
          <a:p>
            <a:pPr lvl="0"/>
            <a:r>
              <a:rPr lang="ru-RU" dirty="0"/>
              <a:t>Первый пункт</a:t>
            </a:r>
          </a:p>
          <a:p>
            <a:pPr lvl="0"/>
            <a:r>
              <a:rPr lang="ru-RU" dirty="0"/>
              <a:t>Пункт номер два</a:t>
            </a:r>
          </a:p>
          <a:p>
            <a:pPr lvl="0"/>
            <a:r>
              <a:rPr lang="ru-RU" dirty="0"/>
              <a:t>3-й пункт</a:t>
            </a:r>
          </a:p>
          <a:p>
            <a:pPr lvl="0"/>
            <a:r>
              <a:rPr lang="ru-RU" dirty="0"/>
              <a:t>Четвертый — это тот, что идет сразу за третьим</a:t>
            </a:r>
          </a:p>
          <a:p>
            <a:pPr lvl="0"/>
            <a:r>
              <a:rPr lang="ru-RU" dirty="0"/>
              <a:t>И так далее</a:t>
            </a:r>
          </a:p>
        </p:txBody>
      </p:sp>
    </p:spTree>
    <p:extLst>
      <p:ext uri="{BB962C8B-B14F-4D97-AF65-F5344CB8AC3E}">
        <p14:creationId xmlns:p14="http://schemas.microsoft.com/office/powerpoint/2010/main" val="25459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lo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2067338"/>
            <a:ext cx="5272363" cy="384843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950"/>
              </a:spcBef>
              <a:buClr>
                <a:srgbClr val="D70C17"/>
              </a:buClr>
              <a:buSzPct val="80000"/>
              <a:buNone/>
              <a:tabLst/>
              <a:defRPr sz="2100" b="0" i="0" baseline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>
              <a:defRPr sz="33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2pPr>
            <a:lvl3pPr>
              <a:defRPr sz="33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3pPr>
            <a:lvl4pPr>
              <a:defRPr sz="33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4pPr>
            <a:lvl5pPr>
              <a:defRPr sz="3300" b="0" i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5pPr>
          </a:lstStyle>
          <a:p>
            <a:pPr lvl="0"/>
            <a:r>
              <a:rPr lang="ru-RU" dirty="0"/>
              <a:t>В этот бокс вставляется длинный текст. Он может состоять из нескольких абзацев. Справа от текстового бокса ставится картинка.</a:t>
            </a:r>
          </a:p>
          <a:p>
            <a:pPr lvl="0"/>
            <a:r>
              <a:rPr lang="en-US" dirty="0"/>
              <a:t>NB</a:t>
            </a:r>
            <a:r>
              <a:rPr lang="ru-RU" dirty="0"/>
              <a:t>!</a:t>
            </a:r>
            <a:r>
              <a:rPr lang="en-US" dirty="0"/>
              <a:t> </a:t>
            </a:r>
            <a:r>
              <a:rPr lang="ru-RU" dirty="0"/>
              <a:t>Изменять размер или положение текстовых боксов не рекомендуется.</a:t>
            </a:r>
            <a:endParaRPr lang="en-US" dirty="0"/>
          </a:p>
        </p:txBody>
      </p:sp>
      <p:sp>
        <p:nvSpPr>
          <p:cNvPr id="6" name="Title 8"/>
          <p:cNvSpPr>
            <a:spLocks noGrp="1"/>
          </p:cNvSpPr>
          <p:nvPr>
            <p:ph type="title" hasCustomPrompt="1"/>
          </p:nvPr>
        </p:nvSpPr>
        <p:spPr>
          <a:xfrm>
            <a:off x="373712" y="389612"/>
            <a:ext cx="8309111" cy="1677726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4000" baseline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ru-RU" dirty="0"/>
              <a:t>Длинный текст с картинкой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645150" y="2066925"/>
            <a:ext cx="3046413" cy="3046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 baseline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ru-RU" dirty="0"/>
              <a:t>Бокс для картинки</a:t>
            </a:r>
            <a:br>
              <a:rPr lang="ru-RU" dirty="0"/>
            </a:br>
            <a:r>
              <a:rPr lang="ru-RU" dirty="0"/>
              <a:t>(допустимы изображения с полу-прозрачным фоном)</a:t>
            </a:r>
          </a:p>
        </p:txBody>
      </p:sp>
    </p:spTree>
    <p:extLst>
      <p:ext uri="{BB962C8B-B14F-4D97-AF65-F5344CB8AC3E}">
        <p14:creationId xmlns:p14="http://schemas.microsoft.com/office/powerpoint/2010/main" val="92272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/>
          <a:lstStyle>
            <a:lvl1pPr marL="36000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br>
              <a:rPr lang="en-US" dirty="0"/>
            </a:br>
            <a:r>
              <a:rPr lang="ru-RU" dirty="0"/>
              <a:t>Бокс под сплошное изображение (без </a:t>
            </a:r>
            <a:r>
              <a:rPr lang="en-US" dirty="0"/>
              <a:t>opacity</a:t>
            </a:r>
            <a:r>
              <a:rPr lang="ru-RU" dirty="0"/>
              <a:t>, оптимально 4:3).</a:t>
            </a:r>
            <a:br>
              <a:rPr lang="ru-RU" dirty="0"/>
            </a:br>
            <a:r>
              <a:rPr lang="ru-RU" dirty="0"/>
              <a:t>Цвета для графиков и иллюстраций представлены ниже.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1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CA1E2-354A-4EF6-A4A6-F0D696C2C86C}"/>
              </a:ext>
            </a:extLst>
          </p:cNvPr>
          <p:cNvSpPr txBox="1"/>
          <p:nvPr userDrawn="1"/>
        </p:nvSpPr>
        <p:spPr>
          <a:xfrm>
            <a:off x="8597055" y="6366294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83C2BE6-963E-4D1D-B54E-C7F7F2BD0FF2}" type="slidenum">
              <a:rPr lang="ru-RU" sz="2400" smtClean="0">
                <a:solidFill>
                  <a:schemeClr val="bg1">
                    <a:lumMod val="85000"/>
                  </a:schemeClr>
                </a:solidFill>
              </a:rPr>
              <a:t>‹#›</a:t>
            </a:fld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5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799" r:id="rId2"/>
    <p:sldLayoutId id="2147483813" r:id="rId3"/>
    <p:sldLayoutId id="2147483814" r:id="rId4"/>
    <p:sldLayoutId id="2147483816" r:id="rId5"/>
    <p:sldLayoutId id="2147483820" r:id="rId6"/>
    <p:sldLayoutId id="2147483812" r:id="rId7"/>
    <p:sldLayoutId id="2147483818" r:id="rId8"/>
    <p:sldLayoutId id="2147483815" r:id="rId9"/>
    <p:sldLayoutId id="2147483817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11" Type="http://schemas.openxmlformats.org/officeDocument/2006/relationships/image" Target="../media/image23.svg"/><Relationship Id="rId5" Type="http://schemas.openxmlformats.org/officeDocument/2006/relationships/image" Target="../media/image54.png"/><Relationship Id="rId10" Type="http://schemas.openxmlformats.org/officeDocument/2006/relationships/image" Target="../media/image22.png"/><Relationship Id="rId4" Type="http://schemas.openxmlformats.org/officeDocument/2006/relationships/image" Target="../media/image53.png"/><Relationship Id="rId9" Type="http://schemas.openxmlformats.org/officeDocument/2006/relationships/image" Target="../media/image13.sv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7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1.sv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svg"/><Relationship Id="rId11" Type="http://schemas.openxmlformats.org/officeDocument/2006/relationships/image" Target="../media/image29.sv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15.sv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B7163-EA24-4577-9F43-528ECE25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90889D-31C6-42BB-824C-E5C34C12E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Комиссаров Евгений</a:t>
            </a:r>
          </a:p>
        </p:txBody>
      </p:sp>
    </p:spTree>
    <p:extLst>
      <p:ext uri="{BB962C8B-B14F-4D97-AF65-F5344CB8AC3E}">
        <p14:creationId xmlns:p14="http://schemas.microsoft.com/office/powerpoint/2010/main" val="409582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91B69D9B-ED55-42CB-9827-3503108EBA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3080" y="6172107"/>
            <a:ext cx="5557838" cy="413469"/>
          </a:xfrm>
        </p:spPr>
        <p:txBody>
          <a:bodyPr/>
          <a:lstStyle/>
          <a:p>
            <a:pPr algn="ctr"/>
            <a:r>
              <a:rPr lang="en-US" dirty="0"/>
              <a:t>https://git-scm.com/book/ru/v2</a:t>
            </a:r>
            <a:endParaRPr lang="ru-RU" dirty="0"/>
          </a:p>
        </p:txBody>
      </p:sp>
      <p:sp>
        <p:nvSpPr>
          <p:cNvPr id="7" name="AutoShape 6" descr="blob:chrome-extension://cegaacafklagkioanifdoaieklociapj/aecabaed-6f84-44e0-a027-9185462b7edb">
            <a:extLst>
              <a:ext uri="{FF2B5EF4-FFF2-40B4-BE49-F238E27FC236}">
                <a16:creationId xmlns:a16="http://schemas.microsoft.com/office/drawing/2014/main" id="{BC377F36-8E12-4245-9F5B-AC5434E2EC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1999" y="3428999"/>
            <a:ext cx="3037275" cy="303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 descr="Изображение выглядит как снимок экран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B70C052B-6F69-4E86-983E-B47F86721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499" y="467438"/>
            <a:ext cx="6313714" cy="4388031"/>
          </a:xfrm>
          <a:prstGeom prst="rect">
            <a:avLst/>
          </a:prstGeom>
        </p:spPr>
      </p:pic>
      <p:sp>
        <p:nvSpPr>
          <p:cNvPr id="10" name="Текст 3">
            <a:extLst>
              <a:ext uri="{FF2B5EF4-FFF2-40B4-BE49-F238E27FC236}">
                <a16:creationId xmlns:a16="http://schemas.microsoft.com/office/drawing/2014/main" id="{DA7B940D-0C7B-4F91-A499-DE74B6A4EA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793" y="4974771"/>
            <a:ext cx="7872412" cy="745056"/>
          </a:xfrm>
        </p:spPr>
        <p:txBody>
          <a:bodyPr/>
          <a:lstStyle/>
          <a:p>
            <a:pPr algn="ctr"/>
            <a:r>
              <a:rPr lang="ru-RU" dirty="0"/>
              <a:t>Централизованные СКВ</a:t>
            </a:r>
            <a:endParaRPr lang="en-US" dirty="0"/>
          </a:p>
          <a:p>
            <a:pPr algn="ctr"/>
            <a:r>
              <a:rPr lang="en-US" dirty="0"/>
              <a:t>CVS, Subversion </a:t>
            </a:r>
            <a:r>
              <a:rPr lang="ru-RU" dirty="0"/>
              <a:t>и </a:t>
            </a:r>
            <a:r>
              <a:rPr lang="en-US" dirty="0"/>
              <a:t>Perforce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507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91B69D9B-ED55-42CB-9827-3503108EBA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3080" y="6175382"/>
            <a:ext cx="5557838" cy="413469"/>
          </a:xfrm>
        </p:spPr>
        <p:txBody>
          <a:bodyPr/>
          <a:lstStyle/>
          <a:p>
            <a:pPr algn="ctr"/>
            <a:r>
              <a:rPr lang="en-US" dirty="0"/>
              <a:t>https://git-scm.com/book/ru/v2</a:t>
            </a:r>
            <a:endParaRPr lang="ru-RU" dirty="0"/>
          </a:p>
        </p:txBody>
      </p:sp>
      <p:sp>
        <p:nvSpPr>
          <p:cNvPr id="7" name="AutoShape 6" descr="blob:chrome-extension://cegaacafklagkioanifdoaieklociapj/aecabaed-6f84-44e0-a027-9185462b7edb">
            <a:extLst>
              <a:ext uri="{FF2B5EF4-FFF2-40B4-BE49-F238E27FC236}">
                <a16:creationId xmlns:a16="http://schemas.microsoft.com/office/drawing/2014/main" id="{BC377F36-8E12-4245-9F5B-AC5434E2EC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1999" y="3428999"/>
            <a:ext cx="3037275" cy="303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DA7B940D-0C7B-4F91-A499-DE74B6A4EA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793" y="4974771"/>
            <a:ext cx="7872412" cy="745056"/>
          </a:xfrm>
        </p:spPr>
        <p:txBody>
          <a:bodyPr/>
          <a:lstStyle/>
          <a:p>
            <a:pPr algn="ctr"/>
            <a:r>
              <a:rPr lang="ru-RU" dirty="0"/>
              <a:t>Децентрализованные СКВ</a:t>
            </a:r>
          </a:p>
          <a:p>
            <a:pPr algn="ctr"/>
            <a:r>
              <a:rPr lang="en-US" dirty="0"/>
              <a:t>Git, Mercurial, Bazaar, </a:t>
            </a:r>
            <a:r>
              <a:rPr lang="en-US" dirty="0" err="1"/>
              <a:t>Darcs</a:t>
            </a:r>
            <a:endParaRPr lang="ru-RU" dirty="0"/>
          </a:p>
        </p:txBody>
      </p:sp>
      <p:pic>
        <p:nvPicPr>
          <p:cNvPr id="4" name="Рисунок 3" descr="Изображение выглядит как снимок экран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3702A294-6093-448C-B26D-54B7FD3C8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566" y="108857"/>
            <a:ext cx="3978866" cy="476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79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ADD35-40BE-4B86-9721-00602C1F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0B96B6-FF59-48B9-ADC5-EF931BE7F1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Создан  </a:t>
            </a:r>
            <a:r>
              <a:rPr lang="ru-RU" dirty="0" err="1"/>
              <a:t>Линусом</a:t>
            </a:r>
            <a:r>
              <a:rPr lang="ru-RU" dirty="0"/>
              <a:t> </a:t>
            </a:r>
            <a:r>
              <a:rPr lang="ru-RU" dirty="0" err="1"/>
              <a:t>Торвальдсом</a:t>
            </a:r>
            <a:r>
              <a:rPr lang="ru-RU" dirty="0"/>
              <a:t> для управления разработкой ядра </a:t>
            </a:r>
            <a:r>
              <a:rPr lang="en-US" dirty="0"/>
              <a:t>Linux</a:t>
            </a:r>
          </a:p>
          <a:p>
            <a:r>
              <a:rPr lang="ru-RU" dirty="0"/>
              <a:t>До этого они использовали </a:t>
            </a:r>
            <a:r>
              <a:rPr lang="en-US" dirty="0"/>
              <a:t> </a:t>
            </a:r>
            <a:r>
              <a:rPr lang="en-US" dirty="0" err="1"/>
              <a:t>BitKeeper</a:t>
            </a:r>
            <a:r>
              <a:rPr lang="ru-RU" dirty="0"/>
              <a:t>, но из-за проблем с лицензированием решили написать свою СКВ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52E313-9EEF-4F29-B443-011B0683B5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https://ru.wikipedia.org/wiki/Git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95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58CCC-465A-49B3-BFE4-1858E4E4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525BEA-2524-4DD5-A6B5-ACE12CEA92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3712" y="1504784"/>
            <a:ext cx="8171574" cy="3848432"/>
          </a:xfrm>
        </p:spPr>
        <p:txBody>
          <a:bodyPr/>
          <a:lstStyle/>
          <a:p>
            <a:r>
              <a:rPr lang="ru-RU" dirty="0"/>
              <a:t>Распределённый</a:t>
            </a:r>
          </a:p>
          <a:p>
            <a:r>
              <a:rPr lang="ru-RU" dirty="0"/>
              <a:t>Большинство операций выполняются локально</a:t>
            </a:r>
            <a:endParaRPr lang="en-US" dirty="0"/>
          </a:p>
          <a:p>
            <a:r>
              <a:rPr lang="ru-RU" dirty="0"/>
              <a:t>Быстрое выполнение многих операций</a:t>
            </a:r>
            <a:endParaRPr lang="en-US" dirty="0"/>
          </a:p>
          <a:p>
            <a:r>
              <a:rPr lang="ru-RU" dirty="0"/>
              <a:t>Является стандартом для разработки распределённых проектов в наши дни</a:t>
            </a:r>
          </a:p>
          <a:p>
            <a:r>
              <a:rPr lang="ru-RU" dirty="0"/>
              <a:t>Создано множество инструментов для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773CC1-94E3-406E-8BAB-2D5FC0874A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70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43083-D029-4A7A-ADB0-CFC14017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Изменения в других СКВ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0FDEE-AE50-47FE-9DC5-A2274E71F9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0FEEF8-65DE-4476-B225-8F2874F33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https://git-scm.com/book/ru/v2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114884A-F017-4F61-8CFA-605D85BC4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84" y="1736229"/>
            <a:ext cx="8228965" cy="318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07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43083-D029-4A7A-ADB0-CFC14017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Изменения в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0FDEE-AE50-47FE-9DC5-A2274E71F9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0FEEF8-65DE-4476-B225-8F2874F33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https://git-scm.com/book/ru/v2</a:t>
            </a:r>
            <a:endParaRPr lang="ru-RU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B0F063-A86B-4B2E-B5A1-FE645102A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27" y="1767751"/>
            <a:ext cx="8383306" cy="319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41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167D9-4914-4198-BAAE-78CD7E4C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dirty="0"/>
              <a:t>Секции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643953-C38A-40E0-9DD2-4C8FC0F8D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A40C0F-04FA-471A-A3F9-49E344A4D6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https://git-scm.com/book/ru/v2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5" descr="Изображение выглядит как снимок экран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240AB05A-D082-4669-9B06-64FCB2ED2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28737"/>
            <a:ext cx="7620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0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B0114-6A83-478D-B5EA-DC6D489F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3CDEBE-B393-4527-B560-E51E0AAE94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Зачем мне система контроля версий?</a:t>
            </a:r>
          </a:p>
          <a:p>
            <a:r>
              <a:rPr lang="ru-RU" dirty="0"/>
              <a:t>Почему именно </a:t>
            </a:r>
            <a:r>
              <a:rPr lang="en-US" dirty="0"/>
              <a:t>Git?</a:t>
            </a:r>
          </a:p>
          <a:p>
            <a:r>
              <a:rPr lang="ru-RU" dirty="0">
                <a:solidFill>
                  <a:srgbClr val="57A64A"/>
                </a:solidFill>
              </a:rPr>
              <a:t>И как же мне начать его использовать?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6361E0-3BC0-412B-8A3E-7913CFEEDF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06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491E8-6850-4A7C-88D6-BF54E3ED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C4D79F-2E72-482C-AFA2-E95EB3DA4F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6868A-03E5-4852-BFF3-D92FFEEE8AE0}"/>
              </a:ext>
            </a:extLst>
          </p:cNvPr>
          <p:cNvSpPr txBox="1"/>
          <p:nvPr/>
        </p:nvSpPr>
        <p:spPr>
          <a:xfrm>
            <a:off x="161107" y="1696534"/>
            <a:ext cx="8734320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1. /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etc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80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gitconfig</a:t>
            </a:r>
            <a:endParaRPr lang="en-US" sz="280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$ git config ––system</a:t>
            </a:r>
          </a:p>
          <a:p>
            <a:pPr indent="457200"/>
            <a:endParaRPr lang="en-US" sz="2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2. ~/.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gitconfig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или ~/.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config/git/config</a:t>
            </a:r>
          </a:p>
          <a:p>
            <a:pPr indent="457200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 C:\Users\$USER</a:t>
            </a:r>
          </a:p>
          <a:p>
            <a:pPr indent="457200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$ git config ––global</a:t>
            </a:r>
          </a:p>
          <a:p>
            <a:pPr indent="457200"/>
            <a:endParaRPr lang="en-US" sz="2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3. .git/config</a:t>
            </a:r>
          </a:p>
          <a:p>
            <a:pPr indent="457200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 $ git config</a:t>
            </a:r>
          </a:p>
        </p:txBody>
      </p:sp>
    </p:spTree>
    <p:extLst>
      <p:ext uri="{BB962C8B-B14F-4D97-AF65-F5344CB8AC3E}">
        <p14:creationId xmlns:p14="http://schemas.microsoft.com/office/powerpoint/2010/main" val="2883303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DA6CA-34B7-44C8-A5F5-B66F4991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Имя пользователя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8F7447-316A-4CA4-8A51-73AC506554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3062" y="2067338"/>
            <a:ext cx="8008937" cy="3848432"/>
          </a:xfrm>
        </p:spPr>
        <p:txBody>
          <a:bodyPr/>
          <a:lstStyle/>
          <a:p>
            <a:r>
              <a:rPr lang="ru-RU" dirty="0"/>
              <a:t>Информация включается в каждый </a:t>
            </a:r>
            <a:r>
              <a:rPr lang="ru-RU" dirty="0" err="1"/>
              <a:t>коммит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 git config --global user.name "John Doe"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$ git config --global </a:t>
            </a:r>
            <a:r>
              <a:rPr lang="en-US" sz="2400" dirty="0" err="1">
                <a:latin typeface="Consolas" panose="020B0609020204030204" pitchFamily="49" charset="0"/>
              </a:rPr>
              <a:t>user.email</a:t>
            </a:r>
            <a:r>
              <a:rPr lang="en-US" sz="2400" dirty="0">
                <a:latin typeface="Consolas" panose="020B0609020204030204" pitchFamily="49" charset="0"/>
              </a:rPr>
              <a:t> johndoe@example.com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4DA87-52B3-4AB3-86BC-BA08E24625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B0114-6A83-478D-B5EA-DC6D489F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3CDEBE-B393-4527-B560-E51E0AAE94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solidFill>
                  <a:srgbClr val="57A64A"/>
                </a:solidFill>
              </a:rPr>
              <a:t>Зачем мне система контроля версий?</a:t>
            </a:r>
          </a:p>
          <a:p>
            <a:r>
              <a:rPr lang="ru-RU" dirty="0"/>
              <a:t>Почему именно </a:t>
            </a:r>
            <a:r>
              <a:rPr lang="en-US" dirty="0"/>
              <a:t>Git?</a:t>
            </a:r>
          </a:p>
          <a:p>
            <a:r>
              <a:rPr lang="ru-RU" dirty="0"/>
              <a:t>И как же мне начать его использовать?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6361E0-3BC0-412B-8A3E-7913CFEEDF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3366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08E9B-96F4-4154-A922-0C64C61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12" y="389612"/>
            <a:ext cx="8309111" cy="862246"/>
          </a:xfrm>
        </p:spPr>
        <p:txBody>
          <a:bodyPr/>
          <a:lstStyle/>
          <a:p>
            <a:r>
              <a:rPr lang="ru-RU" dirty="0"/>
              <a:t>Редактор по умолчанию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7476C0-763E-484B-BA0E-8F1F6E238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726" y="5761474"/>
            <a:ext cx="7772400" cy="413469"/>
          </a:xfrm>
        </p:spPr>
        <p:txBody>
          <a:bodyPr/>
          <a:lstStyle/>
          <a:p>
            <a:r>
              <a:rPr lang="en-US" dirty="0"/>
              <a:t>https://stackoverflow.com/questions/30024353/how-to-use-visual-studio-code-as-default-editor-for-git</a:t>
            </a:r>
          </a:p>
          <a:p>
            <a:r>
              <a:rPr lang="en-US" dirty="0"/>
              <a:t>https://stackoverflow.com/questions/44549733/how-to-use-visual-studio-code-as-default-editor-for-git-mergetool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8A4B3-DA55-4FD3-B480-EF90B30F6683}"/>
              </a:ext>
            </a:extLst>
          </p:cNvPr>
          <p:cNvSpPr txBox="1"/>
          <p:nvPr/>
        </p:nvSpPr>
        <p:spPr>
          <a:xfrm>
            <a:off x="115766" y="1480457"/>
            <a:ext cx="8734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git config --global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core.editor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"code --wait"</a:t>
            </a:r>
            <a:endParaRPr lang="ru-RU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git config –-global -e</a:t>
            </a:r>
          </a:p>
          <a:p>
            <a:pPr indent="457200"/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[merge]</a:t>
            </a:r>
          </a:p>
          <a:p>
            <a:pPr indent="457200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tool =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vscode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[diff]</a:t>
            </a:r>
          </a:p>
          <a:p>
            <a:pPr indent="457200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tool =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vscode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difftool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vscode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pPr indent="457200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cmd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= code --wait --diff $LOCAL $REMOTE</a:t>
            </a:r>
          </a:p>
          <a:p>
            <a:pPr indent="457200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mergetool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vscode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"]</a:t>
            </a:r>
          </a:p>
          <a:p>
            <a:pPr indent="457200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cmd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= code --wait $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MERGEDlobal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-e</a:t>
            </a:r>
            <a:endParaRPr lang="ru-RU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501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3B01F-A1CF-4A3B-9059-471980CD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76D309-A608-4D6D-95B4-462422BBE7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95F58-094B-4C7C-B7C6-6FF97DB04D10}"/>
              </a:ext>
            </a:extLst>
          </p:cNvPr>
          <p:cNvSpPr txBox="1"/>
          <p:nvPr/>
        </p:nvSpPr>
        <p:spPr>
          <a:xfrm>
            <a:off x="373063" y="2053518"/>
            <a:ext cx="8734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/a/b</a:t>
            </a:r>
          </a:p>
        </p:txBody>
      </p:sp>
    </p:spTree>
    <p:extLst>
      <p:ext uri="{BB962C8B-B14F-4D97-AF65-F5344CB8AC3E}">
        <p14:creationId xmlns:p14="http://schemas.microsoft.com/office/powerpoint/2010/main" val="3264250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3B01F-A1CF-4A3B-9059-471980CD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Клонирование репозитория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76D309-A608-4D6D-95B4-462422BBE7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95F58-094B-4C7C-B7C6-6FF97DB04D10}"/>
              </a:ext>
            </a:extLst>
          </p:cNvPr>
          <p:cNvSpPr txBox="1"/>
          <p:nvPr/>
        </p:nvSpPr>
        <p:spPr>
          <a:xfrm>
            <a:off x="373063" y="2053518"/>
            <a:ext cx="8734320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clone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[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dir_name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pPr indent="457200"/>
            <a:endParaRPr lang="en-US" sz="3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ru-RU" sz="3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3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clone</a:t>
            </a:r>
            <a:r>
              <a:rPr lang="ru-RU" sz="3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 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ru-RU" sz="3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git@github.com:dotnet/coreclr.git</a:t>
            </a:r>
            <a:endParaRPr lang="en-US" sz="3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endParaRPr lang="en-US" sz="3200" dirty="0">
              <a:solidFill>
                <a:schemeClr val="bg1">
                  <a:lumMod val="95000"/>
                </a:schemeClr>
              </a:solidFill>
              <a:latin typeface="Consolas"/>
            </a:endParaRPr>
          </a:p>
          <a:p>
            <a:pPr indent="457200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$ git checkout branch</a:t>
            </a:r>
            <a:endParaRPr lang="en-US" dirty="0">
              <a:solidFill>
                <a:schemeClr val="bg1">
                  <a:lumMod val="95000"/>
                </a:schemeClr>
              </a:solidFill>
              <a:cs typeface="Calibri"/>
            </a:endParaRPr>
          </a:p>
          <a:p>
            <a:pPr indent="457200"/>
            <a:endParaRPr lang="en-US" sz="3200" dirty="0">
              <a:solidFill>
                <a:schemeClr val="bg1">
                  <a:lumMod val="95000"/>
                </a:schemeClr>
              </a:solidFill>
              <a:latin typeface="Consolas"/>
            </a:endParaRPr>
          </a:p>
          <a:p>
            <a:pPr indent="457200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Consolas"/>
              </a:rPr>
              <a:t>$ git checkout --track origin/branch</a:t>
            </a:r>
            <a:endParaRPr lang="ru-RU" sz="3200" dirty="0">
              <a:solidFill>
                <a:schemeClr val="bg1">
                  <a:lumMod val="95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24378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15C20-FB99-4436-A0A6-B9F16340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8A77F2-5180-4B30-9F9C-5B78194C7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267A2C-04F0-4E14-90A8-7B9D7E496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https://git-scm.com/book/ru/v2</a:t>
            </a:r>
            <a:endParaRPr lang="ru-RU" dirty="0"/>
          </a:p>
        </p:txBody>
      </p:sp>
      <p:pic>
        <p:nvPicPr>
          <p:cNvPr id="6" name="Рисунок 5" descr="Изображение выглядит как снимок экран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3040DB8A-B249-4599-8EF0-26325B5BB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16091"/>
            <a:ext cx="7620000" cy="3143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9F2DE8-1035-4B9E-9FA7-39ED861C71FB}"/>
              </a:ext>
            </a:extLst>
          </p:cNvPr>
          <p:cNvSpPr txBox="1"/>
          <p:nvPr/>
        </p:nvSpPr>
        <p:spPr>
          <a:xfrm>
            <a:off x="0" y="1431302"/>
            <a:ext cx="8734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status</a:t>
            </a: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85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3B01F-A1CF-4A3B-9059-471980CD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Отслеживание новых файлов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76D309-A608-4D6D-95B4-462422BBE7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95F58-094B-4C7C-B7C6-6FF97DB04D10}"/>
              </a:ext>
            </a:extLst>
          </p:cNvPr>
          <p:cNvSpPr txBox="1"/>
          <p:nvPr/>
        </p:nvSpPr>
        <p:spPr>
          <a:xfrm>
            <a:off x="373063" y="2053518"/>
            <a:ext cx="8734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add filename</a:t>
            </a: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add .</a:t>
            </a: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93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3B01F-A1CF-4A3B-9059-471980CD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Индексация изменённых файлов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76D309-A608-4D6D-95B4-462422BBE7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95F58-094B-4C7C-B7C6-6FF97DB04D10}"/>
              </a:ext>
            </a:extLst>
          </p:cNvPr>
          <p:cNvSpPr txBox="1"/>
          <p:nvPr/>
        </p:nvSpPr>
        <p:spPr>
          <a:xfrm>
            <a:off x="373063" y="2053518"/>
            <a:ext cx="873432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add filename</a:t>
            </a: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add 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  <a:p>
            <a:pPr indent="457200"/>
            <a:endParaRPr lang="ru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/>
            <a:r>
              <a:rPr lang="ru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ru" sz="4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ru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" sz="4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reset</a:t>
            </a:r>
            <a:r>
              <a:rPr lang="ru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HEAD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filename</a:t>
            </a:r>
            <a:endParaRPr lang="en-US">
              <a:solidFill>
                <a:schemeClr val="bg1">
                  <a:lumMod val="95000"/>
                </a:schemeClr>
              </a:solidFill>
              <a:cs typeface="Calibri"/>
            </a:endParaRP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32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3B01F-A1CF-4A3B-9059-471980CD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Игнорирование файлов</a:t>
            </a:r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gitignore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76D309-A608-4D6D-95B4-462422BBE7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https://www.gitignore.io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95F58-094B-4C7C-B7C6-6FF97DB04D10}"/>
              </a:ext>
            </a:extLst>
          </p:cNvPr>
          <p:cNvSpPr txBox="1"/>
          <p:nvPr/>
        </p:nvSpPr>
        <p:spPr>
          <a:xfrm>
            <a:off x="373063" y="2053518"/>
            <a:ext cx="87343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[Bb]in/</a:t>
            </a:r>
          </a:p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Oo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bj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</a:p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*.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tmp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*.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DotSettings.user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60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3B01F-A1CF-4A3B-9059-471980CD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изменений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76D309-A608-4D6D-95B4-462422BBE7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95F58-094B-4C7C-B7C6-6FF97DB04D10}"/>
              </a:ext>
            </a:extLst>
          </p:cNvPr>
          <p:cNvSpPr txBox="1"/>
          <p:nvPr/>
        </p:nvSpPr>
        <p:spPr>
          <a:xfrm>
            <a:off x="373063" y="2053518"/>
            <a:ext cx="87343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diff</a:t>
            </a: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diff –staged</a:t>
            </a: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difftool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78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3B01F-A1CF-4A3B-9059-471980CD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Фиксация изменений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76D309-A608-4D6D-95B4-462422BBE7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95F58-094B-4C7C-B7C6-6FF97DB04D10}"/>
              </a:ext>
            </a:extLst>
          </p:cNvPr>
          <p:cNvSpPr txBox="1"/>
          <p:nvPr/>
        </p:nvSpPr>
        <p:spPr>
          <a:xfrm>
            <a:off x="373063" y="2053518"/>
            <a:ext cx="8734320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commit</a:t>
            </a:r>
            <a:endParaRPr lang="ru-RU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commit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–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 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message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commit -a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–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 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message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:q!</a:t>
            </a:r>
            <a:endParaRPr lang="ru-RU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087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3B01F-A1CF-4A3B-9059-471980CD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файлов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76D309-A608-4D6D-95B4-462422BBE7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95F58-094B-4C7C-B7C6-6FF97DB04D10}"/>
              </a:ext>
            </a:extLst>
          </p:cNvPr>
          <p:cNvSpPr txBox="1"/>
          <p:nvPr/>
        </p:nvSpPr>
        <p:spPr>
          <a:xfrm>
            <a:off x="373063" y="2053518"/>
            <a:ext cx="873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Удалить +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git add filename</a:t>
            </a:r>
            <a:endParaRPr lang="ru-RU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rm filename</a:t>
            </a:r>
            <a:endParaRPr lang="ru-RU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rm --cached filename</a:t>
            </a:r>
            <a:endParaRPr lang="ru-RU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3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FA6A8-9992-4732-969E-3A34BE58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Сис­те­ма кон­тро­ля вер­сий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CFB287-1286-4BCA-A847-F817CF00C6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https://git-scm.com/book/ru/v2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D9E52-90A3-41C9-AC22-1ECAF28296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СКВ — это сис­те­ма, за­писы­ва­ющая из­ме­нения в файл или на­бор фай­лов в те­чение вре­мени и поз­во­ля­ющая вер­нуть­ся поз­же к оп­ре­делён­ной вер­сии.</a:t>
            </a:r>
          </a:p>
        </p:txBody>
      </p:sp>
    </p:spTree>
    <p:extLst>
      <p:ext uri="{BB962C8B-B14F-4D97-AF65-F5344CB8AC3E}">
        <p14:creationId xmlns:p14="http://schemas.microsoft.com/office/powerpoint/2010/main" val="1220720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3B01F-A1CF-4A3B-9059-471980CD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ru-RU" dirty="0" err="1"/>
              <a:t>коммитов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76D309-A608-4D6D-95B4-462422BBE7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95F58-094B-4C7C-B7C6-6FF97DB04D10}"/>
              </a:ext>
            </a:extLst>
          </p:cNvPr>
          <p:cNvSpPr txBox="1"/>
          <p:nvPr/>
        </p:nvSpPr>
        <p:spPr>
          <a:xfrm>
            <a:off x="274008" y="1691012"/>
            <a:ext cx="8734320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log</a:t>
            </a:r>
            <a:endParaRPr lang="ru-RU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log --pretty=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oneline</a:t>
            </a: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log --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oneline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 </a:t>
            </a:r>
          </a:p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--decorate --graph --all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159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0A73-9FA5-443A-A8B0-B8D1BE3B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Ветвление</a:t>
            </a:r>
          </a:p>
        </p:txBody>
      </p:sp>
    </p:spTree>
    <p:extLst>
      <p:ext uri="{BB962C8B-B14F-4D97-AF65-F5344CB8AC3E}">
        <p14:creationId xmlns:p14="http://schemas.microsoft.com/office/powerpoint/2010/main" val="2964964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167D9-4914-4198-BAAE-78CD7E4C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Коммит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643953-C38A-40E0-9DD2-4C8FC0F8D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A40C0F-04FA-471A-A3F9-49E344A4D6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https://git-scm.com/book/ru/v2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 descr="Изображение выглядит как снимок экрана,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AA384C3-7A48-4BF5-8D30-290A1D118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7" y="1635277"/>
            <a:ext cx="76200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09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167D9-4914-4198-BAAE-78CD7E4C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Коммиты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643953-C38A-40E0-9DD2-4C8FC0F8D4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A40C0F-04FA-471A-A3F9-49E344A4D6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https://git-scm.com/book/ru/v2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5" descr="Изображение выглядит как текст,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3F896BD-A610-4C91-A91A-17196581F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66937"/>
            <a:ext cx="76200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9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167D9-4914-4198-BAAE-78CD7E4C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Коммиты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A40C0F-04FA-471A-A3F9-49E344A4D6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https://git-scm.com/book/ru/v2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9" name="Рисунок 8" descr="Изображение выглядит как текст, зна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9A9BE45-5067-4878-A818-AB43ABD75E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" t="28169" b="-352"/>
          <a:stretch/>
        </p:blipFill>
        <p:spPr>
          <a:xfrm>
            <a:off x="762000" y="2531314"/>
            <a:ext cx="7605652" cy="295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63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167D9-4914-4198-BAAE-78CD7E4C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A40C0F-04FA-471A-A3F9-49E344A4D6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https://git-scm.com/book/ru/v2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748EFBE-B953-41B4-A187-7242F8D46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52612"/>
            <a:ext cx="7620000" cy="3152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64EA7F-7B18-4C46-9B78-059A322AB00A}"/>
              </a:ext>
            </a:extLst>
          </p:cNvPr>
          <p:cNvSpPr txBox="1"/>
          <p:nvPr/>
        </p:nvSpPr>
        <p:spPr>
          <a:xfrm>
            <a:off x="0" y="1431302"/>
            <a:ext cx="8734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branch testing</a:t>
            </a: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34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167D9-4914-4198-BAAE-78CD7E4C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A40C0F-04FA-471A-A3F9-49E344A4D6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https://git-scm.com/book/ru/v2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5" descr="Изображение выглядит как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D264ADA-6B94-4616-A3CE-65DD6A28B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04912"/>
            <a:ext cx="76200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4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167D9-4914-4198-BAAE-78CD7E4C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A40C0F-04FA-471A-A3F9-49E344A4D6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https://git-scm.com/book/ru/v2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4EA7F-7B18-4C46-9B78-059A322AB00A}"/>
              </a:ext>
            </a:extLst>
          </p:cNvPr>
          <p:cNvSpPr txBox="1"/>
          <p:nvPr/>
        </p:nvSpPr>
        <p:spPr>
          <a:xfrm>
            <a:off x="-292969" y="3364682"/>
            <a:ext cx="873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checkout testing</a:t>
            </a: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checkout</a:t>
            </a:r>
          </a:p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-b testing</a:t>
            </a: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Рисунок 7" descr="Изображение выглядит как текст, визитка, снимок экран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6508372A-E099-4DDD-BC1C-D6E1A48E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38250"/>
            <a:ext cx="7620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66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3B01F-A1CF-4A3B-9059-471980CD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76D309-A608-4D6D-95B4-462422BBE7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95F58-094B-4C7C-B7C6-6FF97DB04D10}"/>
              </a:ext>
            </a:extLst>
          </p:cNvPr>
          <p:cNvSpPr txBox="1"/>
          <p:nvPr/>
        </p:nvSpPr>
        <p:spPr>
          <a:xfrm>
            <a:off x="285977" y="1620564"/>
            <a:ext cx="87343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merge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branchname</a:t>
            </a:r>
            <a:endParaRPr lang="ru-RU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endParaRPr lang="ru-RU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$ git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mergetool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indent="457200"/>
            <a:endParaRPr lang="en-US" sz="4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59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D0B74-2EC5-45E6-A881-0C3CC445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Цель: объединить функциональность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43E809-2C63-45EA-9CCB-0280CAEF5E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 fontAlgn="ctr">
              <a:buFont typeface="+mj-lt"/>
              <a:buAutoNum type="arabicPeriod"/>
            </a:pPr>
            <a:r>
              <a:rPr lang="ru-RU" dirty="0"/>
              <a:t>Клонировать репозиторий</a:t>
            </a:r>
            <a:r>
              <a:rPr lang="en-US" dirty="0"/>
              <a:t> https://github.com/kontur-course-nsk/SyncGit01Merge.git</a:t>
            </a:r>
            <a:endParaRPr lang="ru-RU" dirty="0"/>
          </a:p>
          <a:p>
            <a:pPr marL="514350" indent="-514350" fontAlgn="ctr">
              <a:buFont typeface="+mj-lt"/>
              <a:buAutoNum type="arabicPeriod"/>
            </a:pPr>
            <a:r>
              <a:rPr lang="ru-RU" dirty="0"/>
              <a:t>Подтянуть все ветки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ru-RU" dirty="0" err="1"/>
              <a:t>Смержить</a:t>
            </a:r>
            <a:r>
              <a:rPr lang="ru-RU" dirty="0"/>
              <a:t> </a:t>
            </a:r>
            <a:r>
              <a:rPr lang="en-US" dirty="0"/>
              <a:t>parser-&gt;master</a:t>
            </a:r>
            <a:endParaRPr lang="ru-RU" dirty="0"/>
          </a:p>
          <a:p>
            <a:pPr marL="514350" indent="-514350" fontAlgn="ctr">
              <a:buFont typeface="+mj-lt"/>
              <a:buAutoNum type="arabicPeriod"/>
            </a:pPr>
            <a:r>
              <a:rPr lang="ru-RU" dirty="0" err="1"/>
              <a:t>Смержить</a:t>
            </a:r>
            <a:r>
              <a:rPr lang="ru-RU" dirty="0"/>
              <a:t> </a:t>
            </a:r>
            <a:r>
              <a:rPr lang="en-US" dirty="0"/>
              <a:t>output-&gt;master</a:t>
            </a:r>
            <a:endParaRPr lang="ru-RU" dirty="0"/>
          </a:p>
          <a:p>
            <a:pPr marL="514350" indent="-514350" fontAlgn="ctr">
              <a:buFont typeface="+mj-lt"/>
              <a:buAutoNum type="arabicPeriod"/>
            </a:pPr>
            <a:r>
              <a:rPr lang="ru-RU" dirty="0"/>
              <a:t>Написать в </a:t>
            </a:r>
            <a:r>
              <a:rPr lang="en-US" dirty="0"/>
              <a:t>readme</a:t>
            </a:r>
            <a:r>
              <a:rPr lang="ru-RU" dirty="0"/>
              <a:t>, что всё готово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277E40-0A9C-4C14-A37A-20F6502C7C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6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F2685-5FEA-4BED-A3FA-F9A47B10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СКВ позволяют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27650D-025D-430F-A7B1-BCD4F96463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3712" y="1893167"/>
            <a:ext cx="7872412" cy="3848432"/>
          </a:xfrm>
        </p:spPr>
        <p:txBody>
          <a:bodyPr/>
          <a:lstStyle/>
          <a:p>
            <a:r>
              <a:rPr lang="ru-RU" dirty="0"/>
              <a:t>Сохранять все этапы разработки</a:t>
            </a:r>
          </a:p>
          <a:p>
            <a:r>
              <a:rPr lang="ru-RU" dirty="0"/>
              <a:t>Получать изменения от других разработчиков</a:t>
            </a:r>
          </a:p>
          <a:p>
            <a:r>
              <a:rPr lang="ru-RU" dirty="0"/>
              <a:t>Объединять изменения</a:t>
            </a:r>
          </a:p>
          <a:p>
            <a:r>
              <a:rPr lang="ru-RU" dirty="0"/>
              <a:t>Разрешать конфликты</a:t>
            </a:r>
          </a:p>
          <a:p>
            <a:r>
              <a:rPr lang="ru-RU" dirty="0"/>
              <a:t>Откатываться к предыдущим версиям</a:t>
            </a:r>
          </a:p>
          <a:p>
            <a:r>
              <a:rPr lang="ru-RU" dirty="0"/>
              <a:t>Поддерживать несколько версий ПО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B728CC-E147-45C5-A4F7-6E871F89A4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9403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C7351-F90B-4BC9-AB9C-F2345809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Конфликты:</a:t>
            </a:r>
            <a:br>
              <a:rPr lang="ru-RU" dirty="0"/>
            </a:br>
            <a:r>
              <a:rPr lang="ru-RU" dirty="0"/>
              <a:t>Откуда появляются и как их решать</a:t>
            </a:r>
          </a:p>
        </p:txBody>
      </p:sp>
    </p:spTree>
    <p:extLst>
      <p:ext uri="{BB962C8B-B14F-4D97-AF65-F5344CB8AC3E}">
        <p14:creationId xmlns:p14="http://schemas.microsoft.com/office/powerpoint/2010/main" val="1923552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D0B74-2EC5-45E6-A881-0C3CC445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Цель: объединить функциональность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43E809-2C63-45EA-9CCB-0280CAEF5E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 fontAlgn="ctr">
              <a:spcBef>
                <a:spcPts val="1200"/>
              </a:spcBef>
              <a:buFont typeface="+mj-lt"/>
              <a:buAutoNum type="arabicPeriod"/>
            </a:pPr>
            <a:r>
              <a:rPr lang="ru-RU" dirty="0"/>
              <a:t>Клонировать репозиторий</a:t>
            </a:r>
            <a:r>
              <a:rPr lang="en-US" dirty="0"/>
              <a:t> https://github.com/kontur-course-nsk/SyncGit02Conflicts.git</a:t>
            </a:r>
            <a:endParaRPr lang="ru-RU" dirty="0"/>
          </a:p>
          <a:p>
            <a:pPr marL="514350" indent="-514350" fontAlgn="ctr">
              <a:spcBef>
                <a:spcPts val="1200"/>
              </a:spcBef>
              <a:buFont typeface="+mj-lt"/>
              <a:buAutoNum type="arabicPeriod"/>
            </a:pPr>
            <a:r>
              <a:rPr lang="ru-RU" dirty="0"/>
              <a:t>Подтянуть все ветки</a:t>
            </a:r>
          </a:p>
          <a:p>
            <a:pPr marL="514350" indent="-514350" fontAlgn="ctr">
              <a:spcBef>
                <a:spcPts val="1200"/>
              </a:spcBef>
              <a:buFont typeface="+mj-lt"/>
              <a:buAutoNum type="arabicPeriod"/>
            </a:pPr>
            <a:r>
              <a:rPr lang="ru-RU" dirty="0" err="1"/>
              <a:t>Смержить</a:t>
            </a:r>
            <a:r>
              <a:rPr lang="ru-RU" dirty="0"/>
              <a:t> </a:t>
            </a:r>
            <a:r>
              <a:rPr lang="en-US" dirty="0"/>
              <a:t>parser-&gt;master</a:t>
            </a:r>
            <a:endParaRPr lang="ru-RU" dirty="0"/>
          </a:p>
          <a:p>
            <a:pPr marL="514350" indent="-514350" fontAlgn="ctr">
              <a:spcBef>
                <a:spcPts val="1200"/>
              </a:spcBef>
              <a:buFont typeface="+mj-lt"/>
              <a:buAutoNum type="arabicPeriod"/>
            </a:pPr>
            <a:r>
              <a:rPr lang="ru-RU" dirty="0"/>
              <a:t>Разрешить конфликты</a:t>
            </a:r>
          </a:p>
          <a:p>
            <a:pPr marL="514350" indent="-514350" fontAlgn="ctr">
              <a:spcBef>
                <a:spcPts val="1200"/>
              </a:spcBef>
              <a:buFont typeface="+mj-lt"/>
              <a:buAutoNum type="arabicPeriod"/>
            </a:pPr>
            <a:r>
              <a:rPr lang="ru-RU" dirty="0" err="1"/>
              <a:t>Смержить</a:t>
            </a:r>
            <a:r>
              <a:rPr lang="ru-RU" dirty="0"/>
              <a:t> </a:t>
            </a:r>
            <a:r>
              <a:rPr lang="en-US" dirty="0"/>
              <a:t>output-&gt;master</a:t>
            </a:r>
            <a:endParaRPr lang="ru-RU" dirty="0"/>
          </a:p>
          <a:p>
            <a:pPr marL="514350" indent="-514350" fontAlgn="ctr">
              <a:spcBef>
                <a:spcPts val="1200"/>
              </a:spcBef>
              <a:buFont typeface="+mj-lt"/>
              <a:buAutoNum type="arabicPeriod"/>
            </a:pPr>
            <a:r>
              <a:rPr lang="ru-RU" dirty="0"/>
              <a:t>Разрешить конфликты</a:t>
            </a:r>
          </a:p>
          <a:p>
            <a:pPr>
              <a:spcBef>
                <a:spcPts val="1200"/>
              </a:spcBef>
            </a:pP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277E40-0A9C-4C14-A37A-20F6502C7C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486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51A4F-A048-4C16-93AD-7944F13E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ru-RU" dirty="0"/>
              <a:t>инструменты</a:t>
            </a:r>
          </a:p>
        </p:txBody>
      </p:sp>
      <p:pic>
        <p:nvPicPr>
          <p:cNvPr id="7" name="Picture 2" descr="ÐÐ°ÑÑÐ¸Ð½ÐºÐ¸ Ð¿Ð¾ Ð·Ð°Ð¿ÑÐ¾ÑÑ source tree logo">
            <a:extLst>
              <a:ext uri="{FF2B5EF4-FFF2-40B4-BE49-F238E27FC236}">
                <a16:creationId xmlns:a16="http://schemas.microsoft.com/office/drawing/2014/main" id="{B5BE6541-EC5A-4925-B92A-B084E8AF5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79" y="1759225"/>
            <a:ext cx="4263675" cy="62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ÐÐ°ÑÑÐ¸Ð½ÐºÐ¸ Ð¿Ð¾ Ð·Ð°Ð¿ÑÐ¾ÑÑ vs code logo">
            <a:extLst>
              <a:ext uri="{FF2B5EF4-FFF2-40B4-BE49-F238E27FC236}">
                <a16:creationId xmlns:a16="http://schemas.microsoft.com/office/drawing/2014/main" id="{C03DA0F4-2AEC-483F-8198-668924E31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" t="68883" r="32998"/>
          <a:stretch/>
        </p:blipFill>
        <p:spPr bwMode="auto">
          <a:xfrm>
            <a:off x="1877510" y="5274014"/>
            <a:ext cx="1754135" cy="43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ÐÐ°ÑÑÐ¸Ð½ÐºÐ¸ Ð¿Ð¾ Ð·Ð°Ð¿ÑÐ¾ÑÑ git extensions logo">
            <a:extLst>
              <a:ext uri="{FF2B5EF4-FFF2-40B4-BE49-F238E27FC236}">
                <a16:creationId xmlns:a16="http://schemas.microsoft.com/office/drawing/2014/main" id="{D5EE3502-CAE5-4900-8F38-912F260BD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8"/>
          <a:stretch/>
        </p:blipFill>
        <p:spPr bwMode="auto">
          <a:xfrm>
            <a:off x="1812012" y="2589248"/>
            <a:ext cx="3191565" cy="102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Ð°ÑÑÐ¸Ð½ÐºÐ¸ Ð¿Ð¾ Ð·Ð°Ð¿ÑÐ¾ÑÑ git extensions logo">
            <a:extLst>
              <a:ext uri="{FF2B5EF4-FFF2-40B4-BE49-F238E27FC236}">
                <a16:creationId xmlns:a16="http://schemas.microsoft.com/office/drawing/2014/main" id="{2673D166-304C-4788-8688-DABB6485F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9" y="269605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Ð°ÑÑÐ¸Ð½ÐºÐ¸ Ð¿Ð¾ Ð·Ð°Ð¿ÑÐ¾ÑÑ sublime merge logo">
            <a:extLst>
              <a:ext uri="{FF2B5EF4-FFF2-40B4-BE49-F238E27FC236}">
                <a16:creationId xmlns:a16="http://schemas.microsoft.com/office/drawing/2014/main" id="{CC1D2BDB-59EC-4ED8-B90D-BBE2E8463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2" y="3916772"/>
            <a:ext cx="1050930" cy="10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E8CBE0-280E-4394-9464-627094264E66}"/>
              </a:ext>
            </a:extLst>
          </p:cNvPr>
          <p:cNvSpPr txBox="1"/>
          <p:nvPr/>
        </p:nvSpPr>
        <p:spPr>
          <a:xfrm>
            <a:off x="1842942" y="3965183"/>
            <a:ext cx="15648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Sublime</a:t>
            </a:r>
          </a:p>
          <a:p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Merge</a:t>
            </a:r>
            <a:endParaRPr lang="ru-RU" sz="28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8" name="Picture 4" descr="ÐÐ°ÑÑÐ¸Ð½ÐºÐ¸ Ð¿Ð¾ Ð·Ð°Ð¿ÑÐ¾ÑÑ vs code logo">
            <a:extLst>
              <a:ext uri="{FF2B5EF4-FFF2-40B4-BE49-F238E27FC236}">
                <a16:creationId xmlns:a16="http://schemas.microsoft.com/office/drawing/2014/main" id="{7A273ECB-AAF9-413C-95B8-59CFBD3ED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6" r="33170" b="31895"/>
          <a:stretch/>
        </p:blipFill>
        <p:spPr bwMode="auto">
          <a:xfrm>
            <a:off x="831073" y="5048412"/>
            <a:ext cx="980939" cy="11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ÐÐ°ÑÑÐ¸Ð½ÐºÐ¸ Ð¿Ð¾ Ð·Ð°Ð¿ÑÐ¾ÑÑ vs code logo">
            <a:extLst>
              <a:ext uri="{FF2B5EF4-FFF2-40B4-BE49-F238E27FC236}">
                <a16:creationId xmlns:a16="http://schemas.microsoft.com/office/drawing/2014/main" id="{CFF1552F-C080-4C21-8F95-828C715AE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07" t="68883"/>
          <a:stretch/>
        </p:blipFill>
        <p:spPr bwMode="auto">
          <a:xfrm>
            <a:off x="2178569" y="5709944"/>
            <a:ext cx="893597" cy="43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Ð°ÑÑÐ¸Ð½ÐºÐ¸ Ð¿Ð¾ Ð·Ð°Ð¿ÑÐ¾ÑÑ jetbrains rider logo png">
            <a:extLst>
              <a:ext uri="{FF2B5EF4-FFF2-40B4-BE49-F238E27FC236}">
                <a16:creationId xmlns:a16="http://schemas.microsoft.com/office/drawing/2014/main" id="{DFBDC0A1-B2DF-46AD-997C-F7F85B3A7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598" y="1646108"/>
            <a:ext cx="1480457" cy="148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ÐÐ°ÑÑÐ¸Ð½ÐºÐ¸ Ð¿Ð¾ Ð·Ð°Ð¿ÑÐ¾ÑÑ jetbrains idea logo png">
            <a:extLst>
              <a:ext uri="{FF2B5EF4-FFF2-40B4-BE49-F238E27FC236}">
                <a16:creationId xmlns:a16="http://schemas.microsoft.com/office/drawing/2014/main" id="{966E55B8-5AD6-401F-A1E7-5B185BA75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98" y="3320143"/>
            <a:ext cx="1493157" cy="149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ÐÐ°ÑÑÐ¸Ð½ÐºÐ¸ Ð¿Ð¾ Ð·Ð°Ð¿ÑÐ¾ÑÑ visual studio logo png">
            <a:extLst>
              <a:ext uri="{FF2B5EF4-FFF2-40B4-BE49-F238E27FC236}">
                <a16:creationId xmlns:a16="http://schemas.microsoft.com/office/drawing/2014/main" id="{82F0B23F-D750-44AB-819D-DE4905FED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98" y="5006878"/>
            <a:ext cx="1493157" cy="149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804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3683B-B88C-41B2-8648-6F570502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12" y="389611"/>
            <a:ext cx="8309111" cy="805064"/>
          </a:xfrm>
        </p:spPr>
        <p:txBody>
          <a:bodyPr anchor="t"/>
          <a:lstStyle/>
          <a:p>
            <a:r>
              <a:rPr lang="ru-RU" dirty="0" err="1"/>
              <a:t>MergeTools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D8E13A-235F-4B3D-A48A-E567C4C1C8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3063" y="1536152"/>
            <a:ext cx="7872412" cy="4379618"/>
          </a:xfrm>
        </p:spPr>
        <p:txBody>
          <a:bodyPr anchor="t"/>
          <a:lstStyle/>
          <a:p>
            <a:pPr marL="359410" indent="-359410"/>
            <a:r>
              <a:rPr lang="ru-RU" dirty="0"/>
              <a:t>KDiff3</a:t>
            </a:r>
          </a:p>
          <a:p>
            <a:pPr marL="359410" indent="-359410"/>
            <a:r>
              <a:rPr lang="ru-RU" dirty="0" err="1"/>
              <a:t>DiffMerge</a:t>
            </a:r>
          </a:p>
          <a:p>
            <a:pPr marL="359410" indent="-359410"/>
            <a:r>
              <a:rPr lang="ru-RU" dirty="0" err="1"/>
              <a:t>Semantic</a:t>
            </a:r>
            <a:r>
              <a:rPr lang="ru-RU" dirty="0"/>
              <a:t> </a:t>
            </a:r>
            <a:r>
              <a:rPr lang="ru-RU" dirty="0" err="1"/>
              <a:t>Merge</a:t>
            </a:r>
          </a:p>
          <a:p>
            <a:pPr marL="359410" indent="-359410"/>
            <a:r>
              <a:rPr lang="ru-RU" dirty="0" err="1"/>
              <a:t>Meld</a:t>
            </a:r>
          </a:p>
          <a:p>
            <a:pPr marL="359410" indent="-359410"/>
            <a:r>
              <a:rPr lang="ru-RU" dirty="0" err="1"/>
              <a:t>Tortoise</a:t>
            </a:r>
            <a:r>
              <a:rPr lang="ru-RU" dirty="0"/>
              <a:t> </a:t>
            </a:r>
            <a:r>
              <a:rPr lang="ru-RU" dirty="0" err="1"/>
              <a:t>merge</a:t>
            </a:r>
          </a:p>
          <a:p>
            <a:pPr marL="359410" indent="-359410"/>
            <a:r>
              <a:rPr lang="ru-RU" dirty="0"/>
              <a:t>...</a:t>
            </a:r>
          </a:p>
          <a:p>
            <a:pPr marL="359410" indent="-359410"/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6984D6-EC76-4049-B8CB-F79372A805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ru-RU" dirty="0"/>
              <a:t>https://stackify.com/code-merge-tools/</a:t>
            </a:r>
          </a:p>
        </p:txBody>
      </p:sp>
    </p:spTree>
    <p:extLst>
      <p:ext uri="{BB962C8B-B14F-4D97-AF65-F5344CB8AC3E}">
        <p14:creationId xmlns:p14="http://schemas.microsoft.com/office/powerpoint/2010/main" val="1781730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51A4F-A048-4C16-93AD-7944F13E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можно разместить проект?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FC5A3D-5709-4A85-ACAB-2943B940D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https://seesparkbox.com/foundry/github_vs_gitlab_vs_bitbucket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github logo">
            <a:extLst>
              <a:ext uri="{FF2B5EF4-FFF2-40B4-BE49-F238E27FC236}">
                <a16:creationId xmlns:a16="http://schemas.microsoft.com/office/drawing/2014/main" id="{E55C1ED1-4EA5-46EB-96D1-40C3442A9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357" y="2602551"/>
            <a:ext cx="1752600" cy="45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gitlab logo">
            <a:extLst>
              <a:ext uri="{FF2B5EF4-FFF2-40B4-BE49-F238E27FC236}">
                <a16:creationId xmlns:a16="http://schemas.microsoft.com/office/drawing/2014/main" id="{5D8EDC57-BFAE-4DC3-8BBF-4AD8648DD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1"/>
          <a:stretch/>
        </p:blipFill>
        <p:spPr bwMode="auto">
          <a:xfrm>
            <a:off x="1594845" y="3458543"/>
            <a:ext cx="1795623" cy="129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Ð°ÑÑÐ¸Ð½ÐºÐ¸ Ð¿Ð¾ Ð·Ð°Ð¿ÑÐ¾ÑÑ github logo">
            <a:extLst>
              <a:ext uri="{FF2B5EF4-FFF2-40B4-BE49-F238E27FC236}">
                <a16:creationId xmlns:a16="http://schemas.microsoft.com/office/drawing/2014/main" id="{F6082AA6-4618-4A92-8AF9-9E0FF7D08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6" y="2151479"/>
            <a:ext cx="1420938" cy="118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Ð°ÑÑÐ¸Ð½ÐºÐ¸ Ð¿Ð¾ Ð·Ð°Ð¿ÑÐ¾ÑÑ bitbucket logo">
            <a:extLst>
              <a:ext uri="{FF2B5EF4-FFF2-40B4-BE49-F238E27FC236}">
                <a16:creationId xmlns:a16="http://schemas.microsoft.com/office/drawing/2014/main" id="{C8915DF3-0C38-4B5F-8889-B20CB00D9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2" t="10267"/>
          <a:stretch/>
        </p:blipFill>
        <p:spPr bwMode="auto">
          <a:xfrm>
            <a:off x="1387495" y="5322891"/>
            <a:ext cx="2002973" cy="32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bitbucket logo">
            <a:extLst>
              <a:ext uri="{FF2B5EF4-FFF2-40B4-BE49-F238E27FC236}">
                <a16:creationId xmlns:a16="http://schemas.microsoft.com/office/drawing/2014/main" id="{23C18A83-D30E-4002-8981-7030B707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5" y="5078998"/>
            <a:ext cx="869163" cy="78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ÐÐ°ÑÑÐ¸Ð½ÐºÐ¸ Ð¿Ð¾ Ð·Ð°Ð¿ÑÐ¾ÑÑ gitlab logo">
            <a:extLst>
              <a:ext uri="{FF2B5EF4-FFF2-40B4-BE49-F238E27FC236}">
                <a16:creationId xmlns:a16="http://schemas.microsoft.com/office/drawing/2014/main" id="{E816DAFB-FDD4-4468-9EFC-DDB956B23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35"/>
          <a:stretch/>
        </p:blipFill>
        <p:spPr bwMode="auto">
          <a:xfrm>
            <a:off x="388468" y="3650777"/>
            <a:ext cx="1059332" cy="96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BE0E5E-ACD8-46E5-B56C-3B9AB4965E0E}"/>
              </a:ext>
            </a:extLst>
          </p:cNvPr>
          <p:cNvSpPr txBox="1"/>
          <p:nvPr/>
        </p:nvSpPr>
        <p:spPr>
          <a:xfrm>
            <a:off x="4146514" y="1228474"/>
            <a:ext cx="1367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Free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ru-RU" sz="2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710A4-9392-441C-A231-704CD5F91212}"/>
              </a:ext>
            </a:extLst>
          </p:cNvPr>
          <p:cNvSpPr txBox="1"/>
          <p:nvPr/>
        </p:nvSpPr>
        <p:spPr>
          <a:xfrm>
            <a:off x="6365993" y="1228474"/>
            <a:ext cx="15648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Free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private</a:t>
            </a:r>
            <a:endParaRPr lang="ru-RU" sz="2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Рисунок 12" descr="Галочка">
            <a:extLst>
              <a:ext uri="{FF2B5EF4-FFF2-40B4-BE49-F238E27FC236}">
                <a16:creationId xmlns:a16="http://schemas.microsoft.com/office/drawing/2014/main" id="{EA95FF64-540B-493D-88F5-A977D2C62C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7982" y="2412988"/>
            <a:ext cx="1024746" cy="1024746"/>
          </a:xfrm>
          <a:prstGeom prst="rect">
            <a:avLst/>
          </a:prstGeom>
        </p:spPr>
      </p:pic>
      <p:pic>
        <p:nvPicPr>
          <p:cNvPr id="14" name="Рисунок 13" descr="Закрыть">
            <a:extLst>
              <a:ext uri="{FF2B5EF4-FFF2-40B4-BE49-F238E27FC236}">
                <a16:creationId xmlns:a16="http://schemas.microsoft.com/office/drawing/2014/main" id="{DE92F00E-5194-46DC-9C7C-077A99412D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44780" y="2421723"/>
            <a:ext cx="1007277" cy="1007277"/>
          </a:xfrm>
          <a:prstGeom prst="rect">
            <a:avLst/>
          </a:prstGeom>
        </p:spPr>
      </p:pic>
      <p:pic>
        <p:nvPicPr>
          <p:cNvPr id="15" name="Рисунок 14" descr="Галочка">
            <a:extLst>
              <a:ext uri="{FF2B5EF4-FFF2-40B4-BE49-F238E27FC236}">
                <a16:creationId xmlns:a16="http://schemas.microsoft.com/office/drawing/2014/main" id="{2635188C-4D5E-41BD-8349-9DFB925CB9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7982" y="3621725"/>
            <a:ext cx="1024746" cy="1024746"/>
          </a:xfrm>
          <a:prstGeom prst="rect">
            <a:avLst/>
          </a:prstGeom>
        </p:spPr>
      </p:pic>
      <p:pic>
        <p:nvPicPr>
          <p:cNvPr id="16" name="Рисунок 15" descr="Галочка">
            <a:extLst>
              <a:ext uri="{FF2B5EF4-FFF2-40B4-BE49-F238E27FC236}">
                <a16:creationId xmlns:a16="http://schemas.microsoft.com/office/drawing/2014/main" id="{A153F83A-0AF5-4EBB-B74C-3BDBC38434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7982" y="4784695"/>
            <a:ext cx="1024746" cy="1024746"/>
          </a:xfrm>
          <a:prstGeom prst="rect">
            <a:avLst/>
          </a:prstGeom>
        </p:spPr>
      </p:pic>
      <p:pic>
        <p:nvPicPr>
          <p:cNvPr id="17" name="Рисунок 16" descr="Галочка">
            <a:extLst>
              <a:ext uri="{FF2B5EF4-FFF2-40B4-BE49-F238E27FC236}">
                <a16:creationId xmlns:a16="http://schemas.microsoft.com/office/drawing/2014/main" id="{7E51FA2E-A44B-4D0E-8D1B-334F22D165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44780" y="3621725"/>
            <a:ext cx="1024746" cy="1024746"/>
          </a:xfrm>
          <a:prstGeom prst="rect">
            <a:avLst/>
          </a:prstGeom>
        </p:spPr>
      </p:pic>
      <p:pic>
        <p:nvPicPr>
          <p:cNvPr id="18" name="Рисунок 17" descr="Галочка">
            <a:extLst>
              <a:ext uri="{FF2B5EF4-FFF2-40B4-BE49-F238E27FC236}">
                <a16:creationId xmlns:a16="http://schemas.microsoft.com/office/drawing/2014/main" id="{FE12BA00-B4A4-45B7-BC6F-05D67AA67F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1759" y="4810518"/>
            <a:ext cx="1024746" cy="102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5EF5E-516A-4213-BE83-EF168F45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4EC572-B08E-47DD-A56F-32293CA0B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3063" y="1099457"/>
            <a:ext cx="8640308" cy="5551714"/>
          </a:xfrm>
        </p:spPr>
        <p:txBody>
          <a:bodyPr/>
          <a:lstStyle/>
          <a:p>
            <a:r>
              <a:rPr lang="en-US" sz="3200" dirty="0"/>
              <a:t>Pro Git book</a:t>
            </a:r>
            <a:r>
              <a:rPr lang="ru-RU" sz="3200" dirty="0"/>
              <a:t> -</a:t>
            </a:r>
            <a:r>
              <a:rPr lang="en-US" sz="3200" dirty="0"/>
              <a:t>https://git-scm.com/book/ru/v2</a:t>
            </a:r>
            <a:endParaRPr lang="ru-RU" sz="3200" dirty="0"/>
          </a:p>
          <a:p>
            <a:r>
              <a:rPr lang="en-US" sz="3200" dirty="0"/>
              <a:t>Learn Git Branching</a:t>
            </a:r>
            <a:r>
              <a:rPr lang="ru-RU" sz="3200" dirty="0"/>
              <a:t> -</a:t>
            </a:r>
            <a:r>
              <a:rPr lang="en-US" sz="3200" dirty="0"/>
              <a:t>https://learngitbranching.js.org</a:t>
            </a:r>
            <a:endParaRPr lang="ru-RU" sz="3200" dirty="0"/>
          </a:p>
          <a:p>
            <a:r>
              <a:rPr lang="en-US" sz="3200" dirty="0"/>
              <a:t>Visualizing Git - http://git-school.github.io/visualizing-git/</a:t>
            </a:r>
            <a:endParaRPr lang="ru-RU" sz="3200" dirty="0"/>
          </a:p>
          <a:p>
            <a:r>
              <a:rPr lang="en-US" sz="3200" dirty="0"/>
              <a:t>Git </a:t>
            </a:r>
            <a:r>
              <a:rPr lang="ru-RU" sz="3200" dirty="0"/>
              <a:t>на практике</a:t>
            </a:r>
            <a:r>
              <a:rPr lang="en-US" sz="3200" b="1" dirty="0"/>
              <a:t> - </a:t>
            </a:r>
            <a:r>
              <a:rPr lang="en-US" sz="3200" dirty="0"/>
              <a:t>https://habr.com/post/342116/</a:t>
            </a:r>
          </a:p>
          <a:p>
            <a:r>
              <a:rPr lang="ru-RU" sz="3200" dirty="0"/>
              <a:t>Достаточно </a:t>
            </a:r>
            <a:r>
              <a:rPr lang="ru-RU" sz="3200" dirty="0" err="1"/>
              <a:t>Git</a:t>
            </a:r>
            <a:r>
              <a:rPr lang="ru-RU" sz="3200" dirty="0"/>
              <a:t>-а, чтобы быть (менее) опасным</a:t>
            </a:r>
            <a:r>
              <a:rPr lang="en-US" sz="3200" b="1" dirty="0"/>
              <a:t> - </a:t>
            </a:r>
            <a:r>
              <a:rPr lang="en-US" sz="3200" dirty="0"/>
              <a:t>https://habr.com/post/268951/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858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572B0-1AC7-4DF8-8F2B-74B01F07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Ситуация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6EB0A4-6EC0-48EA-93EA-2BD87D0430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60C27D-C2CA-4F2F-B59B-3F4193123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3062" y="2067338"/>
            <a:ext cx="7140545" cy="3848432"/>
          </a:xfrm>
        </p:spPr>
        <p:txBody>
          <a:bodyPr/>
          <a:lstStyle/>
          <a:p>
            <a:r>
              <a:rPr lang="ru-RU" dirty="0"/>
              <a:t>Вас зовут Костя (а почему бы и нет)</a:t>
            </a:r>
            <a:endParaRPr lang="en-US" dirty="0"/>
          </a:p>
          <a:p>
            <a:r>
              <a:rPr lang="ru-RU" dirty="0"/>
              <a:t>Вы учитесь в университете</a:t>
            </a:r>
          </a:p>
          <a:p>
            <a:r>
              <a:rPr lang="ru-RU" dirty="0"/>
              <a:t>Вы делаете лабораторную работу (и не очень этому рады)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6A38A5-8721-42FF-A730-0401EF36F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5" y="4918854"/>
            <a:ext cx="1162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4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E74DD-13DC-4B01-861D-F239C2D8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Мучительный поиск решения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7307FE-87F0-4DCB-AA52-468818B66D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C9FAEB-F8C9-468B-BD24-4D97EA2EF6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33276" y="2223457"/>
            <a:ext cx="1789981" cy="17899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D8C2D2-EA25-4AC4-B848-999DC4D5F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5968" y="2411706"/>
            <a:ext cx="1630937" cy="191228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B4DF03-5B72-4F00-9CC4-6846E4DDD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77097" y="2411706"/>
            <a:ext cx="1630937" cy="19122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0B0463-3A89-43A9-9560-986E26797A9E}"/>
              </a:ext>
            </a:extLst>
          </p:cNvPr>
          <p:cNvSpPr txBox="1"/>
          <p:nvPr/>
        </p:nvSpPr>
        <p:spPr>
          <a:xfrm>
            <a:off x="3502456" y="3867571"/>
            <a:ext cx="2051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Exception</a:t>
            </a:r>
            <a:endParaRPr lang="ru-RU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C0783CB-44C7-4980-B6E3-7817DD519F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5968" y="2411706"/>
            <a:ext cx="1630937" cy="191228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B161B3B-286D-4361-A478-D371BA022C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7095" y="2411706"/>
            <a:ext cx="1630937" cy="19122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765778-A08F-440B-9455-0C71AB1E248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33274" y="2316866"/>
            <a:ext cx="1789981" cy="178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E74DD-13DC-4B01-861D-F239C2D8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12" y="389612"/>
            <a:ext cx="8309111" cy="1677726"/>
          </a:xfrm>
        </p:spPr>
        <p:txBody>
          <a:bodyPr/>
          <a:lstStyle/>
          <a:p>
            <a:r>
              <a:rPr lang="ru-RU" dirty="0"/>
              <a:t>Костя был очень продуктивным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7307FE-87F0-4DCB-AA52-468818B66D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B0463-3A89-43A9-9560-986E26797A9E}"/>
              </a:ext>
            </a:extLst>
          </p:cNvPr>
          <p:cNvSpPr txBox="1"/>
          <p:nvPr/>
        </p:nvSpPr>
        <p:spPr>
          <a:xfrm>
            <a:off x="373712" y="3865633"/>
            <a:ext cx="2051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Lab2.cs</a:t>
            </a:r>
            <a:endParaRPr lang="ru-RU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581C10A-1D7B-4DA2-ADD5-6AD6608D6C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154"/>
          <a:stretch/>
        </p:blipFill>
        <p:spPr>
          <a:xfrm>
            <a:off x="818497" y="2906201"/>
            <a:ext cx="1162050" cy="1024746"/>
          </a:xfrm>
          <a:prstGeom prst="rect">
            <a:avLst/>
          </a:prstGeom>
        </p:spPr>
      </p:pic>
      <p:pic>
        <p:nvPicPr>
          <p:cNvPr id="7" name="Рисунок 6" descr="Галочка">
            <a:extLst>
              <a:ext uri="{FF2B5EF4-FFF2-40B4-BE49-F238E27FC236}">
                <a16:creationId xmlns:a16="http://schemas.microsoft.com/office/drawing/2014/main" id="{18B6B0D3-67FE-436A-A4FB-E43209A7F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0178" y="2917048"/>
            <a:ext cx="1024746" cy="1024746"/>
          </a:xfrm>
          <a:prstGeom prst="rect">
            <a:avLst/>
          </a:prstGeom>
        </p:spPr>
      </p:pic>
      <p:pic>
        <p:nvPicPr>
          <p:cNvPr id="15" name="Рисунок 14" descr="Стрелка-линия: прямо">
            <a:extLst>
              <a:ext uri="{FF2B5EF4-FFF2-40B4-BE49-F238E27FC236}">
                <a16:creationId xmlns:a16="http://schemas.microsoft.com/office/drawing/2014/main" id="{DCFA240B-F829-4393-BDEB-B02BF1FA78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988375" y="2972221"/>
            <a:ext cx="914400" cy="9144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4D76EDD-7D1C-4A54-84D7-F844B96619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154"/>
          <a:stretch/>
        </p:blipFill>
        <p:spPr>
          <a:xfrm>
            <a:off x="5309636" y="2906201"/>
            <a:ext cx="1162050" cy="1024746"/>
          </a:xfrm>
          <a:prstGeom prst="rect">
            <a:avLst/>
          </a:prstGeom>
        </p:spPr>
      </p:pic>
      <p:pic>
        <p:nvPicPr>
          <p:cNvPr id="17" name="Рисунок 16" descr="Галочка">
            <a:extLst>
              <a:ext uri="{FF2B5EF4-FFF2-40B4-BE49-F238E27FC236}">
                <a16:creationId xmlns:a16="http://schemas.microsoft.com/office/drawing/2014/main" id="{2510E0FC-65F7-4C79-BD13-A6767997A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1317" y="2917048"/>
            <a:ext cx="1024746" cy="1024746"/>
          </a:xfrm>
          <a:prstGeom prst="rect">
            <a:avLst/>
          </a:prstGeom>
        </p:spPr>
      </p:pic>
      <p:pic>
        <p:nvPicPr>
          <p:cNvPr id="18" name="Рисунок 17" descr="Стрелка-линия: прямо">
            <a:extLst>
              <a:ext uri="{FF2B5EF4-FFF2-40B4-BE49-F238E27FC236}">
                <a16:creationId xmlns:a16="http://schemas.microsoft.com/office/drawing/2014/main" id="{84D2FA7C-0A11-4882-845A-40E5C8D28F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6479514" y="2972221"/>
            <a:ext cx="914400" cy="914400"/>
          </a:xfrm>
          <a:prstGeom prst="rect">
            <a:avLst/>
          </a:prstGeom>
        </p:spPr>
      </p:pic>
      <p:pic>
        <p:nvPicPr>
          <p:cNvPr id="19" name="Рисунок 18" descr="Стрелка-линия: прямо">
            <a:extLst>
              <a:ext uri="{FF2B5EF4-FFF2-40B4-BE49-F238E27FC236}">
                <a16:creationId xmlns:a16="http://schemas.microsoft.com/office/drawing/2014/main" id="{A51DEF94-7CAF-40E7-BD49-DF6145457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235080" y="2972221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26534EC-2346-44B6-8FAF-D0D7D783E497}"/>
              </a:ext>
            </a:extLst>
          </p:cNvPr>
          <p:cNvSpPr txBox="1"/>
          <p:nvPr/>
        </p:nvSpPr>
        <p:spPr>
          <a:xfrm>
            <a:off x="4864851" y="3930947"/>
            <a:ext cx="2051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Lab3.cs</a:t>
            </a:r>
            <a:endParaRPr lang="ru-RU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Рисунок 21" descr="Усмехающееся лицо (без заливки)">
            <a:extLst>
              <a:ext uri="{FF2B5EF4-FFF2-40B4-BE49-F238E27FC236}">
                <a16:creationId xmlns:a16="http://schemas.microsoft.com/office/drawing/2014/main" id="{8BBAFE59-F452-4D02-8E9A-BD78604FA5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27754" y="4560011"/>
            <a:ext cx="1888491" cy="1888491"/>
          </a:xfrm>
          <a:prstGeom prst="rect">
            <a:avLst/>
          </a:prstGeom>
        </p:spPr>
      </p:pic>
      <p:pic>
        <p:nvPicPr>
          <p:cNvPr id="24" name="Рисунок 23" descr="Удивленное лицо (без заливки)">
            <a:extLst>
              <a:ext uri="{FF2B5EF4-FFF2-40B4-BE49-F238E27FC236}">
                <a16:creationId xmlns:a16="http://schemas.microsoft.com/office/drawing/2014/main" id="{2DB40452-46EB-4888-8629-D889304827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27752" y="4560011"/>
            <a:ext cx="1888491" cy="1888491"/>
          </a:xfrm>
          <a:prstGeom prst="rect">
            <a:avLst/>
          </a:prstGeom>
        </p:spPr>
      </p:pic>
      <p:pic>
        <p:nvPicPr>
          <p:cNvPr id="26" name="Рисунок 25" descr="Стрелка-линия: изгиб против часовой стрелки">
            <a:extLst>
              <a:ext uri="{FF2B5EF4-FFF2-40B4-BE49-F238E27FC236}">
                <a16:creationId xmlns:a16="http://schemas.microsoft.com/office/drawing/2014/main" id="{8F8CD77E-BF4E-475E-B915-C5EE81CFE7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037078">
            <a:off x="5389428" y="1747732"/>
            <a:ext cx="914400" cy="914400"/>
          </a:xfrm>
          <a:prstGeom prst="rect">
            <a:avLst/>
          </a:prstGeom>
        </p:spPr>
      </p:pic>
      <p:pic>
        <p:nvPicPr>
          <p:cNvPr id="28" name="Рисунок 27" descr="Закрыть">
            <a:extLst>
              <a:ext uri="{FF2B5EF4-FFF2-40B4-BE49-F238E27FC236}">
                <a16:creationId xmlns:a16="http://schemas.microsoft.com/office/drawing/2014/main" id="{35388898-DAEA-45B3-ABAD-0DF1A98F51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43946" y="1379421"/>
            <a:ext cx="1256105" cy="1256105"/>
          </a:xfrm>
          <a:prstGeom prst="rect">
            <a:avLst/>
          </a:prstGeom>
        </p:spPr>
      </p:pic>
      <p:pic>
        <p:nvPicPr>
          <p:cNvPr id="29" name="Рисунок 28" descr="Стрелка-линия: изгиб против часовой стрелки">
            <a:extLst>
              <a:ext uri="{FF2B5EF4-FFF2-40B4-BE49-F238E27FC236}">
                <a16:creationId xmlns:a16="http://schemas.microsoft.com/office/drawing/2014/main" id="{ECCBA142-302C-47D1-8061-1CF1FB3A8C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2889092">
            <a:off x="2971147" y="17446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E74DD-13DC-4B01-861D-F239C2D8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12" y="389612"/>
            <a:ext cx="8309111" cy="1677726"/>
          </a:xfrm>
        </p:spPr>
        <p:txBody>
          <a:bodyPr/>
          <a:lstStyle/>
          <a:p>
            <a:r>
              <a:rPr lang="ru-RU" dirty="0"/>
              <a:t>Костя учится на своих ошибках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7307FE-87F0-4DCB-AA52-468818B66D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B0463-3A89-43A9-9560-986E26797A9E}"/>
              </a:ext>
            </a:extLst>
          </p:cNvPr>
          <p:cNvSpPr txBox="1"/>
          <p:nvPr/>
        </p:nvSpPr>
        <p:spPr>
          <a:xfrm>
            <a:off x="1537648" y="3128811"/>
            <a:ext cx="2051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Lab2</a:t>
            </a:r>
            <a:endParaRPr lang="ru-RU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Рисунок 14" descr="Стрелка-линия: прямо">
            <a:extLst>
              <a:ext uri="{FF2B5EF4-FFF2-40B4-BE49-F238E27FC236}">
                <a16:creationId xmlns:a16="http://schemas.microsoft.com/office/drawing/2014/main" id="{DCFA240B-F829-4393-BDEB-B02BF1FA7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045752" y="2130947"/>
            <a:ext cx="914400" cy="914400"/>
          </a:xfrm>
          <a:prstGeom prst="rect">
            <a:avLst/>
          </a:prstGeom>
        </p:spPr>
      </p:pic>
      <p:pic>
        <p:nvPicPr>
          <p:cNvPr id="18" name="Рисунок 17" descr="Стрелка-линия: прямо">
            <a:extLst>
              <a:ext uri="{FF2B5EF4-FFF2-40B4-BE49-F238E27FC236}">
                <a16:creationId xmlns:a16="http://schemas.microsoft.com/office/drawing/2014/main" id="{84D2FA7C-0A11-4882-845A-40E5C8D28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017064" y="3736639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26534EC-2346-44B6-8FAF-D0D7D783E497}"/>
              </a:ext>
            </a:extLst>
          </p:cNvPr>
          <p:cNvSpPr txBox="1"/>
          <p:nvPr/>
        </p:nvSpPr>
        <p:spPr>
          <a:xfrm>
            <a:off x="5448798" y="3132961"/>
            <a:ext cx="2051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Lab3</a:t>
            </a:r>
            <a:endParaRPr lang="ru-RU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4" name="Рисунок 23" descr="Удивленное лицо (без заливки)">
            <a:extLst>
              <a:ext uri="{FF2B5EF4-FFF2-40B4-BE49-F238E27FC236}">
                <a16:creationId xmlns:a16="http://schemas.microsoft.com/office/drawing/2014/main" id="{2DB40452-46EB-4888-8629-D88930482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27754" y="2894081"/>
            <a:ext cx="1888491" cy="1888491"/>
          </a:xfrm>
          <a:prstGeom prst="rect">
            <a:avLst/>
          </a:prstGeom>
        </p:spPr>
      </p:pic>
      <p:pic>
        <p:nvPicPr>
          <p:cNvPr id="5" name="Рисунок 4" descr="Папка">
            <a:extLst>
              <a:ext uri="{FF2B5EF4-FFF2-40B4-BE49-F238E27FC236}">
                <a16:creationId xmlns:a16="http://schemas.microsoft.com/office/drawing/2014/main" id="{AD307CC6-F051-4794-A93C-336964A223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0145" y="1978455"/>
            <a:ext cx="1162050" cy="1162050"/>
          </a:xfrm>
          <a:prstGeom prst="rect">
            <a:avLst/>
          </a:prstGeom>
        </p:spPr>
      </p:pic>
      <p:pic>
        <p:nvPicPr>
          <p:cNvPr id="23" name="Рисунок 22" descr="Папка">
            <a:extLst>
              <a:ext uri="{FF2B5EF4-FFF2-40B4-BE49-F238E27FC236}">
                <a16:creationId xmlns:a16="http://schemas.microsoft.com/office/drawing/2014/main" id="{FBA7B420-E9BD-4CD9-985E-FCDE42BA5A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93239" y="2022117"/>
            <a:ext cx="1162050" cy="116205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28B1115-C08F-437E-AEB6-F0310FC3C58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3154"/>
          <a:stretch/>
        </p:blipFill>
        <p:spPr>
          <a:xfrm>
            <a:off x="5893239" y="4703059"/>
            <a:ext cx="1162050" cy="102474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7E7F163-15A6-48CB-9A8A-6883E4B1C03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3154"/>
          <a:stretch/>
        </p:blipFill>
        <p:spPr>
          <a:xfrm>
            <a:off x="6969617" y="4807433"/>
            <a:ext cx="925332" cy="815998"/>
          </a:xfrm>
          <a:prstGeom prst="rect">
            <a:avLst/>
          </a:prstGeom>
        </p:spPr>
      </p:pic>
      <p:pic>
        <p:nvPicPr>
          <p:cNvPr id="8" name="Рисунок 7" descr="Стрелка-линия: небольшой изгиб">
            <a:extLst>
              <a:ext uri="{FF2B5EF4-FFF2-40B4-BE49-F238E27FC236}">
                <a16:creationId xmlns:a16="http://schemas.microsoft.com/office/drawing/2014/main" id="{AC5C5711-6313-4089-918D-FE6FF01848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3225983" flipH="1">
            <a:off x="3359589" y="4631581"/>
            <a:ext cx="914400" cy="914400"/>
          </a:xfrm>
          <a:prstGeom prst="rect">
            <a:avLst/>
          </a:prstGeom>
        </p:spPr>
      </p:pic>
      <p:pic>
        <p:nvPicPr>
          <p:cNvPr id="11" name="Рисунок 10" descr="Печальное лицо (без заливки)">
            <a:extLst>
              <a:ext uri="{FF2B5EF4-FFF2-40B4-BE49-F238E27FC236}">
                <a16:creationId xmlns:a16="http://schemas.microsoft.com/office/drawing/2014/main" id="{DE4CB193-3BB5-47E4-8748-4F5750C122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27754" y="2894081"/>
            <a:ext cx="1888490" cy="188849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83A1EB4-92B8-4495-A5F5-8F5FFF763D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3154"/>
          <a:stretch/>
        </p:blipFill>
        <p:spPr>
          <a:xfrm>
            <a:off x="5043430" y="4807433"/>
            <a:ext cx="925332" cy="8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B0114-6A83-478D-B5EA-DC6D489F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3CDEBE-B393-4527-B560-E51E0AAE94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Зачем мне система контроля версий?</a:t>
            </a:r>
          </a:p>
          <a:p>
            <a:r>
              <a:rPr lang="ru-RU" dirty="0">
                <a:solidFill>
                  <a:srgbClr val="57A64A"/>
                </a:solidFill>
              </a:rPr>
              <a:t>Почему именно </a:t>
            </a:r>
            <a:r>
              <a:rPr lang="en-US" dirty="0">
                <a:solidFill>
                  <a:srgbClr val="57A64A"/>
                </a:solidFill>
              </a:rPr>
              <a:t>Git?</a:t>
            </a:r>
          </a:p>
          <a:p>
            <a:r>
              <a:rPr lang="ru-RU" dirty="0"/>
              <a:t>И как же мне начать его использовать?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6361E0-3BC0-412B-8A3E-7913CFEEDF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9055812"/>
      </p:ext>
    </p:extLst>
  </p:cSld>
  <p:clrMapOvr>
    <a:masterClrMapping/>
  </p:clrMapOvr>
</p:sld>
</file>

<file path=ppt/theme/theme1.xml><?xml version="1.0" encoding="utf-8"?>
<a:theme xmlns:a="http://schemas.openxmlformats.org/drawingml/2006/main" name="1810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F593E505-7FFE-46AD-83A3-24920B60EDED}" vid="{31329A64-2E83-4E0B-9F93-35F1AD5DCF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konfur17_without_logos_resaved</Template>
  <TotalTime>1226</TotalTime>
  <Words>5666</Words>
  <Application>Microsoft Office PowerPoint</Application>
  <PresentationFormat>Экран (4:3)</PresentationFormat>
  <Paragraphs>338</Paragraphs>
  <Slides>45</Slides>
  <Notes>40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6" baseType="lpstr">
      <vt:lpstr>18100</vt:lpstr>
      <vt:lpstr>Git</vt:lpstr>
      <vt:lpstr>План доклада</vt:lpstr>
      <vt:lpstr>Сис­те­ма кон­тро­ля вер­сий</vt:lpstr>
      <vt:lpstr>СКВ позволяют </vt:lpstr>
      <vt:lpstr>Ситуация</vt:lpstr>
      <vt:lpstr>Мучительный поиск решения</vt:lpstr>
      <vt:lpstr>Костя был очень продуктивным</vt:lpstr>
      <vt:lpstr>Костя учится на своих ошибках</vt:lpstr>
      <vt:lpstr>План доклада</vt:lpstr>
      <vt:lpstr>Презентация PowerPoint</vt:lpstr>
      <vt:lpstr>Презентация PowerPoint</vt:lpstr>
      <vt:lpstr>Git</vt:lpstr>
      <vt:lpstr>Отличия</vt:lpstr>
      <vt:lpstr>Изменения в других СКВ</vt:lpstr>
      <vt:lpstr>Изменения в Git</vt:lpstr>
      <vt:lpstr>Секции проекта</vt:lpstr>
      <vt:lpstr>План доклада</vt:lpstr>
      <vt:lpstr>Настройки Git</vt:lpstr>
      <vt:lpstr>Имя пользователя</vt:lpstr>
      <vt:lpstr>Редактор по умолчанию</vt:lpstr>
      <vt:lpstr>Создание репозитория</vt:lpstr>
      <vt:lpstr>Клонирование репозитория</vt:lpstr>
      <vt:lpstr>Состояния файлов</vt:lpstr>
      <vt:lpstr>Отслеживание новых файлов</vt:lpstr>
      <vt:lpstr>Индексация изменённых файлов</vt:lpstr>
      <vt:lpstr>Игнорирование файлов .gitignore</vt:lpstr>
      <vt:lpstr>Просмотр изменений</vt:lpstr>
      <vt:lpstr>Фиксация изменений</vt:lpstr>
      <vt:lpstr>Удаление файлов</vt:lpstr>
      <vt:lpstr>История коммитов</vt:lpstr>
      <vt:lpstr>Ветвление</vt:lpstr>
      <vt:lpstr>Коммит</vt:lpstr>
      <vt:lpstr>Коммиты</vt:lpstr>
      <vt:lpstr>Коммиты</vt:lpstr>
      <vt:lpstr>Ветви</vt:lpstr>
      <vt:lpstr>Ветви</vt:lpstr>
      <vt:lpstr>Ветви</vt:lpstr>
      <vt:lpstr>Слияние</vt:lpstr>
      <vt:lpstr>Цель: объединить функциональность</vt:lpstr>
      <vt:lpstr>Конфликты: Откуда появляются и как их решать</vt:lpstr>
      <vt:lpstr>Цель: объединить функциональность</vt:lpstr>
      <vt:lpstr>GUI инструменты</vt:lpstr>
      <vt:lpstr>MergeTools</vt:lpstr>
      <vt:lpstr>Где можно разместить проект?</vt:lpstr>
      <vt:lpstr>Что почитать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Зачем мне Git?</dc:title>
  <dc:creator>Евгений Комиссаров</dc:creator>
  <cp:lastModifiedBy>Евгений Комиссаров</cp:lastModifiedBy>
  <cp:revision>228</cp:revision>
  <cp:lastPrinted>2017-11-02T13:16:26Z</cp:lastPrinted>
  <dcterms:created xsi:type="dcterms:W3CDTF">2018-09-09T08:42:57Z</dcterms:created>
  <dcterms:modified xsi:type="dcterms:W3CDTF">2018-11-06T04:00:43Z</dcterms:modified>
</cp:coreProperties>
</file>