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8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8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7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7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E333-5D99-46C6-BF4C-F141647EB0A5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25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C2B9D-0CDC-4B38-A02E-F3AAB1C50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/>
              <a:t>Многопоточное и асинхронное программирование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99DAD-7FEB-4827-9D0B-26344425E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anton@tolstov.io</a:t>
            </a:r>
            <a:endParaRPr lang="ru-RU" dirty="0"/>
          </a:p>
          <a:p>
            <a:r>
              <a:rPr lang="ru-RU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2781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E3833-75A6-4A33-904A-EB5A4DB55271}"/>
              </a:ext>
            </a:extLst>
          </p:cNvPr>
          <p:cNvSpPr txBox="1"/>
          <p:nvPr/>
        </p:nvSpPr>
        <p:spPr>
          <a:xfrm>
            <a:off x="1820824" y="461660"/>
            <a:ext cx="850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Набрано не менее 50% баллов за задачи ⇔ зачёт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0ADA5-A2F3-45DB-B155-26FED812F05A}"/>
              </a:ext>
            </a:extLst>
          </p:cNvPr>
          <p:cNvSpPr txBox="1"/>
          <p:nvPr/>
        </p:nvSpPr>
        <p:spPr>
          <a:xfrm>
            <a:off x="2399957" y="1363570"/>
            <a:ext cx="734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Лекции по пятницам (10:40-12:10) в </a:t>
            </a:r>
            <a:r>
              <a:rPr lang="en-US" sz="2800" dirty="0"/>
              <a:t>discord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06DE8-FF38-4564-8389-C94F9F84EE1E}"/>
              </a:ext>
            </a:extLst>
          </p:cNvPr>
          <p:cNvSpPr txBox="1"/>
          <p:nvPr/>
        </p:nvSpPr>
        <p:spPr>
          <a:xfrm>
            <a:off x="1864361" y="3167390"/>
            <a:ext cx="8463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Во время лекции отключены микрофон и камеры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1B8A-7A18-4E09-89D9-D0C4AF4BA11B}"/>
              </a:ext>
            </a:extLst>
          </p:cNvPr>
          <p:cNvSpPr txBox="1"/>
          <p:nvPr/>
        </p:nvSpPr>
        <p:spPr>
          <a:xfrm>
            <a:off x="1515932" y="4069300"/>
            <a:ext cx="911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Появился вопрос на лекции ⇒ задай его в </a:t>
            </a:r>
            <a:r>
              <a:rPr lang="en-US" sz="2800" dirty="0"/>
              <a:t>discord-</a:t>
            </a:r>
            <a:r>
              <a:rPr lang="ru-RU" sz="2800" dirty="0"/>
              <a:t>чат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5BD83-8A23-45A5-9BA8-80727D620853}"/>
              </a:ext>
            </a:extLst>
          </p:cNvPr>
          <p:cNvSpPr txBox="1"/>
          <p:nvPr/>
        </p:nvSpPr>
        <p:spPr>
          <a:xfrm>
            <a:off x="607318" y="4971210"/>
            <a:ext cx="10977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 сдачу задачи даётся три попытки после лекции и одна неделя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59734-E297-4068-B171-CCEF427C7ECC}"/>
              </a:ext>
            </a:extLst>
          </p:cNvPr>
          <p:cNvSpPr txBox="1"/>
          <p:nvPr/>
        </p:nvSpPr>
        <p:spPr>
          <a:xfrm>
            <a:off x="778036" y="5873120"/>
            <a:ext cx="10592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 лекции с вопросами и готовой домашкой пиши в</a:t>
            </a:r>
            <a:r>
              <a:rPr lang="en-US" sz="2800" dirty="0"/>
              <a:t> </a:t>
            </a:r>
            <a:r>
              <a:rPr lang="en-US" sz="2800" dirty="0" err="1"/>
              <a:t>tg</a:t>
            </a:r>
            <a:r>
              <a:rPr lang="en-US" sz="2800" dirty="0"/>
              <a:t>-</a:t>
            </a:r>
            <a:r>
              <a:rPr lang="ru-RU" sz="2800" dirty="0"/>
              <a:t>чат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CB50A-FA9C-43F4-828A-3393BA28543F}"/>
              </a:ext>
            </a:extLst>
          </p:cNvPr>
          <p:cNvSpPr txBox="1"/>
          <p:nvPr/>
        </p:nvSpPr>
        <p:spPr>
          <a:xfrm>
            <a:off x="1475085" y="2201770"/>
            <a:ext cx="9198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Укажи своё реальное имя и группу на</a:t>
            </a:r>
            <a:r>
              <a:rPr lang="en-US" sz="2800" dirty="0"/>
              <a:t> discord-</a:t>
            </a:r>
            <a:r>
              <a:rPr lang="ru-RU" sz="2800" dirty="0"/>
              <a:t>сервере</a:t>
            </a:r>
          </a:p>
        </p:txBody>
      </p:sp>
    </p:spTree>
    <p:extLst>
      <p:ext uri="{BB962C8B-B14F-4D97-AF65-F5344CB8AC3E}">
        <p14:creationId xmlns:p14="http://schemas.microsoft.com/office/powerpoint/2010/main" val="381922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6C90F41-02FD-4F76-B8E2-DB28823A1C2B}"/>
              </a:ext>
            </a:extLst>
          </p:cNvPr>
          <p:cNvGrpSpPr/>
          <p:nvPr/>
        </p:nvGrpSpPr>
        <p:grpSpPr>
          <a:xfrm>
            <a:off x="8827654" y="1424258"/>
            <a:ext cx="2625437" cy="3947928"/>
            <a:chOff x="8439727" y="2324160"/>
            <a:chExt cx="1905000" cy="28645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068698-9B8B-4725-921B-AEF019049069}"/>
                </a:ext>
              </a:extLst>
            </p:cNvPr>
            <p:cNvSpPr txBox="1"/>
            <p:nvPr/>
          </p:nvSpPr>
          <p:spPr>
            <a:xfrm>
              <a:off x="8439727" y="4853770"/>
              <a:ext cx="1905000" cy="334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/>
                <a:t>bit.ly/360IyVQ</a:t>
              </a:r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F7F0328A-92EA-41A3-A04C-7CDD984A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9727" y="2818245"/>
              <a:ext cx="1905000" cy="1905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9440B4-9651-481A-910C-9AF288751C90}"/>
                </a:ext>
              </a:extLst>
            </p:cNvPr>
            <p:cNvSpPr txBox="1"/>
            <p:nvPr/>
          </p:nvSpPr>
          <p:spPr>
            <a:xfrm>
              <a:off x="8439727" y="2324160"/>
              <a:ext cx="1905000" cy="424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3200" dirty="0"/>
                <a:t>ЧАТ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CF7746E-4267-4E10-B14C-E6CB327ED693}"/>
              </a:ext>
            </a:extLst>
          </p:cNvPr>
          <p:cNvGrpSpPr/>
          <p:nvPr/>
        </p:nvGrpSpPr>
        <p:grpSpPr>
          <a:xfrm>
            <a:off x="4783281" y="1424258"/>
            <a:ext cx="2625437" cy="3947928"/>
            <a:chOff x="8439727" y="2324160"/>
            <a:chExt cx="1905000" cy="28645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E1AD3-3F32-4F6C-8694-F09EA086D370}"/>
                </a:ext>
              </a:extLst>
            </p:cNvPr>
            <p:cNvSpPr txBox="1"/>
            <p:nvPr/>
          </p:nvSpPr>
          <p:spPr>
            <a:xfrm>
              <a:off x="8439727" y="4853770"/>
              <a:ext cx="1905000" cy="334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bit.ly/2G4AhW3</a:t>
              </a:r>
              <a:endParaRPr lang="ru-RU" sz="2400" dirty="0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B927BE64-A374-4C45-BCD0-3321035A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439727" y="2818245"/>
              <a:ext cx="1905000" cy="1905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8C2641-CA28-49C7-B7F2-58396DD627FF}"/>
                </a:ext>
              </a:extLst>
            </p:cNvPr>
            <p:cNvSpPr txBox="1"/>
            <p:nvPr/>
          </p:nvSpPr>
          <p:spPr>
            <a:xfrm>
              <a:off x="8439727" y="2324160"/>
              <a:ext cx="1905000" cy="424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3200" dirty="0"/>
                <a:t>КАНАЛ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D389C2E-82DB-464E-909E-AAF3C7A09501}"/>
              </a:ext>
            </a:extLst>
          </p:cNvPr>
          <p:cNvGrpSpPr/>
          <p:nvPr/>
        </p:nvGrpSpPr>
        <p:grpSpPr>
          <a:xfrm>
            <a:off x="738908" y="1424258"/>
            <a:ext cx="2625437" cy="3947928"/>
            <a:chOff x="8439727" y="2324160"/>
            <a:chExt cx="1905000" cy="28645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76E5B7-488E-43B5-8A90-291D8D2CAF15}"/>
                </a:ext>
              </a:extLst>
            </p:cNvPr>
            <p:cNvSpPr txBox="1"/>
            <p:nvPr/>
          </p:nvSpPr>
          <p:spPr>
            <a:xfrm>
              <a:off x="8439727" y="4853770"/>
              <a:ext cx="1905000" cy="334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bit.ly/3kSfbJr</a:t>
              </a:r>
              <a:endParaRPr lang="ru-RU" sz="2400" dirty="0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44954FE-8EF6-47FC-8383-BC5BE613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439727" y="2818245"/>
              <a:ext cx="1905000" cy="1905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D48F7E-6843-483D-B3C1-B453EEB73C07}"/>
                </a:ext>
              </a:extLst>
            </p:cNvPr>
            <p:cNvSpPr txBox="1"/>
            <p:nvPr/>
          </p:nvSpPr>
          <p:spPr>
            <a:xfrm>
              <a:off x="8439727" y="2324160"/>
              <a:ext cx="1905000" cy="424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DISCORD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924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1D1773DE-2AFA-43B5-8EFD-025D8B2BD1E9}"/>
              </a:ext>
            </a:extLst>
          </p:cNvPr>
          <p:cNvGrpSpPr/>
          <p:nvPr/>
        </p:nvGrpSpPr>
        <p:grpSpPr>
          <a:xfrm>
            <a:off x="1532437" y="277334"/>
            <a:ext cx="9127126" cy="6303331"/>
            <a:chOff x="1532437" y="352842"/>
            <a:chExt cx="9127126" cy="6303331"/>
          </a:xfrm>
        </p:grpSpPr>
        <p:grpSp>
          <p:nvGrpSpPr>
            <p:cNvPr id="9" name="Рисунок 6">
              <a:extLst>
                <a:ext uri="{FF2B5EF4-FFF2-40B4-BE49-F238E27FC236}">
                  <a16:creationId xmlns:a16="http://schemas.microsoft.com/office/drawing/2014/main" id="{BF986420-5834-41B0-9192-5BCCDF1C393A}"/>
                </a:ext>
              </a:extLst>
            </p:cNvPr>
            <p:cNvGrpSpPr/>
            <p:nvPr/>
          </p:nvGrpSpPr>
          <p:grpSpPr>
            <a:xfrm>
              <a:off x="1532437" y="1206718"/>
              <a:ext cx="9127126" cy="5449455"/>
              <a:chOff x="3380422" y="1747837"/>
              <a:chExt cx="5448928" cy="3369766"/>
            </a:xfrm>
          </p:grpSpPr>
          <p:sp>
            <p:nvSpPr>
              <p:cNvPr id="10" name="Полилиния: фигура 9">
                <a:extLst>
                  <a:ext uri="{FF2B5EF4-FFF2-40B4-BE49-F238E27FC236}">
                    <a16:creationId xmlns:a16="http://schemas.microsoft.com/office/drawing/2014/main" id="{22058CDD-9037-4193-AF12-1FC72E06CC5A}"/>
                  </a:ext>
                </a:extLst>
              </p:cNvPr>
              <p:cNvSpPr/>
              <p:nvPr/>
            </p:nvSpPr>
            <p:spPr>
              <a:xfrm>
                <a:off x="3810000" y="2509837"/>
                <a:ext cx="4953000" cy="2286000"/>
              </a:xfrm>
              <a:custGeom>
                <a:avLst/>
                <a:gdLst>
                  <a:gd name="connsiteX0" fmla="*/ 0 w 4953000"/>
                  <a:gd name="connsiteY0" fmla="*/ 2286000 h 2286000"/>
                  <a:gd name="connsiteX1" fmla="*/ 2381250 w 4953000"/>
                  <a:gd name="connsiteY1" fmla="*/ 857250 h 2286000"/>
                  <a:gd name="connsiteX2" fmla="*/ 4953000 w 4953000"/>
                  <a:gd name="connsiteY2" fmla="*/ 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3000" h="2286000">
                    <a:moveTo>
                      <a:pt x="0" y="2286000"/>
                    </a:moveTo>
                    <a:cubicBezTo>
                      <a:pt x="1079500" y="1587500"/>
                      <a:pt x="1873250" y="1111250"/>
                      <a:pt x="2381250" y="857250"/>
                    </a:cubicBezTo>
                    <a:cubicBezTo>
                      <a:pt x="2889250" y="603250"/>
                      <a:pt x="3746500" y="317500"/>
                      <a:pt x="4953000" y="0"/>
                    </a:cubicBezTo>
                  </a:path>
                </a:pathLst>
              </a:custGeom>
              <a:noFill/>
              <a:ln w="28575" cap="flat">
                <a:solidFill>
                  <a:srgbClr val="B854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24D17C76-794B-4AAA-A6DD-4E3999143D9F}"/>
                  </a:ext>
                </a:extLst>
              </p:cNvPr>
              <p:cNvSpPr/>
              <p:nvPr/>
            </p:nvSpPr>
            <p:spPr>
              <a:xfrm>
                <a:off x="3800475" y="1747837"/>
                <a:ext cx="9525" cy="3048000"/>
              </a:xfrm>
              <a:custGeom>
                <a:avLst/>
                <a:gdLst>
                  <a:gd name="connsiteX0" fmla="*/ 0 w 9525"/>
                  <a:gd name="connsiteY0" fmla="*/ 3048000 h 3048000"/>
                  <a:gd name="connsiteX1" fmla="*/ 0 w 9525"/>
                  <a:gd name="connsiteY1" fmla="*/ 0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048000">
                    <a:moveTo>
                      <a:pt x="0" y="304800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EAB9F2A0-0FA2-46F7-B000-869F05FF71BE}"/>
                  </a:ext>
                </a:extLst>
              </p:cNvPr>
              <p:cNvSpPr/>
              <p:nvPr/>
            </p:nvSpPr>
            <p:spPr>
              <a:xfrm>
                <a:off x="3810000" y="4795837"/>
                <a:ext cx="4953000" cy="9525"/>
              </a:xfrm>
              <a:custGeom>
                <a:avLst/>
                <a:gdLst>
                  <a:gd name="connsiteX0" fmla="*/ 0 w 4953000"/>
                  <a:gd name="connsiteY0" fmla="*/ 0 h 9525"/>
                  <a:gd name="connsiteX1" fmla="*/ 4953000 w 4953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0" h="9525">
                    <a:moveTo>
                      <a:pt x="0" y="0"/>
                    </a:moveTo>
                    <a:lnTo>
                      <a:pt x="4953000" y="0"/>
                    </a:ln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" name="Полилиния: фигура 12">
                <a:extLst>
                  <a:ext uri="{FF2B5EF4-FFF2-40B4-BE49-F238E27FC236}">
                    <a16:creationId xmlns:a16="http://schemas.microsoft.com/office/drawing/2014/main" id="{6E3B8915-BAFC-4325-BFB0-9A9C4018A75C}"/>
                  </a:ext>
                </a:extLst>
              </p:cNvPr>
              <p:cNvSpPr/>
              <p:nvPr/>
            </p:nvSpPr>
            <p:spPr>
              <a:xfrm>
                <a:off x="3810000" y="4891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496AA-353F-493D-8C05-3FFE5B6E4383}"/>
                  </a:ext>
                </a:extLst>
              </p:cNvPr>
              <p:cNvSpPr txBox="1"/>
              <p:nvPr/>
            </p:nvSpPr>
            <p:spPr>
              <a:xfrm>
                <a:off x="3732847" y="4840604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1985</a:t>
                </a:r>
              </a:p>
            </p:txBody>
          </p:sp>
          <p:sp>
            <p:nvSpPr>
              <p:cNvPr id="15" name="Полилиния: фигура 14">
                <a:extLst>
                  <a:ext uri="{FF2B5EF4-FFF2-40B4-BE49-F238E27FC236}">
                    <a16:creationId xmlns:a16="http://schemas.microsoft.com/office/drawing/2014/main" id="{6F5DE6D2-E012-4D2C-AFB1-96B0AB85E508}"/>
                  </a:ext>
                </a:extLst>
              </p:cNvPr>
              <p:cNvSpPr/>
              <p:nvPr/>
            </p:nvSpPr>
            <p:spPr>
              <a:xfrm>
                <a:off x="4572000" y="4891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E30DC3-7642-4725-827D-9EBD7FCB7C15}"/>
                  </a:ext>
                </a:extLst>
              </p:cNvPr>
              <p:cNvSpPr txBox="1"/>
              <p:nvPr/>
            </p:nvSpPr>
            <p:spPr>
              <a:xfrm>
                <a:off x="4494847" y="4840604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1990</a:t>
                </a:r>
              </a:p>
            </p:txBody>
          </p:sp>
          <p:sp>
            <p:nvSpPr>
              <p:cNvPr id="17" name="Полилиния: фигура 16">
                <a:extLst>
                  <a:ext uri="{FF2B5EF4-FFF2-40B4-BE49-F238E27FC236}">
                    <a16:creationId xmlns:a16="http://schemas.microsoft.com/office/drawing/2014/main" id="{A6DE421F-8009-4E39-97B5-DA3AF12ED10B}"/>
                  </a:ext>
                </a:extLst>
              </p:cNvPr>
              <p:cNvSpPr/>
              <p:nvPr/>
            </p:nvSpPr>
            <p:spPr>
              <a:xfrm>
                <a:off x="5334000" y="4891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0D053-7A62-4517-BE29-041E7D468ED1}"/>
                  </a:ext>
                </a:extLst>
              </p:cNvPr>
              <p:cNvSpPr txBox="1"/>
              <p:nvPr/>
            </p:nvSpPr>
            <p:spPr>
              <a:xfrm>
                <a:off x="5256847" y="4840604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1995</a:t>
                </a:r>
              </a:p>
            </p:txBody>
          </p:sp>
          <p:sp>
            <p:nvSpPr>
              <p:cNvPr id="19" name="Полилиния: фигура 18">
                <a:extLst>
                  <a:ext uri="{FF2B5EF4-FFF2-40B4-BE49-F238E27FC236}">
                    <a16:creationId xmlns:a16="http://schemas.microsoft.com/office/drawing/2014/main" id="{61FA7E71-5F24-45DD-8E31-4E258F3A0FD6}"/>
                  </a:ext>
                </a:extLst>
              </p:cNvPr>
              <p:cNvSpPr/>
              <p:nvPr/>
            </p:nvSpPr>
            <p:spPr>
              <a:xfrm>
                <a:off x="6096000" y="4891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BA60CF-2997-4034-8F19-68A169DB901B}"/>
                  </a:ext>
                </a:extLst>
              </p:cNvPr>
              <p:cNvSpPr txBox="1"/>
              <p:nvPr/>
            </p:nvSpPr>
            <p:spPr>
              <a:xfrm>
                <a:off x="6018847" y="4840604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2000</a:t>
                </a:r>
              </a:p>
            </p:txBody>
          </p:sp>
          <p:sp>
            <p:nvSpPr>
              <p:cNvPr id="21" name="Полилиния: фигура 20">
                <a:extLst>
                  <a:ext uri="{FF2B5EF4-FFF2-40B4-BE49-F238E27FC236}">
                    <a16:creationId xmlns:a16="http://schemas.microsoft.com/office/drawing/2014/main" id="{26CE25C5-CBFB-4808-9E1E-04E5C60B8CB3}"/>
                  </a:ext>
                </a:extLst>
              </p:cNvPr>
              <p:cNvSpPr/>
              <p:nvPr/>
            </p:nvSpPr>
            <p:spPr>
              <a:xfrm>
                <a:off x="6858000" y="4891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FD237A-C1DE-4057-AB23-CEA435BDC608}"/>
                  </a:ext>
                </a:extLst>
              </p:cNvPr>
              <p:cNvSpPr txBox="1"/>
              <p:nvPr/>
            </p:nvSpPr>
            <p:spPr>
              <a:xfrm>
                <a:off x="6780847" y="4840604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2005</a:t>
                </a:r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6511C735-AAB7-46E0-8AF0-CF4492A9C953}"/>
                  </a:ext>
                </a:extLst>
              </p:cNvPr>
              <p:cNvSpPr/>
              <p:nvPr/>
            </p:nvSpPr>
            <p:spPr>
              <a:xfrm>
                <a:off x="7620000" y="4891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67AEF5-F037-44B9-8300-749897B04394}"/>
                  </a:ext>
                </a:extLst>
              </p:cNvPr>
              <p:cNvSpPr txBox="1"/>
              <p:nvPr/>
            </p:nvSpPr>
            <p:spPr>
              <a:xfrm>
                <a:off x="7542847" y="4840604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2010</a:t>
                </a:r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F1FE9F0F-6823-4E10-8244-805177F776CB}"/>
                  </a:ext>
                </a:extLst>
              </p:cNvPr>
              <p:cNvSpPr/>
              <p:nvPr/>
            </p:nvSpPr>
            <p:spPr>
              <a:xfrm>
                <a:off x="8382000" y="4891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1DA864-3E53-4008-A236-613259CE5A78}"/>
                  </a:ext>
                </a:extLst>
              </p:cNvPr>
              <p:cNvSpPr txBox="1"/>
              <p:nvPr/>
            </p:nvSpPr>
            <p:spPr>
              <a:xfrm>
                <a:off x="8304847" y="4840604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2015</a:t>
                </a:r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D8EAB091-81B6-4DE6-BC35-3C1B53448ED1}"/>
                  </a:ext>
                </a:extLst>
              </p:cNvPr>
              <p:cNvSpPr/>
              <p:nvPr/>
            </p:nvSpPr>
            <p:spPr>
              <a:xfrm>
                <a:off x="3429000" y="4129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DC3D59-EA5F-4215-A8D7-93D2E61B9346}"/>
                  </a:ext>
                </a:extLst>
              </p:cNvPr>
              <p:cNvSpPr txBox="1"/>
              <p:nvPr/>
            </p:nvSpPr>
            <p:spPr>
              <a:xfrm>
                <a:off x="3437572" y="407860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10</a:t>
                </a:r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D7027966-E4FA-4DE6-B1EE-5953165FF267}"/>
                  </a:ext>
                </a:extLst>
              </p:cNvPr>
              <p:cNvSpPr/>
              <p:nvPr/>
            </p:nvSpPr>
            <p:spPr>
              <a:xfrm>
                <a:off x="3429000" y="3367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405EF4-1E22-499B-8C8C-EE30C741A6BC}"/>
                  </a:ext>
                </a:extLst>
              </p:cNvPr>
              <p:cNvSpPr txBox="1"/>
              <p:nvPr/>
            </p:nvSpPr>
            <p:spPr>
              <a:xfrm>
                <a:off x="3394710" y="3316604"/>
                <a:ext cx="4395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100</a:t>
                </a:r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C31A972D-EB11-46B6-933A-D4E2AD60B1BD}"/>
                  </a:ext>
                </a:extLst>
              </p:cNvPr>
              <p:cNvSpPr/>
              <p:nvPr/>
            </p:nvSpPr>
            <p:spPr>
              <a:xfrm>
                <a:off x="3429000" y="2605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BC7912-5156-4744-8E60-B6C143BF1D78}"/>
                  </a:ext>
                </a:extLst>
              </p:cNvPr>
              <p:cNvSpPr txBox="1"/>
              <p:nvPr/>
            </p:nvSpPr>
            <p:spPr>
              <a:xfrm>
                <a:off x="3423285" y="2554604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1K</a:t>
                </a:r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06C6E3A1-0D7A-43D2-AB11-60D488D0BF35}"/>
                  </a:ext>
                </a:extLst>
              </p:cNvPr>
              <p:cNvSpPr/>
              <p:nvPr/>
            </p:nvSpPr>
            <p:spPr>
              <a:xfrm>
                <a:off x="3429000" y="1843087"/>
                <a:ext cx="381000" cy="190500"/>
              </a:xfrm>
              <a:custGeom>
                <a:avLst/>
                <a:gdLst>
                  <a:gd name="connsiteX0" fmla="*/ 0 w 381000"/>
                  <a:gd name="connsiteY0" fmla="*/ 0 h 190500"/>
                  <a:gd name="connsiteX1" fmla="*/ 381000 w 381000"/>
                  <a:gd name="connsiteY1" fmla="*/ 0 h 190500"/>
                  <a:gd name="connsiteX2" fmla="*/ 381000 w 381000"/>
                  <a:gd name="connsiteY2" fmla="*/ 190500 h 190500"/>
                  <a:gd name="connsiteX3" fmla="*/ 0 w 381000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905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9553A3-1454-49DF-A087-9CFC3F5B8BDD}"/>
                  </a:ext>
                </a:extLst>
              </p:cNvPr>
              <p:cNvSpPr txBox="1"/>
              <p:nvPr/>
            </p:nvSpPr>
            <p:spPr>
              <a:xfrm>
                <a:off x="3380422" y="1792604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200" b="1" spc="0" baseline="0">
                    <a:latin typeface="Helvetica"/>
                    <a:cs typeface="Helvetica"/>
                    <a:sym typeface="Helvetica"/>
                    <a:rtl val="0"/>
                  </a:rPr>
                  <a:t>10K</a:t>
                </a:r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FAA26439-F473-4B91-9AF5-4F234C71DE18}"/>
                  </a:ext>
                </a:extLst>
              </p:cNvPr>
              <p:cNvSpPr/>
              <p:nvPr/>
            </p:nvSpPr>
            <p:spPr>
              <a:xfrm>
                <a:off x="3810000" y="2986087"/>
                <a:ext cx="4953000" cy="1809750"/>
              </a:xfrm>
              <a:custGeom>
                <a:avLst/>
                <a:gdLst>
                  <a:gd name="connsiteX0" fmla="*/ 0 w 4953000"/>
                  <a:gd name="connsiteY0" fmla="*/ 1809750 h 1809750"/>
                  <a:gd name="connsiteX1" fmla="*/ 2381250 w 4953000"/>
                  <a:gd name="connsiteY1" fmla="*/ 381000 h 1809750"/>
                  <a:gd name="connsiteX2" fmla="*/ 4953000 w 4953000"/>
                  <a:gd name="connsiteY2" fmla="*/ 0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3000" h="1809750">
                    <a:moveTo>
                      <a:pt x="0" y="1809750"/>
                    </a:moveTo>
                    <a:cubicBezTo>
                      <a:pt x="1079500" y="1111250"/>
                      <a:pt x="1873250" y="635000"/>
                      <a:pt x="2381250" y="381000"/>
                    </a:cubicBezTo>
                    <a:cubicBezTo>
                      <a:pt x="2889250" y="127000"/>
                      <a:pt x="3746500" y="0"/>
                      <a:pt x="4953000" y="0"/>
                    </a:cubicBezTo>
                  </a:path>
                </a:pathLst>
              </a:custGeom>
              <a:noFill/>
              <a:ln w="28575" cap="flat">
                <a:solidFill>
                  <a:srgbClr val="82B3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6099BF-5C8C-47C1-AEF1-91F7A14CCA17}"/>
                </a:ext>
              </a:extLst>
            </p:cNvPr>
            <p:cNvSpPr txBox="1"/>
            <p:nvPr/>
          </p:nvSpPr>
          <p:spPr>
            <a:xfrm>
              <a:off x="2571087" y="352842"/>
              <a:ext cx="7168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Рост производительности </a:t>
              </a:r>
              <a:r>
                <a:rPr lang="ru-RU" dirty="0">
                  <a:solidFill>
                    <a:schemeClr val="accent6"/>
                  </a:solidFill>
                </a:rPr>
                <a:t>вычислительного модуля </a:t>
              </a:r>
              <a:r>
                <a:rPr lang="ru-RU" dirty="0"/>
                <a:t>и </a:t>
              </a:r>
              <a:r>
                <a:rPr lang="ru-RU" dirty="0">
                  <a:solidFill>
                    <a:srgbClr val="FF0000"/>
                  </a:solidFill>
                </a:rPr>
                <a:t>процессора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06BBC8-C0E2-4410-9E4E-2BBB36A31B3B}"/>
                </a:ext>
              </a:extLst>
            </p:cNvPr>
            <p:cNvSpPr txBox="1"/>
            <p:nvPr/>
          </p:nvSpPr>
          <p:spPr>
            <a:xfrm>
              <a:off x="2562039" y="660912"/>
              <a:ext cx="7058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(</a:t>
              </a:r>
              <a:r>
                <a:rPr lang="en-US" dirty="0" err="1"/>
                <a:t>SPECint</a:t>
              </a:r>
              <a:r>
                <a:rPr lang="ru-RU" dirty="0"/>
                <a:t> бенчмарк)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3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8C137A-BAB6-484C-BD70-0D9016C61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B125A4-CC90-4772-9FB5-10A2D62F1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933450"/>
            <a:ext cx="7658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Рисунок 2">
            <a:extLst>
              <a:ext uri="{FF2B5EF4-FFF2-40B4-BE49-F238E27FC236}">
                <a16:creationId xmlns:a16="http://schemas.microsoft.com/office/drawing/2014/main" id="{ABF232F0-67D1-4A4D-BBA2-163DF0ADF331}"/>
              </a:ext>
            </a:extLst>
          </p:cNvPr>
          <p:cNvGrpSpPr/>
          <p:nvPr/>
        </p:nvGrpSpPr>
        <p:grpSpPr>
          <a:xfrm>
            <a:off x="1926170" y="1973414"/>
            <a:ext cx="8339658" cy="3636667"/>
            <a:chOff x="3104197" y="2176462"/>
            <a:chExt cx="6116003" cy="2667000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0B43995-A160-4E6E-89BC-F20571C8875C}"/>
                </a:ext>
              </a:extLst>
            </p:cNvPr>
            <p:cNvSpPr/>
            <p:nvPr/>
          </p:nvSpPr>
          <p:spPr>
            <a:xfrm>
              <a:off x="3600450" y="2176462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7324C2D0-D7AB-4036-BC4E-B66B2D47B620}"/>
                </a:ext>
              </a:extLst>
            </p:cNvPr>
            <p:cNvSpPr/>
            <p:nvPr/>
          </p:nvSpPr>
          <p:spPr>
            <a:xfrm>
              <a:off x="3124200" y="2271712"/>
              <a:ext cx="381000" cy="190500"/>
            </a:xfrm>
            <a:custGeom>
              <a:avLst/>
              <a:gdLst>
                <a:gd name="connsiteX0" fmla="*/ 0 w 381000"/>
                <a:gd name="connsiteY0" fmla="*/ 0 h 190500"/>
                <a:gd name="connsiteX1" fmla="*/ 381000 w 381000"/>
                <a:gd name="connsiteY1" fmla="*/ 0 h 190500"/>
                <a:gd name="connsiteX2" fmla="*/ 381000 w 381000"/>
                <a:gd name="connsiteY2" fmla="*/ 190500 h 190500"/>
                <a:gd name="connsiteX3" fmla="*/ 0 w 3810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190500">
                  <a:moveTo>
                    <a:pt x="0" y="0"/>
                  </a:moveTo>
                  <a:lnTo>
                    <a:pt x="381000" y="0"/>
                  </a:lnTo>
                  <a:lnTo>
                    <a:pt x="381000" y="19050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C7D8EE-B802-4DC1-9D6D-27C8A36D99A3}"/>
                </a:ext>
              </a:extLst>
            </p:cNvPr>
            <p:cNvSpPr txBox="1"/>
            <p:nvPr/>
          </p:nvSpPr>
          <p:spPr>
            <a:xfrm>
              <a:off x="3104197" y="2202179"/>
              <a:ext cx="4090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ru-RU" sz="1500" b="1" spc="0" baseline="0">
                  <a:latin typeface="Helvetica"/>
                  <a:cs typeface="Helvetica"/>
                  <a:sym typeface="Helvetica"/>
                  <a:rtl val="0"/>
                </a:rPr>
                <a:t>T1</a:t>
              </a:r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EFB4C987-A698-4656-A017-1E73F50C8317}"/>
                </a:ext>
              </a:extLst>
            </p:cNvPr>
            <p:cNvSpPr/>
            <p:nvPr/>
          </p:nvSpPr>
          <p:spPr>
            <a:xfrm>
              <a:off x="3505200" y="2557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6DA8D4DC-5EBC-47D0-BE30-A2BCDD06072D}"/>
                </a:ext>
              </a:extLst>
            </p:cNvPr>
            <p:cNvSpPr/>
            <p:nvPr/>
          </p:nvSpPr>
          <p:spPr>
            <a:xfrm>
              <a:off x="3505200" y="2938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A366E215-802E-406B-9337-10F9861824FC}"/>
                </a:ext>
              </a:extLst>
            </p:cNvPr>
            <p:cNvSpPr/>
            <p:nvPr/>
          </p:nvSpPr>
          <p:spPr>
            <a:xfrm>
              <a:off x="3124200" y="2652712"/>
              <a:ext cx="381000" cy="190500"/>
            </a:xfrm>
            <a:custGeom>
              <a:avLst/>
              <a:gdLst>
                <a:gd name="connsiteX0" fmla="*/ 0 w 381000"/>
                <a:gd name="connsiteY0" fmla="*/ 0 h 190500"/>
                <a:gd name="connsiteX1" fmla="*/ 381000 w 381000"/>
                <a:gd name="connsiteY1" fmla="*/ 0 h 190500"/>
                <a:gd name="connsiteX2" fmla="*/ 381000 w 381000"/>
                <a:gd name="connsiteY2" fmla="*/ 190500 h 190500"/>
                <a:gd name="connsiteX3" fmla="*/ 0 w 3810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190500">
                  <a:moveTo>
                    <a:pt x="0" y="0"/>
                  </a:moveTo>
                  <a:lnTo>
                    <a:pt x="381000" y="0"/>
                  </a:lnTo>
                  <a:lnTo>
                    <a:pt x="381000" y="19050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ECE0C6-EB44-4D73-B450-DCA111AD7A3C}"/>
                </a:ext>
              </a:extLst>
            </p:cNvPr>
            <p:cNvSpPr txBox="1"/>
            <p:nvPr/>
          </p:nvSpPr>
          <p:spPr>
            <a:xfrm>
              <a:off x="3104197" y="2583179"/>
              <a:ext cx="4090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ru-RU" sz="1500" b="1" spc="0" baseline="0">
                  <a:latin typeface="Helvetica"/>
                  <a:cs typeface="Helvetica"/>
                  <a:sym typeface="Helvetica"/>
                  <a:rtl val="0"/>
                </a:rPr>
                <a:t>T2</a:t>
              </a: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7A4B47E3-29DD-4F32-88A4-6580EB4DA472}"/>
                </a:ext>
              </a:extLst>
            </p:cNvPr>
            <p:cNvSpPr/>
            <p:nvPr/>
          </p:nvSpPr>
          <p:spPr>
            <a:xfrm>
              <a:off x="3124200" y="3033712"/>
              <a:ext cx="381000" cy="190500"/>
            </a:xfrm>
            <a:custGeom>
              <a:avLst/>
              <a:gdLst>
                <a:gd name="connsiteX0" fmla="*/ 0 w 381000"/>
                <a:gd name="connsiteY0" fmla="*/ 0 h 190500"/>
                <a:gd name="connsiteX1" fmla="*/ 381000 w 381000"/>
                <a:gd name="connsiteY1" fmla="*/ 0 h 190500"/>
                <a:gd name="connsiteX2" fmla="*/ 381000 w 381000"/>
                <a:gd name="connsiteY2" fmla="*/ 190500 h 190500"/>
                <a:gd name="connsiteX3" fmla="*/ 0 w 3810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190500">
                  <a:moveTo>
                    <a:pt x="0" y="0"/>
                  </a:moveTo>
                  <a:lnTo>
                    <a:pt x="381000" y="0"/>
                  </a:lnTo>
                  <a:lnTo>
                    <a:pt x="381000" y="19050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1202F5-1243-4BAA-9D65-FEE1BF435608}"/>
                </a:ext>
              </a:extLst>
            </p:cNvPr>
            <p:cNvSpPr txBox="1"/>
            <p:nvPr/>
          </p:nvSpPr>
          <p:spPr>
            <a:xfrm>
              <a:off x="3104197" y="2964179"/>
              <a:ext cx="4090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ru-RU" sz="1500" b="1" spc="0" baseline="0">
                  <a:latin typeface="Helvetica"/>
                  <a:cs typeface="Helvetica"/>
                  <a:sym typeface="Helvetica"/>
                  <a:rtl val="0"/>
                </a:rPr>
                <a:t>T3</a:t>
              </a: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04BDD447-D254-41AC-83BC-CCCCB45E7A99}"/>
                </a:ext>
              </a:extLst>
            </p:cNvPr>
            <p:cNvSpPr/>
            <p:nvPr/>
          </p:nvSpPr>
          <p:spPr>
            <a:xfrm>
              <a:off x="4743450" y="2557462"/>
              <a:ext cx="1047750" cy="381000"/>
            </a:xfrm>
            <a:custGeom>
              <a:avLst/>
              <a:gdLst>
                <a:gd name="connsiteX0" fmla="*/ 0 w 1047750"/>
                <a:gd name="connsiteY0" fmla="*/ 0 h 381000"/>
                <a:gd name="connsiteX1" fmla="*/ 1047750 w 1047750"/>
                <a:gd name="connsiteY1" fmla="*/ 0 h 381000"/>
                <a:gd name="connsiteX2" fmla="*/ 1047750 w 1047750"/>
                <a:gd name="connsiteY2" fmla="*/ 381000 h 381000"/>
                <a:gd name="connsiteX3" fmla="*/ 0 w 10477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" h="381000">
                  <a:moveTo>
                    <a:pt x="0" y="0"/>
                  </a:moveTo>
                  <a:lnTo>
                    <a:pt x="1047750" y="0"/>
                  </a:lnTo>
                  <a:lnTo>
                    <a:pt x="10477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C8D85B2B-8653-4088-B2A7-DE6AFE61A401}"/>
                </a:ext>
              </a:extLst>
            </p:cNvPr>
            <p:cNvSpPr/>
            <p:nvPr/>
          </p:nvSpPr>
          <p:spPr>
            <a:xfrm>
              <a:off x="5791200" y="2557462"/>
              <a:ext cx="1047750" cy="381000"/>
            </a:xfrm>
            <a:custGeom>
              <a:avLst/>
              <a:gdLst>
                <a:gd name="connsiteX0" fmla="*/ 0 w 1047750"/>
                <a:gd name="connsiteY0" fmla="*/ 0 h 381000"/>
                <a:gd name="connsiteX1" fmla="*/ 1047750 w 1047750"/>
                <a:gd name="connsiteY1" fmla="*/ 0 h 381000"/>
                <a:gd name="connsiteX2" fmla="*/ 1047750 w 1047750"/>
                <a:gd name="connsiteY2" fmla="*/ 381000 h 381000"/>
                <a:gd name="connsiteX3" fmla="*/ 0 w 10477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" h="381000">
                  <a:moveTo>
                    <a:pt x="0" y="0"/>
                  </a:moveTo>
                  <a:lnTo>
                    <a:pt x="1047750" y="0"/>
                  </a:lnTo>
                  <a:lnTo>
                    <a:pt x="10477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4B18ED81-F89D-45A8-8D2E-80FB04146B3A}"/>
                </a:ext>
              </a:extLst>
            </p:cNvPr>
            <p:cNvSpPr/>
            <p:nvPr/>
          </p:nvSpPr>
          <p:spPr>
            <a:xfrm>
              <a:off x="4648200" y="2176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D1BDF40F-BBF5-43D9-9CF1-36B0106178F3}"/>
                </a:ext>
              </a:extLst>
            </p:cNvPr>
            <p:cNvSpPr/>
            <p:nvPr/>
          </p:nvSpPr>
          <p:spPr>
            <a:xfrm>
              <a:off x="5791200" y="2176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6896F8AA-A7FB-44B8-83C1-83A9963D3EDC}"/>
                </a:ext>
              </a:extLst>
            </p:cNvPr>
            <p:cNvSpPr/>
            <p:nvPr/>
          </p:nvSpPr>
          <p:spPr>
            <a:xfrm>
              <a:off x="4648200" y="2938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DEB5A3FD-2E51-4285-B580-5117FC3372BF}"/>
                </a:ext>
              </a:extLst>
            </p:cNvPr>
            <p:cNvSpPr/>
            <p:nvPr/>
          </p:nvSpPr>
          <p:spPr>
            <a:xfrm>
              <a:off x="5791200" y="2938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2616E9D3-4A27-40FE-A36C-ECA9F1F5E4F6}"/>
                </a:ext>
              </a:extLst>
            </p:cNvPr>
            <p:cNvSpPr/>
            <p:nvPr/>
          </p:nvSpPr>
          <p:spPr>
            <a:xfrm>
              <a:off x="7029450" y="2938462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7D4F1DEB-6D26-4544-A917-EEB429599AFC}"/>
                </a:ext>
              </a:extLst>
            </p:cNvPr>
            <p:cNvSpPr/>
            <p:nvPr/>
          </p:nvSpPr>
          <p:spPr>
            <a:xfrm>
              <a:off x="6934200" y="2557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CBB83DD3-4D7E-4D02-B256-66E3F53C92A1}"/>
                </a:ext>
              </a:extLst>
            </p:cNvPr>
            <p:cNvSpPr/>
            <p:nvPr/>
          </p:nvSpPr>
          <p:spPr>
            <a:xfrm>
              <a:off x="6934200" y="2176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8A8952F2-E057-4552-BAB6-93E7109F4D53}"/>
                </a:ext>
              </a:extLst>
            </p:cNvPr>
            <p:cNvSpPr/>
            <p:nvPr/>
          </p:nvSpPr>
          <p:spPr>
            <a:xfrm>
              <a:off x="8172450" y="2176462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1AF803C8-5ADE-48CE-92A8-9FABE5BAABDE}"/>
                </a:ext>
              </a:extLst>
            </p:cNvPr>
            <p:cNvSpPr/>
            <p:nvPr/>
          </p:nvSpPr>
          <p:spPr>
            <a:xfrm>
              <a:off x="8077200" y="2557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B62D735C-0477-4FA4-BD4E-5069C1A08526}"/>
                </a:ext>
              </a:extLst>
            </p:cNvPr>
            <p:cNvSpPr/>
            <p:nvPr/>
          </p:nvSpPr>
          <p:spPr>
            <a:xfrm>
              <a:off x="8077200" y="2938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8704BB14-0C9D-40F3-B290-24C1853C48EB}"/>
                </a:ext>
              </a:extLst>
            </p:cNvPr>
            <p:cNvSpPr/>
            <p:nvPr/>
          </p:nvSpPr>
          <p:spPr>
            <a:xfrm>
              <a:off x="3505200" y="2176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4D38220E-A9DD-455C-9B88-9CC60C9DCD1A}"/>
                </a:ext>
              </a:extLst>
            </p:cNvPr>
            <p:cNvSpPr/>
            <p:nvPr/>
          </p:nvSpPr>
          <p:spPr>
            <a:xfrm>
              <a:off x="4552950" y="2176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495945D3-13A9-41E8-B289-B6E2F8A9E02A}"/>
                </a:ext>
              </a:extLst>
            </p:cNvPr>
            <p:cNvSpPr/>
            <p:nvPr/>
          </p:nvSpPr>
          <p:spPr>
            <a:xfrm>
              <a:off x="4648200" y="2557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0F30D95C-DD26-4415-94AF-8F1E29EA0272}"/>
                </a:ext>
              </a:extLst>
            </p:cNvPr>
            <p:cNvSpPr/>
            <p:nvPr/>
          </p:nvSpPr>
          <p:spPr>
            <a:xfrm>
              <a:off x="6838950" y="2557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C6D0BCFD-1849-468E-BDFD-639EA4547C23}"/>
                </a:ext>
              </a:extLst>
            </p:cNvPr>
            <p:cNvSpPr/>
            <p:nvPr/>
          </p:nvSpPr>
          <p:spPr>
            <a:xfrm>
              <a:off x="6934200" y="2938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4CA10991-1837-45F6-A0EF-3FD6D21FACC9}"/>
                </a:ext>
              </a:extLst>
            </p:cNvPr>
            <p:cNvSpPr/>
            <p:nvPr/>
          </p:nvSpPr>
          <p:spPr>
            <a:xfrm>
              <a:off x="7981950" y="2938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DC6204F4-A74F-41B3-B4E9-B3E60BCBE1C0}"/>
                </a:ext>
              </a:extLst>
            </p:cNvPr>
            <p:cNvSpPr/>
            <p:nvPr/>
          </p:nvSpPr>
          <p:spPr>
            <a:xfrm>
              <a:off x="8077200" y="2176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352DD513-E9B7-4322-8699-E2C42DD147C8}"/>
                </a:ext>
              </a:extLst>
            </p:cNvPr>
            <p:cNvSpPr/>
            <p:nvPr/>
          </p:nvSpPr>
          <p:spPr>
            <a:xfrm>
              <a:off x="9124950" y="2176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6F1E2AD2-F508-4CCC-8316-C7E3A50C3ACE}"/>
                </a:ext>
              </a:extLst>
            </p:cNvPr>
            <p:cNvSpPr/>
            <p:nvPr/>
          </p:nvSpPr>
          <p:spPr>
            <a:xfrm>
              <a:off x="3600450" y="3700462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24E1C9E8-2FD1-4000-A8C8-0376F69B188B}"/>
                </a:ext>
              </a:extLst>
            </p:cNvPr>
            <p:cNvSpPr/>
            <p:nvPr/>
          </p:nvSpPr>
          <p:spPr>
            <a:xfrm>
              <a:off x="3124200" y="3795712"/>
              <a:ext cx="381000" cy="190500"/>
            </a:xfrm>
            <a:custGeom>
              <a:avLst/>
              <a:gdLst>
                <a:gd name="connsiteX0" fmla="*/ 0 w 381000"/>
                <a:gd name="connsiteY0" fmla="*/ 0 h 190500"/>
                <a:gd name="connsiteX1" fmla="*/ 381000 w 381000"/>
                <a:gd name="connsiteY1" fmla="*/ 0 h 190500"/>
                <a:gd name="connsiteX2" fmla="*/ 381000 w 381000"/>
                <a:gd name="connsiteY2" fmla="*/ 190500 h 190500"/>
                <a:gd name="connsiteX3" fmla="*/ 0 w 3810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190500">
                  <a:moveTo>
                    <a:pt x="0" y="0"/>
                  </a:moveTo>
                  <a:lnTo>
                    <a:pt x="381000" y="0"/>
                  </a:lnTo>
                  <a:lnTo>
                    <a:pt x="381000" y="19050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5DCB0-1956-470A-94CE-B90B254F7830}"/>
                </a:ext>
              </a:extLst>
            </p:cNvPr>
            <p:cNvSpPr txBox="1"/>
            <p:nvPr/>
          </p:nvSpPr>
          <p:spPr>
            <a:xfrm>
              <a:off x="3104197" y="3726179"/>
              <a:ext cx="4090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ru-RU" sz="1500" b="1" spc="0" baseline="0">
                  <a:latin typeface="Helvetica"/>
                  <a:cs typeface="Helvetica"/>
                  <a:sym typeface="Helvetica"/>
                  <a:rtl val="0"/>
                </a:rPr>
                <a:t>T1</a:t>
              </a: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F4519C9C-3FC1-4D7A-B811-390804E2D9CD}"/>
                </a:ext>
              </a:extLst>
            </p:cNvPr>
            <p:cNvSpPr/>
            <p:nvPr/>
          </p:nvSpPr>
          <p:spPr>
            <a:xfrm>
              <a:off x="3505200" y="4081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: фигура 38">
              <a:extLst>
                <a:ext uri="{FF2B5EF4-FFF2-40B4-BE49-F238E27FC236}">
                  <a16:creationId xmlns:a16="http://schemas.microsoft.com/office/drawing/2014/main" id="{2EC0A328-AF19-446C-BFAB-75643645F24E}"/>
                </a:ext>
              </a:extLst>
            </p:cNvPr>
            <p:cNvSpPr/>
            <p:nvPr/>
          </p:nvSpPr>
          <p:spPr>
            <a:xfrm>
              <a:off x="3505200" y="4462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7DB57059-BE08-4D48-8749-D5286652861A}"/>
                </a:ext>
              </a:extLst>
            </p:cNvPr>
            <p:cNvSpPr/>
            <p:nvPr/>
          </p:nvSpPr>
          <p:spPr>
            <a:xfrm>
              <a:off x="3124200" y="4176712"/>
              <a:ext cx="381000" cy="190500"/>
            </a:xfrm>
            <a:custGeom>
              <a:avLst/>
              <a:gdLst>
                <a:gd name="connsiteX0" fmla="*/ 0 w 381000"/>
                <a:gd name="connsiteY0" fmla="*/ 0 h 190500"/>
                <a:gd name="connsiteX1" fmla="*/ 381000 w 381000"/>
                <a:gd name="connsiteY1" fmla="*/ 0 h 190500"/>
                <a:gd name="connsiteX2" fmla="*/ 381000 w 381000"/>
                <a:gd name="connsiteY2" fmla="*/ 190500 h 190500"/>
                <a:gd name="connsiteX3" fmla="*/ 0 w 3810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190500">
                  <a:moveTo>
                    <a:pt x="0" y="0"/>
                  </a:moveTo>
                  <a:lnTo>
                    <a:pt x="381000" y="0"/>
                  </a:lnTo>
                  <a:lnTo>
                    <a:pt x="381000" y="19050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B94BD8-F9C0-4BB1-8950-9EC42504F3E1}"/>
                </a:ext>
              </a:extLst>
            </p:cNvPr>
            <p:cNvSpPr txBox="1"/>
            <p:nvPr/>
          </p:nvSpPr>
          <p:spPr>
            <a:xfrm>
              <a:off x="3104197" y="4107179"/>
              <a:ext cx="4090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ru-RU" sz="1500" b="1" spc="0" baseline="0">
                  <a:latin typeface="Helvetica"/>
                  <a:cs typeface="Helvetica"/>
                  <a:sym typeface="Helvetica"/>
                  <a:rtl val="0"/>
                </a:rPr>
                <a:t>T2</a:t>
              </a:r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98F092AF-F307-4D3C-8D88-FF39DCEDD814}"/>
                </a:ext>
              </a:extLst>
            </p:cNvPr>
            <p:cNvSpPr/>
            <p:nvPr/>
          </p:nvSpPr>
          <p:spPr>
            <a:xfrm>
              <a:off x="3124200" y="4557712"/>
              <a:ext cx="381000" cy="190500"/>
            </a:xfrm>
            <a:custGeom>
              <a:avLst/>
              <a:gdLst>
                <a:gd name="connsiteX0" fmla="*/ 0 w 381000"/>
                <a:gd name="connsiteY0" fmla="*/ 0 h 190500"/>
                <a:gd name="connsiteX1" fmla="*/ 381000 w 381000"/>
                <a:gd name="connsiteY1" fmla="*/ 0 h 190500"/>
                <a:gd name="connsiteX2" fmla="*/ 381000 w 381000"/>
                <a:gd name="connsiteY2" fmla="*/ 190500 h 190500"/>
                <a:gd name="connsiteX3" fmla="*/ 0 w 3810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190500">
                  <a:moveTo>
                    <a:pt x="0" y="0"/>
                  </a:moveTo>
                  <a:lnTo>
                    <a:pt x="381000" y="0"/>
                  </a:lnTo>
                  <a:lnTo>
                    <a:pt x="381000" y="19050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C105B5-789E-41AB-83FA-113AB0FE3C57}"/>
                </a:ext>
              </a:extLst>
            </p:cNvPr>
            <p:cNvSpPr txBox="1"/>
            <p:nvPr/>
          </p:nvSpPr>
          <p:spPr>
            <a:xfrm>
              <a:off x="3104197" y="4488179"/>
              <a:ext cx="4090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ru-RU" sz="1500" b="1" spc="0" baseline="0">
                  <a:latin typeface="Helvetica"/>
                  <a:cs typeface="Helvetica"/>
                  <a:sym typeface="Helvetica"/>
                  <a:rtl val="0"/>
                </a:rPr>
                <a:t>T3</a:t>
              </a:r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5CE6B5C6-602B-4ACB-BB90-80F0F4E98B0A}"/>
                </a:ext>
              </a:extLst>
            </p:cNvPr>
            <p:cNvSpPr/>
            <p:nvPr/>
          </p:nvSpPr>
          <p:spPr>
            <a:xfrm>
              <a:off x="4743450" y="4081462"/>
              <a:ext cx="666750" cy="381000"/>
            </a:xfrm>
            <a:custGeom>
              <a:avLst/>
              <a:gdLst>
                <a:gd name="connsiteX0" fmla="*/ 0 w 666750"/>
                <a:gd name="connsiteY0" fmla="*/ 0 h 381000"/>
                <a:gd name="connsiteX1" fmla="*/ 666750 w 666750"/>
                <a:gd name="connsiteY1" fmla="*/ 0 h 381000"/>
                <a:gd name="connsiteX2" fmla="*/ 666750 w 666750"/>
                <a:gd name="connsiteY2" fmla="*/ 381000 h 381000"/>
                <a:gd name="connsiteX3" fmla="*/ 0 w 6667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0" h="381000">
                  <a:moveTo>
                    <a:pt x="0" y="0"/>
                  </a:moveTo>
                  <a:lnTo>
                    <a:pt x="666750" y="0"/>
                  </a:lnTo>
                  <a:lnTo>
                    <a:pt x="6667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: фигура 44">
              <a:extLst>
                <a:ext uri="{FF2B5EF4-FFF2-40B4-BE49-F238E27FC236}">
                  <a16:creationId xmlns:a16="http://schemas.microsoft.com/office/drawing/2014/main" id="{36A15065-2202-4C40-9C56-A09685B1CD53}"/>
                </a:ext>
              </a:extLst>
            </p:cNvPr>
            <p:cNvSpPr/>
            <p:nvPr/>
          </p:nvSpPr>
          <p:spPr>
            <a:xfrm>
              <a:off x="5505450" y="4081462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E1D5E7"/>
            </a:solidFill>
            <a:ln w="9525" cap="flat">
              <a:solidFill>
                <a:srgbClr val="9673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: фигура 45">
              <a:extLst>
                <a:ext uri="{FF2B5EF4-FFF2-40B4-BE49-F238E27FC236}">
                  <a16:creationId xmlns:a16="http://schemas.microsoft.com/office/drawing/2014/main" id="{CA5B51F9-A60F-457A-8D3C-95A413076394}"/>
                </a:ext>
              </a:extLst>
            </p:cNvPr>
            <p:cNvSpPr/>
            <p:nvPr/>
          </p:nvSpPr>
          <p:spPr>
            <a:xfrm>
              <a:off x="4648200" y="3700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: фигура 46">
              <a:extLst>
                <a:ext uri="{FF2B5EF4-FFF2-40B4-BE49-F238E27FC236}">
                  <a16:creationId xmlns:a16="http://schemas.microsoft.com/office/drawing/2014/main" id="{5865BB33-64EA-4CF1-9B18-4370071697C8}"/>
                </a:ext>
              </a:extLst>
            </p:cNvPr>
            <p:cNvSpPr/>
            <p:nvPr/>
          </p:nvSpPr>
          <p:spPr>
            <a:xfrm>
              <a:off x="5791200" y="3700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: фигура 47">
              <a:extLst>
                <a:ext uri="{FF2B5EF4-FFF2-40B4-BE49-F238E27FC236}">
                  <a16:creationId xmlns:a16="http://schemas.microsoft.com/office/drawing/2014/main" id="{83F0710D-6F33-4AA1-87D0-35AF623C3D2F}"/>
                </a:ext>
              </a:extLst>
            </p:cNvPr>
            <p:cNvSpPr/>
            <p:nvPr/>
          </p:nvSpPr>
          <p:spPr>
            <a:xfrm>
              <a:off x="4648200" y="4462462"/>
              <a:ext cx="857250" cy="381000"/>
            </a:xfrm>
            <a:custGeom>
              <a:avLst/>
              <a:gdLst>
                <a:gd name="connsiteX0" fmla="*/ 0 w 857250"/>
                <a:gd name="connsiteY0" fmla="*/ 0 h 381000"/>
                <a:gd name="connsiteX1" fmla="*/ 857250 w 857250"/>
                <a:gd name="connsiteY1" fmla="*/ 0 h 381000"/>
                <a:gd name="connsiteX2" fmla="*/ 857250 w 857250"/>
                <a:gd name="connsiteY2" fmla="*/ 381000 h 381000"/>
                <a:gd name="connsiteX3" fmla="*/ 0 w 857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381000">
                  <a:moveTo>
                    <a:pt x="0" y="0"/>
                  </a:moveTo>
                  <a:lnTo>
                    <a:pt x="857250" y="0"/>
                  </a:lnTo>
                  <a:lnTo>
                    <a:pt x="857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200DE524-853A-44CA-AD1C-F4FE4E987E1C}"/>
                </a:ext>
              </a:extLst>
            </p:cNvPr>
            <p:cNvSpPr/>
            <p:nvPr/>
          </p:nvSpPr>
          <p:spPr>
            <a:xfrm>
              <a:off x="5600700" y="4462462"/>
              <a:ext cx="1238250" cy="381000"/>
            </a:xfrm>
            <a:custGeom>
              <a:avLst/>
              <a:gdLst>
                <a:gd name="connsiteX0" fmla="*/ 0 w 1238250"/>
                <a:gd name="connsiteY0" fmla="*/ 0 h 381000"/>
                <a:gd name="connsiteX1" fmla="*/ 1238250 w 1238250"/>
                <a:gd name="connsiteY1" fmla="*/ 0 h 381000"/>
                <a:gd name="connsiteX2" fmla="*/ 1238250 w 1238250"/>
                <a:gd name="connsiteY2" fmla="*/ 381000 h 381000"/>
                <a:gd name="connsiteX3" fmla="*/ 0 w 1238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381000">
                  <a:moveTo>
                    <a:pt x="0" y="0"/>
                  </a:moveTo>
                  <a:lnTo>
                    <a:pt x="1238250" y="0"/>
                  </a:lnTo>
                  <a:lnTo>
                    <a:pt x="1238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BFAA42CE-2983-41E6-A613-803727168D98}"/>
                </a:ext>
              </a:extLst>
            </p:cNvPr>
            <p:cNvSpPr/>
            <p:nvPr/>
          </p:nvSpPr>
          <p:spPr>
            <a:xfrm>
              <a:off x="6934200" y="4462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143BB746-4576-4289-A43E-5DB0B6ECA590}"/>
                </a:ext>
              </a:extLst>
            </p:cNvPr>
            <p:cNvSpPr/>
            <p:nvPr/>
          </p:nvSpPr>
          <p:spPr>
            <a:xfrm>
              <a:off x="6934200" y="3700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: фигура 51">
              <a:extLst>
                <a:ext uri="{FF2B5EF4-FFF2-40B4-BE49-F238E27FC236}">
                  <a16:creationId xmlns:a16="http://schemas.microsoft.com/office/drawing/2014/main" id="{23EC4B15-E6D2-42DF-B492-69308DF9DB20}"/>
                </a:ext>
              </a:extLst>
            </p:cNvPr>
            <p:cNvSpPr/>
            <p:nvPr/>
          </p:nvSpPr>
          <p:spPr>
            <a:xfrm>
              <a:off x="7029450" y="4081462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: фигура 52">
              <a:extLst>
                <a:ext uri="{FF2B5EF4-FFF2-40B4-BE49-F238E27FC236}">
                  <a16:creationId xmlns:a16="http://schemas.microsoft.com/office/drawing/2014/main" id="{61B1362B-B2B7-4C2E-87F0-9B5588EC33EF}"/>
                </a:ext>
              </a:extLst>
            </p:cNvPr>
            <p:cNvSpPr/>
            <p:nvPr/>
          </p:nvSpPr>
          <p:spPr>
            <a:xfrm>
              <a:off x="8077200" y="4081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: фигура 53">
              <a:extLst>
                <a:ext uri="{FF2B5EF4-FFF2-40B4-BE49-F238E27FC236}">
                  <a16:creationId xmlns:a16="http://schemas.microsoft.com/office/drawing/2014/main" id="{3AEC55A1-B690-409B-8B01-BCA83B657D0E}"/>
                </a:ext>
              </a:extLst>
            </p:cNvPr>
            <p:cNvSpPr/>
            <p:nvPr/>
          </p:nvSpPr>
          <p:spPr>
            <a:xfrm>
              <a:off x="8077200" y="4462462"/>
              <a:ext cx="1143000" cy="381000"/>
            </a:xfrm>
            <a:custGeom>
              <a:avLst/>
              <a:gdLst>
                <a:gd name="connsiteX0" fmla="*/ 0 w 1143000"/>
                <a:gd name="connsiteY0" fmla="*/ 0 h 381000"/>
                <a:gd name="connsiteX1" fmla="*/ 1143000 w 1143000"/>
                <a:gd name="connsiteY1" fmla="*/ 0 h 381000"/>
                <a:gd name="connsiteX2" fmla="*/ 1143000 w 1143000"/>
                <a:gd name="connsiteY2" fmla="*/ 381000 h 381000"/>
                <a:gd name="connsiteX3" fmla="*/ 0 w 1143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0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5C6F060A-F7BB-4F69-BDBF-767B7CDF86C3}"/>
                </a:ext>
              </a:extLst>
            </p:cNvPr>
            <p:cNvSpPr/>
            <p:nvPr/>
          </p:nvSpPr>
          <p:spPr>
            <a:xfrm>
              <a:off x="3505200" y="3700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B5D9566A-435F-48AB-9662-DB7808601C4C}"/>
                </a:ext>
              </a:extLst>
            </p:cNvPr>
            <p:cNvSpPr/>
            <p:nvPr/>
          </p:nvSpPr>
          <p:spPr>
            <a:xfrm>
              <a:off x="4552950" y="3700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DDCBF650-C098-4627-A19F-7E43350567CE}"/>
                </a:ext>
              </a:extLst>
            </p:cNvPr>
            <p:cNvSpPr/>
            <p:nvPr/>
          </p:nvSpPr>
          <p:spPr>
            <a:xfrm>
              <a:off x="4648200" y="4081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0452FF8F-FDE2-46B4-855D-461078EAEB33}"/>
                </a:ext>
              </a:extLst>
            </p:cNvPr>
            <p:cNvSpPr/>
            <p:nvPr/>
          </p:nvSpPr>
          <p:spPr>
            <a:xfrm>
              <a:off x="5410200" y="4081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EEBF41FF-669B-4415-AB46-1492B06A1E9E}"/>
                </a:ext>
              </a:extLst>
            </p:cNvPr>
            <p:cNvSpPr/>
            <p:nvPr/>
          </p:nvSpPr>
          <p:spPr>
            <a:xfrm>
              <a:off x="5505450" y="4462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E3A8AB6-E668-4B00-9F81-A93924B59A92}"/>
                </a:ext>
              </a:extLst>
            </p:cNvPr>
            <p:cNvSpPr/>
            <p:nvPr/>
          </p:nvSpPr>
          <p:spPr>
            <a:xfrm>
              <a:off x="6838950" y="4462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83D820E3-84EC-4112-82D4-55FD623063CE}"/>
                </a:ext>
              </a:extLst>
            </p:cNvPr>
            <p:cNvSpPr/>
            <p:nvPr/>
          </p:nvSpPr>
          <p:spPr>
            <a:xfrm>
              <a:off x="6934200" y="4081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979771B8-D9D0-4518-83C3-13AEA6B6774B}"/>
                </a:ext>
              </a:extLst>
            </p:cNvPr>
            <p:cNvSpPr/>
            <p:nvPr/>
          </p:nvSpPr>
          <p:spPr>
            <a:xfrm>
              <a:off x="9124950" y="3700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D3174D11-A7B5-48A5-9A2A-34C2D0F80680}"/>
                </a:ext>
              </a:extLst>
            </p:cNvPr>
            <p:cNvSpPr/>
            <p:nvPr/>
          </p:nvSpPr>
          <p:spPr>
            <a:xfrm>
              <a:off x="6457950" y="4081462"/>
              <a:ext cx="476250" cy="381000"/>
            </a:xfrm>
            <a:custGeom>
              <a:avLst/>
              <a:gdLst>
                <a:gd name="connsiteX0" fmla="*/ 0 w 476250"/>
                <a:gd name="connsiteY0" fmla="*/ 0 h 381000"/>
                <a:gd name="connsiteX1" fmla="*/ 476250 w 476250"/>
                <a:gd name="connsiteY1" fmla="*/ 0 h 381000"/>
                <a:gd name="connsiteX2" fmla="*/ 476250 w 476250"/>
                <a:gd name="connsiteY2" fmla="*/ 381000 h 381000"/>
                <a:gd name="connsiteX3" fmla="*/ 0 w 476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381000">
                  <a:moveTo>
                    <a:pt x="0" y="0"/>
                  </a:moveTo>
                  <a:lnTo>
                    <a:pt x="476250" y="0"/>
                  </a:lnTo>
                  <a:lnTo>
                    <a:pt x="476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: фигура 63">
              <a:extLst>
                <a:ext uri="{FF2B5EF4-FFF2-40B4-BE49-F238E27FC236}">
                  <a16:creationId xmlns:a16="http://schemas.microsoft.com/office/drawing/2014/main" id="{4924B9B2-1F74-4703-B1AA-FC8D5C589DE3}"/>
                </a:ext>
              </a:extLst>
            </p:cNvPr>
            <p:cNvSpPr/>
            <p:nvPr/>
          </p:nvSpPr>
          <p:spPr>
            <a:xfrm>
              <a:off x="7981950" y="4081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: фигура 64">
              <a:extLst>
                <a:ext uri="{FF2B5EF4-FFF2-40B4-BE49-F238E27FC236}">
                  <a16:creationId xmlns:a16="http://schemas.microsoft.com/office/drawing/2014/main" id="{E13DD3DB-B347-4054-ACE3-CB27604FB56D}"/>
                </a:ext>
              </a:extLst>
            </p:cNvPr>
            <p:cNvSpPr/>
            <p:nvPr/>
          </p:nvSpPr>
          <p:spPr>
            <a:xfrm>
              <a:off x="8077200" y="3700462"/>
              <a:ext cx="95250" cy="381000"/>
            </a:xfrm>
            <a:custGeom>
              <a:avLst/>
              <a:gdLst>
                <a:gd name="connsiteX0" fmla="*/ 0 w 95250"/>
                <a:gd name="connsiteY0" fmla="*/ 0 h 381000"/>
                <a:gd name="connsiteX1" fmla="*/ 95250 w 95250"/>
                <a:gd name="connsiteY1" fmla="*/ 0 h 381000"/>
                <a:gd name="connsiteX2" fmla="*/ 95250 w 95250"/>
                <a:gd name="connsiteY2" fmla="*/ 381000 h 381000"/>
                <a:gd name="connsiteX3" fmla="*/ 0 w 952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0">
                  <a:moveTo>
                    <a:pt x="0" y="0"/>
                  </a:moveTo>
                  <a:lnTo>
                    <a:pt x="95250" y="0"/>
                  </a:lnTo>
                  <a:lnTo>
                    <a:pt x="952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: фигура 65">
              <a:extLst>
                <a:ext uri="{FF2B5EF4-FFF2-40B4-BE49-F238E27FC236}">
                  <a16:creationId xmlns:a16="http://schemas.microsoft.com/office/drawing/2014/main" id="{7B5CD426-2C5D-4BE2-8600-62176F0F95F9}"/>
                </a:ext>
              </a:extLst>
            </p:cNvPr>
            <p:cNvSpPr/>
            <p:nvPr/>
          </p:nvSpPr>
          <p:spPr>
            <a:xfrm>
              <a:off x="8172450" y="3700462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D5E8D4"/>
            </a:solidFill>
            <a:ln w="9525" cap="flat">
              <a:solidFill>
                <a:srgbClr val="82B3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1E787CB-285C-4C99-B8E3-4EE87468688E}"/>
              </a:ext>
            </a:extLst>
          </p:cNvPr>
          <p:cNvSpPr txBox="1"/>
          <p:nvPr/>
        </p:nvSpPr>
        <p:spPr>
          <a:xfrm>
            <a:off x="3040772" y="860054"/>
            <a:ext cx="61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работы планировщика потоков на одном ядре</a:t>
            </a:r>
          </a:p>
        </p:txBody>
      </p:sp>
    </p:spTree>
    <p:extLst>
      <p:ext uri="{BB962C8B-B14F-4D97-AF65-F5344CB8AC3E}">
        <p14:creationId xmlns:p14="http://schemas.microsoft.com/office/powerpoint/2010/main" val="77464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128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Helvetica</vt:lpstr>
      <vt:lpstr>Segoe UI</vt:lpstr>
      <vt:lpstr>Office Theme</vt:lpstr>
      <vt:lpstr>Многопоточное и асинхронное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и асинхронное программирование</dc:title>
  <dc:creator>Anton Tolstov</dc:creator>
  <cp:lastModifiedBy>Anton Tolstov</cp:lastModifiedBy>
  <cp:revision>10</cp:revision>
  <dcterms:created xsi:type="dcterms:W3CDTF">2020-09-17T11:57:34Z</dcterms:created>
  <dcterms:modified xsi:type="dcterms:W3CDTF">2020-09-27T07:44:16Z</dcterms:modified>
</cp:coreProperties>
</file>