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Geologica Medium"/>
      <p:regular r:id="rId45"/>
      <p:bold r:id="rId46"/>
    </p:embeddedFont>
    <p:embeddedFont>
      <p:font typeface="Geologica"/>
      <p:regular r:id="rId47"/>
      <p:bold r:id="rId48"/>
    </p:embeddedFont>
    <p:embeddedFont>
      <p:font typeface="Geologica Light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UYQkAdlWas/Aaq1BKz8vXDKH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GeologicaMedium-bold.fntdata"/><Relationship Id="rId45" Type="http://schemas.openxmlformats.org/officeDocument/2006/relationships/font" Target="fonts/Geologica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Geologica-bold.fntdata"/><Relationship Id="rId47" Type="http://schemas.openxmlformats.org/officeDocument/2006/relationships/font" Target="fonts/Geologica-regular.fntdata"/><Relationship Id="rId49" Type="http://schemas.openxmlformats.org/officeDocument/2006/relationships/font" Target="fonts/Geologica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Geologic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50edfcd6d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250edfcd6d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50edfcd6d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50edfcd6d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50edfcd6d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50edfcd6d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50edfcd6d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250edfcd6d_0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50edfcd6d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3250edfcd6d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50edfcd6d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50edfcd6d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50edfcd6d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50edfcd6d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50edfcd6d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250edfcd6d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50edfcd6d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50edfcd6d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под капотом у 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.net 9 появился отдельный LockObject который оптимизирован для использования в блокировке </a:t>
            </a:r>
            <a:endParaRPr/>
          </a:p>
        </p:txBody>
      </p:sp>
      <p:sp>
        <p:nvSpPr>
          <p:cNvPr id="433" name="Google Shape;433;g3250edfcd6d_0_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50edfcd6d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250edfcd6d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250edfcd6d_0_4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50edfcd6d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50edfcd6d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250edfcd6d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50edfcd6d_0_5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250edfcd6d_0_5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50edfcd6d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50edfcd6d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50edfcd6d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50edfcd6d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50edfcd6d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50edfcd6d_0_4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50edfcd6d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3250edfcd6d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50edfcd6d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50edfcd6d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.NET Memory Model - теория выстраивания модели организации памяти. Если кратко, то правильная инициализация данных в базе и запуска параллельной работы, где порядок гарантирует (не полностью, но в большинстве случаев), что в момент использования данных/объектов/сервисов из этого или разных потоков, они будут в готовом и инициализированном состоянии</a:t>
            </a:r>
            <a:br>
              <a:rPr lang="ru-RU"/>
            </a:br>
            <a:r>
              <a:rPr lang="ru-RU"/>
              <a:t>Условный пример</a:t>
            </a:r>
            <a:endParaRPr/>
          </a:p>
        </p:txBody>
      </p:sp>
      <p:sp>
        <p:nvSpPr>
          <p:cNvPr id="480" name="Google Shape;480;g3250edfcd6d_0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50edfcd6d_0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50edfcd6d_0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250edfcd6d_0_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50edfcd6d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50edfcd6d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250edfcd6d_0_4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50edfcd6d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50edfcd6d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250edfcd6d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250edfcd6d_0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250edfcd6d_0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250edfcd6d_0_5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50edfcd6d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50edfcd6d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250edfcd6d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50edfcd6d_0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50edfcd6d_0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250edfcd6d_0_5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50edfcd6d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Зачем же нужна многопоточность?</a:t>
            </a:r>
            <a:br>
              <a:rPr lang="ru-RU"/>
            </a:br>
            <a:r>
              <a:rPr lang="ru-RU"/>
              <a:t>Время одноядерных процессоров давно прошло, теперь процессоры содержат в основном от 4 ядер и до 128 (и более).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Сервера могут в себе содержать больше 1 процессора, увеличивая количество доступных ядер</a:t>
            </a:r>
            <a:br>
              <a:rPr lang="ru-RU"/>
            </a:br>
            <a:br>
              <a:rPr lang="ru-RU"/>
            </a:br>
            <a:r>
              <a:rPr lang="ru-RU"/>
              <a:t>Но по мимо мощности и количества ядер, так же у людей растут “аппетиты” (потребности) и количество запросов увеличивается, а отзывчивать и скорость работы теперь имеют высокие приоритеты.</a:t>
            </a:r>
            <a:br>
              <a:rPr lang="ru-RU"/>
            </a:br>
            <a:r>
              <a:rPr lang="ru-RU"/>
              <a:t>Поэтому чтобы ваши приложения (как серверные (облачные), так и пользовательские десктопные) были быстрые и отзывчивые, нужно уметь правильно распределять работу, распараллеливать ее , чтобы “утилизировать” ядра у пользователя или на сервере, но сделать это так, чтобы не аффэктить другие приложения ( много ядер не означает, что нужно монопольно съесть их ресурсы)</a:t>
            </a:r>
            <a:endParaRPr/>
          </a:p>
        </p:txBody>
      </p:sp>
      <p:sp>
        <p:nvSpPr>
          <p:cNvPr id="318" name="Google Shape;318;g3250edfcd6d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50edfcd6d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3250edfcd6d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827eff7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2827eff7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32827eff7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827eff7c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827eff7c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Рассказываем приемущество использования асинхронных операций перед синхронными на примере обработки входящих запросов и занимаемым потокам</a:t>
            </a:r>
            <a:endParaRPr/>
          </a:p>
        </p:txBody>
      </p:sp>
      <p:sp>
        <p:nvSpPr>
          <p:cNvPr id="556" name="Google Shape;556;g32827eff7c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827eff7c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2827eff7c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TPL и в современном многопоточном/асинхронном c# Task является ключевым классом, во круг которого все крутится.</a:t>
            </a:r>
            <a:br>
              <a:rPr lang="ru-RU"/>
            </a:br>
            <a:r>
              <a:rPr lang="ru-RU"/>
              <a:t>Он несет в себе всю информацию о запущеной задаче, ее состоянии и результате ее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Статические методы класса Task помогают нам оборачивать и запускать наш код в пуле потоков, дожидатся синхронно и асинхронно выполнения работы</a:t>
            </a:r>
            <a:endParaRPr/>
          </a:p>
        </p:txBody>
      </p:sp>
      <p:sp>
        <p:nvSpPr>
          <p:cNvPr id="562" name="Google Shape;562;g32827eff7c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2827eff7c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2827eff7c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32827eff7c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2827eff7c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2827eff7c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Рассказываем как происходит обработка выполнения асинхронного метода, в котором вызывается асинхронная операция (в данном случае сетевой запрос)</a:t>
            </a:r>
            <a:endParaRPr/>
          </a:p>
        </p:txBody>
      </p:sp>
      <p:sp>
        <p:nvSpPr>
          <p:cNvPr id="576" name="Google Shape;576;g32827eff7c2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50edfcd6d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g3250edfcd6d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50edfcd6d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250edfcd6d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50edfcd6d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250edfcd6d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50edfcd6d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50edfcd6d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250edfcd6d_0_3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50edfcd6d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Примечание на всякий случай: </a:t>
            </a:r>
            <a:br>
              <a:rPr lang="ru-RU"/>
            </a:br>
            <a:r>
              <a:rPr lang="ru-RU"/>
              <a:t>UMS - это библиотека с API которое предоставляет возможность управления планированием выполнения, таким как `Yield` и `Return`. В UMS потоки сами добравольно уступают свое время выполнения другим потокам, а библиотека UMS затем планирует другой поток выполнения. Все выполняется в режиме пользователя и управялется приложением (высокий уровень контроля над планирования). Из недостатков - голо потокв т.к. кто-то пожадничает временем + сложность в отладке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Fubers - легкий поток в пользовательском  режиме. Потоки планируются библиотекой Fiber которая предоставляет апи управления выполнением потоков `swtichTo` и `yield`. Fiber-ы похожи на потоки, но не имеют собственного стека, они используют стек вызывающего потока, что делает их легкими и менее накладными, чем потоки</a:t>
            </a:r>
            <a:endParaRPr/>
          </a:p>
        </p:txBody>
      </p:sp>
      <p:sp>
        <p:nvSpPr>
          <p:cNvPr id="359" name="Google Shape;359;g3250edfcd6d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50edfcd6d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50edfcd6d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250edfcd6d_0_3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50edfcd6d_0_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3250edfcd6d_0_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3250edfcd6d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50edfcd6d_0_5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3250edfcd6d_0_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3250edfcd6d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50edfcd6d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50edfcd6d_0_56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6" name="Google Shape;56;g3250edfcd6d_0_56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3250edfcd6d_0_56"/>
          <p:cNvSpPr txBox="1"/>
          <p:nvPr>
            <p:ph idx="2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g3250edfcd6d_0_56"/>
          <p:cNvSpPr txBox="1"/>
          <p:nvPr>
            <p:ph idx="3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3250edfcd6d_0_56"/>
          <p:cNvSpPr/>
          <p:nvPr/>
        </p:nvSpPr>
        <p:spPr>
          <a:xfrm>
            <a:off x="7105925" y="1143250"/>
            <a:ext cx="3959400" cy="39594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3250edfcd6d_0_56"/>
          <p:cNvSpPr/>
          <p:nvPr>
            <p:ph idx="4" type="pic"/>
          </p:nvPr>
        </p:nvSpPr>
        <p:spPr>
          <a:xfrm>
            <a:off x="7637939" y="6044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61" name="Google Shape;61;g3250edfcd6d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0edfcd6d_0_64"/>
          <p:cNvSpPr txBox="1"/>
          <p:nvPr>
            <p:ph type="title"/>
          </p:nvPr>
        </p:nvSpPr>
        <p:spPr>
          <a:xfrm>
            <a:off x="587375" y="584200"/>
            <a:ext cx="61182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0edfcd6d_0_6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0edfcd6d_0_68"/>
          <p:cNvSpPr txBox="1"/>
          <p:nvPr>
            <p:ph idx="1" type="body"/>
          </p:nvPr>
        </p:nvSpPr>
        <p:spPr>
          <a:xfrm>
            <a:off x="587375" y="584200"/>
            <a:ext cx="11017200" cy="5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0edfcd6d_0_70"/>
          <p:cNvSpPr txBox="1"/>
          <p:nvPr>
            <p:ph idx="1" type="body"/>
          </p:nvPr>
        </p:nvSpPr>
        <p:spPr>
          <a:xfrm>
            <a:off x="587375" y="2528889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3250edfcd6d_0_70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0edfcd6d_0_73"/>
          <p:cNvSpPr txBox="1"/>
          <p:nvPr>
            <p:ph idx="1" type="body"/>
          </p:nvPr>
        </p:nvSpPr>
        <p:spPr>
          <a:xfrm>
            <a:off x="58737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250edfcd6d_0_73"/>
          <p:cNvSpPr txBox="1"/>
          <p:nvPr>
            <p:ph idx="2" type="body"/>
          </p:nvPr>
        </p:nvSpPr>
        <p:spPr>
          <a:xfrm>
            <a:off x="638462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250edfcd6d_0_73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50edfcd6d_0_77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7" name="Google Shape;77;g3250edfcd6d_0_77"/>
          <p:cNvSpPr/>
          <p:nvPr>
            <p:ph idx="2" type="pic"/>
          </p:nvPr>
        </p:nvSpPr>
        <p:spPr>
          <a:xfrm>
            <a:off x="7098224" y="584200"/>
            <a:ext cx="4500000" cy="558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g3250edfcd6d_0_77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g3250edfcd6d_0_77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g3250edfcd6d_0_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250edfcd6d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250edfcd6d_0_83"/>
          <p:cNvSpPr txBox="1"/>
          <p:nvPr>
            <p:ph type="title"/>
          </p:nvPr>
        </p:nvSpPr>
        <p:spPr>
          <a:xfrm>
            <a:off x="594749" y="584200"/>
            <a:ext cx="758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4" name="Google Shape;84;g3250edfcd6d_0_83"/>
          <p:cNvSpPr txBox="1"/>
          <p:nvPr>
            <p:ph idx="1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3250edfcd6d_0_83"/>
          <p:cNvSpPr txBox="1"/>
          <p:nvPr>
            <p:ph idx="2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3250edfcd6d_0_83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50edfcd6d_0_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250edfcd6d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0edfcd6d_0_89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250edfcd6d_0_89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0edfcd6d_0_92"/>
          <p:cNvSpPr txBox="1"/>
          <p:nvPr>
            <p:ph idx="1" type="body"/>
          </p:nvPr>
        </p:nvSpPr>
        <p:spPr>
          <a:xfrm>
            <a:off x="587375" y="5075583"/>
            <a:ext cx="7200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g3250edfcd6d_0_92"/>
          <p:cNvSpPr txBox="1"/>
          <p:nvPr>
            <p:ph type="title"/>
          </p:nvPr>
        </p:nvSpPr>
        <p:spPr>
          <a:xfrm>
            <a:off x="587375" y="584200"/>
            <a:ext cx="72000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edfcd6d_0_95"/>
          <p:cNvSpPr txBox="1"/>
          <p:nvPr>
            <p:ph idx="1" type="subTitle"/>
          </p:nvPr>
        </p:nvSpPr>
        <p:spPr>
          <a:xfrm>
            <a:off x="587375" y="4332747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3250edfcd6d_0_95"/>
          <p:cNvSpPr txBox="1"/>
          <p:nvPr>
            <p:ph idx="2" type="body"/>
          </p:nvPr>
        </p:nvSpPr>
        <p:spPr>
          <a:xfrm>
            <a:off x="587374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6" name="Google Shape;96;g3250edfcd6d_0_95"/>
          <p:cNvSpPr txBox="1"/>
          <p:nvPr>
            <p:ph idx="3" type="body"/>
          </p:nvPr>
        </p:nvSpPr>
        <p:spPr>
          <a:xfrm>
            <a:off x="6116209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7" name="Google Shape;97;g3250edfcd6d_0_95"/>
          <p:cNvSpPr txBox="1"/>
          <p:nvPr>
            <p:ph idx="4" type="body"/>
          </p:nvPr>
        </p:nvSpPr>
        <p:spPr>
          <a:xfrm>
            <a:off x="6116208" y="4332748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250edfcd6d_0_9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50edfcd6d_0_101"/>
          <p:cNvSpPr txBox="1"/>
          <p:nvPr>
            <p:ph idx="1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3250edfcd6d_0_101"/>
          <p:cNvSpPr txBox="1"/>
          <p:nvPr>
            <p:ph idx="2" type="body"/>
          </p:nvPr>
        </p:nvSpPr>
        <p:spPr>
          <a:xfrm>
            <a:off x="814886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2" name="Google Shape;102;g3250edfcd6d_0_101"/>
          <p:cNvSpPr txBox="1"/>
          <p:nvPr>
            <p:ph idx="3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3250edfcd6d_0_101"/>
          <p:cNvSpPr txBox="1"/>
          <p:nvPr>
            <p:ph idx="4" type="body"/>
          </p:nvPr>
        </p:nvSpPr>
        <p:spPr>
          <a:xfrm>
            <a:off x="8148863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4" name="Google Shape;104;g3250edfcd6d_0_101"/>
          <p:cNvSpPr txBox="1"/>
          <p:nvPr>
            <p:ph type="title"/>
          </p:nvPr>
        </p:nvSpPr>
        <p:spPr>
          <a:xfrm>
            <a:off x="587375" y="584200"/>
            <a:ext cx="11017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250edfcd6d_0_101"/>
          <p:cNvSpPr txBox="1"/>
          <p:nvPr>
            <p:ph idx="5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3250edfcd6d_0_101"/>
          <p:cNvSpPr txBox="1"/>
          <p:nvPr>
            <p:ph idx="6" type="body"/>
          </p:nvPr>
        </p:nvSpPr>
        <p:spPr>
          <a:xfrm>
            <a:off x="58601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7" name="Google Shape;107;g3250edfcd6d_0_101"/>
          <p:cNvSpPr txBox="1"/>
          <p:nvPr>
            <p:ph idx="7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250edfcd6d_0_101"/>
          <p:cNvSpPr txBox="1"/>
          <p:nvPr>
            <p:ph idx="8" type="body"/>
          </p:nvPr>
        </p:nvSpPr>
        <p:spPr>
          <a:xfrm>
            <a:off x="58601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9" name="Google Shape;109;g3250edfcd6d_0_101"/>
          <p:cNvSpPr txBox="1"/>
          <p:nvPr>
            <p:ph idx="9" type="body"/>
          </p:nvPr>
        </p:nvSpPr>
        <p:spPr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3250edfcd6d_0_101"/>
          <p:cNvSpPr txBox="1"/>
          <p:nvPr>
            <p:ph idx="13" type="body"/>
          </p:nvPr>
        </p:nvSpPr>
        <p:spPr>
          <a:xfrm>
            <a:off x="437696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1" name="Google Shape;111;g3250edfcd6d_0_101"/>
          <p:cNvSpPr txBox="1"/>
          <p:nvPr>
            <p:ph idx="14" type="body"/>
          </p:nvPr>
        </p:nvSpPr>
        <p:spPr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3250edfcd6d_0_101"/>
          <p:cNvSpPr txBox="1"/>
          <p:nvPr>
            <p:ph idx="15" type="body"/>
          </p:nvPr>
        </p:nvSpPr>
        <p:spPr>
          <a:xfrm>
            <a:off x="4376962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50edfcd6d_0_11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g3250edfcd6d_0_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2966453"/>
            <a:ext cx="11017250" cy="7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0edfcd6d_0_118"/>
          <p:cNvSpPr txBox="1"/>
          <p:nvPr>
            <p:ph idx="1" type="body"/>
          </p:nvPr>
        </p:nvSpPr>
        <p:spPr>
          <a:xfrm>
            <a:off x="587375" y="3485314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8" name="Google Shape;118;g3250edfcd6d_0_118"/>
          <p:cNvSpPr txBox="1"/>
          <p:nvPr>
            <p:ph idx="2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g3250edfcd6d_0_118"/>
          <p:cNvSpPr txBox="1"/>
          <p:nvPr>
            <p:ph idx="3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3250edfcd6d_0_118"/>
          <p:cNvSpPr txBox="1"/>
          <p:nvPr>
            <p:ph idx="4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3250edfcd6d_0_118"/>
          <p:cNvSpPr txBox="1"/>
          <p:nvPr>
            <p:ph idx="5" type="body"/>
          </p:nvPr>
        </p:nvSpPr>
        <p:spPr>
          <a:xfrm>
            <a:off x="4195798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2" name="Google Shape;122;g3250edfcd6d_0_118"/>
          <p:cNvSpPr txBox="1"/>
          <p:nvPr>
            <p:ph idx="6" type="body"/>
          </p:nvPr>
        </p:nvSpPr>
        <p:spPr>
          <a:xfrm>
            <a:off x="7804221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3" name="Google Shape;123;g3250edfcd6d_0_1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50edfcd6d_0_126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6" name="Google Shape;126;g3250edfcd6d_0_12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g3250edfcd6d_0_126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8" name="Google Shape;128;g3250edfcd6d_0_126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9" name="Google Shape;129;g3250edfcd6d_0_126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g3250edfcd6d_0_126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1" name="Google Shape;131;g3250edfcd6d_0_126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3250edfcd6d_0_126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3250edfcd6d_0_126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3250edfcd6d_0_126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0edfcd6d_0_137"/>
          <p:cNvSpPr txBox="1"/>
          <p:nvPr>
            <p:ph idx="1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3250edfcd6d_0_137"/>
          <p:cNvSpPr txBox="1"/>
          <p:nvPr>
            <p:ph idx="2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3250edfcd6d_0_137"/>
          <p:cNvSpPr txBox="1"/>
          <p:nvPr>
            <p:ph idx="3" type="body"/>
          </p:nvPr>
        </p:nvSpPr>
        <p:spPr>
          <a:xfrm>
            <a:off x="4362302" y="2550355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9" name="Google Shape;139;g3250edfcd6d_0_137"/>
          <p:cNvSpPr txBox="1"/>
          <p:nvPr>
            <p:ph idx="4" type="body"/>
          </p:nvPr>
        </p:nvSpPr>
        <p:spPr>
          <a:xfrm>
            <a:off x="814886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0" name="Google Shape;140;g3250edfcd6d_0_137"/>
          <p:cNvSpPr txBox="1"/>
          <p:nvPr>
            <p:ph idx="5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3250edfcd6d_0_137"/>
          <p:cNvSpPr txBox="1"/>
          <p:nvPr>
            <p:ph idx="6" type="body"/>
          </p:nvPr>
        </p:nvSpPr>
        <p:spPr>
          <a:xfrm>
            <a:off x="814886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2" name="Google Shape;142;g3250edfcd6d_0_137"/>
          <p:cNvSpPr txBox="1"/>
          <p:nvPr>
            <p:ph type="title"/>
          </p:nvPr>
        </p:nvSpPr>
        <p:spPr>
          <a:xfrm>
            <a:off x="587375" y="584200"/>
            <a:ext cx="11017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3" name="Google Shape;143;g3250edfcd6d_0_137"/>
          <p:cNvSpPr txBox="1"/>
          <p:nvPr>
            <p:ph idx="7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3250edfcd6d_0_137"/>
          <p:cNvSpPr txBox="1"/>
          <p:nvPr>
            <p:ph idx="8" type="body"/>
          </p:nvPr>
        </p:nvSpPr>
        <p:spPr>
          <a:xfrm>
            <a:off x="58601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5" name="Google Shape;145;g3250edfcd6d_0_137"/>
          <p:cNvSpPr txBox="1"/>
          <p:nvPr>
            <p:ph idx="9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250edfcd6d_0_137"/>
          <p:cNvSpPr txBox="1"/>
          <p:nvPr>
            <p:ph idx="13" type="body"/>
          </p:nvPr>
        </p:nvSpPr>
        <p:spPr>
          <a:xfrm>
            <a:off x="58601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0edfcd6d_0_149"/>
          <p:cNvSpPr txBox="1"/>
          <p:nvPr>
            <p:ph idx="1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g3250edfcd6d_0_149"/>
          <p:cNvSpPr txBox="1"/>
          <p:nvPr>
            <p:ph idx="2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0" name="Google Shape;150;g3250edfcd6d_0_149"/>
          <p:cNvSpPr txBox="1"/>
          <p:nvPr>
            <p:ph idx="3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1" name="Google Shape;151;g3250edfcd6d_0_149"/>
          <p:cNvSpPr/>
          <p:nvPr>
            <p:ph idx="4" type="pic"/>
          </p:nvPr>
        </p:nvSpPr>
        <p:spPr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g3250edfcd6d_0_149"/>
          <p:cNvSpPr/>
          <p:nvPr>
            <p:ph idx="5" type="pic"/>
          </p:nvPr>
        </p:nvSpPr>
        <p:spPr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g3250edfcd6d_0_149"/>
          <p:cNvSpPr/>
          <p:nvPr>
            <p:ph idx="6" type="pic"/>
          </p:nvPr>
        </p:nvSpPr>
        <p:spPr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g3250edfcd6d_0_1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50edfcd6d_0_157"/>
          <p:cNvSpPr txBox="1"/>
          <p:nvPr>
            <p:ph idx="1" type="body"/>
          </p:nvPr>
        </p:nvSpPr>
        <p:spPr>
          <a:xfrm>
            <a:off x="1378204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7" name="Google Shape;157;g3250edfcd6d_0_157"/>
          <p:cNvSpPr/>
          <p:nvPr>
            <p:ph idx="2" type="pic"/>
          </p:nvPr>
        </p:nvSpPr>
        <p:spPr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g3250edfcd6d_0_157"/>
          <p:cNvSpPr txBox="1"/>
          <p:nvPr>
            <p:ph idx="3" type="body"/>
          </p:nvPr>
        </p:nvSpPr>
        <p:spPr>
          <a:xfrm>
            <a:off x="1378204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9" name="Google Shape;159;g3250edfcd6d_0_157"/>
          <p:cNvSpPr/>
          <p:nvPr>
            <p:ph idx="4" type="pic"/>
          </p:nvPr>
        </p:nvSpPr>
        <p:spPr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g3250edfcd6d_0_157"/>
          <p:cNvSpPr txBox="1"/>
          <p:nvPr>
            <p:ph idx="5" type="body"/>
          </p:nvPr>
        </p:nvSpPr>
        <p:spPr>
          <a:xfrm>
            <a:off x="1379533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3250edfcd6d_0_157"/>
          <p:cNvSpPr txBox="1"/>
          <p:nvPr>
            <p:ph idx="6" type="body"/>
          </p:nvPr>
        </p:nvSpPr>
        <p:spPr>
          <a:xfrm>
            <a:off x="7162778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2" name="Google Shape;162;g3250edfcd6d_0_157"/>
          <p:cNvSpPr/>
          <p:nvPr>
            <p:ph idx="7" type="pic"/>
          </p:nvPr>
        </p:nvSpPr>
        <p:spPr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g3250edfcd6d_0_157"/>
          <p:cNvSpPr txBox="1"/>
          <p:nvPr>
            <p:ph idx="8" type="body"/>
          </p:nvPr>
        </p:nvSpPr>
        <p:spPr>
          <a:xfrm>
            <a:off x="7162778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4" name="Google Shape;164;g3250edfcd6d_0_157"/>
          <p:cNvSpPr/>
          <p:nvPr>
            <p:ph idx="9" type="pic"/>
          </p:nvPr>
        </p:nvSpPr>
        <p:spPr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g3250edfcd6d_0_157"/>
          <p:cNvSpPr txBox="1"/>
          <p:nvPr>
            <p:ph idx="13" type="body"/>
          </p:nvPr>
        </p:nvSpPr>
        <p:spPr>
          <a:xfrm>
            <a:off x="7164107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g3250edfcd6d_0_157"/>
          <p:cNvSpPr txBox="1"/>
          <p:nvPr>
            <p:ph idx="14" type="body"/>
          </p:nvPr>
        </p:nvSpPr>
        <p:spPr>
          <a:xfrm>
            <a:off x="7164107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g3250edfcd6d_0_15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68" name="Google Shape;168;g3250edfcd6d_0_157"/>
          <p:cNvSpPr txBox="1"/>
          <p:nvPr>
            <p:ph idx="15" type="body"/>
          </p:nvPr>
        </p:nvSpPr>
        <p:spPr>
          <a:xfrm>
            <a:off x="1375198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50edfcd6d_0_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50edfcd6d_0_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250edfcd6d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50edfcd6d_0_171"/>
          <p:cNvSpPr/>
          <p:nvPr>
            <p:ph idx="2" type="pic"/>
          </p:nvPr>
        </p:nvSpPr>
        <p:spPr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g3250edfcd6d_0_171"/>
          <p:cNvSpPr/>
          <p:nvPr>
            <p:ph idx="3" type="pic"/>
          </p:nvPr>
        </p:nvSpPr>
        <p:spPr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g3250edfcd6d_0_171"/>
          <p:cNvSpPr txBox="1"/>
          <p:nvPr>
            <p:ph idx="1" type="body"/>
          </p:nvPr>
        </p:nvSpPr>
        <p:spPr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3" name="Google Shape;173;g3250edfcd6d_0_171"/>
          <p:cNvSpPr/>
          <p:nvPr>
            <p:ph idx="4" type="pic"/>
          </p:nvPr>
        </p:nvSpPr>
        <p:spPr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g3250edfcd6d_0_171"/>
          <p:cNvSpPr/>
          <p:nvPr>
            <p:ph idx="5" type="pic"/>
          </p:nvPr>
        </p:nvSpPr>
        <p:spPr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g3250edfcd6d_0_171"/>
          <p:cNvSpPr txBox="1"/>
          <p:nvPr>
            <p:ph idx="6" type="body"/>
          </p:nvPr>
        </p:nvSpPr>
        <p:spPr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6" name="Google Shape;176;g3250edfcd6d_0_171"/>
          <p:cNvSpPr txBox="1"/>
          <p:nvPr>
            <p:ph idx="7" type="body"/>
          </p:nvPr>
        </p:nvSpPr>
        <p:spPr>
          <a:xfrm>
            <a:off x="7164107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7" name="Google Shape;177;g3250edfcd6d_0_171"/>
          <p:cNvSpPr/>
          <p:nvPr>
            <p:ph idx="8" type="pic"/>
          </p:nvPr>
        </p:nvSpPr>
        <p:spPr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g3250edfcd6d_0_171"/>
          <p:cNvSpPr txBox="1"/>
          <p:nvPr>
            <p:ph idx="9" type="body"/>
          </p:nvPr>
        </p:nvSpPr>
        <p:spPr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9" name="Google Shape;179;g3250edfcd6d_0_171"/>
          <p:cNvSpPr/>
          <p:nvPr>
            <p:ph idx="13" type="pic"/>
          </p:nvPr>
        </p:nvSpPr>
        <p:spPr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g3250edfcd6d_0_171"/>
          <p:cNvSpPr txBox="1"/>
          <p:nvPr>
            <p:ph idx="14" type="body"/>
          </p:nvPr>
        </p:nvSpPr>
        <p:spPr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1" name="Google Shape;181;g3250edfcd6d_0_171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3250edfcd6d_0_171"/>
          <p:cNvSpPr txBox="1"/>
          <p:nvPr>
            <p:ph idx="15" type="body"/>
          </p:nvPr>
        </p:nvSpPr>
        <p:spPr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50edfcd6d_0_185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g3250edfcd6d_0_185"/>
          <p:cNvSpPr/>
          <p:nvPr>
            <p:ph idx="2" type="pic"/>
          </p:nvPr>
        </p:nvSpPr>
        <p:spPr>
          <a:xfrm>
            <a:off x="7104624" y="0"/>
            <a:ext cx="5087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g3250edfcd6d_0_185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1">
  <p:cSld name="Фото квадратное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50edfcd6d_0_189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3250edfcd6d_0_18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3250edfcd6d_0_189"/>
          <p:cNvSpPr/>
          <p:nvPr>
            <p:ph idx="2" type="pic"/>
          </p:nvPr>
        </p:nvSpPr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2">
  <p:cSld name="Фото в маске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50edfcd6d_0_193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g3250edfcd6d_0_193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3250edfcd6d_0_193"/>
          <p:cNvSpPr/>
          <p:nvPr>
            <p:ph idx="2" type="pic"/>
          </p:nvPr>
        </p:nvSpPr>
        <p:spPr>
          <a:xfrm>
            <a:off x="7464056" y="584200"/>
            <a:ext cx="4140600" cy="62739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50edfcd6d_0_197"/>
          <p:cNvSpPr/>
          <p:nvPr>
            <p:ph idx="2" type="pic"/>
          </p:nvPr>
        </p:nvSpPr>
        <p:spPr>
          <a:xfrm>
            <a:off x="603401" y="59225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7" name="Google Shape;197;g3250edfcd6d_0_197"/>
          <p:cNvSpPr/>
          <p:nvPr>
            <p:ph idx="3" type="pic"/>
          </p:nvPr>
        </p:nvSpPr>
        <p:spPr>
          <a:xfrm>
            <a:off x="4350001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8" name="Google Shape;198;g3250edfcd6d_0_197"/>
          <p:cNvSpPr/>
          <p:nvPr>
            <p:ph idx="4" type="pic"/>
          </p:nvPr>
        </p:nvSpPr>
        <p:spPr>
          <a:xfrm>
            <a:off x="8112626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50edfcd6d_0_201"/>
          <p:cNvSpPr/>
          <p:nvPr>
            <p:ph idx="2" type="pic"/>
          </p:nvPr>
        </p:nvSpPr>
        <p:spPr>
          <a:xfrm>
            <a:off x="603401" y="587376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g3250edfcd6d_0_201"/>
          <p:cNvSpPr/>
          <p:nvPr>
            <p:ph idx="3" type="pic"/>
          </p:nvPr>
        </p:nvSpPr>
        <p:spPr>
          <a:xfrm>
            <a:off x="4349750" y="587376"/>
            <a:ext cx="7238700" cy="5573700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50edfcd6d_0_20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250edfcd6d_0_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250edfcd6d_0_206"/>
          <p:cNvSpPr txBox="1"/>
          <p:nvPr>
            <p:ph idx="1" type="body"/>
          </p:nvPr>
        </p:nvSpPr>
        <p:spPr>
          <a:xfrm>
            <a:off x="879482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7" name="Google Shape;207;g3250edfcd6d_0_206"/>
          <p:cNvSpPr txBox="1"/>
          <p:nvPr>
            <p:ph idx="2" type="body"/>
          </p:nvPr>
        </p:nvSpPr>
        <p:spPr>
          <a:xfrm>
            <a:off x="4645159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8" name="Google Shape;208;g3250edfcd6d_0_206"/>
          <p:cNvSpPr txBox="1"/>
          <p:nvPr>
            <p:ph idx="3" type="body"/>
          </p:nvPr>
        </p:nvSpPr>
        <p:spPr>
          <a:xfrm>
            <a:off x="8399240" y="2530940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9" name="Google Shape;209;g3250edfcd6d_0_20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3250edfcd6d_0_206"/>
          <p:cNvSpPr txBox="1"/>
          <p:nvPr>
            <p:ph idx="4" type="subTitle"/>
          </p:nvPr>
        </p:nvSpPr>
        <p:spPr>
          <a:xfrm>
            <a:off x="879482" y="4218550"/>
            <a:ext cx="2893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g3250edfcd6d_0_206"/>
          <p:cNvSpPr txBox="1"/>
          <p:nvPr>
            <p:ph idx="5" type="body"/>
          </p:nvPr>
        </p:nvSpPr>
        <p:spPr>
          <a:xfrm>
            <a:off x="4649508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2" name="Google Shape;212;g3250edfcd6d_0_206"/>
          <p:cNvSpPr txBox="1"/>
          <p:nvPr>
            <p:ph idx="6" type="body"/>
          </p:nvPr>
        </p:nvSpPr>
        <p:spPr>
          <a:xfrm>
            <a:off x="8419534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3" name="Google Shape;213;g3250edfcd6d_0_206"/>
          <p:cNvSpPr txBox="1"/>
          <p:nvPr>
            <p:ph idx="7" type="body"/>
          </p:nvPr>
        </p:nvSpPr>
        <p:spPr>
          <a:xfrm>
            <a:off x="879482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4" name="Google Shape;214;g3250edfcd6d_0_206"/>
          <p:cNvSpPr txBox="1"/>
          <p:nvPr>
            <p:ph idx="8" type="body"/>
          </p:nvPr>
        </p:nvSpPr>
        <p:spPr>
          <a:xfrm>
            <a:off x="4649509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5" name="Google Shape;215;g3250edfcd6d_0_206"/>
          <p:cNvSpPr txBox="1"/>
          <p:nvPr>
            <p:ph idx="9" type="body"/>
          </p:nvPr>
        </p:nvSpPr>
        <p:spPr>
          <a:xfrm>
            <a:off x="8419535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250edfcd6d_0_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250edfcd6d_0_218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19" name="Google Shape;219;g3250edfcd6d_0_2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3250edfcd6d_0_218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1" name="Google Shape;221;g3250edfcd6d_0_218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2" name="Google Shape;222;g3250edfcd6d_0_218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g3250edfcd6d_0_218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4" name="Google Shape;224;g3250edfcd6d_0_218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3250edfcd6d_0_218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3250edfcd6d_0_218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3250edfcd6d_0_218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250edfcd6d_0_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250edfcd6d_0_230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3250edfcd6d_0_230"/>
          <p:cNvSpPr txBox="1"/>
          <p:nvPr>
            <p:ph idx="1" type="subTitle"/>
          </p:nvPr>
        </p:nvSpPr>
        <p:spPr>
          <a:xfrm>
            <a:off x="1665318" y="2537225"/>
            <a:ext cx="35343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g3250edfcd6d_0_230"/>
          <p:cNvSpPr txBox="1"/>
          <p:nvPr>
            <p:ph idx="2" type="body"/>
          </p:nvPr>
        </p:nvSpPr>
        <p:spPr>
          <a:xfrm>
            <a:off x="7299951" y="2536669"/>
            <a:ext cx="3567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g3250edfcd6d_0_230"/>
          <p:cNvSpPr/>
          <p:nvPr>
            <p:ph idx="3" type="pic"/>
          </p:nvPr>
        </p:nvSpPr>
        <p:spPr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g3250edfcd6d_0_230"/>
          <p:cNvSpPr/>
          <p:nvPr>
            <p:ph idx="4" type="pic"/>
          </p:nvPr>
        </p:nvSpPr>
        <p:spPr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250edfcd6d_0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3250edfcd6d_0_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250edfcd6d_0_2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250edfcd6d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3250edfcd6d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4" y="2318400"/>
            <a:ext cx="11017250" cy="384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50edfcd6d_0_237"/>
          <p:cNvSpPr/>
          <p:nvPr>
            <p:ph idx="2" type="pic"/>
          </p:nvPr>
        </p:nvSpPr>
        <p:spPr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3250edfcd6d_0_23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3250edfcd6d_0_237"/>
          <p:cNvSpPr/>
          <p:nvPr>
            <p:ph idx="3" type="pic"/>
          </p:nvPr>
        </p:nvSpPr>
        <p:spPr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3250edfcd6d_0_237"/>
          <p:cNvSpPr/>
          <p:nvPr>
            <p:ph idx="4" type="pic"/>
          </p:nvPr>
        </p:nvSpPr>
        <p:spPr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3250edfcd6d_0_237"/>
          <p:cNvSpPr txBox="1"/>
          <p:nvPr>
            <p:ph idx="1" type="subTitle"/>
          </p:nvPr>
        </p:nvSpPr>
        <p:spPr>
          <a:xfrm>
            <a:off x="879482" y="4061618"/>
            <a:ext cx="28935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g3250edfcd6d_0_237"/>
          <p:cNvSpPr txBox="1"/>
          <p:nvPr>
            <p:ph idx="5" type="body"/>
          </p:nvPr>
        </p:nvSpPr>
        <p:spPr>
          <a:xfrm>
            <a:off x="4649508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3" name="Google Shape;243;g3250edfcd6d_0_237"/>
          <p:cNvSpPr txBox="1"/>
          <p:nvPr>
            <p:ph idx="6" type="body"/>
          </p:nvPr>
        </p:nvSpPr>
        <p:spPr>
          <a:xfrm>
            <a:off x="8419534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4" name="Google Shape;244;g3250edfcd6d_0_237"/>
          <p:cNvSpPr txBox="1"/>
          <p:nvPr>
            <p:ph idx="7" type="body"/>
          </p:nvPr>
        </p:nvSpPr>
        <p:spPr>
          <a:xfrm>
            <a:off x="879482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5" name="Google Shape;245;g3250edfcd6d_0_237"/>
          <p:cNvSpPr txBox="1"/>
          <p:nvPr>
            <p:ph idx="8" type="body"/>
          </p:nvPr>
        </p:nvSpPr>
        <p:spPr>
          <a:xfrm>
            <a:off x="4649509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6" name="Google Shape;246;g3250edfcd6d_0_237"/>
          <p:cNvSpPr txBox="1"/>
          <p:nvPr>
            <p:ph idx="9" type="body"/>
          </p:nvPr>
        </p:nvSpPr>
        <p:spPr>
          <a:xfrm>
            <a:off x="8419535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250edfcd6d_0_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6000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250edfcd6d_0_2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3250edfcd6d_0_249"/>
          <p:cNvSpPr txBox="1"/>
          <p:nvPr>
            <p:ph idx="1" type="subTitle"/>
          </p:nvPr>
        </p:nvSpPr>
        <p:spPr>
          <a:xfrm>
            <a:off x="1753849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g3250edfcd6d_0_249"/>
          <p:cNvSpPr txBox="1"/>
          <p:nvPr>
            <p:ph idx="2" type="body"/>
          </p:nvPr>
        </p:nvSpPr>
        <p:spPr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2" name="Google Shape;252;g3250edfcd6d_0_249"/>
          <p:cNvSpPr txBox="1"/>
          <p:nvPr>
            <p:ph idx="3" type="body"/>
          </p:nvPr>
        </p:nvSpPr>
        <p:spPr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3" name="Google Shape;253;g3250edfcd6d_0_249"/>
          <p:cNvSpPr txBox="1"/>
          <p:nvPr>
            <p:ph idx="4" type="body"/>
          </p:nvPr>
        </p:nvSpPr>
        <p:spPr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4" name="Google Shape;254;g3250edfcd6d_0_249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3250edfcd6d_0_249"/>
          <p:cNvSpPr/>
          <p:nvPr>
            <p:ph idx="6" type="pic"/>
          </p:nvPr>
        </p:nvSpPr>
        <p:spPr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g3250edfcd6d_0_249"/>
          <p:cNvSpPr/>
          <p:nvPr>
            <p:ph idx="7" type="pic"/>
          </p:nvPr>
        </p:nvSpPr>
        <p:spPr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g3250edfcd6d_0_249"/>
          <p:cNvSpPr/>
          <p:nvPr>
            <p:ph idx="8" type="pic"/>
          </p:nvPr>
        </p:nvSpPr>
        <p:spPr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3250edfcd6d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763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50edfcd6d_0_260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3250edfcd6d_0_260"/>
          <p:cNvSpPr txBox="1"/>
          <p:nvPr>
            <p:ph idx="1" type="body"/>
          </p:nvPr>
        </p:nvSpPr>
        <p:spPr>
          <a:xfrm>
            <a:off x="879481" y="5310750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2" name="Google Shape;262;g3250edfcd6d_0_260"/>
          <p:cNvSpPr txBox="1"/>
          <p:nvPr>
            <p:ph idx="2" type="body"/>
          </p:nvPr>
        </p:nvSpPr>
        <p:spPr>
          <a:xfrm>
            <a:off x="8329593" y="5310750"/>
            <a:ext cx="2844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3" name="Google Shape;263;g3250edfcd6d_0_260"/>
          <p:cNvSpPr txBox="1"/>
          <p:nvPr>
            <p:ph idx="3" type="body"/>
          </p:nvPr>
        </p:nvSpPr>
        <p:spPr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4" name="Google Shape;264;g3250edfcd6d_0_260"/>
          <p:cNvSpPr txBox="1"/>
          <p:nvPr>
            <p:ph idx="4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5" name="Google Shape;265;g3250edfcd6d_0_260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g3250edfcd6d_0_260"/>
          <p:cNvSpPr/>
          <p:nvPr>
            <p:ph idx="6" type="pic"/>
          </p:nvPr>
        </p:nvSpPr>
        <p:spPr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g3250edfcd6d_0_260"/>
          <p:cNvSpPr/>
          <p:nvPr>
            <p:ph idx="7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g3250edfcd6d_0_260"/>
          <p:cNvSpPr/>
          <p:nvPr>
            <p:ph idx="8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g3250edfcd6d_0_260"/>
          <p:cNvSpPr/>
          <p:nvPr>
            <p:ph idx="9" type="pic"/>
          </p:nvPr>
        </p:nvSpPr>
        <p:spPr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g3250edfcd6d_0_260"/>
          <p:cNvSpPr txBox="1"/>
          <p:nvPr>
            <p:ph idx="13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3250edfcd6d_0_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8"/>
            <a:ext cx="11016000" cy="384787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250edfcd6d_0_273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4" name="Google Shape;274;g3250edfcd6d_0_273"/>
          <p:cNvSpPr/>
          <p:nvPr>
            <p:ph idx="2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g3250edfcd6d_0_273"/>
          <p:cNvSpPr/>
          <p:nvPr>
            <p:ph idx="3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g3250edfcd6d_0_273"/>
          <p:cNvSpPr/>
          <p:nvPr>
            <p:ph idx="4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g3250edfcd6d_0_273"/>
          <p:cNvSpPr txBox="1"/>
          <p:nvPr>
            <p:ph idx="1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g3250edfcd6d_0_273"/>
          <p:cNvSpPr txBox="1"/>
          <p:nvPr>
            <p:ph idx="5" type="body"/>
          </p:nvPr>
        </p:nvSpPr>
        <p:spPr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g3250edfcd6d_0_273"/>
          <p:cNvSpPr/>
          <p:nvPr>
            <p:ph idx="6" type="pic"/>
          </p:nvPr>
        </p:nvSpPr>
        <p:spPr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g3250edfcd6d_0_273"/>
          <p:cNvSpPr/>
          <p:nvPr>
            <p:ph idx="7" type="pic"/>
          </p:nvPr>
        </p:nvSpPr>
        <p:spPr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g3250edfcd6d_0_273"/>
          <p:cNvSpPr/>
          <p:nvPr>
            <p:ph idx="8" type="pic"/>
          </p:nvPr>
        </p:nvSpPr>
        <p:spPr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g3250edfcd6d_0_273"/>
          <p:cNvSpPr txBox="1"/>
          <p:nvPr>
            <p:ph idx="9" type="body"/>
          </p:nvPr>
        </p:nvSpPr>
        <p:spPr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g3250edfcd6d_0_273"/>
          <p:cNvSpPr txBox="1"/>
          <p:nvPr>
            <p:ph idx="13" type="body"/>
          </p:nvPr>
        </p:nvSpPr>
        <p:spPr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g3250edfcd6d_0_273"/>
          <p:cNvSpPr txBox="1"/>
          <p:nvPr>
            <p:ph idx="14" type="body"/>
          </p:nvPr>
        </p:nvSpPr>
        <p:spPr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g3250edfcd6d_0_273"/>
          <p:cNvSpPr txBox="1"/>
          <p:nvPr>
            <p:ph idx="15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0edfcd6d_0_288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3250edfcd6d_0_288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g3250edfcd6d_0_288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290" name="Google Shape;290;g3250edfcd6d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250edfcd6d_0_288"/>
          <p:cNvSpPr txBox="1"/>
          <p:nvPr>
            <p:ph idx="2" type="body"/>
          </p:nvPr>
        </p:nvSpPr>
        <p:spPr>
          <a:xfrm>
            <a:off x="8183217" y="5870781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g3250edfcd6d_0_288"/>
          <p:cNvSpPr/>
          <p:nvPr>
            <p:ph idx="3" type="pic"/>
          </p:nvPr>
        </p:nvSpPr>
        <p:spPr>
          <a:xfrm>
            <a:off x="8192551" y="781752"/>
            <a:ext cx="3209400" cy="320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93" name="Google Shape;293;g3250edfcd6d_0_288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50edfcd6d_0_296"/>
          <p:cNvSpPr/>
          <p:nvPr>
            <p:ph idx="2" type="pic"/>
          </p:nvPr>
        </p:nvSpPr>
        <p:spPr>
          <a:xfrm>
            <a:off x="587375" y="2020957"/>
            <a:ext cx="11017200" cy="4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g3250edfcd6d_0_2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50edfcd6d_0_299"/>
          <p:cNvSpPr/>
          <p:nvPr>
            <p:ph idx="2" type="pic"/>
          </p:nvPr>
        </p:nvSpPr>
        <p:spPr>
          <a:xfrm>
            <a:off x="7004304" y="584200"/>
            <a:ext cx="4600200" cy="5581800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99" name="Google Shape;299;g3250edfcd6d_0_299"/>
          <p:cNvSpPr/>
          <p:nvPr>
            <p:ph idx="3" type="pic"/>
          </p:nvPr>
        </p:nvSpPr>
        <p:spPr>
          <a:xfrm>
            <a:off x="587374" y="584200"/>
            <a:ext cx="6069600" cy="3603900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50edfcd6d_0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3250edfcd6d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50edfcd6d_0_3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250edfcd6d_0_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250edfcd6d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50edfcd6d_0_3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3250edfcd6d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250edfcd6d_0_4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250edfcd6d_0_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3250edfcd6d_0_4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3250edfcd6d_0_4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250edfcd6d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50edfcd6d_0_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3250edfcd6d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50edfcd6d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250edfcd6d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3250edfcd6d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kontur-courses/multithread-asyn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gif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forms.gle/fWuMLseguYdtJJHW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microsoft.com/en-us/archive/msdn-magazine/2012/december/csharp-the-csharp-memory-model-in-theory-and-practice" TargetMode="External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jp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"/>
          <p:cNvSpPr txBox="1"/>
          <p:nvPr>
            <p:ph type="title"/>
          </p:nvPr>
        </p:nvSpPr>
        <p:spPr>
          <a:xfrm>
            <a:off x="594750" y="584200"/>
            <a:ext cx="6222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Multithreading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.NET</a:t>
            </a:r>
            <a:endParaRPr/>
          </a:p>
        </p:txBody>
      </p:sp>
      <p:sp>
        <p:nvSpPr>
          <p:cNvPr id="306" name="Google Shape;306;p1"/>
          <p:cNvSpPr txBox="1"/>
          <p:nvPr>
            <p:ph idx="3" type="body"/>
          </p:nvPr>
        </p:nvSpPr>
        <p:spPr>
          <a:xfrm>
            <a:off x="8183217" y="5961666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pic>
        <p:nvPicPr>
          <p:cNvPr id="307" name="Google Shape;307;p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08" name="Google Shape;308;p1"/>
          <p:cNvSpPr txBox="1"/>
          <p:nvPr/>
        </p:nvSpPr>
        <p:spPr>
          <a:xfrm>
            <a:off x="587375" y="2403700"/>
            <a:ext cx="5400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https://github.com/kontur-courses/multithread-async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Клабуков Эрик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инженер-программист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Лиясов Сергей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инженер-программист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50edfcd6d_0_362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Приоритеты потоков</a:t>
            </a:r>
            <a:endParaRPr/>
          </a:p>
        </p:txBody>
      </p:sp>
      <p:sp>
        <p:nvSpPr>
          <p:cNvPr id="376" name="Google Shape;376;g3250edfcd6d_0_362"/>
          <p:cNvSpPr/>
          <p:nvPr/>
        </p:nvSpPr>
        <p:spPr>
          <a:xfrm>
            <a:off x="6039750" y="595025"/>
            <a:ext cx="5548200" cy="555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g3250edfcd6d_0_3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72" l="-9330" r="-6143" t="-3195"/>
          <a:stretch/>
        </p:blipFill>
        <p:spPr>
          <a:xfrm>
            <a:off x="6039750" y="595025"/>
            <a:ext cx="5537400" cy="55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78" name="Google Shape;378;g3250edfcd6d_0_362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Priority = F(Priority Class, Priority Level)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0 - idle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1..15 - dynamic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16..31 - realtime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587375" y="584200"/>
            <a:ext cx="6563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Планировщик потоков</a:t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Quantum (time slice) ~30ms или ~200ms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Переключение контекста возможно: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Закончился квант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 ожидает события (блокирока/io/..)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Появился более высокоприоритетный </a:t>
            </a:r>
            <a:b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 rotWithShape="1">
          <a:blip r:embed="rId4">
            <a:alphaModFix/>
          </a:blip>
          <a:srcRect b="-28291" l="-3033" r="-3033" t="-28276"/>
          <a:stretch/>
        </p:blipFill>
        <p:spPr>
          <a:xfrm>
            <a:off x="8063600" y="2818375"/>
            <a:ext cx="35408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50edfcd6d_0_3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Динамический приоритет планировщика</a:t>
            </a:r>
            <a:endParaRPr/>
          </a:p>
        </p:txBody>
      </p:sp>
      <p:sp>
        <p:nvSpPr>
          <p:cNvPr id="396" name="Google Shape;396;g3250edfcd6d_0_3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Увеличение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 приоритета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Событие клавиатуры/мыши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Выход из состояния Wait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Окно стало активным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Поток ~3-4 сек. не получал квант времени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Увеличение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 приоритета сразу до 15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Увеличение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 длины кванта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Не применяется для RealTime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Выдается временно: очередной квант =&gt; -1 к приоритету и так до Base приоритета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50edfcd6d_0_39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Многоядерность</a:t>
            </a:r>
            <a:endParaRPr/>
          </a:p>
        </p:txBody>
      </p:sp>
      <p:pic>
        <p:nvPicPr>
          <p:cNvPr id="403" name="Google Shape;403;g3250edfcd6d_0_3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9" l="0" r="0" t="5720"/>
          <a:stretch/>
        </p:blipFill>
        <p:spPr>
          <a:xfrm>
            <a:off x="587375" y="2020957"/>
            <a:ext cx="11017199" cy="414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50edfcd6d_0_400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Закон Амдала</a:t>
            </a:r>
            <a:endParaRPr/>
          </a:p>
        </p:txBody>
      </p:sp>
      <p:sp>
        <p:nvSpPr>
          <p:cNvPr id="409" name="Google Shape;409;g3250edfcd6d_0_400"/>
          <p:cNvSpPr/>
          <p:nvPr/>
        </p:nvSpPr>
        <p:spPr>
          <a:xfrm>
            <a:off x="6039875" y="584200"/>
            <a:ext cx="5565000" cy="556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g3250edfcd6d_0_4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686" l="0" r="0" t="-1670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11" name="Google Shape;411;g3250edfcd6d_0_400"/>
          <p:cNvSpPr txBox="1"/>
          <p:nvPr>
            <p:ph idx="1" type="body"/>
          </p:nvPr>
        </p:nvSpPr>
        <p:spPr>
          <a:xfrm>
            <a:off x="524425" y="1502700"/>
            <a:ext cx="53352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Закон Амдала гласит, что максимальное ускорение, которое можно получить от параллелизации задачи, ограничено долей задачи, которая не может быть распараллелена.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Например, если 20% задачи нельзя распараллелить (f = 0,2), то максимальное ускорение, которое можно получить с использованием бесконечного количества процессоров (n стремится к бесконечности), составляет: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S = 1 / (1 - 0,2 + 0,2/∞) = 1 / 0,2 =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50edfcd6d_0_4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18" name="Google Shape;418;g3250edfcd6d_0_4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Напишите программу, которая вычислит размер кванта времени планировщика потоков.</a:t>
            </a:r>
            <a:br>
              <a:rPr lang="ru-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Воспользуйтесь заготовкой 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samples/QuantumOfSwitching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Вероятно, вам понадобится больше одного потока в своей программе.</a:t>
            </a:r>
            <a:br>
              <a:rPr lang="ru-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Для более достоверного расчета, вам нужно будет искуственно привязать все потоки своего процесса к одному ядру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 sz="1350">
                <a:solidFill>
                  <a:srgbClr val="2191FE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r>
              <a:rPr lang="ru-RU"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u-RU" sz="1350">
                <a:solidFill>
                  <a:srgbClr val="64D843"/>
                </a:solidFill>
                <a:latin typeface="Montserrat"/>
                <a:ea typeface="Montserrat"/>
                <a:cs typeface="Montserrat"/>
                <a:sym typeface="Montserrat"/>
              </a:rPr>
              <a:t>GetCurrentProcess</a:t>
            </a:r>
            <a:r>
              <a:rPr lang="ru-RU"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r>
              <a:rPr lang="ru-RU" sz="1350">
                <a:solidFill>
                  <a:srgbClr val="2191FE"/>
                </a:solidFill>
                <a:latin typeface="Montserrat"/>
                <a:ea typeface="Montserrat"/>
                <a:cs typeface="Montserrat"/>
                <a:sym typeface="Montserrat"/>
              </a:rPr>
              <a:t>ProcessorAffinity</a:t>
            </a:r>
            <a:r>
              <a:rPr lang="ru-RU"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lang="ru-RU" sz="1350">
                <a:solidFill>
                  <a:srgbClr val="2191FE"/>
                </a:solidFill>
                <a:latin typeface="Montserrat"/>
                <a:ea typeface="Montserrat"/>
                <a:cs typeface="Montserrat"/>
                <a:sym typeface="Montserrat"/>
              </a:rPr>
              <a:t>IntPtr</a:t>
            </a:r>
            <a:r>
              <a:rPr lang="ru-RU"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)(1 &lt;&lt; processorNum)</a:t>
            </a:r>
            <a:endParaRPr sz="13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g3250edfcd6d_0_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250edfcd6d_0_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669964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50edfcd6d_0_41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Примитивы синхронизации</a:t>
            </a:r>
            <a:endParaRPr/>
          </a:p>
        </p:txBody>
      </p:sp>
      <p:pic>
        <p:nvPicPr>
          <p:cNvPr id="429" name="Google Shape;429;g3250edfcd6d_0_4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887" l="657" r="1139" t="2880"/>
          <a:stretch/>
        </p:blipFill>
        <p:spPr>
          <a:xfrm>
            <a:off x="1220325" y="1885950"/>
            <a:ext cx="9702051" cy="436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50edfcd6d_0_426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 и lock</a:t>
            </a:r>
            <a:endParaRPr/>
          </a:p>
        </p:txBody>
      </p:sp>
      <p:sp>
        <p:nvSpPr>
          <p:cNvPr id="436" name="Google Shape;436;g3250edfcd6d_0_426"/>
          <p:cNvSpPr txBox="1"/>
          <p:nvPr>
            <p:ph idx="1" type="body"/>
          </p:nvPr>
        </p:nvSpPr>
        <p:spPr>
          <a:xfrm>
            <a:off x="587375" y="2528900"/>
            <a:ext cx="45762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bool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 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false</a:t>
            </a:r>
            <a:r>
              <a:rPr lang="ru-RU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try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Enter</a:t>
            </a:r>
            <a:r>
              <a:rPr lang="ru-RU" sz="1800">
                <a:solidFill>
                  <a:schemeClr val="dk1"/>
                </a:solidFill>
              </a:rPr>
              <a:t>(lockObj, </a:t>
            </a:r>
            <a:r>
              <a:rPr lang="ru-RU" sz="1800">
                <a:solidFill>
                  <a:srgbClr val="2191FE"/>
                </a:solidFill>
              </a:rPr>
              <a:t>ref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4D843"/>
                </a:solidFill>
              </a:rPr>
              <a:t>	// Our code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finally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64D843"/>
                </a:solidFill>
              </a:rPr>
              <a:t>// Ensure that the lock is released.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if</a:t>
            </a:r>
            <a:r>
              <a:rPr lang="ru-RU" sz="1800">
                <a:solidFill>
                  <a:schemeClr val="dk1"/>
                </a:solidFill>
              </a:rPr>
              <a:t>(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Exit</a:t>
            </a:r>
            <a:r>
              <a:rPr lang="ru-RU" sz="1800">
                <a:solidFill>
                  <a:schemeClr val="dk1"/>
                </a:solidFill>
              </a:rPr>
              <a:t>(lockObj);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g3250edfcd6d_0_426"/>
          <p:cNvSpPr txBox="1"/>
          <p:nvPr>
            <p:ph idx="1" type="body"/>
          </p:nvPr>
        </p:nvSpPr>
        <p:spPr>
          <a:xfrm>
            <a:off x="7332000" y="2528900"/>
            <a:ext cx="40149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lock </a:t>
            </a:r>
            <a:r>
              <a:rPr lang="ru-RU" sz="1800">
                <a:solidFill>
                  <a:schemeClr val="dk1"/>
                </a:solidFill>
              </a:rPr>
              <a:t>(lockObj)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    </a:t>
            </a:r>
            <a:r>
              <a:rPr lang="ru-RU" sz="1800">
                <a:solidFill>
                  <a:srgbClr val="64D843"/>
                </a:solidFill>
              </a:rPr>
              <a:t>// Our code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91F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50edfcd6d_0_434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</a:t>
            </a:r>
            <a:endParaRPr/>
          </a:p>
        </p:txBody>
      </p:sp>
      <p:pic>
        <p:nvPicPr>
          <p:cNvPr id="444" name="Google Shape;444;g3250edfcd6d_0_4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6" l="0" r="0" t="2940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50edfcd6d_0_44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51" name="Google Shape;451;g3250edfcd6d_0_44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Напишите собственную реализацию пула потоков.</a:t>
            </a:r>
            <a:br>
              <a:rPr lang="ru-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Воспользуйтесь заготовкой 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samples/ThreadPool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Обойдитесь без использования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SpinWait.SpinUntil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BlockingCollection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2" name="Google Shape;452;g3250edfcd6d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250edfcd6d_0_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401039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50edfcd6d_0_55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Тест по материалу подготовки</a:t>
            </a:r>
            <a:endParaRPr/>
          </a:p>
        </p:txBody>
      </p:sp>
      <p:pic>
        <p:nvPicPr>
          <p:cNvPr id="314" name="Google Shape;314;g3250edfcd6d_0_5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5" name="Google Shape;315;g3250edfcd6d_0_559"/>
          <p:cNvSpPr txBox="1"/>
          <p:nvPr>
            <p:ph idx="1" type="body"/>
          </p:nvPr>
        </p:nvSpPr>
        <p:spPr>
          <a:xfrm>
            <a:off x="587375" y="3378572"/>
            <a:ext cx="45570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Пройти тест можно перейдя по ссылке: </a:t>
            </a:r>
            <a:r>
              <a:rPr lang="ru-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https://forms.gle/fWuMLseguYdtJJHW8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Или отсканировав QR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50edfcd6d_0_4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Monitor.Pulse и Monitor.Wait</a:t>
            </a:r>
            <a:endParaRPr/>
          </a:p>
        </p:txBody>
      </p:sp>
      <p:pic>
        <p:nvPicPr>
          <p:cNvPr id="462" name="Google Shape;462;g3250edfcd6d_0_4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7144" l="-10356" r="-10344" t="-37162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50edfcd6d_0_45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 .NET 4.0 (и выше)</a:t>
            </a:r>
            <a:endParaRPr/>
          </a:p>
        </p:txBody>
      </p:sp>
      <p:pic>
        <p:nvPicPr>
          <p:cNvPr id="469" name="Google Shape;469;g3250edfcd6d_0_4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21" r="1866" t="0"/>
          <a:stretch/>
        </p:blipFill>
        <p:spPr>
          <a:xfrm>
            <a:off x="806825" y="1737850"/>
            <a:ext cx="10640100" cy="4857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50edfcd6d_0_46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Динамический размер пула потоков</a:t>
            </a:r>
            <a:endParaRPr/>
          </a:p>
        </p:txBody>
      </p:sp>
      <p:sp>
        <p:nvSpPr>
          <p:cNvPr id="475" name="Google Shape;475;g3250edfcd6d_0_469"/>
          <p:cNvSpPr txBox="1"/>
          <p:nvPr>
            <p:ph idx="1" type="body"/>
          </p:nvPr>
        </p:nvSpPr>
        <p:spPr>
          <a:xfrm>
            <a:off x="587375" y="3116348"/>
            <a:ext cx="45570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Тред пул в .NET является динамическим и может управляться через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.SetMinThreads() - для выставления минимального количества потоков в пуле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.SetMaxThreads() - для выставления максимального количества потоков в пуле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6" name="Google Shape;476;g3250edfcd6d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90" y="941938"/>
            <a:ext cx="6215100" cy="485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50edfcd6d_0_47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LockFree</a:t>
            </a:r>
            <a:endParaRPr/>
          </a:p>
        </p:txBody>
      </p:sp>
      <p:sp>
        <p:nvSpPr>
          <p:cNvPr id="483" name="Google Shape;483;g3250edfcd6d_0_47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Interocked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System.Collections.Concurrent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ConcurrentStack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Interlocked.CompareExchange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ConcurrentQueue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тоже Interlocked.CompareExchange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ConcurrentDictionary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 lock-ах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.NET Memory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g3250edfcd6d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8632" y="584187"/>
            <a:ext cx="1125950" cy="1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50edfcd6d_0_4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Parallelism</a:t>
            </a:r>
            <a:endParaRPr/>
          </a:p>
        </p:txBody>
      </p:sp>
      <p:sp>
        <p:nvSpPr>
          <p:cNvPr id="491" name="Google Shape;491;g3250edfcd6d_0_4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 LINQ (PLINQ)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Parallel.Invoke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Parallel.ForEach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Parallel.For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g3250edfcd6d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50edfcd6d_0_4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PLINQ</a:t>
            </a:r>
            <a:endParaRPr/>
          </a:p>
        </p:txBody>
      </p:sp>
      <p:sp>
        <p:nvSpPr>
          <p:cNvPr id="499" name="Google Shape;499;g3250edfcd6d_0_496"/>
          <p:cNvSpPr/>
          <p:nvPr/>
        </p:nvSpPr>
        <p:spPr>
          <a:xfrm>
            <a:off x="587375" y="2020950"/>
            <a:ext cx="11017200" cy="42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g3250edfcd6d_0_49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685"/>
          <a:stretch/>
        </p:blipFill>
        <p:spPr>
          <a:xfrm>
            <a:off x="587375" y="2020950"/>
            <a:ext cx="11017199" cy="4262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50edfcd6d_0_504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Concurrency</a:t>
            </a:r>
            <a:endParaRPr/>
          </a:p>
        </p:txBody>
      </p:sp>
      <p:sp>
        <p:nvSpPr>
          <p:cNvPr id="507" name="Google Shape;507;g3250edfcd6d_0_504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.WithExecutionMode()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ParallelExecutionMode.ForceParallelism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.WithDegreeOfParallelism()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1..N=512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8" name="Google Shape;508;g3250edfcd6d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50edfcd6d_0_5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Order</a:t>
            </a:r>
            <a:endParaRPr/>
          </a:p>
        </p:txBody>
      </p:sp>
      <p:sp>
        <p:nvSpPr>
          <p:cNvPr id="515" name="Google Shape;515;g3250edfcd6d_0_5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.AsOrdered()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Deterministic output for some operators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Performance degrading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.AsUnordered()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6" name="Google Shape;516;g3250edfcd6d_0_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404" y="2760266"/>
            <a:ext cx="3174175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50edfcd6d_0_52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Buffering</a:t>
            </a:r>
            <a:endParaRPr/>
          </a:p>
        </p:txBody>
      </p:sp>
      <p:sp>
        <p:nvSpPr>
          <p:cNvPr id="523" name="Google Shape;523;g3250edfcd6d_0_52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.WithMergeOptions()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AutoBuffered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NotBuffered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FullyBuffered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.WithCancellation()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4" name="Google Shape;524;g3250edfcd6d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062" y="407068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50edfcd6d_0_53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Partitioning</a:t>
            </a:r>
            <a:endParaRPr/>
          </a:p>
        </p:txBody>
      </p:sp>
      <p:pic>
        <p:nvPicPr>
          <p:cNvPr id="531" name="Google Shape;531;g3250edfcd6d_0_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50" y="1647950"/>
            <a:ext cx="10667242" cy="4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3250edfcd6d_0_302"/>
          <p:cNvPicPr preferRelativeResize="0"/>
          <p:nvPr/>
        </p:nvPicPr>
        <p:blipFill rotWithShape="1">
          <a:blip r:embed="rId3">
            <a:alphaModFix/>
          </a:blip>
          <a:srcRect b="0" l="0" r="0" t="10706"/>
          <a:stretch/>
        </p:blipFill>
        <p:spPr>
          <a:xfrm>
            <a:off x="1190650" y="1724075"/>
            <a:ext cx="9166950" cy="5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250edfcd6d_0_30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Зачем все это нужно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50edfcd6d_0_538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Как добится параллелизма 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537" name="Google Shape;537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24703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001081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53179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4367307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3250edfcd6d_0_538"/>
          <p:cNvSpPr txBox="1"/>
          <p:nvPr/>
        </p:nvSpPr>
        <p:spPr>
          <a:xfrm>
            <a:off x="1165013" y="2557656"/>
            <a:ext cx="8827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Число ядер CPU &gt; 1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блокировок (распараллеливаемость)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Делегаты не слишком маленькие (вычислительная сложность не превышает накладные расходы)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Сохранение порядка может убить производительность (порядок не важен)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2827eff7c2_0_0"/>
          <p:cNvSpPr txBox="1"/>
          <p:nvPr>
            <p:ph type="title"/>
          </p:nvPr>
        </p:nvSpPr>
        <p:spPr>
          <a:xfrm>
            <a:off x="594750" y="584200"/>
            <a:ext cx="5400000" cy="15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TPL (Task Parallel Library)</a:t>
            </a:r>
            <a:endParaRPr/>
          </a:p>
        </p:txBody>
      </p:sp>
      <p:pic>
        <p:nvPicPr>
          <p:cNvPr id="548" name="Google Shape;548;g32827eff7c2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772" r="29142" t="0"/>
          <a:stretch/>
        </p:blipFill>
        <p:spPr>
          <a:xfrm>
            <a:off x="7098225" y="756400"/>
            <a:ext cx="4489800" cy="4235700"/>
          </a:xfrm>
          <a:prstGeom prst="roundRect">
            <a:avLst>
              <a:gd fmla="val 16667" name="adj"/>
            </a:avLst>
          </a:prstGeom>
        </p:spPr>
      </p:pic>
      <p:sp>
        <p:nvSpPr>
          <p:cNvPr id="549" name="Google Shape;549;g32827eff7c2_0_0"/>
          <p:cNvSpPr txBox="1"/>
          <p:nvPr>
            <p:ph idx="3" type="body"/>
          </p:nvPr>
        </p:nvSpPr>
        <p:spPr>
          <a:xfrm>
            <a:off x="1129275" y="2646525"/>
            <a:ext cx="5678400" cy="3036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Набор готовых классов и методов для более простого распараллеливания кода приложения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Поддержка асинхронного программирования которое не блокирует исполнение приложения (потоки возвращаются в пул и выполняют полезную работу)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Дает инструменты по управлению отменой, управлению состоянием и получению результатов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Google Shape;550;g32827eff7c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62" y="257031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32827eff7c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62" y="3501889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32827eff7c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62" y="4768139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g32827eff7c2_0_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757" l="-12173" r="-12173" t="212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2827eff7c2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 Task</a:t>
            </a:r>
            <a:endParaRPr/>
          </a:p>
        </p:txBody>
      </p:sp>
      <p:sp>
        <p:nvSpPr>
          <p:cNvPr id="565" name="Google Shape;565;g32827eff7c2_0_11"/>
          <p:cNvSpPr txBox="1"/>
          <p:nvPr>
            <p:ph idx="1" type="body"/>
          </p:nvPr>
        </p:nvSpPr>
        <p:spPr>
          <a:xfrm>
            <a:off x="415600" y="1536624"/>
            <a:ext cx="11360700" cy="494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AsyncState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объект состояния задачи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CurrentId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идентификатор текущей задачи (статическое свойство)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идентификатор текущей задачи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Exception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объект исключения, возникшего при выполнении задачи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Status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статус задачи. Представляет перечисление System.Threading.Tasks.TaskStatus, которое имеет следующие значения: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Canceled: задача отменена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Created: задача создана, но еще не запущена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Faulted: в процессе работы задачи произошло исключение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RanToCompletion: задача успешно завершена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Running: задача запущена, но еще не завершена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WaitingForActivation: задача ожидает активации и постановки в график выполнения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WaitingForChildrenToComplete: задача завершена и теперь ожидает завершения прикрепленных к ней дочерних задач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WaitingToRun: задача поставлена в график выполнения, но еще не начала свое выполнение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IsCompleted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true, если задача завершена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IsCanceled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true, если задача была отменена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IsFaulted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true, если задача завершилась при возникновении исключения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IsCompletedSuccessfully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возвращает true, если задача завершилась успешно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</a:t>
            </a:r>
            <a:r>
              <a:rPr lang="ru-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задача была с возвращаемым значением Task&lt;T&gt; (T- тип результата), то в поле будет результат выполнения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827eff7c2_0_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Async/Await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g32827eff7c2_0_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Механизм асинхронного программирования, который позволяет писать код, который не блокирует исполнение приложения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Async</a:t>
            </a: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помечает метод/делегат как асинхронный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Await</a:t>
            </a: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ключевое слово которое может применяться только в асинхронных методах и над асинхронными методами. Приостанавливает выполнение метода пока другой асинхронный метод не завершится. При этом поток высвобождается для выполнения полезной работы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32827eff7c2_0_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9227" r="-9227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250edfcd6d_0_547"/>
          <p:cNvSpPr txBox="1"/>
          <p:nvPr/>
        </p:nvSpPr>
        <p:spPr>
          <a:xfrm>
            <a:off x="8183217" y="5935162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kontur.ru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g3250edfcd6d_0_547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g3250edfcd6d_0_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2621" y="781822"/>
            <a:ext cx="3209260" cy="32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250edfcd6d_0_547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Благодарю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за внимание!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Вопросы?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587" name="Google Shape;587;g3250edfcd6d_0_547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Эрик Клабуков</a:t>
            </a:r>
            <a:endParaRPr/>
          </a:p>
        </p:txBody>
      </p:sp>
      <p:sp>
        <p:nvSpPr>
          <p:cNvPr id="588" name="Google Shape;588;g3250edfcd6d_0_547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Старший инженер-программист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50edfcd6d_0_308"/>
          <p:cNvSpPr txBox="1"/>
          <p:nvPr>
            <p:ph type="title"/>
          </p:nvPr>
        </p:nvSpPr>
        <p:spPr>
          <a:xfrm>
            <a:off x="587375" y="584200"/>
            <a:ext cx="8489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Зачем это все нужно (v2)</a:t>
            </a:r>
            <a:endParaRPr/>
          </a:p>
        </p:txBody>
      </p:sp>
      <p:sp>
        <p:nvSpPr>
          <p:cNvPr id="327" name="Google Shape;327;g3250edfcd6d_0_308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g3250edfcd6d_0_308"/>
          <p:cNvSpPr txBox="1"/>
          <p:nvPr/>
        </p:nvSpPr>
        <p:spPr>
          <a:xfrm>
            <a:off x="953125" y="3019350"/>
            <a:ext cx="50778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Рендеринг интерфейса графического приложения не должен зависать: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I/O должен быть вынесен в отдельные потоки (или использовать eventloop без ожиданий)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операции должны быть распараллелины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чтобы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можно быстрее выполнить обработку и показать результат пользователю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Тяжелые расчеты и операции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также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должны выполняться в основном потоке интерфейса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g3250edfcd6d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250edfcd6d_0_308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g3250edfcd6d_0_308"/>
          <p:cNvPicPr preferRelativeResize="0"/>
          <p:nvPr/>
        </p:nvPicPr>
        <p:blipFill rotWithShape="1">
          <a:blip r:embed="rId4">
            <a:alphaModFix/>
          </a:blip>
          <a:srcRect b="0" l="3545" r="4828" t="-3029"/>
          <a:stretch/>
        </p:blipFill>
        <p:spPr>
          <a:xfrm>
            <a:off x="8102975" y="2724250"/>
            <a:ext cx="3414424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50edfcd6d_0_320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Процесс</a:t>
            </a:r>
            <a:endParaRPr/>
          </a:p>
        </p:txBody>
      </p:sp>
      <p:sp>
        <p:nvSpPr>
          <p:cNvPr id="337" name="Google Shape;337;g3250edfcd6d_0_320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3250edfcd6d_0_320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Экземпляр исполняемого файла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Обладает: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Виртуальной памятью (код, данные)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Handles (сокеты, файловые дескрыпторы, ...)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Tokens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 окружения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Имеет 1+ поток выполнения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class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Affinity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3250edfcd6d_0_320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g3250edfcd6d_0_320"/>
          <p:cNvPicPr preferRelativeResize="0"/>
          <p:nvPr/>
        </p:nvPicPr>
        <p:blipFill rotWithShape="1">
          <a:blip r:embed="rId3">
            <a:alphaModFix/>
          </a:blip>
          <a:srcRect b="0" l="3306" r="0" t="0"/>
          <a:stretch/>
        </p:blipFill>
        <p:spPr>
          <a:xfrm>
            <a:off x="8222625" y="2818375"/>
            <a:ext cx="31795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250edfcd6d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50edfcd6d_0_33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Представление памяти процесса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250edfcd6d_0_332"/>
          <p:cNvSpPr/>
          <p:nvPr/>
        </p:nvSpPr>
        <p:spPr>
          <a:xfrm>
            <a:off x="2501150" y="1321175"/>
            <a:ext cx="6696600" cy="5415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g3250edfcd6d_0_3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240" l="-9553" r="-9720" t="-1980"/>
          <a:stretch/>
        </p:blipFill>
        <p:spPr>
          <a:xfrm>
            <a:off x="2531400" y="1321175"/>
            <a:ext cx="6686551" cy="546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617" y="133193"/>
            <a:ext cx="4968085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92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Поток выполнения (Thread)</a:t>
            </a:r>
            <a:endParaRPr/>
          </a:p>
        </p:txBody>
      </p:sp>
      <p:sp>
        <p:nvSpPr>
          <p:cNvPr id="356" name="Google Shape;356;p92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Самостоятельная последовательность инструкций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Ресурсы процесса общие между всеми потоками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Объект, управляемы планировщиком ОС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Свой контекст (стек, регистры)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Уровень приоритета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=&gt; Base = F(Priority Class, Priority Level)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Разделяет процессорное время со</a:t>
            </a:r>
            <a:b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всеми остальными потоками ОС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Affinity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50edfcd6d_0_340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Многозадачность</a:t>
            </a:r>
            <a:endParaRPr/>
          </a:p>
        </p:txBody>
      </p:sp>
      <p:sp>
        <p:nvSpPr>
          <p:cNvPr id="362" name="Google Shape;362;g3250edfcd6d_0_340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Кооперативная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Каждый поток сам заботится о передачи</a:t>
            </a:r>
            <a:b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процессорного</a:t>
            </a: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времени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 рамками рассмотрения: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UMS (User-mode scheduling) threads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Fibres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Вытесняющая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Планировщик ОС принудительно </a:t>
            </a:r>
            <a:b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переключает ядра процессора между потоками учитывая приоритеты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g3250edfcd6d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342900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50edfcd6d_0_3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Вытесняющая многозадачность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3250edfcd6d_0_3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339" l="-370" r="370" t="0"/>
          <a:stretch/>
        </p:blipFill>
        <p:spPr>
          <a:xfrm>
            <a:off x="587375" y="2020957"/>
            <a:ext cx="11017199" cy="4144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2021-03-05T04:34:43Z</dcterms:created>
  <dc:creator>Ольга Преображенская</dc:creator>
</cp:coreProperties>
</file>