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20" r:id="rId2"/>
    <p:sldId id="272" r:id="rId3"/>
    <p:sldId id="273" r:id="rId4"/>
    <p:sldId id="274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93" r:id="rId13"/>
    <p:sldId id="283" r:id="rId14"/>
    <p:sldId id="284" r:id="rId15"/>
    <p:sldId id="285" r:id="rId16"/>
    <p:sldId id="286" r:id="rId17"/>
    <p:sldId id="324" r:id="rId18"/>
    <p:sldId id="32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21" r:id="rId3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088475AA-BE70-4EA0-9299-D2E6D7149942}">
          <p14:sldIdLst>
            <p14:sldId id="320"/>
          </p14:sldIdLst>
        </p14:section>
        <p14:section name="SOLID 20 мин" id="{CEBCC917-9817-46B3-B5B5-458C62504D3F}">
          <p14:sldIdLst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93"/>
            <p14:sldId id="283"/>
            <p14:sldId id="284"/>
            <p14:sldId id="285"/>
            <p14:sldId id="286"/>
          </p14:sldIdLst>
        </p14:section>
        <p14:section name="Задача на OCP и DIP (Conditionals)" id="{4ECB7F71-68C2-40A2-BE55-54A900AD79DF}">
          <p14:sldIdLst>
            <p14:sldId id="324"/>
            <p14:sldId id="325"/>
          </p14:sldIdLst>
        </p14:section>
        <p14:section name="DI Container" id="{78F702DF-0D83-4652-A516-4011D127031F}">
          <p14:sldIdLst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Задача на DI Container (DIContainer)" id="{F7C15419-6A7D-4FFC-88FB-7022C476844B}">
          <p14:sldIdLst>
            <p14:sldId id="313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21" autoAdjust="0"/>
    <p:restoredTop sz="87885" autoAdjust="0"/>
  </p:normalViewPr>
  <p:slideViewPr>
    <p:cSldViewPr snapToGrid="0">
      <p:cViewPr varScale="1">
        <p:scale>
          <a:sx n="88" d="100"/>
          <a:sy n="88" d="100"/>
        </p:scale>
        <p:origin x="5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69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</a:t>
            </a:r>
            <a:r>
              <a:rPr lang="ru-RU" baseline="0" dirty="0"/>
              <a:t> нарушение </a:t>
            </a:r>
            <a:r>
              <a:rPr lang="en-US" baseline="0" dirty="0"/>
              <a:t>DIP</a:t>
            </a:r>
            <a:r>
              <a:rPr lang="ru-RU" baseline="0" dirty="0"/>
              <a:t> — зависимость от конкретики.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054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DIP</a:t>
            </a:r>
            <a:r>
              <a:rPr lang="en-US" baseline="0" dirty="0"/>
              <a:t> — </a:t>
            </a:r>
            <a:r>
              <a:rPr lang="ru-RU" baseline="0" dirty="0"/>
              <a:t>ОК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69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ru-RU" dirty="0"/>
              <a:t>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285-B0FC-44C9-9749-E258C7AB2264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9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Разбираем</a:t>
            </a:r>
            <a:r>
              <a:rPr lang="ru-RU" baseline="0" dirty="0"/>
              <a:t> пример из документации.</a:t>
            </a:r>
          </a:p>
          <a:p>
            <a:r>
              <a:rPr lang="ru-RU" baseline="0" dirty="0"/>
              <a:t>Обсуждаем </a:t>
            </a:r>
            <a:r>
              <a:rPr lang="en-US" baseline="0" dirty="0"/>
              <a:t>Fluent Interface </a:t>
            </a:r>
            <a:r>
              <a:rPr lang="ru-RU" baseline="0" dirty="0"/>
              <a:t>конфигурирования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21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9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60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82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51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18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4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3669-593F-460C-B61F-C43E6BD11A61}" type="datetimeFigureOut">
              <a:rPr lang="ru-RU" smtClean="0"/>
              <a:t>25.05.2017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4F98-1CCF-494B-9D53-D53D88B969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4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csharper/solid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injection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bjectmentor.com/resources/articles/Principles_and_Patterns.pdf" TargetMode="External"/><Relationship Id="rId2" Type="http://schemas.openxmlformats.org/officeDocument/2006/relationships/hyperlink" Target="https://ru.wikipedia.org/wiki/SOLID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astleproject.org/projects/dynamicproxy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nject/Ninjec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featuretests.apphb.com/DependencyInjecti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refactoring/replace-conditional-with-polymorphism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en-US" dirty="0"/>
              <a:t>.O.L.I.D.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https://github.com/kontur-csharper/</a:t>
            </a:r>
            <a:r>
              <a:rPr lang="en-US" sz="2800" b="1" dirty="0">
                <a:hlinkClick r:id="rId2"/>
              </a:rPr>
              <a:t>solid-design</a:t>
            </a:r>
            <a:endParaRPr lang="en-US" sz="2800" b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39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i="1" dirty="0"/>
              <a:t>Неявное</a:t>
            </a:r>
            <a:r>
              <a:rPr lang="ru-RU" dirty="0"/>
              <a:t>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20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"input.txt"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BoardFormatter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1800" dirty="0"/>
          </a:p>
        </p:txBody>
      </p:sp>
      <p:cxnSp>
        <p:nvCxnSpPr>
          <p:cNvPr id="5" name="Прямая со стрелкой 4"/>
          <p:cNvCxnSpPr>
            <a:stCxn id="14" idx="2"/>
          </p:cNvCxnSpPr>
          <p:nvPr/>
        </p:nvCxnSpPr>
        <p:spPr>
          <a:xfrm flipH="1">
            <a:off x="5796136" y="2564905"/>
            <a:ext cx="1665548" cy="1296143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4" idx="2"/>
          </p:cNvCxnSpPr>
          <p:nvPr/>
        </p:nvCxnSpPr>
        <p:spPr>
          <a:xfrm flipH="1">
            <a:off x="6728791" y="2564905"/>
            <a:ext cx="732893" cy="1698982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"/>
          <p:cNvSpPr txBox="1">
            <a:spLocks/>
          </p:cNvSpPr>
          <p:nvPr/>
        </p:nvSpPr>
        <p:spPr>
          <a:xfrm>
            <a:off x="6380584" y="1123123"/>
            <a:ext cx="2162200" cy="144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3200" dirty="0"/>
              <a:t>Неявные связи</a:t>
            </a:r>
          </a:p>
        </p:txBody>
      </p:sp>
    </p:spTree>
    <p:extLst>
      <p:ext uri="{BB962C8B-B14F-4D97-AF65-F5344CB8AC3E}">
        <p14:creationId xmlns:p14="http://schemas.microsoft.com/office/powerpoint/2010/main" val="278737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Явное (инъекция зависимостей)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ChessboardReader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ChessboardReader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2B91AF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input, 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IBoardFormatter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LoadBoard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(input);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boardFormatter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 flipH="1">
            <a:off x="5763592" y="1980456"/>
            <a:ext cx="936104" cy="1152128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Заголовок 1"/>
          <p:cNvSpPr txBox="1">
            <a:spLocks/>
          </p:cNvSpPr>
          <p:nvPr/>
        </p:nvSpPr>
        <p:spPr>
          <a:xfrm>
            <a:off x="6348040" y="1412776"/>
            <a:ext cx="2472432" cy="495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50000"/>
                  </a:schemeClr>
                </a:solidFill>
                <a:latin typeface="Candara" pitchFamily="34" charset="0"/>
                <a:ea typeface="+mj-ea"/>
                <a:cs typeface="+mj-cs"/>
              </a:defRPr>
            </a:lvl1pPr>
          </a:lstStyle>
          <a:p>
            <a:r>
              <a:rPr lang="ru-RU" sz="2000" dirty="0"/>
              <a:t>Нужные значения передадут извне</a:t>
            </a:r>
          </a:p>
        </p:txBody>
      </p:sp>
    </p:spTree>
    <p:extLst>
      <p:ext uri="{BB962C8B-B14F-4D97-AF65-F5344CB8AC3E}">
        <p14:creationId xmlns:p14="http://schemas.microsoft.com/office/powerpoint/2010/main" val="229650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782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зависимости делать явными?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ru-RU" sz="4400" dirty="0"/>
              <a:t>Имена файлов, пути, порты, ...</a:t>
            </a:r>
          </a:p>
          <a:p>
            <a:r>
              <a:rPr lang="ru-RU" sz="3600" dirty="0"/>
              <a:t>Другие сервисы</a:t>
            </a:r>
            <a:endParaRPr lang="en-US" sz="3600" dirty="0"/>
          </a:p>
          <a:p>
            <a:r>
              <a:rPr lang="ru-RU" sz="3200" dirty="0"/>
              <a:t>Формат файла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Алгоритм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его может понадобиться менять</a:t>
            </a:r>
          </a:p>
          <a:p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Реализация структуры данных</a:t>
            </a:r>
            <a:br>
              <a:rPr lang="ru-RU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50000"/>
                  </a:schemeClr>
                </a:solidFill>
              </a:rPr>
              <a:t>	если её может понадобиться менять</a:t>
            </a:r>
          </a:p>
        </p:txBody>
      </p:sp>
    </p:spTree>
    <p:extLst>
      <p:ext uri="{BB962C8B-B14F-4D97-AF65-F5344CB8AC3E}">
        <p14:creationId xmlns:p14="http://schemas.microsoft.com/office/powerpoint/2010/main" val="270560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Явное управление зависимостями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статические методы</a:t>
            </a:r>
          </a:p>
          <a:p>
            <a:pPr>
              <a:buFont typeface="Wingdings 2" panose="05020102010507070707" pitchFamily="18" charset="2"/>
              <a:buChar char=""/>
            </a:pPr>
            <a:r>
              <a:rPr lang="ru-RU" dirty="0"/>
              <a:t>Не вызывать конструкторы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Ссылки на объекты передавать в конструктор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Кто их передает в конструктор?</a:t>
            </a:r>
          </a:p>
          <a:p>
            <a:pPr marL="0" indent="0">
              <a:buNone/>
            </a:pPr>
            <a:r>
              <a:rPr lang="ru-RU" dirty="0"/>
              <a:t>Кто-то «свыше»!</a:t>
            </a:r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r>
              <a:rPr lang="ru-RU" dirty="0"/>
              <a:t>Тоже кто-то «свыше»!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	А ему?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http://img3.wikia.nocookie.net/__cb20130123200723/glee/images/6/6f/We-need-to-go-deeper_in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365104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27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входа</a:t>
            </a:r>
            <a:r>
              <a:rPr lang="en-US" dirty="0"/>
              <a:t> — </a:t>
            </a:r>
            <a:br>
              <a:rPr lang="ru-RU" dirty="0"/>
            </a:br>
            <a:r>
              <a:rPr lang="ru-RU" dirty="0"/>
              <a:t>	место сбора зависимостей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 err="1"/>
              <a:t>HttpHandler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Загончик</a:t>
            </a:r>
            <a:r>
              <a:rPr lang="ru-RU" dirty="0"/>
              <a:t> для операторов </a:t>
            </a: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08172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357158" y="1785926"/>
            <a:ext cx="1684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Miško</a:t>
            </a:r>
            <a:r>
              <a:rPr lang="en-US" sz="2000" b="1" dirty="0"/>
              <a:t> </a:t>
            </a:r>
            <a:r>
              <a:rPr lang="en-US" sz="2000" b="1" dirty="0" err="1"/>
              <a:t>Hevery</a:t>
            </a:r>
            <a:endParaRPr lang="ru-RU" sz="2000" b="1" dirty="0"/>
          </a:p>
          <a:p>
            <a:pPr algn="ctr"/>
            <a:r>
              <a:rPr lang="en-US" sz="1600" u="sng" dirty="0">
                <a:solidFill>
                  <a:srgbClr val="0070C0"/>
                </a:solidFill>
              </a:rPr>
              <a:t>misko.hevery.com</a:t>
            </a:r>
          </a:p>
        </p:txBody>
      </p:sp>
      <p:pic>
        <p:nvPicPr>
          <p:cNvPr id="18434" name="Picture 2" descr="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257" y="285728"/>
            <a:ext cx="1428750" cy="1428750"/>
          </a:xfrm>
          <a:prstGeom prst="rect">
            <a:avLst/>
          </a:prstGeom>
          <a:noFill/>
        </p:spPr>
      </p:pic>
      <p:sp>
        <p:nvSpPr>
          <p:cNvPr id="18435" name="Litebulb"/>
          <p:cNvSpPr>
            <a:spLocks noEditPoints="1" noChangeArrowheads="1"/>
          </p:cNvSpPr>
          <p:nvPr/>
        </p:nvSpPr>
        <p:spPr bwMode="auto">
          <a:xfrm>
            <a:off x="2384423" y="714356"/>
            <a:ext cx="615941" cy="924865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3214678" y="928670"/>
            <a:ext cx="4707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— Давайте жестко разделять: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034" y="2786058"/>
            <a:ext cx="3286148" cy="95410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код, содержащий </a:t>
            </a:r>
          </a:p>
          <a:p>
            <a:pPr algn="ctr"/>
            <a:r>
              <a:rPr lang="ru-RU" sz="2800" dirty="0"/>
              <a:t>логику программы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57818" y="2786058"/>
            <a:ext cx="3143272" cy="9541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код, вызывающий конструкторы</a:t>
            </a:r>
          </a:p>
        </p:txBody>
      </p:sp>
      <p:cxnSp>
        <p:nvCxnSpPr>
          <p:cNvPr id="54" name="Прямая со стрелкой 53"/>
          <p:cNvCxnSpPr/>
          <p:nvPr/>
        </p:nvCxnSpPr>
        <p:spPr>
          <a:xfrm rot="10800000" flipV="1">
            <a:off x="3357554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5429256" y="1714488"/>
            <a:ext cx="1214446" cy="9286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643042" y="4071942"/>
            <a:ext cx="78581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/>
          <p:cNvSpPr/>
          <p:nvPr/>
        </p:nvSpPr>
        <p:spPr>
          <a:xfrm>
            <a:off x="2857489" y="5072074"/>
            <a:ext cx="714380" cy="3571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Соединительная линия уступом 57"/>
          <p:cNvCxnSpPr>
            <a:stCxn id="56" idx="3"/>
            <a:endCxn id="66" idx="1"/>
          </p:cNvCxnSpPr>
          <p:nvPr/>
        </p:nvCxnSpPr>
        <p:spPr>
          <a:xfrm>
            <a:off x="2428860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428596" y="5286388"/>
            <a:ext cx="785818" cy="5000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Соединительная линия уступом 80"/>
          <p:cNvCxnSpPr>
            <a:stCxn id="56" idx="1"/>
            <a:endCxn id="64" idx="3"/>
          </p:cNvCxnSpPr>
          <p:nvPr/>
        </p:nvCxnSpPr>
        <p:spPr>
          <a:xfrm rot="10800000">
            <a:off x="1214414" y="4321975"/>
            <a:ext cx="428628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50"/>
          <p:cNvCxnSpPr>
            <a:stCxn id="57" idx="1"/>
            <a:endCxn id="71" idx="3"/>
          </p:cNvCxnSpPr>
          <p:nvPr/>
        </p:nvCxnSpPr>
        <p:spPr>
          <a:xfrm rot="10800000">
            <a:off x="2428861" y="5250669"/>
            <a:ext cx="428629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428596" y="4071942"/>
            <a:ext cx="785818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Соединительная линия уступом 64"/>
          <p:cNvCxnSpPr>
            <a:stCxn id="59" idx="0"/>
            <a:endCxn id="64" idx="2"/>
          </p:cNvCxnSpPr>
          <p:nvPr/>
        </p:nvCxnSpPr>
        <p:spPr>
          <a:xfrm rot="5400000" flipH="1" flipV="1">
            <a:off x="464315" y="4929198"/>
            <a:ext cx="714380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2857488" y="4143380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7" name="Соединительная линия уступом 66"/>
          <p:cNvCxnSpPr>
            <a:stCxn id="57" idx="0"/>
            <a:endCxn id="66" idx="2"/>
          </p:cNvCxnSpPr>
          <p:nvPr/>
        </p:nvCxnSpPr>
        <p:spPr>
          <a:xfrm rot="16200000" flipV="1">
            <a:off x="2928927" y="4786321"/>
            <a:ext cx="571504" cy="1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1714480" y="5929330"/>
            <a:ext cx="714380" cy="35719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714480" y="5072074"/>
            <a:ext cx="714380" cy="357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2" name="Соединительная линия уступом 71"/>
          <p:cNvCxnSpPr>
            <a:stCxn id="70" idx="0"/>
            <a:endCxn id="71" idx="2"/>
          </p:cNvCxnSpPr>
          <p:nvPr/>
        </p:nvCxnSpPr>
        <p:spPr>
          <a:xfrm rot="5400000" flipH="1" flipV="1">
            <a:off x="1821637" y="5679297"/>
            <a:ext cx="500066" cy="1588"/>
          </a:xfrm>
          <a:prstGeom prst="bentConnector3">
            <a:avLst>
              <a:gd name="adj1" fmla="val 50000"/>
            </a:avLst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Равнобедренный треугольник 72"/>
          <p:cNvSpPr/>
          <p:nvPr/>
        </p:nvSpPr>
        <p:spPr>
          <a:xfrm>
            <a:off x="3071802" y="4714884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бедренный треугольник 74"/>
          <p:cNvSpPr/>
          <p:nvPr/>
        </p:nvSpPr>
        <p:spPr>
          <a:xfrm>
            <a:off x="1928794" y="5572140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Равнобедренный треугольник 75"/>
          <p:cNvSpPr/>
          <p:nvPr/>
        </p:nvSpPr>
        <p:spPr>
          <a:xfrm>
            <a:off x="678629" y="4786322"/>
            <a:ext cx="285752" cy="214314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с одним вырезанным углом 85"/>
          <p:cNvSpPr/>
          <p:nvPr/>
        </p:nvSpPr>
        <p:spPr>
          <a:xfrm>
            <a:off x="5286380" y="4071942"/>
            <a:ext cx="3571900" cy="221457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itchFamily="49" charset="0"/>
              </a:rPr>
              <a:t>new A(new B(…), new C(…))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SmtpClient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smtpUrl</a:t>
            </a:r>
            <a:r>
              <a:rPr lang="en-US" dirty="0">
                <a:latin typeface="Consolas" pitchFamily="49" charset="0"/>
              </a:rPr>
              <a:t>);</a:t>
            </a:r>
          </a:p>
          <a:p>
            <a:r>
              <a:rPr lang="en-US" dirty="0">
                <a:latin typeface="Consolas" pitchFamily="49" charset="0"/>
              </a:rPr>
              <a:t>…</a:t>
            </a:r>
          </a:p>
          <a:p>
            <a:r>
              <a:rPr lang="en-US" dirty="0">
                <a:latin typeface="Consolas" pitchFamily="49" charset="0"/>
              </a:rPr>
              <a:t>new </a:t>
            </a:r>
            <a:r>
              <a:rPr lang="en-US" dirty="0" err="1">
                <a:latin typeface="Consolas" pitchFamily="49" charset="0"/>
              </a:rPr>
              <a:t>ConsoleLogger</a:t>
            </a:r>
            <a:r>
              <a:rPr lang="en-US" dirty="0">
                <a:latin typeface="Consolas" pitchFamily="49" charset="0"/>
              </a:rPr>
              <a:t>()</a:t>
            </a:r>
          </a:p>
          <a:p>
            <a:r>
              <a:rPr lang="en-US" dirty="0"/>
              <a:t>…</a:t>
            </a:r>
            <a:endParaRPr lang="en-US" dirty="0">
              <a:latin typeface="Consolas" pitchFamily="49" charset="0"/>
            </a:endParaRPr>
          </a:p>
        </p:txBody>
      </p:sp>
      <p:cxnSp>
        <p:nvCxnSpPr>
          <p:cNvPr id="89" name="Прямая соединительная линия 88"/>
          <p:cNvCxnSpPr/>
          <p:nvPr/>
        </p:nvCxnSpPr>
        <p:spPr>
          <a:xfrm rot="5400000">
            <a:off x="3143240" y="3500438"/>
            <a:ext cx="2286016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rot="5400000">
            <a:off x="3429004" y="5429252"/>
            <a:ext cx="2571744" cy="285752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10800000" flipV="1">
            <a:off x="4143372" y="4286256"/>
            <a:ext cx="714380" cy="500066"/>
          </a:xfrm>
          <a:prstGeom prst="line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50" grpId="0"/>
      <p:bldP spid="51" grpId="0" animBg="1"/>
      <p:bldP spid="52" grpId="0" animBg="1"/>
      <p:bldP spid="56" grpId="0" animBg="1"/>
      <p:bldP spid="57" grpId="0" animBg="1"/>
      <p:bldP spid="59" grpId="0" animBg="1"/>
      <p:bldP spid="64" grpId="0" animBg="1"/>
      <p:bldP spid="66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Переделайте код проекта </a:t>
            </a:r>
            <a:r>
              <a:rPr lang="ru-RU" dirty="0" err="1"/>
              <a:t>Conditionals</a:t>
            </a:r>
            <a:r>
              <a:rPr lang="ru-RU" dirty="0"/>
              <a:t> так, чтобы он соответствовал принципам OCP и DIP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27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/>
              <a:t>Conditionals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664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3887" y="1709739"/>
            <a:ext cx="8241817" cy="2852737"/>
          </a:xfrm>
        </p:spPr>
        <p:txBody>
          <a:bodyPr>
            <a:normAutofit/>
          </a:bodyPr>
          <a:lstStyle/>
          <a:p>
            <a:r>
              <a:rPr lang="en-US" sz="4400" dirty="0"/>
              <a:t>Dependency Injection Container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http://martinfowler.com/articles/injection.html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98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Готовность к изменениям </a:t>
            </a:r>
            <a:br>
              <a:rPr lang="ru-RU" sz="4800" dirty="0"/>
            </a:br>
            <a:r>
              <a:rPr lang="en-US" sz="4800" dirty="0"/>
              <a:t>via </a:t>
            </a:r>
            <a:r>
              <a:rPr lang="en-US" sz="4800" b="1" dirty="0"/>
              <a:t>S.O</a:t>
            </a:r>
            <a:r>
              <a:rPr lang="en-US" sz="4800" dirty="0"/>
              <a:t>.</a:t>
            </a:r>
            <a:r>
              <a:rPr lang="en-US" sz="4800" b="1" dirty="0">
                <a:solidFill>
                  <a:schemeClr val="bg1">
                    <a:lumMod val="65000"/>
                  </a:schemeClr>
                </a:solidFill>
              </a:rPr>
              <a:t>L.I.</a:t>
            </a:r>
            <a:r>
              <a:rPr lang="en-US" sz="4800" b="1" dirty="0"/>
              <a:t>D</a:t>
            </a:r>
            <a:endParaRPr lang="ru-RU" sz="4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 anchor="b"/>
          <a:lstStyle/>
          <a:p>
            <a:pPr algn="r"/>
            <a:r>
              <a:rPr lang="en-US" dirty="0">
                <a:hlinkClick r:id="rId2"/>
              </a:rPr>
              <a:t>https://ru.wikipedia.org/wiki/SOLID</a:t>
            </a:r>
            <a:r>
              <a:rPr lang="en-US" dirty="0"/>
              <a:t> </a:t>
            </a:r>
            <a:endParaRPr lang="ru-RU" dirty="0"/>
          </a:p>
          <a:p>
            <a:pPr algn="r"/>
            <a:r>
              <a:rPr lang="ru-RU" dirty="0">
                <a:hlinkClick r:id="rId3"/>
              </a:rPr>
              <a:t>Оригинальная статья (</a:t>
            </a:r>
            <a:r>
              <a:rPr lang="en-US" dirty="0" err="1">
                <a:hlinkClick r:id="rId3"/>
              </a:rPr>
              <a:t>eng</a:t>
            </a:r>
            <a:r>
              <a:rPr lang="en-US" dirty="0">
                <a:hlinkClick r:id="rId3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8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 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сервисов и классов много?</a:t>
            </a:r>
          </a:p>
          <a:p>
            <a:r>
              <a:rPr lang="ru-RU" dirty="0"/>
              <a:t>Если точек входа много?</a:t>
            </a:r>
          </a:p>
          <a:p>
            <a:pPr lvl="1"/>
            <a:r>
              <a:rPr lang="en-US" dirty="0"/>
              <a:t>Web-</a:t>
            </a:r>
            <a:r>
              <a:rPr lang="ru-RU" dirty="0"/>
              <a:t>приложение с кучей обработчиков запросов </a:t>
            </a:r>
          </a:p>
          <a:p>
            <a:pPr lvl="1"/>
            <a:r>
              <a:rPr lang="ru-RU" dirty="0" err="1"/>
              <a:t>Микросервисная</a:t>
            </a:r>
            <a:r>
              <a:rPr lang="ru-RU" dirty="0"/>
              <a:t>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963256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157541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1.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Bind(Type interface, Type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2.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Get&lt;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TService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37982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3.</a:t>
            </a:r>
          </a:p>
          <a:p>
            <a:pPr marL="0" indent="0">
              <a:buNone/>
            </a:pPr>
            <a:r>
              <a:rPr lang="ru-RU" dirty="0"/>
              <a:t>Еще миллион возможностей конфигурирования…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8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Injection via container</a:t>
            </a:r>
            <a:endParaRPr lang="ru-RU" sz="4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636532"/>
            <a:ext cx="7802136" cy="40934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ru-RU" sz="2000" dirty="0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obot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 err="1">
                <a:solidFill>
                  <a:srgbClr val="00008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66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</a:t>
            </a:r>
            <a:br>
              <a:rPr lang="ru-RU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ru-RU" sz="2000" dirty="0">
              <a:solidFill>
                <a:srgbClr val="66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… }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&gt;().To&lt;</a:t>
            </a:r>
            <a:r>
              <a:rPr lang="en-US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OpticalSensor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lang="en-US" alt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.Bind&lt;IRobot&gt;().To&lt;Robot&gt;();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robot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IRobot</a:t>
            </a:r>
            <a:r>
              <a:rPr lang="ru-RU" altLang="ru-RU" sz="2000" dirty="0">
                <a:solidFill>
                  <a:srgbClr val="66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ru-RU" altLang="ru-RU" sz="7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93119"/>
            <a:ext cx="7886700" cy="1325563"/>
          </a:xfrm>
        </p:spPr>
        <p:txBody>
          <a:bodyPr/>
          <a:lstStyle/>
          <a:p>
            <a:r>
              <a:rPr lang="ru-RU" dirty="0"/>
              <a:t>Идея за </a:t>
            </a:r>
            <a:r>
              <a:rPr lang="en-US" dirty="0"/>
              <a:t>DI</a:t>
            </a:r>
            <a:r>
              <a:rPr lang="ru-RU" dirty="0"/>
              <a:t>-контейнерами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раз определить конфигурацию</a:t>
            </a:r>
          </a:p>
          <a:p>
            <a:r>
              <a:rPr lang="ru-RU" dirty="0"/>
              <a:t>Во всех точках входа — </a:t>
            </a:r>
            <a:r>
              <a:rPr lang="en-US" dirty="0" err="1"/>
              <a:t>container.Get</a:t>
            </a:r>
            <a:r>
              <a:rPr lang="en-US" dirty="0"/>
              <a:t>&lt;Program&gt;().Run()</a:t>
            </a:r>
          </a:p>
          <a:p>
            <a:r>
              <a:rPr lang="en-US" dirty="0"/>
              <a:t>DRY</a:t>
            </a:r>
            <a:r>
              <a:rPr lang="ru-RU" dirty="0"/>
              <a:t> в сборке графа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98550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эта магия работает?! </a:t>
            </a:r>
            <a:r>
              <a:rPr lang="en-US" dirty="0" err="1"/>
              <a:t>O_o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</a:t>
            </a:r>
            <a:br>
              <a:rPr lang="en-US" dirty="0"/>
            </a:b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GetConstructor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(...).Invoke(...)</a:t>
            </a:r>
          </a:p>
          <a:p>
            <a:r>
              <a:rPr lang="en-US" dirty="0"/>
              <a:t>Emit CIL code</a:t>
            </a:r>
            <a:r>
              <a:rPr lang="ru-RU" dirty="0"/>
              <a:t>, временные сборки, ...</a:t>
            </a:r>
          </a:p>
          <a:p>
            <a:r>
              <a:rPr lang="en-US" dirty="0" err="1"/>
              <a:t>Castle.DynamicProxy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http://www.castleproject.org/projects/dynamicproxy/</a:t>
            </a:r>
            <a:r>
              <a:rPr lang="en-US" sz="2000" dirty="0"/>
              <a:t>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1031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хорошая, но есть нюансы...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ru-RU" b="1" dirty="0"/>
          </a:p>
          <a:p>
            <a:r>
              <a:rPr lang="ru-RU" dirty="0"/>
              <a:t>Циклические зависимости</a:t>
            </a:r>
          </a:p>
          <a:p>
            <a:r>
              <a:rPr lang="ru-RU" dirty="0"/>
              <a:t>Фабрики</a:t>
            </a:r>
          </a:p>
          <a:p>
            <a:r>
              <a:rPr lang="ru-RU" dirty="0"/>
              <a:t>Политика повторного использования созданных объектов</a:t>
            </a:r>
          </a:p>
          <a:p>
            <a:r>
              <a:rPr lang="en-US" dirty="0"/>
              <a:t>Sequence Injection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825625"/>
            <a:ext cx="80705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Controller(IView view)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controller): IView</a:t>
            </a:r>
          </a:p>
          <a:p>
            <a:endParaRPr lang="ru-RU" dirty="0"/>
          </a:p>
        </p:txBody>
      </p:sp>
      <p:pic>
        <p:nvPicPr>
          <p:cNvPr id="3076" name="Picture 4" descr="http://www.zooclub.ru/attach/15000/154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3" y="3056667"/>
            <a:ext cx="52387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17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83794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lazy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Ваше имя?"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Привет,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lazy.Value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6190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8483" y="1071546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S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7224" y="2057913"/>
            <a:ext cx="654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O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3711" y="3044280"/>
            <a:ext cx="561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L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2258" y="4030647"/>
            <a:ext cx="404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I</a:t>
            </a:r>
            <a:endParaRPr lang="ru-RU" sz="44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2453" y="5017013"/>
            <a:ext cx="6238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D</a:t>
            </a:r>
            <a:endParaRPr lang="ru-RU" sz="4400" dirty="0"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5852" y="1184774"/>
            <a:ext cx="6855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RP</a:t>
            </a:r>
            <a:r>
              <a:rPr lang="ru-RU" sz="3200" dirty="0">
                <a:latin typeface="Arial" pitchFamily="34" charset="0"/>
                <a:cs typeface="Arial" pitchFamily="34" charset="0"/>
              </a:rPr>
              <a:t> —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Single Responsibility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26371" y="2184906"/>
            <a:ext cx="5463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CP — Open Closed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5852" y="3129977"/>
            <a:ext cx="6467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Liskov Substitution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4414" y="4113732"/>
            <a:ext cx="7193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SP — Interface Segregation Principle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31667" y="5130241"/>
            <a:ext cx="6965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IP — Dependency Inversion Principle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76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зависимости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Controller(Lazy&lt;IView&gt;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lazyView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BasicView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IController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controller) : IView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container.Get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&lt;Controller&gt;();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5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Фабрика и Повторное использование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FiringField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&lt;Target&gt;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createTarget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7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Injection</a:t>
            </a:r>
          </a:p>
        </p:txBody>
      </p:sp>
      <p:pic>
        <p:nvPicPr>
          <p:cNvPr id="4098" name="Picture 2" descr="http://ejnews.ru/upload/992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1447" y="-42705"/>
            <a:ext cx="5842553" cy="690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588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/>
              <a:t>Sequence Injection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ru-RU" sz="2400" dirty="0"/>
              <a:t>Разные обработчики на разных префиксах:</a:t>
            </a:r>
            <a:endParaRPr lang="ru-RU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HttpServer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IHttpHandler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 handlers)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Поддерживаемые форматы файла: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FileLoader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IFileFormat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formats) { … }</a:t>
            </a:r>
          </a:p>
          <a:p>
            <a:pPr marL="0" indent="0" fontAlgn="t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ru-RU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t">
              <a:buNone/>
            </a:pPr>
            <a:r>
              <a:rPr lang="ru-RU" sz="2400" dirty="0"/>
              <a:t>Все доступные действия с документом:</a:t>
            </a:r>
            <a:endParaRPr lang="en-US" sz="2400" dirty="0"/>
          </a:p>
          <a:p>
            <a:pPr marL="0" indent="0" fontAlgn="t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DocumentPage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IAction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 actions) { … 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124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83598"/>
            <a:ext cx="7886700" cy="1325563"/>
          </a:xfrm>
        </p:spPr>
        <p:txBody>
          <a:bodyPr/>
          <a:lstStyle/>
          <a:p>
            <a:r>
              <a:rPr lang="en-US" sz="3200" dirty="0">
                <a:hlinkClick r:id="rId3"/>
              </a:rPr>
              <a:t>https://github.com/</a:t>
            </a:r>
            <a:r>
              <a:rPr lang="en-US" sz="7200" b="1" dirty="0">
                <a:hlinkClick r:id="rId3"/>
              </a:rPr>
              <a:t>ninject</a:t>
            </a:r>
            <a:r>
              <a:rPr lang="en-US" sz="3200" dirty="0">
                <a:hlinkClick r:id="rId3"/>
              </a:rPr>
              <a:t>/Ninject</a:t>
            </a:r>
            <a:endParaRPr lang="ru-RU" dirty="0"/>
          </a:p>
        </p:txBody>
      </p:sp>
      <p:pic>
        <p:nvPicPr>
          <p:cNvPr id="5124" name="Picture 4" descr="http://blog.developers.ba/wp-content/uploads/2014/07/Ninjec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87037"/>
            <a:ext cx="7888548" cy="357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67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про </a:t>
            </a:r>
            <a:r>
              <a:rPr lang="en-US" dirty="0"/>
              <a:t>DI-container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3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контейнеров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http://featuretests.apphb.com/DependencyInjection.html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92493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400" dirty="0"/>
              <a:t>Пересесть!</a:t>
            </a:r>
            <a:endParaRPr lang="ru-RU" sz="40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Внедрить </a:t>
            </a:r>
            <a:r>
              <a:rPr lang="ru-RU" dirty="0" err="1"/>
              <a:t>Ninject</a:t>
            </a:r>
            <a:r>
              <a:rPr lang="ru-RU" dirty="0"/>
              <a:t> </a:t>
            </a:r>
            <a:r>
              <a:rPr lang="ru-RU" dirty="0" err="1"/>
              <a:t>container</a:t>
            </a:r>
            <a:r>
              <a:rPr lang="ru-RU" dirty="0"/>
              <a:t> для создания </a:t>
            </a:r>
            <a:r>
              <a:rPr lang="ru-RU" dirty="0" err="1"/>
              <a:t>Program</a:t>
            </a:r>
            <a:r>
              <a:rPr lang="ru-RU" dirty="0"/>
              <a:t>. (см. метод </a:t>
            </a:r>
            <a:r>
              <a:rPr lang="ru-RU" dirty="0" err="1"/>
              <a:t>Program.Main</a:t>
            </a:r>
            <a:r>
              <a:rPr lang="ru-RU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Добавить команду </a:t>
            </a:r>
            <a:r>
              <a:rPr lang="ru-RU" dirty="0" err="1"/>
              <a:t>HelpCommand</a:t>
            </a:r>
            <a:r>
              <a:rPr lang="ru-RU" dirty="0"/>
              <a:t>, печатающую список всех доступных команд (в том числе себя).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Сделать явной зависимость от </a:t>
            </a:r>
            <a:r>
              <a:rPr lang="ru-RU" dirty="0" err="1"/>
              <a:t>TextWriter</a:t>
            </a:r>
            <a:r>
              <a:rPr lang="ru-RU" dirty="0"/>
              <a:t> и использовать его, вместо консоли и в командах и в </a:t>
            </a:r>
            <a:r>
              <a:rPr lang="ru-RU" dirty="0" err="1"/>
              <a:t>Program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713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DIContainer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229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Polymorphism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hlinkClick r:id="rId2"/>
              </a:rPr>
              <a:t>https://sourcemaking.com/refactoring/replace-conditional-with-polymorphism</a:t>
            </a:r>
            <a:r>
              <a:rPr lang="en-US" sz="1800" dirty="0"/>
              <a:t> </a:t>
            </a:r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плохи </a:t>
            </a:r>
            <a:r>
              <a:rPr lang="en-US" dirty="0"/>
              <a:t>if</a:t>
            </a:r>
            <a:r>
              <a:rPr lang="ru-RU" dirty="0"/>
              <a:t> и </a:t>
            </a:r>
            <a:r>
              <a:rPr lang="en-US" dirty="0"/>
              <a:t>switch</a:t>
            </a:r>
            <a:r>
              <a:rPr lang="ru-RU" dirty="0"/>
              <a:t> по типу?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нового типа — изменение всех существующих</a:t>
            </a:r>
            <a:r>
              <a:rPr lang="en-US" dirty="0"/>
              <a:t> if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. Легко забыть.</a:t>
            </a:r>
          </a:p>
          <a:p>
            <a:r>
              <a:rPr lang="ru-RU" dirty="0"/>
              <a:t>Нарушение </a:t>
            </a:r>
            <a:r>
              <a:rPr lang="en-US" dirty="0"/>
              <a:t>Open Closed Principle</a:t>
            </a:r>
            <a:endParaRPr lang="ru-RU" dirty="0"/>
          </a:p>
          <a:p>
            <a:r>
              <a:rPr lang="ru-RU" dirty="0"/>
              <a:t>Провоцирует </a:t>
            </a:r>
            <a:r>
              <a:rPr lang="en-US" dirty="0"/>
              <a:t>Copy-Paste — </a:t>
            </a:r>
            <a:r>
              <a:rPr lang="ru-RU" dirty="0"/>
              <a:t>источник ошибок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81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7886" y="1816389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Конкретика должна зависеть от абстракций,</a:t>
            </a:r>
            <a:br>
              <a:rPr lang="ru-RU" dirty="0"/>
            </a:br>
            <a:r>
              <a:rPr lang="ru-RU" dirty="0"/>
              <a:t>						а не наоборот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Абстракции более низкого уровня должны зависеть от абстракций более высокого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37678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Структурное программирование:</a:t>
            </a:r>
            <a:br>
              <a:rPr lang="ru-RU" dirty="0"/>
            </a:br>
            <a:r>
              <a:rPr lang="ru-RU" dirty="0"/>
              <a:t>Абстрактное зависит от конкретики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21528" y="2444169"/>
            <a:ext cx="4262993" cy="3597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ExecuteTimer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ExecutePrintTime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7375236" y="1816387"/>
            <a:ext cx="1140114" cy="3300991"/>
            <a:chOff x="6793921" y="1816387"/>
            <a:chExt cx="1140114" cy="3670011"/>
          </a:xfrm>
        </p:grpSpPr>
        <p:sp>
          <p:nvSpPr>
            <p:cNvPr id="6" name="Стрелка вверх 5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28650" y="1816387"/>
            <a:ext cx="1140114" cy="3300991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359004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7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4153" y="2443103"/>
            <a:ext cx="7061197" cy="3724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interface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Program</a:t>
            </a: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TimerCmd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PrintTimeCmd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IConsoleCommand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709972" y="1753537"/>
            <a:ext cx="1140114" cy="3300991"/>
            <a:chOff x="6793921" y="1816387"/>
            <a:chExt cx="1140114" cy="3670011"/>
          </a:xfrm>
        </p:grpSpPr>
        <p:sp>
          <p:nvSpPr>
            <p:cNvPr id="5" name="Стрелка вверх 4"/>
            <p:cNvSpPr/>
            <p:nvPr/>
          </p:nvSpPr>
          <p:spPr>
            <a:xfrm>
              <a:off x="6793921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6008825" y="3625993"/>
              <a:ext cx="26548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абстрактность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 flipV="1">
            <a:off x="323275" y="1690689"/>
            <a:ext cx="1140114" cy="3426689"/>
            <a:chOff x="1075456" y="1816387"/>
            <a:chExt cx="1140114" cy="3670011"/>
          </a:xfrm>
        </p:grpSpPr>
        <p:sp>
          <p:nvSpPr>
            <p:cNvPr id="8" name="Стрелка вверх 7"/>
            <p:cNvSpPr/>
            <p:nvPr/>
          </p:nvSpPr>
          <p:spPr>
            <a:xfrm rot="10800000">
              <a:off x="1075456" y="1816387"/>
              <a:ext cx="1140114" cy="3670011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u="sng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10585" y="3180947"/>
              <a:ext cx="24144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chemeClr val="bg1"/>
                  </a:solidFill>
                </a:rPr>
                <a:t>зависимости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39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Dependency </a:t>
            </a:r>
            <a:r>
              <a:rPr lang="en-US" sz="4000" b="1" i="1" dirty="0"/>
              <a:t>Injection</a:t>
            </a:r>
            <a:endParaRPr lang="ru-RU" sz="4000" b="1" i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явное управление зависимостями</a:t>
            </a:r>
          </a:p>
        </p:txBody>
      </p:sp>
    </p:spTree>
    <p:extLst>
      <p:ext uri="{BB962C8B-B14F-4D97-AF65-F5344CB8AC3E}">
        <p14:creationId xmlns:p14="http://schemas.microsoft.com/office/powerpoint/2010/main" val="37376850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6783</TotalTime>
  <Words>585</Words>
  <Application>Microsoft Office PowerPoint</Application>
  <PresentationFormat>Экран (4:3)</PresentationFormat>
  <Paragraphs>190</Paragraphs>
  <Slides>38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7" baseType="lpstr">
      <vt:lpstr>Arial</vt:lpstr>
      <vt:lpstr>Arial Black</vt:lpstr>
      <vt:lpstr>Calibri</vt:lpstr>
      <vt:lpstr>Calibri Light</vt:lpstr>
      <vt:lpstr>Candara</vt:lpstr>
      <vt:lpstr>Consolas</vt:lpstr>
      <vt:lpstr>Wingdings</vt:lpstr>
      <vt:lpstr>Wingdings 2</vt:lpstr>
      <vt:lpstr>Тема Office</vt:lpstr>
      <vt:lpstr>S.O.L.I.D.</vt:lpstr>
      <vt:lpstr>Готовность к изменениям  via S.O.L.I.D</vt:lpstr>
      <vt:lpstr>Презентация PowerPoint</vt:lpstr>
      <vt:lpstr>Conditionals  vs  Polymorphism</vt:lpstr>
      <vt:lpstr>Чем плохи if и switch по типу?</vt:lpstr>
      <vt:lpstr>Dependency Inversion</vt:lpstr>
      <vt:lpstr>Структурное программирование: Абстрактное зависит от конкретики</vt:lpstr>
      <vt:lpstr>Dependency Inversion:</vt:lpstr>
      <vt:lpstr>Dependency Injection</vt:lpstr>
      <vt:lpstr>Неявное управление зависимостями</vt:lpstr>
      <vt:lpstr>Явное (инъекция зависимостей)</vt:lpstr>
      <vt:lpstr>Зачем?</vt:lpstr>
      <vt:lpstr>Какие зависимости делать явными?</vt:lpstr>
      <vt:lpstr>Явное управление зависимостями</vt:lpstr>
      <vt:lpstr>Точка входа —   место сбора зависимостей</vt:lpstr>
      <vt:lpstr>Презентация PowerPoint</vt:lpstr>
      <vt:lpstr>Задача Conditionals</vt:lpstr>
      <vt:lpstr>Разбор задачи Conditionals</vt:lpstr>
      <vt:lpstr>Dependency Injection Container</vt:lpstr>
      <vt:lpstr>Why DI container</vt:lpstr>
      <vt:lpstr>IContainer</vt:lpstr>
      <vt:lpstr>IContainer</vt:lpstr>
      <vt:lpstr>IContainer</vt:lpstr>
      <vt:lpstr>Dependency Injection via container</vt:lpstr>
      <vt:lpstr>Идея за DI-контейнерами</vt:lpstr>
      <vt:lpstr>Как эта магия работает?! O_o</vt:lpstr>
      <vt:lpstr>Идея хорошая, но есть нюансы...</vt:lpstr>
      <vt:lpstr>Циклические зависимости</vt:lpstr>
      <vt:lpstr>Lazy&lt;T&gt;</vt:lpstr>
      <vt:lpstr>Циклические зависимости</vt:lpstr>
      <vt:lpstr>Фабрика и Повторное использование</vt:lpstr>
      <vt:lpstr>Sequence  Injection</vt:lpstr>
      <vt:lpstr>Sequence Injection</vt:lpstr>
      <vt:lpstr>https://github.com/ninject/Ninject</vt:lpstr>
      <vt:lpstr>Вопросы про DI-container?</vt:lpstr>
      <vt:lpstr>Сравнение контейнеров</vt:lpstr>
      <vt:lpstr>Задача DIContainer</vt:lpstr>
      <vt:lpstr>Разбор задачи DIContainer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202</cp:revision>
  <dcterms:created xsi:type="dcterms:W3CDTF">2015-02-05T09:30:20Z</dcterms:created>
  <dcterms:modified xsi:type="dcterms:W3CDTF">2017-05-25T09:02:28Z</dcterms:modified>
</cp:coreProperties>
</file>