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20" r:id="rId2"/>
    <p:sldId id="272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3" r:id="rId13"/>
    <p:sldId id="283" r:id="rId14"/>
    <p:sldId id="284" r:id="rId15"/>
    <p:sldId id="285" r:id="rId16"/>
    <p:sldId id="286" r:id="rId17"/>
    <p:sldId id="324" r:id="rId18"/>
    <p:sldId id="32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21" r:id="rId39"/>
    <p:sldId id="314" r:id="rId40"/>
    <p:sldId id="315" r:id="rId41"/>
    <p:sldId id="316" r:id="rId42"/>
    <p:sldId id="317" r:id="rId43"/>
    <p:sldId id="318" r:id="rId44"/>
    <p:sldId id="322" r:id="rId45"/>
    <p:sldId id="323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088475AA-BE70-4EA0-9299-D2E6D7149942}">
          <p14:sldIdLst>
            <p14:sldId id="320"/>
          </p14:sldIdLst>
        </p14:section>
        <p14:section name="SOLID 20 мин" id="{CEBCC917-9817-46B3-B5B5-458C62504D3F}">
          <p14:sldIdLst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3"/>
            <p14:sldId id="283"/>
            <p14:sldId id="284"/>
            <p14:sldId id="285"/>
            <p14:sldId id="286"/>
          </p14:sldIdLst>
        </p14:section>
        <p14:section name="Задача на OCP и DIP (Conditionals)" id="{4ECB7F71-68C2-40A2-BE55-54A900AD79DF}">
          <p14:sldIdLst>
            <p14:sldId id="324"/>
            <p14:sldId id="325"/>
          </p14:sldIdLst>
        </p14:section>
        <p14:section name="DI Container" id="{78F702DF-0D83-4652-A516-4011D127031F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Задача на DI Container (DIContainer)" id="{F7C15419-6A7D-4FFC-88FB-7022C476844B}">
          <p14:sldIdLst>
            <p14:sldId id="313"/>
            <p14:sldId id="321"/>
          </p14:sldIdLst>
        </p14:section>
        <p14:section name="Mock Frameworks" id="{B94D29BF-884A-4A71-B544-C6F103FCA877}">
          <p14:sldIdLst>
            <p14:sldId id="314"/>
            <p14:sldId id="315"/>
            <p14:sldId id="316"/>
            <p14:sldId id="317"/>
            <p14:sldId id="318"/>
          </p14:sldIdLst>
        </p14:section>
        <p14:section name="Задача на Mock Frameworks (MockFramework)" id="{3AAA7F80-F009-449E-AEF6-3F47C49FF277}">
          <p14:sldIdLst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88" d="100"/>
          <a:sy n="88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9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5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9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9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ru-RU" baseline="0" dirty="0"/>
              <a:t> пример из документации.</a:t>
            </a:r>
          </a:p>
          <a:p>
            <a:r>
              <a:rPr lang="ru-RU" baseline="0" dirty="0"/>
              <a:t>Обсуждаем </a:t>
            </a:r>
            <a:r>
              <a:rPr lang="en-US" baseline="0" dirty="0"/>
              <a:t>Fluent Interface </a:t>
            </a:r>
            <a:r>
              <a:rPr lang="ru-RU" baseline="0" dirty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intern-2016/solid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replace-conditional-with-polymorphism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design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https://github.com/kontur-intern-2016/solid-design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39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Неявное</a:t>
            </a:r>
            <a:r>
              <a:rPr lang="ru-RU" dirty="0"/>
              <a:t>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/>
              <a:t>Неявные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27873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Явное (инъекция зависимостей)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input, 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Нужные значения передадут извне</a:t>
            </a:r>
          </a:p>
        </p:txBody>
      </p:sp>
    </p:spTree>
    <p:extLst>
      <p:ext uri="{BB962C8B-B14F-4D97-AF65-F5344CB8AC3E}">
        <p14:creationId xmlns:p14="http://schemas.microsoft.com/office/powerpoint/2010/main" val="2296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8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зависимости делать явными?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Имена файлов, пути, порты, ...</a:t>
            </a:r>
          </a:p>
          <a:p>
            <a:r>
              <a:rPr lang="ru-RU" sz="3600" dirty="0"/>
              <a:t>Другие сервисы</a:t>
            </a:r>
            <a:endParaRPr lang="en-US" sz="3600" dirty="0"/>
          </a:p>
          <a:p>
            <a:r>
              <a:rPr lang="ru-RU" sz="3200" dirty="0"/>
              <a:t>Формат файла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27056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Точка входа</a:t>
            </a:r>
            <a:r>
              <a:rPr lang="en-US" dirty="0"/>
              <a:t> — </a:t>
            </a:r>
            <a:br>
              <a:rPr lang="ru-RU" dirty="0"/>
            </a:br>
            <a:r>
              <a:rPr lang="ru-RU" dirty="0"/>
              <a:t>	место сбора зависимостей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err="1"/>
              <a:t>HttpHandler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0817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/>
              <a:t>Hevery</a:t>
            </a:r>
            <a:endParaRPr lang="ru-RU" sz="2000" b="1" dirty="0"/>
          </a:p>
          <a:p>
            <a:pPr algn="ctr"/>
            <a:r>
              <a:rPr lang="en-US" sz="1600" u="sng" dirty="0">
                <a:solidFill>
                  <a:srgbClr val="0070C0"/>
                </a:solidFill>
              </a:rPr>
              <a:t>misko.hevery.com</a:t>
            </a: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— Давайте жестко разделять: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код, вызывающий конструкторы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</a:rPr>
              <a:t>new A(new B(…), new C(…))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SmtpClient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smtpUrl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ConsoleLogger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Переделайте код проекта </a:t>
            </a:r>
            <a:r>
              <a:rPr lang="ru-RU" dirty="0" err="1"/>
              <a:t>Conditionals</a:t>
            </a:r>
            <a:r>
              <a:rPr lang="ru-RU" dirty="0"/>
              <a:t> так, чтобы он соответствовал принципам OCP и DIP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12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66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en-US" sz="4400" dirty="0"/>
              <a:t>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8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Готовность к изменениям </a:t>
            </a:r>
            <a:br>
              <a:rPr lang="ru-RU" sz="4800" dirty="0"/>
            </a:br>
            <a:r>
              <a:rPr lang="en-US" sz="4800" dirty="0"/>
              <a:t>via </a:t>
            </a:r>
            <a:r>
              <a:rPr lang="en-US" sz="4800" b="1" dirty="0"/>
              <a:t>S.O</a:t>
            </a:r>
            <a:r>
              <a:rPr lang="en-US" sz="4800" dirty="0"/>
              <a:t>.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https://ru.wikipedia.org/wiki/SOLID</a:t>
            </a:r>
            <a:r>
              <a:rPr lang="en-US" dirty="0"/>
              <a:t> </a:t>
            </a:r>
            <a:endParaRPr lang="ru-RU" dirty="0"/>
          </a:p>
          <a:p>
            <a:pPr algn="r"/>
            <a:r>
              <a:rPr lang="ru-RU" dirty="0">
                <a:hlinkClick r:id="rId3"/>
              </a:rPr>
              <a:t>Оригинальная статья (</a:t>
            </a:r>
            <a:r>
              <a:rPr lang="en-US" dirty="0" err="1">
                <a:hlinkClick r:id="rId3"/>
              </a:rPr>
              <a:t>eng</a:t>
            </a:r>
            <a:r>
              <a:rPr lang="en-US" dirty="0">
                <a:hlinkClick r:id="rId3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сервисов и классов много?</a:t>
            </a:r>
          </a:p>
          <a:p>
            <a:r>
              <a:rPr lang="ru-RU" dirty="0"/>
              <a:t>Если точек входа много?</a:t>
            </a:r>
          </a:p>
          <a:p>
            <a:pPr lvl="1"/>
            <a:r>
              <a:rPr lang="en-US" dirty="0"/>
              <a:t>Web-</a:t>
            </a:r>
            <a:r>
              <a:rPr lang="ru-RU" dirty="0"/>
              <a:t>приложение с кучей обработчиков запросов </a:t>
            </a:r>
          </a:p>
          <a:p>
            <a:pPr lvl="1"/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96325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2.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3.</a:t>
            </a:r>
          </a:p>
          <a:p>
            <a:pPr marL="0" indent="0">
              <a:buNone/>
            </a:pPr>
            <a:r>
              <a:rPr lang="ru-RU" dirty="0"/>
              <a:t>Еще миллион возможностей конфигурирования…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/>
              <a:t>Идея за </a:t>
            </a:r>
            <a:r>
              <a:rPr lang="en-US" dirty="0"/>
              <a:t>DI</a:t>
            </a:r>
            <a:r>
              <a:rPr lang="ru-RU" dirty="0"/>
              <a:t>-контейнерами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раз определить конфигурацию</a:t>
            </a:r>
          </a:p>
          <a:p>
            <a:r>
              <a:rPr lang="ru-RU" dirty="0"/>
              <a:t>Во всех точках входа — </a:t>
            </a:r>
            <a:r>
              <a:rPr lang="en-US" dirty="0" err="1"/>
              <a:t>container.Get</a:t>
            </a:r>
            <a:r>
              <a:rPr lang="en-US" dirty="0"/>
              <a:t>&lt;Program&gt;().Run()</a:t>
            </a:r>
          </a:p>
          <a:p>
            <a:r>
              <a:rPr lang="en-US" dirty="0"/>
              <a:t>DRY</a:t>
            </a:r>
            <a:r>
              <a:rPr lang="ru-RU" dirty="0"/>
              <a:t> в сборке графа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298550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эта магия работает?! </a:t>
            </a:r>
            <a:r>
              <a:rPr lang="en-US" dirty="0" err="1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</a:t>
            </a:r>
            <a:br>
              <a:rPr lang="en-US" dirty="0"/>
            </a:b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/>
              <a:t>Emit CIL code</a:t>
            </a:r>
            <a:r>
              <a:rPr lang="ru-RU" dirty="0"/>
              <a:t>, временные сборки, ...</a:t>
            </a:r>
          </a:p>
          <a:p>
            <a:r>
              <a:rPr lang="en-US" dirty="0" err="1"/>
              <a:t>Castle.DynamicProxy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http://www.castleproject.org/projects/dynamicproxy/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031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хорошая, но есть нюансы...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ru-RU" b="1" dirty="0"/>
          </a:p>
          <a:p>
            <a:r>
              <a:rPr lang="ru-RU" dirty="0"/>
              <a:t>Циклические зависимости</a:t>
            </a:r>
          </a:p>
          <a:p>
            <a:r>
              <a:rPr lang="ru-RU" dirty="0"/>
              <a:t>Фабрики</a:t>
            </a:r>
          </a:p>
          <a:p>
            <a:r>
              <a:rPr lang="ru-RU" dirty="0"/>
              <a:t>Политика повторного использования созданных объектов</a:t>
            </a:r>
          </a:p>
          <a:p>
            <a:r>
              <a:rPr lang="en-US" dirty="0"/>
              <a:t>Sequence Injection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17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9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7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Фабрика и Повторное использование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Injection</a:t>
            </a:r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8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ru-RU" sz="2400" dirty="0"/>
              <a:t>Разные обработчики на разных префиксах:</a:t>
            </a:r>
            <a:endParaRPr 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Поддерживаемые форматы файла: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Все доступные действия с документом:</a:t>
            </a:r>
            <a:endParaRPr lang="en-US" sz="2400" dirty="0"/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12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https://github.com/</a:t>
            </a:r>
            <a:r>
              <a:rPr lang="en-US" sz="7200" b="1" dirty="0">
                <a:hlinkClick r:id="rId3"/>
              </a:rPr>
              <a:t>ninject</a:t>
            </a:r>
            <a:r>
              <a:rPr lang="en-US" sz="3200" dirty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6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про </a:t>
            </a:r>
            <a:r>
              <a:rPr lang="en-US" dirty="0"/>
              <a:t>DI-container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2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контейнеров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http://featuretests.apphb.com/DependencyInjection.html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249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71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22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http://martinfowler.com/articles/mocksArentStubs.html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Polymorphism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hlinkClick r:id="rId2"/>
              </a:rPr>
              <a:t>https://sourcemaking.com/refactoring/replace-conditional-with-polymorphism</a:t>
            </a:r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72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/>
              <a:t>Act</a:t>
            </a:r>
            <a:br>
              <a:rPr lang="ru-RU" dirty="0"/>
            </a:br>
            <a:r>
              <a:rPr lang="en-US" dirty="0"/>
              <a:t>Assert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Arrange: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Assert: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эта магия работает?! </a:t>
            </a:r>
            <a:r>
              <a:rPr lang="en-US" dirty="0" err="1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Castle.DynamicProxy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dirty="0" err="1"/>
              <a:t>System.Linq.Expressions</a:t>
            </a:r>
            <a:br>
              <a:rPr lang="en-US" dirty="0"/>
            </a:b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shop.GetCandy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IConfiguration</a:t>
            </a:r>
            <a:r>
              <a:rPr lang="en-US" sz="1800" dirty="0">
                <a:latin typeface="Consolas" panose="020B0609020204030204" pitchFamily="49" charset="0"/>
              </a:rPr>
              <a:t>&lt;T&gt; </a:t>
            </a:r>
            <a:r>
              <a:rPr lang="en-US" sz="1800" b="1" dirty="0" err="1">
                <a:latin typeface="Consolas" panose="020B0609020204030204" pitchFamily="49" charset="0"/>
              </a:rPr>
              <a:t>CallTo</a:t>
            </a:r>
            <a:r>
              <a:rPr lang="en-US" sz="1800" b="1" dirty="0">
                <a:latin typeface="Consolas" panose="020B0609020204030204" pitchFamily="49" charset="0"/>
              </a:rPr>
              <a:t>&lt;T&gt;</a:t>
            </a:r>
            <a:r>
              <a:rPr lang="en-US" sz="1800" dirty="0">
                <a:latin typeface="Consolas" panose="020B0609020204030204" pitchFamily="49" charset="0"/>
              </a:rPr>
              <a:t>(Expression&lt;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&lt;T&gt;&gt; </a:t>
            </a:r>
            <a:r>
              <a:rPr lang="en-US" sz="1800" dirty="0" err="1">
                <a:latin typeface="Consolas" panose="020B0609020204030204" pitchFamily="49" charset="0"/>
              </a:rPr>
              <a:t>callSpec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((</a:t>
            </a:r>
            <a:r>
              <a:rPr lang="en-US" sz="1800" dirty="0" err="1">
                <a:latin typeface="Consolas" panose="020B0609020204030204" pitchFamily="49" charset="0"/>
              </a:rPr>
              <a:t>MethodCallExpression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r>
              <a:rPr lang="en-US" sz="1800" dirty="0" err="1">
                <a:latin typeface="Consolas" panose="020B0609020204030204" pitchFamily="49" charset="0"/>
              </a:rPr>
              <a:t>callSpec.Body</a:t>
            </a:r>
            <a:r>
              <a:rPr lang="en-US" sz="1800" dirty="0">
                <a:latin typeface="Consolas" panose="020B0609020204030204" pitchFamily="49" charset="0"/>
              </a:rPr>
              <a:t>).Method...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hlinkClick r:id="rId3"/>
              </a:rPr>
              <a:t>http://habrahabr.ru/post/83169/</a:t>
            </a:r>
            <a:r>
              <a:rPr lang="en-US" sz="2000" dirty="0"/>
              <a:t> </a:t>
            </a:r>
            <a:r>
              <a:rPr lang="ru-RU" sz="2000" dirty="0"/>
              <a:t> — про </a:t>
            </a:r>
            <a:r>
              <a:rPr lang="en-US" sz="2000" dirty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MockFramework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Написать модульные тесты на </a:t>
            </a:r>
            <a:r>
              <a:rPr lang="en-US" dirty="0" err="1"/>
              <a:t>ThingCache</a:t>
            </a:r>
            <a:r>
              <a:rPr lang="ru-RU" dirty="0"/>
              <a:t>, используя </a:t>
            </a:r>
            <a:r>
              <a:rPr lang="en-US" dirty="0" err="1"/>
              <a:t>FakeItEasy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MockFramework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6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плохи </a:t>
            </a:r>
            <a:r>
              <a:rPr lang="en-US" dirty="0"/>
              <a:t>if</a:t>
            </a:r>
            <a:r>
              <a:rPr lang="ru-RU" dirty="0"/>
              <a:t> и </a:t>
            </a:r>
            <a:r>
              <a:rPr lang="en-US" dirty="0"/>
              <a:t>switch</a:t>
            </a:r>
            <a:r>
              <a:rPr lang="ru-RU" dirty="0"/>
              <a:t> по типу?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нового типа — изменение всех существующих</a:t>
            </a:r>
            <a:r>
              <a:rPr lang="en-US" dirty="0"/>
              <a:t> if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. Легко забыть.</a:t>
            </a:r>
          </a:p>
          <a:p>
            <a:r>
              <a:rPr lang="ru-RU" dirty="0"/>
              <a:t>Нарушение </a:t>
            </a:r>
            <a:r>
              <a:rPr lang="en-US" dirty="0"/>
              <a:t>Open Closed Principle</a:t>
            </a:r>
            <a:endParaRPr lang="ru-RU" dirty="0"/>
          </a:p>
          <a:p>
            <a:r>
              <a:rPr lang="ru-RU" dirty="0"/>
              <a:t>Провоцирует </a:t>
            </a:r>
            <a:r>
              <a:rPr lang="en-US" dirty="0"/>
              <a:t>Copy-Paste — </a:t>
            </a:r>
            <a:r>
              <a:rPr lang="ru-RU" dirty="0"/>
              <a:t>источник ошибок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1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886" y="18163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Конкретика должна зависеть от абстракций,</a:t>
            </a:r>
            <a:br>
              <a:rPr lang="ru-RU" dirty="0"/>
            </a:br>
            <a:r>
              <a:rPr lang="ru-RU" dirty="0"/>
              <a:t>						а не наоборот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Абстракции более низкого уровня должны зависеть от абстракций более высокого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3767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Структурное программирование:</a:t>
            </a:r>
            <a:br>
              <a:rPr lang="ru-RU" dirty="0"/>
            </a:br>
            <a:r>
              <a:rPr lang="ru-RU" dirty="0"/>
              <a:t>Абстрактное зависит от конкретики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1528" y="2444169"/>
            <a:ext cx="4262993" cy="359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ExecuteTimer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ExecutePrintTime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6" name="Стрелка вверх 5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28650" y="1816387"/>
            <a:ext cx="1140114" cy="3300991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359004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4153" y="2443103"/>
            <a:ext cx="7061197" cy="37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TimerCmd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PrintTimeCmd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709972" y="1753537"/>
            <a:ext cx="1140114" cy="3300991"/>
            <a:chOff x="6793921" y="1816387"/>
            <a:chExt cx="1140114" cy="3670011"/>
          </a:xfrm>
        </p:grpSpPr>
        <p:sp>
          <p:nvSpPr>
            <p:cNvPr id="5" name="Стрелка вверх 4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 flipV="1">
            <a:off x="323275" y="1690689"/>
            <a:ext cx="1140114" cy="3426689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180947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9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</a:t>
            </a:r>
            <a:r>
              <a:rPr lang="en-US" sz="4000" b="1" i="1" dirty="0"/>
              <a:t>Injection</a:t>
            </a:r>
            <a:endParaRPr lang="ru-RU" sz="40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явное управление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3737685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6782</TotalTime>
  <Words>577</Words>
  <Application>Microsoft Office PowerPoint</Application>
  <PresentationFormat>Экран (4:3)</PresentationFormat>
  <Paragraphs>224</Paragraphs>
  <Slides>45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Candara</vt:lpstr>
      <vt:lpstr>Consolas</vt:lpstr>
      <vt:lpstr>Wingdings</vt:lpstr>
      <vt:lpstr>Wingdings 2</vt:lpstr>
      <vt:lpstr>Тема Office</vt:lpstr>
      <vt:lpstr>SOLID design</vt:lpstr>
      <vt:lpstr>Готовность к изменениям  via S.O.L.I.D</vt:lpstr>
      <vt:lpstr>Презентация PowerPoint</vt:lpstr>
      <vt:lpstr>Conditionals  vs  Polymorphism</vt:lpstr>
      <vt:lpstr>Чем плохи if и switch по типу?</vt:lpstr>
      <vt:lpstr>Dependency Inversion</vt:lpstr>
      <vt:lpstr>Структурное программирование: Абстрактное зависит от конкретики</vt:lpstr>
      <vt:lpstr>Dependency Inversion:</vt:lpstr>
      <vt:lpstr>Dependency Injection</vt:lpstr>
      <vt:lpstr>Неявное управление зависимостями</vt:lpstr>
      <vt:lpstr>Явное (инъекция зависимостей)</vt:lpstr>
      <vt:lpstr>Зачем?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Презентация PowerPoint</vt:lpstr>
      <vt:lpstr>Задача Conditionals</vt:lpstr>
      <vt:lpstr>Разбор задачи Conditionals</vt:lpstr>
      <vt:lpstr>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 и Повторное использование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Разбор задачи DIContainer</vt:lpstr>
      <vt:lpstr>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MockFramework</vt:lpstr>
      <vt:lpstr>Разбор задачи MockFramework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197</cp:revision>
  <dcterms:created xsi:type="dcterms:W3CDTF">2015-02-05T09:30:20Z</dcterms:created>
  <dcterms:modified xsi:type="dcterms:W3CDTF">2016-05-09T09:35:42Z</dcterms:modified>
</cp:coreProperties>
</file>