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1" r:id="rId2"/>
  </p:sldMasterIdLst>
  <p:notesMasterIdLst>
    <p:notesMasterId r:id="rId30"/>
  </p:notesMasterIdLst>
  <p:sldIdLst>
    <p:sldId id="373" r:id="rId3"/>
    <p:sldId id="385" r:id="rId4"/>
    <p:sldId id="366" r:id="rId5"/>
    <p:sldId id="367" r:id="rId6"/>
    <p:sldId id="368" r:id="rId7"/>
    <p:sldId id="369" r:id="rId8"/>
    <p:sldId id="370" r:id="rId9"/>
    <p:sldId id="371" r:id="rId10"/>
    <p:sldId id="307" r:id="rId11"/>
    <p:sldId id="374" r:id="rId12"/>
    <p:sldId id="339" r:id="rId13"/>
    <p:sldId id="386" r:id="rId14"/>
    <p:sldId id="387" r:id="rId15"/>
    <p:sldId id="388" r:id="rId16"/>
    <p:sldId id="338" r:id="rId17"/>
    <p:sldId id="376" r:id="rId18"/>
    <p:sldId id="389" r:id="rId19"/>
    <p:sldId id="390" r:id="rId20"/>
    <p:sldId id="391" r:id="rId21"/>
    <p:sldId id="383" r:id="rId22"/>
    <p:sldId id="378" r:id="rId23"/>
    <p:sldId id="384" r:id="rId24"/>
    <p:sldId id="377" r:id="rId25"/>
    <p:sldId id="382" r:id="rId26"/>
    <p:sldId id="379" r:id="rId27"/>
    <p:sldId id="380" r:id="rId28"/>
    <p:sldId id="381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C0B33B54-0327-40A8-BA91-635679EF4343}">
          <p14:sldIdLst>
            <p14:sldId id="373"/>
            <p14:sldId id="385"/>
          </p14:sldIdLst>
        </p14:section>
        <p14:section name="Тесты как спецификация" id="{098AA2A7-86A6-4C3C-8BAC-4427CA36CEDC}">
          <p14:sldIdLst>
            <p14:sldId id="366"/>
            <p14:sldId id="367"/>
            <p14:sldId id="368"/>
            <p14:sldId id="369"/>
            <p14:sldId id="370"/>
            <p14:sldId id="371"/>
            <p14:sldId id="307"/>
          </p14:sldIdLst>
        </p14:section>
        <p14:section name="Пишем тесты легко" id="{91725F16-DAA5-49DF-AC15-5F81BAB28E03}">
          <p14:sldIdLst>
            <p14:sldId id="374"/>
            <p14:sldId id="339"/>
            <p14:sldId id="386"/>
            <p14:sldId id="387"/>
            <p14:sldId id="388"/>
            <p14:sldId id="338"/>
            <p14:sldId id="376"/>
            <p14:sldId id="389"/>
            <p14:sldId id="390"/>
            <p14:sldId id="391"/>
            <p14:sldId id="383"/>
            <p14:sldId id="378"/>
            <p14:sldId id="384"/>
            <p14:sldId id="377"/>
          </p14:sldIdLst>
        </p14:section>
        <p14:section name="Challenge" id="{9DB4C641-0609-4A3A-A977-FBC2EBD1583E}">
          <p14:sldIdLst>
            <p14:sldId id="382"/>
            <p14:sldId id="379"/>
            <p14:sldId id="380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7F"/>
    <a:srgbClr val="2B91AF"/>
    <a:srgbClr val="0000FF"/>
    <a:srgbClr val="A31515"/>
    <a:srgbClr val="008000"/>
    <a:srgbClr val="800080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120" autoAdjust="0"/>
    <p:restoredTop sz="73878" autoAdjust="0"/>
  </p:normalViewPr>
  <p:slideViewPr>
    <p:cSldViewPr>
      <p:cViewPr varScale="1">
        <p:scale>
          <a:sx n="82" d="100"/>
          <a:sy n="82" d="100"/>
        </p:scale>
        <p:origin x="126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24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22.09.2017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Кто уже применял</a:t>
            </a:r>
            <a:r>
              <a:rPr lang="ru-RU" baseline="0" dirty="0" smtClean="0"/>
              <a:t> </a:t>
            </a:r>
            <a:r>
              <a:rPr lang="en-US" baseline="0" dirty="0" err="1" smtClean="0"/>
              <a:t>NUnit</a:t>
            </a:r>
            <a:r>
              <a:rPr lang="ru-RU" baseline="0" dirty="0" smtClean="0"/>
              <a:t> или подобные тесты?</a:t>
            </a:r>
            <a:br>
              <a:rPr lang="ru-RU" baseline="0" dirty="0" smtClean="0"/>
            </a:br>
            <a:r>
              <a:rPr lang="ru-RU" dirty="0" smtClean="0"/>
              <a:t>Зачем нужно тестирование?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оперативная</a:t>
            </a:r>
            <a:r>
              <a:rPr lang="ru-RU" baseline="0" dirty="0" smtClean="0"/>
              <a:t> обратная связь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качество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доверие к коду</a:t>
            </a:r>
            <a:endParaRPr lang="en-US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741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534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Spoiler Alert</a:t>
            </a:r>
            <a:r>
              <a:rPr lang="ru-RU" dirty="0" smtClean="0"/>
              <a:t>!</a:t>
            </a:r>
            <a:r>
              <a:rPr lang="ru-RU" baseline="0" dirty="0" smtClean="0"/>
              <a:t> Блок «</a:t>
            </a:r>
            <a:r>
              <a:rPr lang="en-US" baseline="0" dirty="0" smtClean="0"/>
              <a:t>Mock and Stub</a:t>
            </a:r>
            <a:r>
              <a:rPr lang="ru-RU" baseline="0" dirty="0" smtClean="0"/>
              <a:t>»</a:t>
            </a:r>
          </a:p>
          <a:p>
            <a:r>
              <a:rPr lang="ru-RU" baseline="0" dirty="0" smtClean="0"/>
              <a:t>На этом слайде мы видим </a:t>
            </a:r>
            <a:r>
              <a:rPr lang="en-US" baseline="0" dirty="0" smtClean="0"/>
              <a:t>setup</a:t>
            </a:r>
            <a:r>
              <a:rPr lang="ru-RU" baseline="0" dirty="0" smtClean="0"/>
              <a:t> для функциональных тестов с созданием </a:t>
            </a:r>
            <a:r>
              <a:rPr lang="ru-RU" baseline="0" dirty="0" err="1" smtClean="0"/>
              <a:t>Моков</a:t>
            </a:r>
            <a:r>
              <a:rPr lang="ru-RU" baseline="0" dirty="0" smtClean="0"/>
              <a:t> к основным внутренним сервисам.</a:t>
            </a:r>
            <a:endParaRPr lang="en-US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220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TearDown</a:t>
            </a:r>
            <a:r>
              <a:rPr lang="en-US" baseline="0" dirty="0" smtClean="0"/>
              <a:t> </a:t>
            </a:r>
            <a:r>
              <a:rPr lang="ru-RU" baseline="0" dirty="0" smtClean="0"/>
              <a:t>обычно содержит в себе методы для «зачистки» за собой.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05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</a:t>
            </a:r>
            <a:r>
              <a:rPr lang="ru-RU" baseline="0" dirty="0" smtClean="0"/>
              <a:t> </a:t>
            </a:r>
            <a:r>
              <a:rPr lang="en-US" baseline="0" dirty="0" err="1" smtClean="0"/>
              <a:t>ObjectMother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Сначала определяется 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 a = </a:t>
            </a:r>
            <a:r>
              <a:rPr lang="en-US" baseline="0" dirty="0" err="1" smtClean="0"/>
              <a:t>GenerateSubmissionMeta</a:t>
            </a:r>
            <a:r>
              <a:rPr lang="en-US" baseline="0" dirty="0" smtClean="0"/>
              <a:t>()</a:t>
            </a:r>
            <a:r>
              <a:rPr lang="ru-RU" baseline="0" dirty="0" smtClean="0"/>
              <a:t>, а затем в а дописываются/изменяются поля, которые мы хотим проверить.</a:t>
            </a:r>
          </a:p>
          <a:p>
            <a:endParaRPr lang="ru-RU" baseline="0" dirty="0" smtClean="0"/>
          </a:p>
          <a:p>
            <a:r>
              <a:rPr lang="en-US" baseline="0" dirty="0" err="1" smtClean="0"/>
              <a:t>TestDataBuilder</a:t>
            </a:r>
            <a:r>
              <a:rPr lang="en-US" baseline="0" dirty="0" smtClean="0"/>
              <a:t> </a:t>
            </a:r>
            <a:r>
              <a:rPr lang="ru-RU" baseline="0" dirty="0" smtClean="0"/>
              <a:t>-</a:t>
            </a:r>
            <a:r>
              <a:rPr lang="en-US" baseline="0" dirty="0" smtClean="0"/>
              <a:t>&gt; </a:t>
            </a:r>
            <a:r>
              <a:rPr lang="en-US" baseline="0" dirty="0" err="1" smtClean="0"/>
              <a:t>TestUserBuilder.cs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465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 smtClean="0"/>
              <a:t>Аттрибуты</a:t>
            </a:r>
            <a:r>
              <a:rPr lang="ru-RU" dirty="0" smtClean="0"/>
              <a:t> </a:t>
            </a:r>
            <a:r>
              <a:rPr lang="en-US" dirty="0" err="1" smtClean="0"/>
              <a:t>TestCase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 err="1" smtClean="0"/>
              <a:t>TestCaseSource</a:t>
            </a:r>
            <a:r>
              <a:rPr lang="ru-RU" dirty="0" smtClean="0"/>
              <a:t> в </a:t>
            </a:r>
            <a:r>
              <a:rPr lang="en-US" dirty="0" err="1" smtClean="0"/>
              <a:t>nUnit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Ещё</a:t>
            </a:r>
            <a:r>
              <a:rPr lang="ru-RU" baseline="0" dirty="0" smtClean="0"/>
              <a:t> </a:t>
            </a:r>
            <a:r>
              <a:rPr lang="en-US" baseline="0" dirty="0" err="1" smtClean="0"/>
              <a:t>nUnit</a:t>
            </a:r>
            <a:r>
              <a:rPr lang="en-US" baseline="0" dirty="0" smtClean="0"/>
              <a:t> </a:t>
            </a:r>
            <a:r>
              <a:rPr lang="ru-RU" baseline="0" dirty="0" smtClean="0"/>
              <a:t>умеет такие классные штуки, которые не умеют другие </a:t>
            </a:r>
            <a:r>
              <a:rPr lang="ru-RU" baseline="0" dirty="0" err="1" smtClean="0"/>
              <a:t>фреймворки</a:t>
            </a:r>
            <a:r>
              <a:rPr lang="ru-RU" baseline="0" dirty="0" smtClean="0"/>
              <a:t> =</a:t>
            </a:r>
            <a:r>
              <a:rPr lang="en-US" baseline="0" dirty="0" smtClean="0"/>
              <a:t>&gt; </a:t>
            </a:r>
            <a:r>
              <a:rPr lang="en-US" baseline="0" dirty="0" err="1" smtClean="0"/>
              <a:t>TestCase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err="1" smtClean="0"/>
              <a:t>TestCaseSourse</a:t>
            </a:r>
            <a:r>
              <a:rPr lang="ru-RU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</a:t>
            </a:r>
            <a:r>
              <a:rPr lang="ru-RU" baseline="0" dirty="0" smtClean="0"/>
              <a:t> ними можно: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 smtClean="0"/>
              <a:t>Красиво называть тесты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 smtClean="0"/>
              <a:t>Указать ожидаемый результат и получать его из теста.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withInvariantCulture_parse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(string input)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возвращает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 не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void)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baseline="0" dirty="0" smtClean="0"/>
              <a:t>В </a:t>
            </a:r>
            <a:r>
              <a:rPr lang="en-US" baseline="0" dirty="0" err="1" smtClean="0"/>
              <a:t>TestaCase</a:t>
            </a:r>
            <a:r>
              <a:rPr lang="en-US" baseline="0" dirty="0" smtClean="0"/>
              <a:t> </a:t>
            </a:r>
            <a:r>
              <a:rPr lang="ru-RU" baseline="0" dirty="0" smtClean="0"/>
              <a:t>в качестве параметров можно указать</a:t>
            </a:r>
            <a:r>
              <a:rPr lang="en-US" baseline="0" dirty="0" smtClean="0"/>
              <a:t> </a:t>
            </a:r>
            <a:r>
              <a:rPr lang="ru-RU" baseline="0" dirty="0" smtClean="0"/>
              <a:t>только типы, поддерживаемые </a:t>
            </a:r>
            <a:r>
              <a:rPr lang="en-US" baseline="0" dirty="0" smtClean="0"/>
              <a:t>CLR: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константы,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 smtClean="0"/>
              <a:t>системные</a:t>
            </a:r>
            <a:r>
              <a:rPr lang="ru-RU" baseline="0" dirty="0" smtClean="0"/>
              <a:t> типы,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одноразмерный массив, содержащий константы и системные типы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484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Вот вы</a:t>
            </a:r>
            <a:r>
              <a:rPr lang="ru-RU" baseline="0" dirty="0" smtClean="0"/>
              <a:t> видите такой тест.</a:t>
            </a:r>
          </a:p>
          <a:p>
            <a:r>
              <a:rPr lang="ru-RU" baseline="0" dirty="0" smtClean="0"/>
              <a:t>Как его можно улучшить?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741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Обратите внимание,</a:t>
            </a:r>
            <a:r>
              <a:rPr lang="ru-RU" baseline="0" dirty="0" smtClean="0"/>
              <a:t> что в тесте можно вернуть не только </a:t>
            </a:r>
            <a:r>
              <a:rPr lang="en-US" baseline="0" dirty="0" smtClean="0"/>
              <a:t>void</a:t>
            </a:r>
            <a:r>
              <a:rPr lang="ru-RU" baseline="0" dirty="0" smtClean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168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Также</a:t>
            </a:r>
            <a:r>
              <a:rPr lang="ru-RU" baseline="0" dirty="0" smtClean="0"/>
              <a:t> можно ожидать </a:t>
            </a:r>
            <a:r>
              <a:rPr lang="en-US" baseline="0" dirty="0" smtClean="0"/>
              <a:t>Exception’</a:t>
            </a:r>
            <a:r>
              <a:rPr lang="ru-RU" baseline="0" dirty="0" smtClean="0"/>
              <a:t>ы. Да ещё и сообщение проверить.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233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NUnit</a:t>
            </a:r>
            <a:r>
              <a:rPr lang="ru-RU" baseline="0" dirty="0" smtClean="0"/>
              <a:t> умеет много всего интересного. Просмотрите хотя бы один раз его документацию на </a:t>
            </a:r>
            <a:r>
              <a:rPr lang="en-US" baseline="0" dirty="0" smtClean="0"/>
              <a:t>nunit.org</a:t>
            </a:r>
            <a:r>
              <a:rPr lang="ru-RU" baseline="0" dirty="0" smtClean="0"/>
              <a:t>.</a:t>
            </a:r>
            <a:r>
              <a:rPr lang="en-US" baseline="0" dirty="0" smtClean="0"/>
              <a:t> </a:t>
            </a:r>
            <a:r>
              <a:rPr lang="ru-RU" baseline="0" dirty="0" smtClean="0"/>
              <a:t>Вот пример того, что можно там найти.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[Timeout]</a:t>
            </a:r>
            <a:endParaRPr lang="ru-RU" dirty="0" smtClean="0"/>
          </a:p>
          <a:p>
            <a:r>
              <a:rPr lang="ru-RU" dirty="0" smtClean="0"/>
              <a:t>- : Достаточно</a:t>
            </a:r>
            <a:r>
              <a:rPr lang="ru-RU" baseline="0" dirty="0" smtClean="0"/>
              <a:t> грубая проверка производительности. Полноценная проверка производительности – это большая отдельная тема.</a:t>
            </a:r>
          </a:p>
          <a:p>
            <a:r>
              <a:rPr lang="ru-RU" baseline="0" dirty="0" smtClean="0"/>
              <a:t>+ : Помогает обнаружить изъяны в реализации.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Как пользоваться </a:t>
            </a:r>
            <a:r>
              <a:rPr lang="en-US" baseline="0" dirty="0" smtClean="0"/>
              <a:t>Timeout’</a:t>
            </a:r>
            <a:r>
              <a:rPr lang="ru-RU" baseline="0" dirty="0" smtClean="0"/>
              <a:t>ом? Какое значение в </a:t>
            </a:r>
            <a:r>
              <a:rPr lang="ru-RU" baseline="0" dirty="0" err="1" smtClean="0"/>
              <a:t>мс</a:t>
            </a:r>
            <a:r>
              <a:rPr lang="ru-RU" baseline="0" dirty="0" smtClean="0"/>
              <a:t> адекватное?</a:t>
            </a:r>
          </a:p>
          <a:p>
            <a:r>
              <a:rPr lang="ru-RU" baseline="0" dirty="0" smtClean="0"/>
              <a:t>Что он должен ловить?</a:t>
            </a:r>
          </a:p>
          <a:p>
            <a:r>
              <a:rPr lang="en-US" baseline="0" dirty="0" smtClean="0"/>
              <a:t>O(n)</a:t>
            </a:r>
          </a:p>
          <a:p>
            <a:r>
              <a:rPr lang="en-US" baseline="0" dirty="0" smtClean="0"/>
              <a:t>O(n^2)</a:t>
            </a:r>
            <a:r>
              <a:rPr lang="ru-RU" baseline="0" dirty="0" smtClean="0"/>
              <a:t> и прочее.</a:t>
            </a:r>
            <a:endParaRPr lang="en-US" baseline="0" dirty="0" smtClean="0"/>
          </a:p>
          <a:p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866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Неочевидный</a:t>
            </a:r>
            <a:r>
              <a:rPr lang="ru-RU" baseline="0" dirty="0" smtClean="0"/>
              <a:t> синтаксис у </a:t>
            </a:r>
            <a:r>
              <a:rPr lang="en-US" baseline="0" dirty="0" smtClean="0"/>
              <a:t>Assert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Что должно быть сначала, а что в конце?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Если перепутать местами </a:t>
            </a:r>
            <a:r>
              <a:rPr lang="en-US" baseline="0" dirty="0" smtClean="0"/>
              <a:t>actual </a:t>
            </a:r>
            <a:r>
              <a:rPr lang="ru-RU" baseline="0" dirty="0" smtClean="0"/>
              <a:t>и </a:t>
            </a:r>
            <a:r>
              <a:rPr lang="en-US" baseline="0" dirty="0" smtClean="0"/>
              <a:t>expected, </a:t>
            </a:r>
            <a:r>
              <a:rPr lang="ru-RU" baseline="0" dirty="0" smtClean="0"/>
              <a:t>то при срабатывании теста </a:t>
            </a:r>
            <a:r>
              <a:rPr lang="en-US" baseline="0" dirty="0" smtClean="0"/>
              <a:t>output </a:t>
            </a:r>
            <a:r>
              <a:rPr lang="ru-RU" baseline="0" dirty="0" smtClean="0"/>
              <a:t>будет не ясен.</a:t>
            </a:r>
          </a:p>
          <a:p>
            <a:r>
              <a:rPr lang="ru-RU" baseline="0" dirty="0" smtClean="0"/>
              <a:t>«</a:t>
            </a:r>
            <a:r>
              <a:rPr lang="ru-RU" baseline="0" dirty="0" err="1" smtClean="0"/>
              <a:t>эээээ</a:t>
            </a:r>
            <a:r>
              <a:rPr lang="ru-RU" baseline="0" dirty="0" smtClean="0"/>
              <a:t>…Я же так и написал, чего он ругается?»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226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Тесты</a:t>
            </a:r>
            <a:r>
              <a:rPr lang="ru-RU" baseline="0" dirty="0" smtClean="0"/>
              <a:t> дают доверие к коду, но только если есть доверие к самим тестам</a:t>
            </a:r>
          </a:p>
          <a:p>
            <a:r>
              <a:rPr lang="ru-RU" baseline="0" dirty="0" smtClean="0"/>
              <a:t>Если тест не понятен, то когда он упадёт (выполнит своё предназначение), это проигнорируют, тест закомментируют или и вовсе удалят.</a:t>
            </a:r>
          </a:p>
          <a:p>
            <a:r>
              <a:rPr lang="ru-RU" dirty="0" smtClean="0"/>
              <a:t>Поэтому</a:t>
            </a:r>
            <a:r>
              <a:rPr lang="ru-RU" baseline="0" dirty="0" smtClean="0"/>
              <a:t> для тестов критически важно быть читаемыми и понятными.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505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r>
              <a:rPr lang="en-US" baseline="0" dirty="0" smtClean="0"/>
              <a:t> </a:t>
            </a:r>
            <a:r>
              <a:rPr lang="ru-RU" baseline="0" dirty="0" smtClean="0"/>
              <a:t>лучше читается, но можно и просто </a:t>
            </a:r>
            <a:r>
              <a:rPr lang="en-US" baseline="0" dirty="0" smtClean="0"/>
              <a:t>o =&gt; o….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currentSyntax</a:t>
            </a:r>
            <a:r>
              <a:rPr lang="en-US" baseline="0" dirty="0" smtClean="0"/>
              <a:t> =&gt; 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new[] {1,2,3}.</a:t>
            </a:r>
            <a:r>
              <a:rPr lang="en-US" dirty="0" err="1" smtClean="0"/>
              <a:t>ShouldBeEquivalentTo</a:t>
            </a:r>
            <a:r>
              <a:rPr lang="en-US" dirty="0" smtClean="0"/>
              <a:t>(new [] {3,2,1});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new[] {1,2,3}.</a:t>
            </a:r>
            <a:r>
              <a:rPr lang="en-US" dirty="0" err="1" smtClean="0"/>
              <a:t>ShouldAllBeEquivalentTo</a:t>
            </a:r>
            <a:r>
              <a:rPr lang="en-US" dirty="0" smtClean="0"/>
              <a:t>(new [] {1,2,3}, options =&gt; options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/>
              <a:t>.</a:t>
            </a:r>
            <a:r>
              <a:rPr lang="en-US" dirty="0" err="1" smtClean="0"/>
              <a:t>WithStrictOrdering</a:t>
            </a:r>
            <a:r>
              <a:rPr lang="en-US" dirty="0" smtClean="0"/>
              <a:t>());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28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Resharper</a:t>
            </a:r>
            <a:r>
              <a:rPr lang="en-US" baseline="0" dirty="0" smtClean="0"/>
              <a:t>’</a:t>
            </a:r>
            <a:r>
              <a:rPr lang="ru-RU" baseline="0" dirty="0" smtClean="0"/>
              <a:t>ом, как и любым инструментом, нужно уметь пользоваться, чтобы работать эффективно.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Открывает, показываем.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883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Мартовский</a:t>
            </a:r>
            <a:r>
              <a:rPr lang="ru-RU" baseline="0" dirty="0"/>
              <a:t> кролик написал кучу </a:t>
            </a:r>
            <a:r>
              <a:rPr lang="ru-RU" baseline="0" dirty="0" smtClean="0"/>
              <a:t>реализаций</a:t>
            </a:r>
            <a:r>
              <a:rPr lang="ru-RU" baseline="0" dirty="0"/>
              <a:t>, но не успел написать тесты</a:t>
            </a:r>
            <a:r>
              <a:rPr lang="ru-RU" baseline="0" dirty="0" smtClean="0"/>
              <a:t>…</a:t>
            </a:r>
          </a:p>
          <a:p>
            <a:r>
              <a:rPr lang="ru-RU" baseline="0" dirty="0" smtClean="0"/>
              <a:t>Итак, на первую часть даётся час, потому полчаса на </a:t>
            </a:r>
            <a:r>
              <a:rPr lang="en-US" baseline="0" dirty="0" smtClean="0"/>
              <a:t>do not open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И ещё полчаса на разбор и решение.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064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267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1. По явно</a:t>
            </a:r>
            <a:r>
              <a:rPr lang="ru-RU" baseline="0" dirty="0" smtClean="0"/>
              <a:t> написанным требованиям легко писать тесты. Другими словами, что самое простое – это взять спеку и по ней написать тесты, либо взять проверенный рабочий код и по нему написать тесты.</a:t>
            </a:r>
          </a:p>
          <a:p>
            <a:r>
              <a:rPr lang="ru-RU" baseline="0" dirty="0" smtClean="0"/>
              <a:t>2. Е3: 10 пробелов и символ. Что должно произойти? Не всегда очевидно, как взаимодействуют отдельные требования.</a:t>
            </a:r>
          </a:p>
          <a:p>
            <a:r>
              <a:rPr lang="ru-RU" dirty="0" smtClean="0"/>
              <a:t>3. 998, 999 -</a:t>
            </a:r>
            <a:r>
              <a:rPr lang="en-US" dirty="0" smtClean="0"/>
              <a:t>&gt;</a:t>
            </a:r>
            <a:r>
              <a:rPr lang="en-US" baseline="0" dirty="0" smtClean="0"/>
              <a:t> </a:t>
            </a:r>
            <a:r>
              <a:rPr lang="ru-RU" baseline="0" dirty="0" smtClean="0"/>
              <a:t>Вот где спасёт таймаут. Ну и код </a:t>
            </a:r>
            <a:r>
              <a:rPr lang="ru-RU" baseline="0" dirty="0" err="1" smtClean="0"/>
              <a:t>ревью</a:t>
            </a:r>
            <a:r>
              <a:rPr lang="ru-RU" baseline="0" dirty="0" smtClean="0"/>
              <a:t>. Опытный инженер сразу увидит дорогие операции для </a:t>
            </a:r>
            <a:r>
              <a:rPr lang="en-US" baseline="0" dirty="0" smtClean="0"/>
              <a:t>List’</a:t>
            </a:r>
            <a:r>
              <a:rPr lang="ru-RU" baseline="0" dirty="0" smtClean="0"/>
              <a:t>а.</a:t>
            </a:r>
          </a:p>
          <a:p>
            <a:r>
              <a:rPr lang="ru-RU" baseline="0" dirty="0" smtClean="0"/>
              <a:t>Нужно создать цикл 10_000 повторений.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IsNullOrEmpty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(word)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при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ревью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возможно, что на это не обратят внимания. Потому что «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рзеузльаттам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илссоевадний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одонго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анлигсйокго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унвиертисета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не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иеемт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занчнеия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каокм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проякде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рсапжоолены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бкувы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солве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Галовне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чотбы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преавя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пслонедяя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бквуы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блыи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мсете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осатьлыне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бкувы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мгоут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селдовтаь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плоонм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бсепордяке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все-рвано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ткест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чтаитсея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без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побрелм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Пичрионй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эгото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ялвятеся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то, что мы не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чиаетм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кдаужю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бкуву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отдльенотси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все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солво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цлиеком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</a:t>
            </a:r>
            <a:endParaRPr lang="ru-RU" dirty="0" smtClean="0"/>
          </a:p>
          <a:p>
            <a:r>
              <a:rPr lang="ru-RU" dirty="0" smtClean="0"/>
              <a:t>5.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readonly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IDictionary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&lt;string,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stats = new Dictionary&lt;string,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&gt;();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это отловить?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6. Много тестов, проверяющих</a:t>
            </a:r>
            <a:r>
              <a:rPr lang="ru-RU" baseline="0" dirty="0" smtClean="0"/>
              <a:t> одно и то же – это признак </a:t>
            </a:r>
            <a:r>
              <a:rPr lang="en-US" baseline="0" dirty="0" err="1" smtClean="0"/>
              <a:t>Overspecification</a:t>
            </a:r>
            <a:r>
              <a:rPr lang="en-US" baseline="0" dirty="0" smtClean="0"/>
              <a:t> </a:t>
            </a:r>
            <a:r>
              <a:rPr lang="ru-RU" baseline="0" dirty="0" smtClean="0"/>
              <a:t>из </a:t>
            </a:r>
            <a:r>
              <a:rPr lang="ru-RU" baseline="0" dirty="0" err="1" smtClean="0"/>
              <a:t>Антипаттернов</a:t>
            </a:r>
            <a:r>
              <a:rPr lang="ru-RU" baseline="0" dirty="0" smtClean="0"/>
              <a:t>, что не есть хорошо.</a:t>
            </a:r>
          </a:p>
          <a:p>
            <a:r>
              <a:rPr lang="ru-RU" baseline="0" dirty="0" smtClean="0"/>
              <a:t>Почему?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Каждую колонку можно рассматривать как требование из спецификации. Мы живём в изменяющемся мире, условия меняются, требования меняются, соответственно тесты и реализация тоже должны меняться. Но когда у тебя 12 тестов, проверяющих одно и то же требование. То при изменении этого требования, придётся поменять 12 тестов. А если этих тестов 20? 100?..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 smtClean="0"/>
              <a:t>Подытожим: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Легко писать тесты по существующему проверенному коду и/или </a:t>
            </a:r>
            <a:r>
              <a:rPr lang="ru-RU" baseline="0" dirty="0" smtClean="0"/>
              <a:t>спецификации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Не всегда очевидно взаимодействие требований.</a:t>
            </a:r>
            <a:endParaRPr lang="ru-RU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Тесты не заменяют </a:t>
            </a:r>
            <a:r>
              <a:rPr lang="en-US" baseline="0" dirty="0" smtClean="0"/>
              <a:t>CR</a:t>
            </a:r>
            <a:endParaRPr lang="ru-RU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 </a:t>
            </a:r>
            <a:r>
              <a:rPr lang="ru-RU" baseline="0" dirty="0" smtClean="0"/>
              <a:t>не заменяет тестов. И то, и другое – инструменты, которыми можно предотвратить </a:t>
            </a:r>
            <a:r>
              <a:rPr lang="ru-RU" b="1" baseline="0" dirty="0" smtClean="0"/>
              <a:t>почти</a:t>
            </a:r>
            <a:r>
              <a:rPr lang="ru-RU" baseline="0" dirty="0" smtClean="0"/>
              <a:t> все проблемы при использовании их вместе.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593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Тесты,</a:t>
            </a:r>
            <a:r>
              <a:rPr lang="ru-RU" baseline="0" dirty="0" smtClean="0"/>
              <a:t> как и хороший код, должны рассказывать историю.</a:t>
            </a:r>
          </a:p>
          <a:p>
            <a:r>
              <a:rPr lang="ru-RU" dirty="0" smtClean="0"/>
              <a:t>Из</a:t>
            </a:r>
            <a:r>
              <a:rPr lang="ru-RU" baseline="0" dirty="0" smtClean="0"/>
              <a:t> названий тестов можно составить короткое описание функционала.</a:t>
            </a:r>
          </a:p>
          <a:p>
            <a:endParaRPr lang="en-US" dirty="0" smtClean="0"/>
          </a:p>
          <a:p>
            <a:r>
              <a:rPr lang="ru-RU" dirty="0" smtClean="0"/>
              <a:t>Что</a:t>
            </a:r>
            <a:r>
              <a:rPr lang="ru-RU" baseline="0" dirty="0" smtClean="0"/>
              <a:t> здесь происходит? Что делает класс </a:t>
            </a:r>
            <a:r>
              <a:rPr lang="en-US" baseline="0" dirty="0" smtClean="0"/>
              <a:t>Superman?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98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Правильная структура теста</a:t>
            </a:r>
            <a:r>
              <a:rPr lang="ru-RU" baseline="0" dirty="0"/>
              <a:t> повышает </a:t>
            </a:r>
            <a:r>
              <a:rPr lang="ru-RU" baseline="0" dirty="0" smtClean="0"/>
              <a:t>читаемость, а </a:t>
            </a:r>
            <a:r>
              <a:rPr lang="en-US" baseline="0" dirty="0" smtClean="0"/>
              <a:t>=&gt;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поддерживаемость</a:t>
            </a:r>
            <a:endParaRPr lang="ru-RU" dirty="0"/>
          </a:p>
          <a:p>
            <a:r>
              <a:rPr lang="ru-RU" dirty="0"/>
              <a:t>Много</a:t>
            </a:r>
            <a:r>
              <a:rPr lang="ru-RU" baseline="0" dirty="0"/>
              <a:t> </a:t>
            </a:r>
            <a:r>
              <a:rPr lang="en-US" baseline="0" dirty="0"/>
              <a:t>Assert-</a:t>
            </a:r>
            <a:r>
              <a:rPr lang="ru-RU" baseline="0" dirty="0" err="1"/>
              <a:t>ов</a:t>
            </a:r>
            <a:r>
              <a:rPr lang="ru-RU" baseline="0" dirty="0"/>
              <a:t> — плохо. Непонятно, что проверяет тест.</a:t>
            </a:r>
          </a:p>
          <a:p>
            <a:r>
              <a:rPr lang="ru-RU" baseline="0" dirty="0"/>
              <a:t>Если каждый тест проверяет что-то одно, все множество тестов специфицируют тестируемый модуль.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049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MethodName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Preconditions</a:t>
            </a:r>
            <a:r>
              <a:rPr lang="ru-RU" dirty="0"/>
              <a:t> (</a:t>
            </a:r>
            <a:r>
              <a:rPr lang="en-US" dirty="0"/>
              <a:t>keyword</a:t>
            </a:r>
            <a:r>
              <a:rPr lang="en-US" baseline="0" dirty="0"/>
              <a:t> </a:t>
            </a:r>
            <a:r>
              <a:rPr lang="en-US" dirty="0"/>
              <a:t>Given)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State (keyword When)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ExpectedBehaviour</a:t>
            </a:r>
            <a:r>
              <a:rPr lang="en-US" dirty="0"/>
              <a:t> (keyword Should/Expect/Then)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372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</a:t>
            </a:r>
            <a:r>
              <a:rPr lang="ru-RU" baseline="0" dirty="0" smtClean="0"/>
              <a:t>каких именах чего </a:t>
            </a:r>
            <a:r>
              <a:rPr lang="ru-RU" baseline="0" dirty="0"/>
              <a:t>не </a:t>
            </a:r>
            <a:r>
              <a:rPr lang="ru-RU" baseline="0" dirty="0" smtClean="0"/>
              <a:t>хватает? А что лишнее</a:t>
            </a:r>
            <a:r>
              <a:rPr lang="en-US" baseline="0" dirty="0" smtClean="0"/>
              <a:t>?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128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ParseInt</a:t>
            </a:r>
            <a:r>
              <a:rPr lang="en-US" baseline="0" dirty="0" smtClean="0"/>
              <a:t> – </a:t>
            </a:r>
            <a:r>
              <a:rPr lang="ru-RU" baseline="0" dirty="0" smtClean="0"/>
              <a:t>это метод какого-то класса. По умолчанию взят случай </a:t>
            </a:r>
            <a:r>
              <a:rPr lang="en-US" baseline="0" dirty="0" smtClean="0"/>
              <a:t>Success</a:t>
            </a:r>
            <a:r>
              <a:rPr lang="ru-RU" baseline="0" dirty="0" smtClean="0"/>
              <a:t> (поэтому это норм), но не понятно к какому классу относится данный метод, какой класс проверяет.</a:t>
            </a:r>
          </a:p>
          <a:p>
            <a:endParaRPr lang="ru-RU" dirty="0" smtClean="0"/>
          </a:p>
          <a:p>
            <a:r>
              <a:rPr lang="ru-RU" dirty="0" smtClean="0"/>
              <a:t>Резюме</a:t>
            </a:r>
            <a:r>
              <a:rPr lang="ru-RU" baseline="0" dirty="0" smtClean="0"/>
              <a:t>: </a:t>
            </a:r>
            <a:r>
              <a:rPr lang="ru-RU" baseline="0" dirty="0" err="1" smtClean="0"/>
              <a:t>нейминг</a:t>
            </a:r>
            <a:r>
              <a:rPr lang="ru-RU" baseline="0" dirty="0" smtClean="0"/>
              <a:t> – наше всё и не только для основного кода, но и для тестов.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Читаемые тесты ускоряют адаптацию нового члена команды в проект.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160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Существует большое</a:t>
            </a:r>
            <a:r>
              <a:rPr lang="ru-RU" baseline="0" dirty="0" smtClean="0"/>
              <a:t> количество </a:t>
            </a:r>
            <a:r>
              <a:rPr lang="ru-RU" baseline="0" dirty="0" err="1" smtClean="0"/>
              <a:t>антипаттернов</a:t>
            </a:r>
            <a:r>
              <a:rPr lang="ru-RU" baseline="0" dirty="0" smtClean="0"/>
              <a:t> (см. по ссылке), здесь приведены лишь 4 из самых злостных и часто встречающихся.</a:t>
            </a:r>
          </a:p>
          <a:p>
            <a:endParaRPr lang="ru-RU" dirty="0" smtClean="0"/>
          </a:p>
          <a:p>
            <a:r>
              <a:rPr lang="ru-RU" b="1" dirty="0" smtClean="0"/>
              <a:t>Открой</a:t>
            </a:r>
            <a:r>
              <a:rPr lang="ru-RU" b="1" baseline="0" dirty="0" smtClean="0"/>
              <a:t> файл с примерами</a:t>
            </a:r>
            <a:r>
              <a:rPr lang="en-US" b="1" baseline="0" dirty="0" smtClean="0"/>
              <a:t>.</a:t>
            </a:r>
            <a:endParaRPr lang="ru-RU" b="1" dirty="0" smtClean="0"/>
          </a:p>
          <a:p>
            <a:r>
              <a:rPr lang="ru-RU" dirty="0" smtClean="0"/>
              <a:t>Сначала спроси,</a:t>
            </a:r>
            <a:r>
              <a:rPr lang="ru-RU" baseline="0" dirty="0" smtClean="0"/>
              <a:t> что лишнего видят слушатели, потом объясни, если не сказали всего.</a:t>
            </a:r>
          </a:p>
          <a:p>
            <a:endParaRPr lang="ru-RU" dirty="0" smtClean="0"/>
          </a:p>
          <a:p>
            <a:r>
              <a:rPr lang="en-US" dirty="0" smtClean="0"/>
              <a:t>Local</a:t>
            </a:r>
            <a:r>
              <a:rPr lang="en-US" baseline="0" dirty="0" smtClean="0"/>
              <a:t> </a:t>
            </a:r>
            <a:r>
              <a:rPr lang="en-US" baseline="0" dirty="0"/>
              <a:t>Hero – </a:t>
            </a:r>
            <a:r>
              <a:rPr lang="ru-RU" baseline="0" dirty="0"/>
              <a:t>не будет работать на других </a:t>
            </a:r>
            <a:r>
              <a:rPr lang="ru-RU" baseline="0" dirty="0" smtClean="0"/>
              <a:t>машинах.</a:t>
            </a:r>
          </a:p>
          <a:p>
            <a:endParaRPr lang="ru-RU" dirty="0"/>
          </a:p>
          <a:p>
            <a:r>
              <a:rPr lang="en-US" dirty="0"/>
              <a:t>Loudmouth </a:t>
            </a:r>
            <a:r>
              <a:rPr lang="ru-RU" dirty="0"/>
              <a:t>(крикун) – тест не является автоматическим: что-то выводит, но </a:t>
            </a:r>
            <a:r>
              <a:rPr lang="en-US" dirty="0"/>
              <a:t>exception</a:t>
            </a:r>
            <a:r>
              <a:rPr lang="ru-RU" dirty="0"/>
              <a:t> не </a:t>
            </a:r>
            <a:r>
              <a:rPr lang="ru-RU" dirty="0" smtClean="0"/>
              <a:t>кидает.</a:t>
            </a:r>
            <a:endParaRPr lang="ru-RU" dirty="0"/>
          </a:p>
          <a:p>
            <a:r>
              <a:rPr lang="ru-RU" dirty="0" smtClean="0"/>
              <a:t>	История:</a:t>
            </a:r>
            <a:r>
              <a:rPr lang="ru-RU" baseline="0" dirty="0" smtClean="0"/>
              <a:t> Вы решили ознакомиться с работой какой-то библиотеки, накидали тестов, которые что-то выводят в консоль, что-то пишут на диск или ещё что-то в этом роде, провели эксперименты, освоились с библиотекой и забыли про них. Это мусорные тесты, которые по своей сути ничего не проверяют, а значит, что хранить их не нужно.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Free </a:t>
            </a:r>
            <a:r>
              <a:rPr lang="en-US" dirty="0"/>
              <a:t>Ride – </a:t>
            </a:r>
            <a:r>
              <a:rPr lang="ru-RU" dirty="0"/>
              <a:t>тестируется все подряд (много</a:t>
            </a:r>
            <a:r>
              <a:rPr lang="ru-RU" baseline="0" dirty="0"/>
              <a:t> </a:t>
            </a:r>
            <a:r>
              <a:rPr lang="en-US" baseline="0" dirty="0"/>
              <a:t>act, </a:t>
            </a:r>
            <a:r>
              <a:rPr lang="ru-RU" baseline="0" dirty="0"/>
              <a:t>много </a:t>
            </a:r>
            <a:r>
              <a:rPr lang="en-US" baseline="0" dirty="0"/>
              <a:t>assert)</a:t>
            </a:r>
            <a:endParaRPr lang="ru-RU" dirty="0"/>
          </a:p>
          <a:p>
            <a:r>
              <a:rPr lang="en-US" dirty="0"/>
              <a:t>Over</a:t>
            </a:r>
            <a:r>
              <a:rPr lang="en-US" baseline="0" dirty="0"/>
              <a:t> specification – </a:t>
            </a:r>
            <a:r>
              <a:rPr lang="ru-RU" baseline="0" dirty="0"/>
              <a:t>создается одна ситуация, но в ней тестируется все (один </a:t>
            </a:r>
            <a:r>
              <a:rPr lang="en-US" baseline="0" dirty="0"/>
              <a:t>act, </a:t>
            </a:r>
            <a:r>
              <a:rPr lang="ru-RU" baseline="0" dirty="0"/>
              <a:t>много </a:t>
            </a:r>
            <a:r>
              <a:rPr lang="en-US" baseline="0" dirty="0"/>
              <a:t>assert)</a:t>
            </a:r>
            <a:endParaRPr lang="ru-RU" baseline="0" dirty="0"/>
          </a:p>
          <a:p>
            <a:endParaRPr lang="ru-RU" baseline="0" dirty="0"/>
          </a:p>
          <a:p>
            <a:r>
              <a:rPr lang="ru-RU" baseline="0" dirty="0"/>
              <a:t>Только хорошо написанные тесты могут служить спецификацией</a:t>
            </a:r>
            <a:r>
              <a:rPr lang="ru-RU" baseline="0" dirty="0" smtClean="0"/>
              <a:t>.</a:t>
            </a:r>
            <a:endParaRPr lang="ru-RU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44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Почему не пишем тесты сразу?</a:t>
            </a:r>
          </a:p>
          <a:p>
            <a:r>
              <a:rPr lang="ru-RU" dirty="0" err="1" smtClean="0"/>
              <a:t>Спойлер</a:t>
            </a:r>
            <a:r>
              <a:rPr lang="ru-RU" baseline="0" dirty="0" smtClean="0"/>
              <a:t> для </a:t>
            </a:r>
            <a:r>
              <a:rPr lang="en-US" baseline="0" dirty="0" smtClean="0"/>
              <a:t>TDD</a:t>
            </a:r>
            <a:endParaRPr lang="ru-RU" dirty="0" smtClean="0"/>
          </a:p>
          <a:p>
            <a:r>
              <a:rPr lang="ru-RU" baseline="0" dirty="0" smtClean="0"/>
              <a:t>Первое, что в голову приходит: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Дольше разработка: писать ведь больше, больше кнопок нажимать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Есть повторяющиеся сценарии, разные параметры и соответственно очень похожие тесты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Непонятное </a:t>
            </a:r>
            <a:r>
              <a:rPr lang="en-US" baseline="0" dirty="0" smtClean="0"/>
              <a:t>API </a:t>
            </a:r>
            <a:r>
              <a:rPr lang="ru-RU" baseline="0" dirty="0" smtClean="0"/>
              <a:t>у тестового </a:t>
            </a:r>
            <a:r>
              <a:rPr lang="ru-RU" baseline="0" dirty="0" err="1" smtClean="0"/>
              <a:t>фреймворка</a:t>
            </a:r>
            <a:endParaRPr lang="ru-RU" baseline="0" dirty="0" smtClean="0"/>
          </a:p>
          <a:p>
            <a:pPr marL="0" indent="0">
              <a:buFontTx/>
              <a:buNone/>
            </a:pPr>
            <a:endParaRPr lang="ru-RU" baseline="0" dirty="0" smtClean="0"/>
          </a:p>
          <a:p>
            <a:pPr marL="0" indent="0">
              <a:buFontTx/>
              <a:buNone/>
            </a:pPr>
            <a:r>
              <a:rPr lang="ru-RU" baseline="0" dirty="0" smtClean="0"/>
              <a:t>Нужно настроить окружение таким образом, чтобы тесты писались как можно легче.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7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22511797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27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1268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1898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191170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347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7302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2782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51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2296377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175275956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32027132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36147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69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034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996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94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721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5905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294848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92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13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71391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8882282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69164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72595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csharper/test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dzone.com/articles/7-popular-unit-test-nam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james-carr.org/2006/11/03/tdd-anti-pattern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https://github.com/kontur-csharper/</a:t>
            </a:r>
            <a:r>
              <a:rPr lang="en-US" b="1" dirty="0">
                <a:hlinkClick r:id="rId3"/>
              </a:rPr>
              <a:t>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7675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пишем тесты легко</a:t>
            </a:r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ТЕСТ НАПИСАТЬ – КАК ЧАЙ ПОПИТЬ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"/>
          <a:stretch/>
        </p:blipFill>
        <p:spPr>
          <a:xfrm>
            <a:off x="6888088" y="549275"/>
            <a:ext cx="3528392" cy="28833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040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SetUp</a:t>
            </a:r>
            <a:r>
              <a:rPr lang="en-US" dirty="0"/>
              <a:t>, </a:t>
            </a:r>
            <a:r>
              <a:rPr lang="en-US" dirty="0" err="1" smtClean="0"/>
              <a:t>TearDown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ObjectMother</a:t>
            </a:r>
            <a:r>
              <a:rPr lang="en-US" dirty="0" smtClean="0"/>
              <a:t>, </a:t>
            </a:r>
            <a:r>
              <a:rPr lang="en-US" dirty="0" err="1" smtClean="0"/>
              <a:t>TestDataBuilder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Собственные </a:t>
            </a:r>
            <a:r>
              <a:rPr lang="en-US" dirty="0"/>
              <a:t>Assert</a:t>
            </a:r>
            <a:r>
              <a:rPr lang="ru-RU" dirty="0" smtClean="0"/>
              <a:t>-ы</a:t>
            </a:r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Борьба с дублированием</a:t>
            </a:r>
          </a:p>
        </p:txBody>
      </p:sp>
    </p:spTree>
    <p:extLst>
      <p:ext uri="{BB962C8B-B14F-4D97-AF65-F5344CB8AC3E}">
        <p14:creationId xmlns:p14="http://schemas.microsoft.com/office/powerpoint/2010/main" val="386092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r="26963"/>
          <a:stretch/>
        </p:blipFill>
        <p:spPr>
          <a:xfrm>
            <a:off x="1260941" y="1556792"/>
            <a:ext cx="9659595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16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783632" y="1916832"/>
            <a:ext cx="7344816" cy="3498635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6118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063554" y="260648"/>
            <a:ext cx="8064896" cy="626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49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Они же </a:t>
            </a:r>
            <a:r>
              <a:rPr lang="en-US" dirty="0"/>
              <a:t>Data Driven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Parametrized tests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295400" y="5516883"/>
            <a:ext cx="9552682" cy="791842"/>
            <a:chOff x="6243139" y="2461370"/>
            <a:chExt cx="9552682" cy="791842"/>
          </a:xfrm>
        </p:grpSpPr>
        <p:sp>
          <p:nvSpPr>
            <p:cNvPr id="8" name="TextBox 7"/>
            <p:cNvSpPr txBox="1"/>
            <p:nvPr/>
          </p:nvSpPr>
          <p:spPr>
            <a:xfrm>
              <a:off x="6891139" y="2595681"/>
              <a:ext cx="89046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SPECIFICATIONS / DOUBLEPARSE_SHOULD.CS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9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9504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спецификации тестами</a:t>
            </a:r>
            <a:endParaRPr lang="en-US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97" r="-19597"/>
          <a:stretch/>
        </p:blipFill>
        <p:spPr/>
      </p:pic>
    </p:spTree>
    <p:extLst>
      <p:ext uri="{BB962C8B-B14F-4D97-AF65-F5344CB8AC3E}">
        <p14:creationId xmlns:p14="http://schemas.microsoft.com/office/powerpoint/2010/main" val="76821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286258" y="1341439"/>
            <a:ext cx="9610278" cy="526696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Порефакторим</a:t>
            </a:r>
            <a:r>
              <a:rPr lang="ru-RU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5205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017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61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0" y="908720"/>
            <a:ext cx="12150232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4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620688"/>
            <a:ext cx="8286750" cy="18478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2468538"/>
            <a:ext cx="8267700" cy="18764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536" y="4316388"/>
            <a:ext cx="82962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91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Timeout</a:t>
            </a:r>
            <a:r>
              <a:rPr lang="en-US" dirty="0">
                <a:latin typeface="Consolas" panose="020B0609020204030204" pitchFamily="49" charset="0"/>
              </a:rPr>
              <a:t>(1000)]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Ограничение по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24045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Assert.AreEqual</a:t>
            </a:r>
            <a:r>
              <a:rPr lang="en-US" dirty="0">
                <a:latin typeface="Consolas" panose="020B0609020204030204" pitchFamily="49" charset="0"/>
              </a:rPr>
              <a:t>(expected, actual)</a:t>
            </a:r>
            <a:r>
              <a:rPr lang="en-US" dirty="0"/>
              <a:t> </a:t>
            </a:r>
            <a:r>
              <a:rPr lang="ru-RU" dirty="0"/>
              <a:t>или </a:t>
            </a:r>
            <a:br>
              <a:rPr lang="ru-RU" dirty="0"/>
            </a:br>
            <a:r>
              <a:rPr lang="en-US" dirty="0" err="1">
                <a:latin typeface="Consolas" panose="020B0609020204030204" pitchFamily="49" charset="0"/>
              </a:rPr>
              <a:t>Assert.AreEqual</a:t>
            </a:r>
            <a:r>
              <a:rPr lang="en-US" dirty="0">
                <a:latin typeface="Consolas" panose="020B0609020204030204" pitchFamily="49" charset="0"/>
              </a:rPr>
              <a:t>(actual, expected)</a:t>
            </a:r>
            <a:r>
              <a:rPr lang="en-US" dirty="0"/>
              <a:t>?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Assert</a:t>
            </a:r>
            <a:r>
              <a:rPr lang="en-US" dirty="0"/>
              <a:t> — </a:t>
            </a:r>
            <a:r>
              <a:rPr lang="ru-RU" dirty="0"/>
              <a:t>корявая семантика</a:t>
            </a:r>
            <a:br>
              <a:rPr lang="ru-RU" dirty="0"/>
            </a:br>
            <a:r>
              <a:rPr lang="en-US" dirty="0">
                <a:latin typeface="Consolas" panose="020B0609020204030204" pitchFamily="49" charset="0"/>
              </a:rPr>
              <a:t>(2+2).Should().Be(4)</a:t>
            </a:r>
            <a:r>
              <a:rPr lang="en-US" dirty="0"/>
              <a:t> </a:t>
            </a:r>
            <a:r>
              <a:rPr lang="ru-RU" dirty="0"/>
              <a:t>— лучше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Assert.That</a:t>
            </a:r>
            <a:r>
              <a:rPr lang="en-US" dirty="0"/>
              <a:t>(2+2, </a:t>
            </a:r>
            <a:r>
              <a:rPr lang="en-US" dirty="0" err="1"/>
              <a:t>Is.EqualTo</a:t>
            </a:r>
            <a:r>
              <a:rPr lang="en-US" dirty="0"/>
              <a:t>(4))</a:t>
            </a:r>
            <a:r>
              <a:rPr lang="ru-RU" dirty="0"/>
              <a:t> — длиннее.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Неудачное </a:t>
            </a:r>
            <a:r>
              <a:rPr lang="en-US" dirty="0" smtClean="0"/>
              <a:t>API</a:t>
            </a:r>
            <a:r>
              <a:rPr lang="ru-RU" dirty="0" smtClean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/>
              <a:t>Assert.That</a:t>
            </a:r>
            <a:r>
              <a:rPr lang="en-US" dirty="0"/>
              <a:t>(x, </a:t>
            </a:r>
            <a:r>
              <a:rPr lang="en-US" b="1" dirty="0" err="1" smtClean="0"/>
              <a:t>IResolveConstraint</a:t>
            </a:r>
            <a:r>
              <a:rPr lang="en-US" b="1" dirty="0" smtClean="0"/>
              <a:t> </a:t>
            </a:r>
            <a:r>
              <a:rPr lang="ru-RU" b="1" dirty="0" smtClean="0"/>
              <a:t>?!?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en-US" dirty="0" err="1" smtClean="0"/>
              <a:t>O_o</a:t>
            </a:r>
            <a:endParaRPr lang="ru-RU" dirty="0"/>
          </a:p>
          <a:p>
            <a:endParaRPr lang="en-US" dirty="0"/>
          </a:p>
          <a:p>
            <a:r>
              <a:rPr lang="en-US" dirty="0" err="1">
                <a:solidFill>
                  <a:schemeClr val="accent1"/>
                </a:solidFill>
              </a:rPr>
              <a:t>FluentAssertions</a:t>
            </a:r>
            <a:r>
              <a:rPr lang="en-US" dirty="0"/>
              <a:t> – </a:t>
            </a:r>
            <a:r>
              <a:rPr lang="ru-RU" dirty="0"/>
              <a:t>доступна через </a:t>
            </a:r>
            <a:r>
              <a:rPr lang="en-US" dirty="0" err="1"/>
              <a:t>NuGet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</a:t>
            </a:r>
            <a:r>
              <a:rPr lang="ru-RU" dirty="0"/>
              <a:t> </a:t>
            </a:r>
            <a:r>
              <a:rPr lang="en-US" dirty="0"/>
              <a:t>Assertions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379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new[] {1,2,3}</a:t>
            </a:r>
            <a:br>
              <a:rPr lang="en-US" dirty="0"/>
            </a:br>
            <a:r>
              <a:rPr lang="en-US" dirty="0"/>
              <a:t>	.</a:t>
            </a:r>
            <a:r>
              <a:rPr lang="en-US" dirty="0" err="1" smtClean="0"/>
              <a:t>ShouldAllBeEquivalentTo</a:t>
            </a:r>
            <a:r>
              <a:rPr lang="en-US" dirty="0" smtClean="0"/>
              <a:t>(new </a:t>
            </a:r>
            <a:r>
              <a:rPr lang="en-US" dirty="0"/>
              <a:t>[] {3,2,1});</a:t>
            </a:r>
            <a:br>
              <a:rPr lang="en-US" dirty="0"/>
            </a:br>
            <a:r>
              <a:rPr lang="ru-RU" dirty="0"/>
              <a:t>без учёта порядка!</a:t>
            </a:r>
            <a:br>
              <a:rPr lang="ru-RU" dirty="0"/>
            </a:b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new[] {1,2,3}</a:t>
            </a:r>
            <a:br>
              <a:rPr lang="en-US" dirty="0"/>
            </a:br>
            <a:r>
              <a:rPr lang="en-US" dirty="0"/>
              <a:t>	.</a:t>
            </a:r>
            <a:r>
              <a:rPr lang="en-US" dirty="0" err="1" smtClean="0"/>
              <a:t>ShouldAllBeEquivalentTo</a:t>
            </a:r>
            <a:r>
              <a:rPr lang="en-US" dirty="0" smtClean="0"/>
              <a:t>(new </a:t>
            </a:r>
            <a:r>
              <a:rPr lang="en-US" dirty="0"/>
              <a:t>[] {1,2,3},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options </a:t>
            </a:r>
            <a:r>
              <a:rPr lang="en-US" dirty="0"/>
              <a:t>=&gt; </a:t>
            </a:r>
            <a:r>
              <a:rPr lang="en-US" dirty="0" err="1" smtClean="0"/>
              <a:t>options.WithStrictOrdering</a:t>
            </a:r>
            <a:r>
              <a:rPr lang="en-US" dirty="0"/>
              <a:t>());</a:t>
            </a:r>
            <a:br>
              <a:rPr lang="en-US" dirty="0"/>
            </a:b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</a:t>
            </a:r>
            <a:r>
              <a:rPr lang="ru-RU" dirty="0"/>
              <a:t> </a:t>
            </a:r>
            <a:r>
              <a:rPr lang="en-US" dirty="0"/>
              <a:t>Assertions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406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/>
          </a:bodyPr>
          <a:lstStyle/>
          <a:p>
            <a:r>
              <a:rPr lang="en-US" dirty="0" err="1"/>
              <a:t>Resharper</a:t>
            </a:r>
            <a:r>
              <a:rPr lang="en-US" dirty="0"/>
              <a:t> → Tools → Templates Explorer</a:t>
            </a:r>
            <a:r>
              <a:rPr lang="ru-RU" dirty="0"/>
              <a:t> </a:t>
            </a:r>
            <a:r>
              <a:rPr lang="en-US" dirty="0"/>
              <a:t>→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Import → tests-</a:t>
            </a:r>
            <a:r>
              <a:rPr lang="en-US" dirty="0" err="1"/>
              <a:t>templates.DotSettings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tf</a:t>
            </a:r>
            <a:r>
              <a:rPr lang="en-US" dirty="0"/>
              <a:t> — </a:t>
            </a:r>
            <a:r>
              <a:rPr lang="en-US" dirty="0" err="1"/>
              <a:t>TestFixture</a:t>
            </a:r>
            <a:endParaRPr lang="en-US" dirty="0"/>
          </a:p>
          <a:p>
            <a:r>
              <a:rPr lang="en-US" dirty="0" err="1"/>
              <a:t>tt</a:t>
            </a:r>
            <a:r>
              <a:rPr lang="en-US" dirty="0"/>
              <a:t> — Test</a:t>
            </a:r>
            <a:endParaRPr lang="ru-RU" dirty="0"/>
          </a:p>
          <a:p>
            <a:r>
              <a:rPr lang="en-US" dirty="0" err="1"/>
              <a:t>su</a:t>
            </a:r>
            <a:r>
              <a:rPr lang="en-US" dirty="0"/>
              <a:t> — </a:t>
            </a:r>
            <a:r>
              <a:rPr lang="en-US" dirty="0" err="1"/>
              <a:t>SetUp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Ctrl+T+R</a:t>
            </a:r>
            <a:r>
              <a:rPr lang="en-US" dirty="0"/>
              <a:t>  </a:t>
            </a:r>
            <a:r>
              <a:rPr lang="ru-RU" dirty="0"/>
              <a:t>или</a:t>
            </a:r>
            <a:r>
              <a:rPr lang="en-US" dirty="0"/>
              <a:t> </a:t>
            </a:r>
            <a:r>
              <a:rPr lang="en-US" dirty="0" err="1"/>
              <a:t>Ctrl+U+R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Live Templates &amp; </a:t>
            </a:r>
            <a:r>
              <a:rPr lang="en-US" sz="4000" dirty="0" err="1"/>
              <a:t>HotKeys</a:t>
            </a:r>
            <a:r>
              <a:rPr lang="en-US" sz="4000" dirty="0"/>
              <a:t> (</a:t>
            </a:r>
            <a:r>
              <a:rPr lang="en-US" sz="4000" dirty="0" err="1"/>
              <a:t>Resharper</a:t>
            </a:r>
            <a:r>
              <a:rPr lang="en-US" sz="4000" dirty="0"/>
              <a:t>)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0002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2751" r="14764" b="12202"/>
          <a:stretch/>
        </p:blipFill>
        <p:spPr>
          <a:xfrm>
            <a:off x="4661171" y="549275"/>
            <a:ext cx="2879725" cy="2879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888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/>
          <a:lstStyle/>
          <a:p>
            <a:r>
              <a:rPr lang="ru-RU" dirty="0"/>
              <a:t>В проекте </a:t>
            </a:r>
            <a:r>
              <a:rPr lang="en-US" dirty="0">
                <a:solidFill>
                  <a:schemeClr val="accent1"/>
                </a:solidFill>
              </a:rPr>
              <a:t>Challenge</a:t>
            </a:r>
            <a:r>
              <a:rPr lang="en-US" dirty="0"/>
              <a:t> </a:t>
            </a:r>
            <a:r>
              <a:rPr lang="ru-RU" dirty="0"/>
              <a:t>в файле </a:t>
            </a:r>
            <a:r>
              <a:rPr lang="en-US" dirty="0" err="1">
                <a:solidFill>
                  <a:schemeClr val="accent1"/>
                </a:solidFill>
              </a:rPr>
              <a:t>WordsStatistics_Tests</a:t>
            </a:r>
            <a:r>
              <a:rPr lang="ru-RU" dirty="0"/>
              <a:t> напишите тесты:</a:t>
            </a:r>
          </a:p>
          <a:p>
            <a:pPr marL="971515" lvl="1" indent="-514350">
              <a:buFont typeface="+mj-lt"/>
              <a:buAutoNum type="arabicPeriod"/>
            </a:pPr>
            <a:r>
              <a:rPr lang="en-US" dirty="0" err="1"/>
              <a:t>WordsStatistics</a:t>
            </a:r>
            <a:r>
              <a:rPr lang="ru-RU" dirty="0"/>
              <a:t> — должен проходить все тесты.</a:t>
            </a:r>
          </a:p>
          <a:p>
            <a:pPr marL="971515" lvl="1" indent="-514350">
              <a:buFont typeface="+mj-lt"/>
              <a:buAutoNum type="arabicPeriod"/>
            </a:pPr>
            <a:r>
              <a:rPr lang="en-US" dirty="0" err="1"/>
              <a:t>WordStatisticsXXX</a:t>
            </a:r>
            <a:r>
              <a:rPr lang="en-US" dirty="0"/>
              <a:t> — </a:t>
            </a:r>
            <a:r>
              <a:rPr lang="ru-RU" dirty="0"/>
              <a:t>некорректные реализации. Должны падать хотя бы на одном тесте.</a:t>
            </a:r>
          </a:p>
          <a:p>
            <a:r>
              <a:rPr lang="ru-RU" dirty="0"/>
              <a:t>Запускайте по </a:t>
            </a:r>
            <a:r>
              <a:rPr lang="en-US" dirty="0">
                <a:solidFill>
                  <a:schemeClr val="accent1"/>
                </a:solidFill>
              </a:rPr>
              <a:t>Ctrl+F5</a:t>
            </a:r>
            <a:r>
              <a:rPr lang="ru-RU" dirty="0"/>
              <a:t>.</a:t>
            </a:r>
          </a:p>
          <a:p>
            <a:r>
              <a:rPr lang="ru-RU" dirty="0"/>
              <a:t>Не открывайте файл </a:t>
            </a:r>
            <a:r>
              <a:rPr lang="en-US" b="1" dirty="0" err="1">
                <a:solidFill>
                  <a:schemeClr val="accent1"/>
                </a:solidFill>
              </a:rPr>
              <a:t>DoNotOpen</a:t>
            </a:r>
            <a:r>
              <a:rPr lang="ru-RU" dirty="0"/>
              <a:t>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83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 anchor="ctr">
            <a:normAutofit/>
          </a:bodyPr>
          <a:lstStyle/>
          <a:p>
            <a:pPr algn="ctr"/>
            <a:r>
              <a:rPr lang="ru-RU" sz="4000" dirty="0"/>
              <a:t>Открываем </a:t>
            </a:r>
            <a:r>
              <a:rPr lang="en-US" sz="4000" dirty="0" err="1">
                <a:solidFill>
                  <a:schemeClr val="accent1"/>
                </a:solidFill>
              </a:rPr>
              <a:t>DoNotOpen</a:t>
            </a:r>
            <a:r>
              <a:rPr lang="en-US" sz="4000" dirty="0"/>
              <a:t>!</a:t>
            </a:r>
            <a:endParaRPr lang="ru-RU" sz="4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6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Тесты по спецификации — это просто</a:t>
            </a:r>
            <a:endParaRPr lang="en-US" dirty="0"/>
          </a:p>
          <a:p>
            <a:r>
              <a:rPr lang="ru-RU" dirty="0"/>
              <a:t>Про взаимодействие разных пунктов спецификации подумать трудно (</a:t>
            </a:r>
            <a:r>
              <a:rPr lang="en-US" dirty="0"/>
              <a:t>E3</a:t>
            </a:r>
            <a:r>
              <a:rPr lang="ru-RU" dirty="0"/>
              <a:t>)</a:t>
            </a:r>
          </a:p>
          <a:p>
            <a:r>
              <a:rPr lang="ru-RU" dirty="0"/>
              <a:t>Про тесты на производительность вспомнить труднее</a:t>
            </a:r>
            <a:r>
              <a:rPr lang="en-US" dirty="0"/>
              <a:t> </a:t>
            </a:r>
            <a:r>
              <a:rPr lang="ru-RU" dirty="0"/>
              <a:t>(9</a:t>
            </a:r>
            <a:r>
              <a:rPr lang="en-US" dirty="0"/>
              <a:t>9</a:t>
            </a:r>
            <a:r>
              <a:rPr lang="ru-RU" dirty="0"/>
              <a:t>8, 9</a:t>
            </a:r>
            <a:r>
              <a:rPr lang="en-US" dirty="0"/>
              <a:t>9</a:t>
            </a:r>
            <a:r>
              <a:rPr lang="ru-RU" dirty="0"/>
              <a:t>9)</a:t>
            </a:r>
          </a:p>
          <a:p>
            <a:r>
              <a:rPr lang="ru-RU" dirty="0"/>
              <a:t>Тесты не заменяют </a:t>
            </a:r>
            <a:r>
              <a:rPr lang="en-US" dirty="0"/>
              <a:t>Code Review</a:t>
            </a:r>
            <a:r>
              <a:rPr lang="ru-RU" dirty="0"/>
              <a:t> (</a:t>
            </a:r>
            <a:r>
              <a:rPr lang="en-US" dirty="0"/>
              <a:t>STA)</a:t>
            </a:r>
          </a:p>
          <a:p>
            <a:r>
              <a:rPr lang="en-US" dirty="0"/>
              <a:t>Code Review</a:t>
            </a:r>
            <a:r>
              <a:rPr lang="ru-RU" dirty="0"/>
              <a:t> не заменяет тесты</a:t>
            </a:r>
            <a:r>
              <a:rPr lang="en-US" dirty="0"/>
              <a:t> (CR)</a:t>
            </a:r>
            <a:endParaRPr lang="ru-RU" dirty="0"/>
          </a:p>
          <a:p>
            <a:r>
              <a:rPr lang="ru-RU" dirty="0"/>
              <a:t>Большие цифры в </a:t>
            </a:r>
            <a:r>
              <a:rPr lang="ru-RU" dirty="0" err="1"/>
              <a:t>лидерборде</a:t>
            </a:r>
            <a:r>
              <a:rPr lang="ru-RU" dirty="0"/>
              <a:t> — плохо (</a:t>
            </a:r>
            <a:r>
              <a:rPr lang="en-US" dirty="0" err="1"/>
              <a:t>Overspecification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Разбор</a:t>
            </a:r>
            <a:r>
              <a:rPr lang="en-US" dirty="0"/>
              <a:t> 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94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Будет ли тест понятен </a:t>
            </a:r>
            <a:r>
              <a:rPr lang="ru-RU" dirty="0" err="1"/>
              <a:t>ревьюеру</a:t>
            </a:r>
            <a:r>
              <a:rPr lang="ru-RU" dirty="0"/>
              <a:t>?</a:t>
            </a:r>
          </a:p>
          <a:p>
            <a:r>
              <a:rPr lang="ru-RU" dirty="0"/>
              <a:t>Сможет ли </a:t>
            </a:r>
            <a:r>
              <a:rPr lang="ru-RU" dirty="0" err="1"/>
              <a:t>ревьюер</a:t>
            </a:r>
            <a:r>
              <a:rPr lang="ru-RU" dirty="0"/>
              <a:t> быстро убедиться в корректности теста?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Доверие тестам</a:t>
            </a:r>
          </a:p>
        </p:txBody>
      </p:sp>
    </p:spTree>
    <p:extLst>
      <p:ext uri="{BB962C8B-B14F-4D97-AF65-F5344CB8AC3E}">
        <p14:creationId xmlns:p14="http://schemas.microsoft.com/office/powerpoint/2010/main" val="362259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 class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Superman_Should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SaveKittenFromTree</a:t>
            </a:r>
            <a:r>
              <a:rPr lang="en-US" dirty="0"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latin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superman.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Act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7F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IsTrue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kitten.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IsSaved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WearRedBlueSuit_WhenAtWork</a:t>
            </a:r>
            <a:r>
              <a:rPr lang="en-US" dirty="0" smtClean="0">
                <a:latin typeface="Consolas" panose="020B0609020204030204" pitchFamily="49" charset="0"/>
              </a:rPr>
              <a:t>(){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Тесты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1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628780"/>
            <a:ext cx="9601133" cy="360044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rrange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ct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ssert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Правильная структура теста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1295400" y="5516883"/>
            <a:ext cx="5603203" cy="791842"/>
            <a:chOff x="6243139" y="2461370"/>
            <a:chExt cx="5603203" cy="791842"/>
          </a:xfrm>
        </p:grpSpPr>
        <p:sp>
          <p:nvSpPr>
            <p:cNvPr id="5" name="TextBox 4"/>
            <p:cNvSpPr txBox="1"/>
            <p:nvPr/>
          </p:nvSpPr>
          <p:spPr>
            <a:xfrm>
              <a:off x="6891139" y="2595681"/>
              <a:ext cx="49552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AAA / ZIP_TESTS.CS</a:t>
              </a:r>
            </a:p>
          </p:txBody>
        </p:sp>
        <p:pic>
          <p:nvPicPr>
            <p:cNvPr id="6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920" y="1606796"/>
            <a:ext cx="904691" cy="11715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233" y="2342056"/>
            <a:ext cx="1886047" cy="1905098"/>
          </a:xfrm>
          <a:prstGeom prst="rect">
            <a:avLst/>
          </a:prstGeom>
        </p:spPr>
      </p:pic>
      <p:grpSp>
        <p:nvGrpSpPr>
          <p:cNvPr id="15" name="Группа 14"/>
          <p:cNvGrpSpPr/>
          <p:nvPr/>
        </p:nvGrpSpPr>
        <p:grpSpPr>
          <a:xfrm>
            <a:off x="4433205" y="1683940"/>
            <a:ext cx="2388654" cy="3905300"/>
            <a:chOff x="6095966" y="1628775"/>
            <a:chExt cx="2388654" cy="3905300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66" y="1628775"/>
              <a:ext cx="2260715" cy="252030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176120" y="4149080"/>
              <a:ext cx="130850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</a:rPr>
                <a:t>S</a:t>
              </a:r>
              <a:r>
                <a:rPr lang="en-US" sz="2800" dirty="0"/>
                <a:t>ystem</a:t>
              </a:r>
            </a:p>
            <a:p>
              <a:r>
                <a:rPr lang="en-US" sz="2800" dirty="0">
                  <a:solidFill>
                    <a:schemeClr val="accent1"/>
                  </a:solidFill>
                </a:rPr>
                <a:t>U</a:t>
              </a:r>
              <a:r>
                <a:rPr lang="en-US" sz="2800" dirty="0"/>
                <a:t>nder</a:t>
              </a:r>
              <a:br>
                <a:rPr lang="en-US" sz="2800" dirty="0"/>
              </a:br>
              <a:r>
                <a:rPr lang="en-US" sz="2800" dirty="0">
                  <a:solidFill>
                    <a:schemeClr val="accent1"/>
                  </a:solidFill>
                </a:rPr>
                <a:t>T</a:t>
              </a:r>
              <a:r>
                <a:rPr lang="en-US" sz="2800" dirty="0"/>
                <a:t>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Что должно быть в имени</a:t>
            </a:r>
            <a:r>
              <a:rPr lang="en-US" dirty="0"/>
              <a:t> </a:t>
            </a:r>
            <a:r>
              <a:rPr lang="ru-RU" dirty="0"/>
              <a:t>теста?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Conditions: preconditions, input, state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 Under Test: class name, method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Expected </a:t>
            </a:r>
            <a:r>
              <a:rPr lang="en-US" dirty="0" err="1"/>
              <a:t>behaviour</a:t>
            </a:r>
            <a:r>
              <a:rPr lang="en-US" dirty="0"/>
              <a:t> / Requirement to check</a:t>
            </a:r>
          </a:p>
          <a:p>
            <a:endParaRPr lang="en-US" dirty="0"/>
          </a:p>
          <a:p>
            <a:r>
              <a:rPr lang="en-US" sz="2800" dirty="0">
                <a:hlinkClick r:id="rId3"/>
              </a:rPr>
              <a:t>http://java.dzone.com/articles/7-popular-unit-test-naming</a:t>
            </a:r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0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ParserTests.TestParse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  <a:p>
            <a:r>
              <a:rPr lang="en-US" dirty="0" err="1"/>
              <a:t>ParserTests.Parse_Fails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r>
              <a:rPr lang="en-US" dirty="0" err="1"/>
              <a:t>ParserTests.Parse_BigNumbers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r>
              <a:rPr lang="en-US" dirty="0" err="1"/>
              <a:t>ParserTests.Parse_NumbersGreaterThanMaxInt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en-US" dirty="0"/>
          </a:p>
          <a:p>
            <a:r>
              <a:rPr lang="en-US" dirty="0" err="1"/>
              <a:t>ParserTests.Fail_OnNegativeNumbers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893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sAdult_AgeLessThan18_False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 err="1" smtClean="0"/>
              <a:t>ParseInt_Should.Fail_OnNonNumber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 err="1" smtClean="0"/>
              <a:t>Stack_Should.BeEmpty_AfterCreation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When_MandatoryFieldsAreMissing_Expect_StudentAdmissionToFail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295400" y="5516883"/>
            <a:ext cx="9290494" cy="791842"/>
            <a:chOff x="6243139" y="2461370"/>
            <a:chExt cx="9290494" cy="791842"/>
          </a:xfrm>
        </p:grpSpPr>
        <p:sp>
          <p:nvSpPr>
            <p:cNvPr id="7" name="TextBox 6"/>
            <p:cNvSpPr txBox="1"/>
            <p:nvPr/>
          </p:nvSpPr>
          <p:spPr>
            <a:xfrm>
              <a:off x="6891139" y="2595681"/>
              <a:ext cx="86424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SPECIFICATIONS / STACK_SPECIFICATION.CS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8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900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2852019"/>
            <a:ext cx="9601133" cy="3456711"/>
          </a:xfrm>
        </p:spPr>
        <p:txBody>
          <a:bodyPr/>
          <a:lstStyle/>
          <a:p>
            <a:r>
              <a:rPr lang="en-US" dirty="0"/>
              <a:t>Local Hero</a:t>
            </a:r>
            <a:endParaRPr lang="ru-RU" dirty="0"/>
          </a:p>
          <a:p>
            <a:r>
              <a:rPr lang="en-US" dirty="0"/>
              <a:t>Loudmouth</a:t>
            </a:r>
            <a:endParaRPr lang="ru-RU" dirty="0"/>
          </a:p>
          <a:p>
            <a:r>
              <a:rPr lang="en-US" dirty="0"/>
              <a:t>Free Ride</a:t>
            </a:r>
            <a:endParaRPr lang="ru-RU" dirty="0"/>
          </a:p>
          <a:p>
            <a:r>
              <a:rPr lang="en-US" dirty="0"/>
              <a:t>Over</a:t>
            </a:r>
            <a:r>
              <a:rPr lang="ru-RU" dirty="0"/>
              <a:t> </a:t>
            </a:r>
            <a:r>
              <a:rPr lang="en-US" dirty="0"/>
              <a:t>specification</a:t>
            </a:r>
          </a:p>
          <a:p>
            <a:endParaRPr lang="en-US" dirty="0"/>
          </a:p>
          <a:p>
            <a:r>
              <a:rPr lang="en-US" sz="2800" dirty="0">
                <a:hlinkClick r:id="rId3"/>
              </a:rPr>
              <a:t>http://blog.james-carr.org/2006/11/03/tdd-anti-patterns/</a:t>
            </a:r>
            <a:r>
              <a:rPr lang="en-US" sz="2800" dirty="0"/>
              <a:t>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Антипаттерны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1295400" y="1628775"/>
            <a:ext cx="4859089" cy="791842"/>
            <a:chOff x="6243139" y="2461370"/>
            <a:chExt cx="4859089" cy="791842"/>
          </a:xfrm>
        </p:grpSpPr>
        <p:sp>
          <p:nvSpPr>
            <p:cNvPr id="8" name="TextBox 7"/>
            <p:cNvSpPr txBox="1"/>
            <p:nvPr/>
          </p:nvSpPr>
          <p:spPr>
            <a:xfrm>
              <a:off x="6891139" y="2595681"/>
              <a:ext cx="42110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ANTIPATTERNS</a:t>
              </a:r>
            </a:p>
          </p:txBody>
        </p:sp>
        <p:pic>
          <p:nvPicPr>
            <p:cNvPr id="9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17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13438</TotalTime>
  <Words>1159</Words>
  <Application>Microsoft Office PowerPoint</Application>
  <PresentationFormat>Широкоэкранный</PresentationFormat>
  <Paragraphs>242</Paragraphs>
  <Slides>27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ТЕСТИРОВАНИЕ</vt:lpstr>
      <vt:lpstr>Презентация PowerPoint</vt:lpstr>
      <vt:lpstr>Доверие тестам</vt:lpstr>
      <vt:lpstr>Тесты как спецификация</vt:lpstr>
      <vt:lpstr>Правильная структура теста</vt:lpstr>
      <vt:lpstr>Имя теста как спецификация</vt:lpstr>
      <vt:lpstr>Имя теста как спецификация</vt:lpstr>
      <vt:lpstr>Имя теста как спецификация</vt:lpstr>
      <vt:lpstr>Антипаттерны</vt:lpstr>
      <vt:lpstr>пишем тесты легко</vt:lpstr>
      <vt:lpstr>Борьба с дублированием</vt:lpstr>
      <vt:lpstr>Презентация PowerPoint</vt:lpstr>
      <vt:lpstr>Презентация PowerPoint</vt:lpstr>
      <vt:lpstr>Презентация PowerPoint</vt:lpstr>
      <vt:lpstr>Parametrized tests</vt:lpstr>
      <vt:lpstr>Пример спецификации тестами</vt:lpstr>
      <vt:lpstr>Порефакторим?</vt:lpstr>
      <vt:lpstr>Презентация PowerPoint</vt:lpstr>
      <vt:lpstr>Презентация PowerPoint</vt:lpstr>
      <vt:lpstr>Ограничение по времени</vt:lpstr>
      <vt:lpstr>Fluent Assertions</vt:lpstr>
      <vt:lpstr>Fluent Assertions</vt:lpstr>
      <vt:lpstr>Live Templates &amp; HotKeys (Resharper)</vt:lpstr>
      <vt:lpstr>challenge</vt:lpstr>
      <vt:lpstr>cHALLENGE</vt:lpstr>
      <vt:lpstr>cHALLENGE</vt:lpstr>
      <vt:lpstr>Разбор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Шеломенцев Иван Антонович</cp:lastModifiedBy>
  <cp:revision>245</cp:revision>
  <dcterms:created xsi:type="dcterms:W3CDTF">2013-06-28T10:07:11Z</dcterms:created>
  <dcterms:modified xsi:type="dcterms:W3CDTF">2017-09-22T10:15:26Z</dcterms:modified>
</cp:coreProperties>
</file>