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Quattrocento Sans"/>
      <p:regular r:id="rId39"/>
      <p:bold r:id="rId40"/>
      <p:italic r:id="rId41"/>
      <p:boldItalic r:id="rId42"/>
    </p:embeddedFont>
    <p:embeddedFont>
      <p:font typeface="JetBrains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bold.fntdata"/><Relationship Id="rId20" Type="http://schemas.openxmlformats.org/officeDocument/2006/relationships/slide" Target="slides/slide14.xml"/><Relationship Id="rId42" Type="http://schemas.openxmlformats.org/officeDocument/2006/relationships/font" Target="fonts/QuattrocentoSans-boldItalic.fntdata"/><Relationship Id="rId41" Type="http://schemas.openxmlformats.org/officeDocument/2006/relationships/font" Target="fonts/QuattrocentoSans-italic.fntdata"/><Relationship Id="rId22" Type="http://schemas.openxmlformats.org/officeDocument/2006/relationships/slide" Target="slides/slide16.xml"/><Relationship Id="rId44" Type="http://schemas.openxmlformats.org/officeDocument/2006/relationships/font" Target="fonts/JetBrainsMono-bold.fntdata"/><Relationship Id="rId21" Type="http://schemas.openxmlformats.org/officeDocument/2006/relationships/slide" Target="slides/slide15.xml"/><Relationship Id="rId43" Type="http://schemas.openxmlformats.org/officeDocument/2006/relationships/font" Target="fonts/JetBrainsMono-regular.fntdata"/><Relationship Id="rId24" Type="http://schemas.openxmlformats.org/officeDocument/2006/relationships/slide" Target="slides/slide18.xml"/><Relationship Id="rId46" Type="http://schemas.openxmlformats.org/officeDocument/2006/relationships/font" Target="fonts/JetBrainsMono-boldItalic.fntdata"/><Relationship Id="rId23" Type="http://schemas.openxmlformats.org/officeDocument/2006/relationships/slide" Target="slides/slide17.xml"/><Relationship Id="rId45" Type="http://schemas.openxmlformats.org/officeDocument/2006/relationships/font" Target="fonts/JetBrains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QuattrocentoSans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4a02237a0_5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44a02237a0_5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Кто уже применял NUnit или подобные тесты?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r>
              <a:rPr lang="ru"/>
              <a:t>Зачем нужно тестирование? 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оперативная обратная связь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качество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доверие к коду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Быстрая проверка изменений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/>
              <a:t>Не все тесты одинаково полезны.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Их тоже нужно писать хорошо.</a:t>
            </a:r>
            <a:endParaRPr/>
          </a:p>
        </p:txBody>
      </p:sp>
      <p:sp>
        <p:nvSpPr>
          <p:cNvPr id="125" name="Google Shape;125;g244a02237a0_5_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4a02237a0_5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44a02237a0_5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Правильная структура теста повышает читаемость, а =&gt; поддерживаемость.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"/>
              <a:t>Давайте задумаемся, что есть в каждом тесте?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написать хороший тест – хороший вопрос, и, конечно, мы не первый, кто об этом задумался.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AAA – паттерн, описывающий любой тест. Раз это так, то незачем скрывать эту структуру, лучше её явно поддерживать.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Много Assert-ов — плохо. Непонятно, что проверяет тест.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каждый тест проверяет что-то одно, все множество тестов специфицируют тестируемый модуль.</a:t>
            </a:r>
            <a:endParaRPr/>
          </a:p>
        </p:txBody>
      </p:sp>
      <p:sp>
        <p:nvSpPr>
          <p:cNvPr id="193" name="Google Shape;193;g244a02237a0_5_1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4a02237a0_5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44a02237a0_5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Один из способов объяснить, как нужно что-то делать – показать, как делать не нужно. Посмотрим на самые часто встречаемые антипаттерны. Остальные вы можете посмотреть по ссылке.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Всё время спрашивать, почему что-то плохо. Тест много всего делает? Плохо? Почему?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Открой файл с примерами.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Сначала спроси, что лишнего видят слушатели, потом объясни, если не сказали всего.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Local Hero – не будет работать на других машинах.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Loudmouth (крикун) – тест не является автоматическим: что-то выводит, но exception не кидает.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История: Вы решили ознакомиться с работой какой-то библиотеки, накидали тестов, которые что-то выводят в консоль, что-то пишут на диск или ещё что-то в этом роде, провели эксперименты, освоились с библиотекой и забыли про них. Это мусорные тесты, которые по своей сути ничего не проверяют, а значит, что хранить их не нужно.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Free Ride – тестируется все подряд (много act, много assert)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Over specification – создается одна ситуация, но в ней тестируется все (один act, много assert)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Только хорошо написанные тесты могут служить спецификацией.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44a02237a0_5_1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4a02237a0_5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44a02237a0_5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 не пишем тесты сразу?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Вот вы слышали про тестировании, а всегда ли писали тесты?  А почему?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МНОЖЕСТВО причин.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ru"/>
              <a:t>Фичи стынут, пользователи страдают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ru"/>
              <a:t>Не знаю, как написать тесты хорошо, не буду писать никаких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ru"/>
              <a:t>Много работы (особенно в начале), а видимого результата нет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Давайте избавимся хотя бы от проблемы, с которой сталкиваешься прямо сразу, как садишься писать тест.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делать?</a:t>
            </a:r>
            <a:endParaRPr/>
          </a:p>
        </p:txBody>
      </p:sp>
      <p:sp>
        <p:nvSpPr>
          <p:cNvPr id="213" name="Google Shape;213;g244a02237a0_5_1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4a02237a0_5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44a02237a0_5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"/>
              <a:t>Нужно настроить окружение таким образом, чтобы тесты писались как можно легче.</a:t>
            </a:r>
            <a:endParaRPr/>
          </a:p>
        </p:txBody>
      </p:sp>
      <p:sp>
        <p:nvSpPr>
          <p:cNvPr id="219" name="Google Shape;219;g244a02237a0_5_1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4a02237a0_5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44a02237a0_5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Прежде всего нужно сделать всё для того, чтобы не писать несколько раз одно и то же.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нам в этом поможет?</a:t>
            </a:r>
            <a:endParaRPr/>
          </a:p>
        </p:txBody>
      </p:sp>
      <p:sp>
        <p:nvSpPr>
          <p:cNvPr id="226" name="Google Shape;226;g244a02237a0_5_1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4a02237a0_5_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244a02237a0_5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Первое, с чем приходится столкнуться – подготовка окружения к тесту и чистка и восстановление окружения после теста.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помощью специальных аттрибутов можно указать, что метод нужно запускать: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-один раз перед или после всех тестов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перед или после каждого теста</a:t>
            </a:r>
            <a:endParaRPr/>
          </a:p>
        </p:txBody>
      </p:sp>
      <p:sp>
        <p:nvSpPr>
          <p:cNvPr id="232" name="Google Shape;232;g244a02237a0_5_1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4a02237a0_5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44a02237a0_5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44a02237a0_5_1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44a02237a0_5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Здесь не нужно останавливаться подробнее при первом чтении. </a:t>
            </a:r>
            <a:br>
              <a:rPr lang="ru"/>
            </a:br>
            <a:r>
              <a:rPr lang="ru"/>
              <a:t>Но здесь это есть и будет нужно или интересно, можно почитать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Вторая проблема – данные и объекты для самого теста. С различными вариациями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Открываем пример.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– сделать так, чтобы создать нужный объект было легко. При этом не должна пострадать читаемость</a:t>
            </a:r>
            <a:endParaRPr/>
          </a:p>
        </p:txBody>
      </p:sp>
      <p:sp>
        <p:nvSpPr>
          <p:cNvPr id="245" name="Google Shape;245;g244a02237a0_5_1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44a02237a0_5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244a02237a0_5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"/>
              <a:t>Ещё junit умеет такие классные штуки ParameterizedTest и ValueSource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/>
              <a:t>В ValueSource можно передать какие-то фиксированные значения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/>
              <a:t>Также у junit есть CsvSource и EnumSource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4" name="Google Shape;254;g244a02237a0_5_1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44a02237a0_5_1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44a02237a0_5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44a02237a0_5_1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4a02237a0_5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44a02237a0_5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Тесты дают доверие к коду, но только если есть доверие к самим тестам.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Во-первых, если тест не понятен, то когда он упадёт (выполнит своё предназначение), это проигнорируют, тест закомментируют или и вовсе удалят.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Поэтому для тестов критически важно быть читаемыми и понятными.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Во-вторых, если ты не доверяешь тесту, то всё закончится тем, что ты сам будешь сидеть и проверять вручную. Зачем же тогда тесты?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что сделать, чтобы повысить доверие к тестам.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44a02237a0_5_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44a02237a0_5_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244a02237a0_5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Неочевидный синтаксис у Assert.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должно быть сначала, а что в конце?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Кстати, в JavaScript всё наоборот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перепутать местами actual и expected, то при срабатывании теста output будет не ясен.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«эээээ…Я же так и написал, чего он ругается?»</a:t>
            </a:r>
            <a:endParaRPr/>
          </a:p>
        </p:txBody>
      </p:sp>
      <p:sp>
        <p:nvSpPr>
          <p:cNvPr id="270" name="Google Shape;270;g244a02237a0_5_1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44a02237a0_5_2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244a02237a0_5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Options лучше читается, но можно и просто o =&gt; o….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currentSyntax =&gt;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new[] {1,2,3}.ShouldBeEquivalentTo(new [] {3,2,1});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new[] {1,2,3}.ShouldAllBeEquivalentTo(new [] {1,2,3}, options =&gt; options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/>
              <a:t>.WithStrictOrdering());</a:t>
            </a:r>
            <a:endParaRPr/>
          </a:p>
        </p:txBody>
      </p:sp>
      <p:sp>
        <p:nvSpPr>
          <p:cNvPr id="278" name="Google Shape;278;g244a02237a0_5_20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44a02237a0_5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244a02237a0_5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Можем ожидать исключения только от функции.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Проверяющая система ее вызовет сама, поймает исключение и возможно кинет свое.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244a02237a0_5_2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44a02237a0_5_2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244a02237a0_5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"/>
              <a:t>Junit умеет много всего интересного. Просмотрите хотя бы один раз его документацию на junit.org. Вот пример того, что можно там найти.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@Tineout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- : Достаточно грубая проверка производительности. Полноценная проверка производительности – это большая отдельная тема.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+ : Помогает обнаружить изъяны в реализации.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пользоваться Timeout’ом? Какое значение в мс адекватное?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он должен ловить?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O(n) VS O(n^2) и прочее.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44a02237a0_5_2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44a02237a0_5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44a02237a0_5_2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44a02237a0_5_2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244a02237a0_5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Показываем как быстро можно нагенерировать темплейт для юнитов</a:t>
            </a:r>
            <a:endParaRPr/>
          </a:p>
        </p:txBody>
      </p:sp>
      <p:sp>
        <p:nvSpPr>
          <p:cNvPr id="306" name="Google Shape;306;g244a02237a0_5_2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44a02237a0_5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44a02237a0_5_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44a02237a0_5_2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244a02237a0_5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Обязательно сделать перерыв перед челеджем.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Мартовский кролик написал кучу реализаций, но не успел написать тесты…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Итак, на первую часть даётся час, потому полчаса на do not open.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ещё полчаса на разбор и решение.</a:t>
            </a:r>
            <a:endParaRPr/>
          </a:p>
        </p:txBody>
      </p:sp>
      <p:sp>
        <p:nvSpPr>
          <p:cNvPr id="319" name="Google Shape;319;g244a02237a0_5_2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44a02237a0_5_2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244a02237a0_5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7F"/>
                </a:solidFill>
                <a:latin typeface="Consolas"/>
                <a:ea typeface="Consolas"/>
                <a:cs typeface="Consolas"/>
                <a:sym typeface="Consolas"/>
              </a:rPr>
              <a:t>Аккуратно рассказать про челендж, показать правильную реализацию, неправильные реализации.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7F"/>
                </a:solidFill>
                <a:latin typeface="Consolas"/>
                <a:ea typeface="Consolas"/>
                <a:cs typeface="Consolas"/>
                <a:sym typeface="Consolas"/>
              </a:rPr>
              <a:t>Правильная открыта, неправильные закрыты – не подсматривать!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7F"/>
                </a:solidFill>
                <a:latin typeface="Consolas"/>
                <a:ea typeface="Consolas"/>
                <a:cs typeface="Consolas"/>
                <a:sym typeface="Consolas"/>
              </a:rPr>
              <a:t>Показать монитор.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7F"/>
                </a:solidFill>
                <a:latin typeface="Consolas"/>
                <a:ea typeface="Consolas"/>
                <a:cs typeface="Consolas"/>
                <a:sym typeface="Consolas"/>
              </a:rPr>
              <a:t>Некоретные имплментации должны падать хотя бы на одном тесте, чтобы это проверить достаточно запустить IncorrectImplementation Test</a:t>
            </a:r>
            <a:endParaRPr>
              <a:solidFill>
                <a:srgbClr val="0000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7F"/>
                </a:solidFill>
                <a:latin typeface="Consolas"/>
                <a:ea typeface="Consolas"/>
                <a:cs typeface="Consolas"/>
                <a:sym typeface="Consolas"/>
              </a:rPr>
              <a:t>WordsStatisticsImpl должен проходить ВСЕ тесты.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7F"/>
                </a:solidFill>
                <a:latin typeface="Consolas"/>
                <a:ea typeface="Consolas"/>
                <a:cs typeface="Consolas"/>
                <a:sym typeface="Consolas"/>
              </a:rPr>
              <a:t>WordStatisticsXXX – некорректные реализации. На каждой должен падать хотя бы один тест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7F"/>
                </a:solidFill>
                <a:latin typeface="Consolas"/>
                <a:ea typeface="Consolas"/>
                <a:cs typeface="Consolas"/>
                <a:sym typeface="Consolas"/>
              </a:rPr>
              <a:t>Запуск по Ctrl+F5</a:t>
            </a:r>
            <a:endParaRPr>
              <a:solidFill>
                <a:srgbClr val="0000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7F"/>
                </a:solidFill>
                <a:latin typeface="Consolas"/>
                <a:ea typeface="Consolas"/>
                <a:cs typeface="Consolas"/>
                <a:sym typeface="Consolas"/>
              </a:rPr>
              <a:t>Дать час, чтобы студенты поделали сами, в закрытую.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7F"/>
                </a:solidFill>
                <a:latin typeface="Consolas"/>
                <a:ea typeface="Consolas"/>
                <a:cs typeface="Consolas"/>
                <a:sym typeface="Consolas"/>
              </a:rPr>
              <a:t>ЦЕЛЬ 1: за первые 15 минут у каждой пары должна быть хотя бы ОДНА заваленная реализация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7F"/>
                </a:solidFill>
                <a:latin typeface="Consolas"/>
                <a:ea typeface="Consolas"/>
                <a:cs typeface="Consolas"/>
                <a:sym typeface="Consolas"/>
              </a:rPr>
              <a:t>После часа разрешить открыть реализации, дать ещё 20 минут на доработку.</a:t>
            </a:r>
            <a:endParaRPr/>
          </a:p>
        </p:txBody>
      </p:sp>
      <p:sp>
        <p:nvSpPr>
          <p:cNvPr id="325" name="Google Shape;325;g244a02237a0_5_2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44a02237a0_5_2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244a02237a0_5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По явно написанным требованиям легко писать тесты. Другими словами, что самое простое – это взять спеку и по ней написать тесты, либо взять проверенный рабочий код и по нему написать тесты.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Е3: 10 пробелов и символ. Что должно произойти? Не всегда очевидно, как взаимодействуют отдельные требования.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998, 999 -&gt; Вот где спасёт таймаут. Ну и код ревью. Опытный инженер сразу увидит дорогие операции для List’а.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Нужно создать цикл 10_000 повторений.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string.</a:t>
            </a:r>
            <a:r>
              <a:rPr b="1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IsNullOrEmpty</a:t>
            </a:r>
            <a:r>
              <a:rPr b="0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(word) (вместо orWhitespace): при ревью возможно, что на это не обратят внимания. Потому что «</a:t>
            </a:r>
            <a:r>
              <a:rPr b="1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рзеузльаттам илссоевадний одонго анлигсйокго унвиертисета, не иеемт занчнеия, в каокм проякде рсапжоолены бкувы в солве. Галовне, чотбы преавя и пслонедяя бквуы блыи на мсете. осатьлыне бкувы мгоут селдовтаь в плоонм бсепордяке, все-рвано ткест чтаитсея без побрелм. Пичрионй эгото ялвятеся то, что мы не чиаетм кдаужю бкуву по отдльенотси, а все солво цлиеком.</a:t>
            </a:r>
            <a:r>
              <a:rPr b="0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5. </a:t>
            </a:r>
            <a:r>
              <a:rPr b="0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</a:t>
            </a:r>
            <a:r>
              <a:rPr b="1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r>
              <a:rPr b="0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readonly IDictionary&lt;string, int&gt; stats = new Dictionary&lt;string, int&gt;();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это отловить?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r>
              <a:rPr lang="ru"/>
              <a:t>6. Много тестов, проверяющих одно и то же – это признак Overspecification из Антипаттернов, что не есть хорошо.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Почему?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Каждую колонку можно рассматривать как требование из спецификации. Мы живём в изменяющемся мире, условия меняются, требования меняются, соответственно тесты и реализация тоже должны меняться. Но когда у тебя 12 тестов, проверяющих одно и то же требование. То при изменении этого требования, придётся поменять 12 тестов. А если этих тестов 20? 100?..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/>
              <a:t>Подытожим: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Легко писать тесты по существующему проверенному коду и/или спецификации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Не всегда очевидно взаимодействие требований.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Тесты не заменяют CR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CR не заменяет тестов. И то, и другое – инструменты, которыми можно предотвратить </a:t>
            </a:r>
            <a:r>
              <a:rPr b="1" lang="ru"/>
              <a:t>почти</a:t>
            </a:r>
            <a:r>
              <a:rPr lang="ru"/>
              <a:t> все проблемы при использовании их вместе.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9" name="Google Shape;349;g244a02237a0_5_2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4a02237a0_5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44a02237a0_5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"/>
              <a:t>Что здесь происходит? Что делает класс Superman?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Тесты, как и хороший код, должны рассказывать историю.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 названий тестов можно составить короткое описание функционала.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 тому же это документация сама следит за тем, чтобы соответствовать коду.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же   должно быть в названии тестов?</a:t>
            </a:r>
            <a:endParaRPr/>
          </a:p>
        </p:txBody>
      </p:sp>
      <p:sp>
        <p:nvSpPr>
          <p:cNvPr id="140" name="Google Shape;140;g244a02237a0_5_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44a02237a0_5_2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244a02237a0_5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По явно написанным требованиям легко писать тесты. Другими словами, что самое простое – это взять спеку и по ней написать тесты, либо взять проверенный рабочий код и по нему написать тесты.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Е3: 10 пробелов и символ. Что должно произойти? Не всегда очевидно, как взаимодействуют отдельные требования.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998, 999 -&gt; Вот где спасёт таймаут. Ну и код ревью. Опытный инженер сразу увидит дорогие операции для List’а.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Нужно создать цикл 10_000 повторений.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string.</a:t>
            </a:r>
            <a:r>
              <a:rPr b="1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IsNullOrEmpty</a:t>
            </a:r>
            <a:r>
              <a:rPr b="0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(word): при ревью возможно, что на это не обратят внимания. Потому что «</a:t>
            </a:r>
            <a:r>
              <a:rPr b="1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рзеузльаттам илссоевадний одонго анлигсйокго унвиертисета, не иеемт занчнеия, в каокм проякде рсапжоолены бкувы в солве. Галовне, чотбы преавя и пслонедяя бквуы блыи на мсете. осатьлыне бкувы мгоут селдовтаь в плоонм бсепордяке, все-рвано ткест чтаитсея без побрелм. Пичрионй эгото ялвятеся то, что мы не чиаетм кдаужю бкуву по отдльенотси, а все солво цлиеком.</a:t>
            </a:r>
            <a:r>
              <a:rPr b="0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5. </a:t>
            </a:r>
            <a:r>
              <a:rPr b="0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</a:t>
            </a:r>
            <a:r>
              <a:rPr b="1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r>
              <a:rPr b="0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readonly IDictionary&lt;string, int&gt; stats = new Dictionary&lt;string, int&gt;();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это отловить?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r>
              <a:rPr lang="ru"/>
              <a:t>6. Много тестов, проверяющих одно и то же – это признак Overspecification из Антипаттернов, что не есть хорошо.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Почему?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Каждую колонку можно рассматривать как требование из спецификации. Мы живём в изменяющемся мире, условия меняются, требования меняются, соответственно тесты и реализация тоже должны меняться. Но когда у тебя 12 тестов, проверяющих одно и то же требование. То при изменении этого требования, придётся поменять 12 тестов. А если этих тестов 20? 100?..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/>
              <a:t>Подытожим: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Легко писать тесты по существующему проверенному коду и/или спецификации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Не всегда очевидно взаимодействие требований.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Тесты не заменяют CR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CR не заменяет тестов. И то, и другое – инструменты, которыми можно предотвратить </a:t>
            </a:r>
            <a:r>
              <a:rPr b="1" lang="ru"/>
              <a:t>почти</a:t>
            </a:r>
            <a:r>
              <a:rPr lang="ru"/>
              <a:t> все проблемы при использовании их вместе.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7" name="Google Shape;357;g244a02237a0_5_2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44a02237a0_5_2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244a02237a0_5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По явно написанным требованиям легко писать тесты. Другими словами, что самое простое – это взять спеку и по ней написать тесты, либо взять проверенный рабочий код и по нему написать тесты.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Е3: 10 пробелов и символ. Что должно произойти? Не всегда очевидно, как взаимодействуют отдельные требования.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998, 999 -&gt; Вот где спасёт таймаут. Ну и код ревью. Опытный инженер сразу увидит дорогие операции для List’а.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Нужно создать цикл 10_000 повторений.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string.</a:t>
            </a:r>
            <a:r>
              <a:rPr b="1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IsNullOrEmpty</a:t>
            </a:r>
            <a:r>
              <a:rPr b="0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(word): при ревью возможно, что на это не обратят внимания. Потому что «</a:t>
            </a:r>
            <a:r>
              <a:rPr b="1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рзеузльаттам илссоевадний одонго анлигсйокго унвиертисета, не иеемт занчнеия, в каокм проякде рсапжоолены бкувы в солве. Галовне, чотбы преавя и пслонедяя бквуы блыи на мсете. осатьлыне бкувы мгоут селдовтаь в плоонм бсепордяке, все-рвано ткест чтаитсея без побрелм. Пичрионй эгото ялвятеся то, что мы не чиаетм кдаужю бкуву по отдльенотси, а все солво цлиеком.</a:t>
            </a:r>
            <a:r>
              <a:rPr b="0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5. </a:t>
            </a:r>
            <a:r>
              <a:rPr b="0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</a:t>
            </a:r>
            <a:r>
              <a:rPr b="1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r>
              <a:rPr b="0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readonly IDictionary&lt;string, int&gt; stats = new Dictionary&lt;string, int&gt;();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это отловить?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r>
              <a:rPr lang="ru"/>
              <a:t>6. Много тестов, проверяющих одно и то же – это признак Overspecification из Антипаттернов, что не есть хорошо.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Почему?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Каждую колонку можно рассматривать как требование из спецификации. Мы живём в изменяющемся мире, условия меняются, требования меняются, соответственно тесты и реализация тоже должны меняться. Но когда у тебя 12 тестов, проверяющих одно и то же требование. То при изменении этого требования, придётся поменять 12 тестов. А если этих тестов 20? 100?..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/>
              <a:t>Подытожим: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Легко писать тесты по существующему проверенному коду и/или спецификации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Не всегда очевидно взаимодействие требований.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Тесты не заменяют CR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CR не заменяет тестов. И то, и другое – инструменты, которыми можно предотвратить </a:t>
            </a:r>
            <a:r>
              <a:rPr b="1" lang="ru"/>
              <a:t>почти</a:t>
            </a:r>
            <a:r>
              <a:rPr lang="ru"/>
              <a:t> все проблемы при использовании их вместе.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5" name="Google Shape;365;g244a02237a0_5_28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44a02237a0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244a02237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Кто уже применял NUnit или подобные тесты?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r>
              <a:rPr lang="ru"/>
              <a:t>Зачем нужно тестирование? 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оперативная обратная связь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качество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доверие к коду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ru"/>
              <a:t>Быстрая проверка изменений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/>
              <a:t>Не все тесты одинаково полезны.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Их тоже нужно писать хорошо.</a:t>
            </a:r>
            <a:endParaRPr/>
          </a:p>
        </p:txBody>
      </p:sp>
      <p:sp>
        <p:nvSpPr>
          <p:cNvPr id="373" name="Google Shape;373;g244a02237a0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4a02237a0_5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44a02237a0_5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ru"/>
              <a:t>Что здесь происходит? Что делает класс Superman?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Тесты, как и хороший код, должны рассказывать историю.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 названий тестов можно составить короткое описание функционала.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 тому же эта документация сама следит за тем, чтобы соответствовать коду.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же   должно быть в названии тестов?</a:t>
            </a:r>
            <a:endParaRPr/>
          </a:p>
        </p:txBody>
      </p:sp>
      <p:sp>
        <p:nvSpPr>
          <p:cNvPr id="147" name="Google Shape;147;g244a02237a0_5_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4a02237a0_5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44a02237a0_5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/>
              <a:t>Какой класс тестируется? Какой метод?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/>
              <a:t>В каком состоянии система должна находиться до начала теста? Что на входе?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/>
              <a:t>Что должно произойти? Чего ни в коем случае не должно проийти? Какой результат?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4" name="Google Shape;154;g244a02237a0_5_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4a02237a0_5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44a02237a0_5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каких именах чего не хватает? А что лишнее?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TestParse – то, что этот класс что-то парсит ясно из названия класса, тест не говорит ничего о том, что происходит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Fails – когда? Почему?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BigNumbers – насколько big?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 слишком ли многословно?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44a02237a0_5_10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4a02237a0_5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44a02237a0_5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Дать подумать на первым примером, есть гипотеза, что они сильно задумаются, а потом скажут, что всё норм. Вывод: нужно привыкнуть к такой нотации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ParseInt – это метод какого-то класса. По умолчанию взят случай Success (поэтому это норм), но не понятно к какому классу относится данный метод, какой класс проверяет.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Резюме: нейминг – наше всё и не только для основного кода, но и для тестов.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Читаемые тесты ускоряют адаптацию нового члена команды в проект.</a:t>
            </a:r>
            <a:endParaRPr/>
          </a:p>
        </p:txBody>
      </p:sp>
      <p:sp>
        <p:nvSpPr>
          <p:cNvPr id="170" name="Google Shape;170;g244a02237a0_5_1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4a02237a0_5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44a02237a0_5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44a02237a0_5_1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4a02237a0_5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44a02237a0_5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Шрифт побольше</a:t>
            </a:r>
            <a:endParaRPr/>
          </a:p>
        </p:txBody>
      </p:sp>
      <p:sp>
        <p:nvSpPr>
          <p:cNvPr id="184" name="Google Shape;184;g244a02237a0_5_1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kontur.ru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971550" y="411956"/>
            <a:ext cx="7200900" cy="2159794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971550" y="2571750"/>
            <a:ext cx="7200900" cy="13501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3275857" y="3921954"/>
            <a:ext cx="4896596" cy="329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Заголовок и объект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971550" y="1221584"/>
            <a:ext cx="720085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0" name="Google Shape;60;p15"/>
          <p:cNvCxnSpPr/>
          <p:nvPr/>
        </p:nvCxnSpPr>
        <p:spPr>
          <a:xfrm>
            <a:off x="971550" y="1006079"/>
            <a:ext cx="7200850" cy="0"/>
          </a:xfrm>
          <a:prstGeom prst="straightConnector1">
            <a:avLst/>
          </a:prstGeom>
          <a:noFill/>
          <a:ln cap="flat" cmpd="sng" w="12700">
            <a:solidFill>
              <a:srgbClr val="D63E3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>
  <p:cSld name="Заголовок раздела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975376" y="2571785"/>
            <a:ext cx="7200800" cy="1350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900" lIns="0" spcFirstLastPara="1" rIns="0" wrap="square" tIns="4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3" name="Google Shape;63;p16"/>
          <p:cNvCxnSpPr/>
          <p:nvPr/>
        </p:nvCxnSpPr>
        <p:spPr>
          <a:xfrm>
            <a:off x="975375" y="2571750"/>
            <a:ext cx="7200850" cy="0"/>
          </a:xfrm>
          <a:prstGeom prst="straightConnector1">
            <a:avLst/>
          </a:prstGeom>
          <a:noFill/>
          <a:ln cap="flat" cmpd="sng" w="12700">
            <a:solidFill>
              <a:srgbClr val="D63E3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975375" y="1227220"/>
            <a:ext cx="7197076" cy="13445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>
  <p:cSld name="Два объекта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7" name="Google Shape;67;p17"/>
          <p:cNvCxnSpPr/>
          <p:nvPr/>
        </p:nvCxnSpPr>
        <p:spPr>
          <a:xfrm>
            <a:off x="971550" y="1006079"/>
            <a:ext cx="7200850" cy="0"/>
          </a:xfrm>
          <a:prstGeom prst="straightConnector1">
            <a:avLst/>
          </a:prstGeom>
          <a:noFill/>
          <a:ln cap="flat" cmpd="sng" w="12700">
            <a:solidFill>
              <a:srgbClr val="D63E3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971550" y="1221581"/>
            <a:ext cx="360045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572000" y="1221581"/>
            <a:ext cx="360045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>
  <p:cSld name="Сравнение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72" name="Google Shape;72;p18"/>
          <p:cNvCxnSpPr/>
          <p:nvPr/>
        </p:nvCxnSpPr>
        <p:spPr>
          <a:xfrm>
            <a:off x="971550" y="1006079"/>
            <a:ext cx="7200850" cy="0"/>
          </a:xfrm>
          <a:prstGeom prst="straightConnector1">
            <a:avLst/>
          </a:prstGeom>
          <a:noFill/>
          <a:ln cap="flat" cmpd="sng" w="12700">
            <a:solidFill>
              <a:srgbClr val="D63E3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971550" y="1815703"/>
            <a:ext cx="3600450" cy="29158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572000" y="1815703"/>
            <a:ext cx="3600450" cy="29158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3" type="body"/>
          </p:nvPr>
        </p:nvSpPr>
        <p:spPr>
          <a:xfrm>
            <a:off x="971550" y="1221581"/>
            <a:ext cx="360045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4" type="body"/>
          </p:nvPr>
        </p:nvSpPr>
        <p:spPr>
          <a:xfrm>
            <a:off x="4571950" y="1221581"/>
            <a:ext cx="360045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14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>
  <p:cSld name="Только заголовок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79" name="Google Shape;79;p19"/>
          <p:cNvCxnSpPr/>
          <p:nvPr/>
        </p:nvCxnSpPr>
        <p:spPr>
          <a:xfrm>
            <a:off x="971550" y="1006079"/>
            <a:ext cx="7200850" cy="0"/>
          </a:xfrm>
          <a:prstGeom prst="straightConnector1">
            <a:avLst/>
          </a:prstGeom>
          <a:noFill/>
          <a:ln cap="flat" cmpd="sng" w="12700">
            <a:solidFill>
              <a:srgbClr val="D63E3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>
  <p:cSld name="Объект с подписью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971550" y="3921920"/>
            <a:ext cx="7200850" cy="432029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Quattrocento Sans"/>
              <a:buNone/>
              <a:defRPr sz="21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971550" y="4363001"/>
            <a:ext cx="7200900" cy="3685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971550" y="411956"/>
            <a:ext cx="7200900" cy="35009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>
  <p:cSld name="Рисунок с подписью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971550" y="3921920"/>
            <a:ext cx="7200850" cy="432029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Quattrocento Sans"/>
              <a:buNone/>
              <a:defRPr sz="21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22"/>
          <p:cNvSpPr/>
          <p:nvPr>
            <p:ph idx="2" type="pic"/>
          </p:nvPr>
        </p:nvSpPr>
        <p:spPr>
          <a:xfrm>
            <a:off x="971550" y="411990"/>
            <a:ext cx="7200900" cy="3509963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971550" y="4363001"/>
            <a:ext cx="7200900" cy="3685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ногострочный заголовок">
  <p:cSld name="Многострочный заголовок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971550" y="1437085"/>
            <a:ext cx="7200850" cy="32944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type="title"/>
          </p:nvPr>
        </p:nvSpPr>
        <p:spPr>
          <a:xfrm>
            <a:off x="971650" y="414110"/>
            <a:ext cx="7200800" cy="807471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92" name="Google Shape;92;p23"/>
          <p:cNvCxnSpPr/>
          <p:nvPr/>
        </p:nvCxnSpPr>
        <p:spPr>
          <a:xfrm>
            <a:off x="971601" y="1221581"/>
            <a:ext cx="7200850" cy="0"/>
          </a:xfrm>
          <a:prstGeom prst="straightConnector1">
            <a:avLst/>
          </a:prstGeom>
          <a:noFill/>
          <a:ln cap="flat" cmpd="sng" w="12700">
            <a:solidFill>
              <a:srgbClr val="D63E3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90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з подчеркивания">
  <p:cSld name="Без подчеркивания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971550" y="1221584"/>
            <a:ext cx="720085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в центре">
  <p:cSld name="Заголовок в центре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971650" y="1221581"/>
            <a:ext cx="7200800" cy="2700338"/>
          </a:xfrm>
          <a:prstGeom prst="rect">
            <a:avLst/>
          </a:prstGeom>
          <a:noFill/>
          <a:ln>
            <a:noFill/>
          </a:ln>
        </p:spPr>
        <p:txBody>
          <a:bodyPr anchorCtr="1" anchor="ctr" bIns="45900" lIns="0" spcFirstLastPara="1" rIns="0" wrap="square" tIns="45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вверху рисунка">
  <p:cSld name="Заголовок вверху рисунка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/>
          <p:nvPr>
            <p:ph idx="2" type="pic"/>
          </p:nvPr>
        </p:nvSpPr>
        <p:spPr>
          <a:xfrm>
            <a:off x="0" y="9888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6"/>
          <p:cNvSpPr txBox="1"/>
          <p:nvPr>
            <p:ph type="title"/>
          </p:nvPr>
        </p:nvSpPr>
        <p:spPr>
          <a:xfrm>
            <a:off x="971550" y="305700"/>
            <a:ext cx="8172450" cy="80962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900" lIns="0" spcFirstLastPara="1" rIns="540000" wrap="square" tIns="4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3247" y="374946"/>
            <a:ext cx="968306" cy="7382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3" type="body"/>
          </p:nvPr>
        </p:nvSpPr>
        <p:spPr>
          <a:xfrm>
            <a:off x="0" y="306197"/>
            <a:ext cx="971550" cy="80703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01">
          <p15:clr>
            <a:srgbClr val="FBAE40"/>
          </p15:clr>
        </p15:guide>
        <p15:guide id="2" orient="horz" pos="19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внизу рисунка">
  <p:cSld name="Заголовок внизу рисунка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>
            <p:ph idx="2" type="pic"/>
          </p:nvPr>
        </p:nvSpPr>
        <p:spPr>
          <a:xfrm>
            <a:off x="0" y="-978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7"/>
          <p:cNvSpPr txBox="1"/>
          <p:nvPr>
            <p:ph type="title"/>
          </p:nvPr>
        </p:nvSpPr>
        <p:spPr>
          <a:xfrm>
            <a:off x="971550" y="4032187"/>
            <a:ext cx="8172450" cy="80772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900" lIns="0" spcFirstLastPara="1" rIns="540000" wrap="square" tIns="4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1" type="body"/>
          </p:nvPr>
        </p:nvSpPr>
        <p:spPr>
          <a:xfrm>
            <a:off x="0" y="4030266"/>
            <a:ext cx="971550" cy="80703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49">
          <p15:clr>
            <a:srgbClr val="FBAE40"/>
          </p15:clr>
        </p15:guide>
        <p15:guide id="2" orient="horz" pos="2539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на подложке">
  <p:cSld name="Текст на подложке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0" y="-978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8"/>
          <p:cNvSpPr txBox="1"/>
          <p:nvPr>
            <p:ph idx="1" type="body"/>
          </p:nvPr>
        </p:nvSpPr>
        <p:spPr>
          <a:xfrm>
            <a:off x="971550" y="4029912"/>
            <a:ext cx="8172450" cy="80997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34275" lIns="0" spcFirstLastPara="1" rIns="2970000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3" type="body"/>
          </p:nvPr>
        </p:nvSpPr>
        <p:spPr>
          <a:xfrm>
            <a:off x="0" y="4030266"/>
            <a:ext cx="971550" cy="80703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539">
          <p15:clr>
            <a:srgbClr val="FBAE40"/>
          </p15:clr>
        </p15:guide>
        <p15:guide id="2" orient="horz" pos="304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">
  <p:cSld name="Рисунок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/>
          <p:nvPr>
            <p:ph idx="2" type="pic"/>
          </p:nvPr>
        </p:nvSpPr>
        <p:spPr>
          <a:xfrm>
            <a:off x="0" y="-978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и список">
  <p:cSld name="Рисунок и список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5" name="Google Shape;115;p30"/>
          <p:cNvCxnSpPr/>
          <p:nvPr/>
        </p:nvCxnSpPr>
        <p:spPr>
          <a:xfrm>
            <a:off x="971550" y="1006079"/>
            <a:ext cx="7200850" cy="0"/>
          </a:xfrm>
          <a:prstGeom prst="straightConnector1">
            <a:avLst/>
          </a:prstGeom>
          <a:noFill/>
          <a:ln cap="flat" cmpd="sng" w="12700">
            <a:solidFill>
              <a:srgbClr val="D63E3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30"/>
          <p:cNvSpPr/>
          <p:nvPr>
            <p:ph idx="2" type="pic"/>
          </p:nvPr>
        </p:nvSpPr>
        <p:spPr>
          <a:xfrm>
            <a:off x="971525" y="1223338"/>
            <a:ext cx="3600450" cy="3509963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30"/>
          <p:cNvSpPr txBox="1"/>
          <p:nvPr>
            <p:ph idx="1" type="body"/>
          </p:nvPr>
        </p:nvSpPr>
        <p:spPr>
          <a:xfrm>
            <a:off x="4572000" y="1221581"/>
            <a:ext cx="360045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опросы">
  <p:cSld name="Вопросы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/>
        </p:nvSpPr>
        <p:spPr>
          <a:xfrm>
            <a:off x="971602" y="4258699"/>
            <a:ext cx="2892128" cy="26634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b="0" lang="ru" sz="14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2"/>
              </a:rPr>
              <a:t>www.kontur.ru</a:t>
            </a:r>
            <a:endParaRPr b="0"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3275869" y="4251124"/>
            <a:ext cx="4884737" cy="27392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indent="-228600" lvl="0" marL="457200" algn="r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2" type="body"/>
          </p:nvPr>
        </p:nvSpPr>
        <p:spPr>
          <a:xfrm>
            <a:off x="3275857" y="3921954"/>
            <a:ext cx="4896596" cy="329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971602" y="1221581"/>
            <a:ext cx="720080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59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769">
          <p15:clr>
            <a:srgbClr val="F26B43"/>
          </p15:clr>
        </p15:guide>
        <p15:guide id="4" orient="horz" pos="2471">
          <p15:clr>
            <a:srgbClr val="F26B43"/>
          </p15:clr>
        </p15:guide>
        <p15:guide id="5" pos="5148">
          <p15:clr>
            <a:srgbClr val="F26B43"/>
          </p15:clr>
        </p15:guide>
        <p15:guide id="6" pos="612">
          <p15:clr>
            <a:srgbClr val="F26B43"/>
          </p15:clr>
        </p15:guide>
        <p15:guide id="7" orient="horz" pos="1620">
          <p15:clr>
            <a:srgbClr val="F26B43"/>
          </p15:clr>
        </p15:guide>
        <p15:guide id="8" orient="horz" pos="2981">
          <p15:clr>
            <a:srgbClr val="F26B43"/>
          </p15:clr>
        </p15:guide>
        <p15:guide id="9" pos="1179">
          <p15:clr>
            <a:srgbClr val="FDE53C"/>
          </p15:clr>
        </p15:guide>
        <p15:guide id="10" pos="4581">
          <p15:clr>
            <a:srgbClr val="FDE53C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ontur-csharper/testing" TargetMode="External"/><Relationship Id="rId4" Type="http://schemas.openxmlformats.org/officeDocument/2006/relationships/hyperlink" Target="https://github.com/kontur-courses/di" TargetMode="External"/><Relationship Id="rId5" Type="http://schemas.openxmlformats.org/officeDocument/2006/relationships/hyperlink" Target="https://github.com/kontur-csharper/testing" TargetMode="External"/><Relationship Id="rId6" Type="http://schemas.openxmlformats.org/officeDocument/2006/relationships/hyperlink" Target="https://github.com/kontur-csharper/testing" TargetMode="External"/><Relationship Id="rId7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kontur-csharper/testing" TargetMode="External"/><Relationship Id="rId4" Type="http://schemas.openxmlformats.org/officeDocument/2006/relationships/hyperlink" Target="https://github.com/kontur-courses/di" TargetMode="External"/><Relationship Id="rId5" Type="http://schemas.openxmlformats.org/officeDocument/2006/relationships/hyperlink" Target="https://github.com/kontur-csharper/testing" TargetMode="External"/><Relationship Id="rId6" Type="http://schemas.openxmlformats.org/officeDocument/2006/relationships/hyperlink" Target="https://github.com/kontur-csharper/testing" TargetMode="External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zone.com/articles/7-popular-unit-test-nam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idx="4294967295" type="title"/>
          </p:nvPr>
        </p:nvSpPr>
        <p:spPr>
          <a:xfrm>
            <a:off x="971550" y="411956"/>
            <a:ext cx="7200900" cy="2159794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b="0" i="0" lang="ru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ТЕСТИРОВАНИЕ</a:t>
            </a:r>
            <a:endParaRPr b="0" i="0" sz="3300" u="none" cap="none" strike="noStrike">
              <a:solidFill>
                <a:schemeClr val="accen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8" name="Google Shape;128;p32"/>
          <p:cNvSpPr txBox="1"/>
          <p:nvPr>
            <p:ph idx="1" type="subTitle"/>
          </p:nvPr>
        </p:nvSpPr>
        <p:spPr>
          <a:xfrm>
            <a:off x="971550" y="2571750"/>
            <a:ext cx="7200900" cy="13501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</a:t>
            </a:r>
            <a:r>
              <a:rPr lang="ru" u="sng">
                <a:solidFill>
                  <a:schemeClr val="hlink"/>
                </a:solidFill>
                <a:hlinkClick r:id="rId4"/>
              </a:rPr>
              <a:t>kontur-courses</a:t>
            </a:r>
            <a:r>
              <a:rPr lang="ru" u="sng">
                <a:solidFill>
                  <a:schemeClr val="hlink"/>
                </a:solidFill>
                <a:hlinkClick r:id="rId5"/>
              </a:rPr>
              <a:t>/</a:t>
            </a:r>
            <a:r>
              <a:rPr b="1" lang="ru" u="sng">
                <a:solidFill>
                  <a:schemeClr val="hlink"/>
                </a:solidFill>
                <a:hlinkClick r:id="rId6"/>
              </a:rPr>
              <a:t>testing</a:t>
            </a:r>
            <a:endParaRPr b="1"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9" name="Google Shape;129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5586" y="3759882"/>
            <a:ext cx="471443" cy="48794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>
            <p:ph idx="1" type="body"/>
          </p:nvPr>
        </p:nvSpPr>
        <p:spPr>
          <a:xfrm>
            <a:off x="971550" y="1221585"/>
            <a:ext cx="7200850" cy="27003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None/>
            </a:pPr>
            <a:r>
              <a:rPr lang="ru" sz="3300">
                <a:solidFill>
                  <a:schemeClr val="accent1"/>
                </a:solidFill>
              </a:rPr>
              <a:t>A</a:t>
            </a:r>
            <a:r>
              <a:rPr lang="ru" sz="3300"/>
              <a:t>rrange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300"/>
              <a:buNone/>
            </a:pPr>
            <a:r>
              <a:rPr lang="ru" sz="3300">
                <a:solidFill>
                  <a:schemeClr val="accent1"/>
                </a:solidFill>
              </a:rPr>
              <a:t>A</a:t>
            </a:r>
            <a:r>
              <a:rPr lang="ru" sz="3300"/>
              <a:t>ct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3300"/>
              <a:buNone/>
            </a:pPr>
            <a:r>
              <a:rPr lang="ru" sz="3300">
                <a:solidFill>
                  <a:schemeClr val="accent1"/>
                </a:solidFill>
              </a:rPr>
              <a:t>A</a:t>
            </a:r>
            <a:r>
              <a:rPr lang="ru" sz="3300"/>
              <a:t>ssert</a:t>
            </a:r>
            <a:endParaRPr/>
          </a:p>
        </p:txBody>
      </p:sp>
      <p:sp>
        <p:nvSpPr>
          <p:cNvPr id="196" name="Google Shape;196;p41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ПРАВИЛЬНАЯ СТРУКТУРА ТЕСТА</a:t>
            </a:r>
            <a:endParaRPr/>
          </a:p>
        </p:txBody>
      </p:sp>
      <p:grpSp>
        <p:nvGrpSpPr>
          <p:cNvPr id="197" name="Google Shape;197;p41"/>
          <p:cNvGrpSpPr/>
          <p:nvPr/>
        </p:nvGrpSpPr>
        <p:grpSpPr>
          <a:xfrm>
            <a:off x="971550" y="4137662"/>
            <a:ext cx="4499888" cy="593882"/>
            <a:chOff x="6243139" y="2461370"/>
            <a:chExt cx="5999850" cy="791842"/>
          </a:xfrm>
        </p:grpSpPr>
        <p:sp>
          <p:nvSpPr>
            <p:cNvPr id="198" name="Google Shape;198;p41"/>
            <p:cNvSpPr txBox="1"/>
            <p:nvPr/>
          </p:nvSpPr>
          <p:spPr>
            <a:xfrm>
              <a:off x="6891139" y="2595681"/>
              <a:ext cx="53518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100">
                  <a:solidFill>
                    <a:schemeClr val="accen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SAMPLES / AAA / ZIP_SHOULD.CS</a:t>
              </a:r>
              <a:endParaRPr sz="1100"/>
            </a:p>
          </p:txBody>
        </p:sp>
        <p:pic>
          <p:nvPicPr>
            <p:cNvPr descr="C:\Users\sapogoff\Documents\sapogoff_work\SKB Kontur\01_presentation_templates\03_final\wmf_icons\документ.wmf" id="199" name="Google Shape;199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43139" y="2461370"/>
              <a:ext cx="648000" cy="79184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2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АНТИПАТТЕРНЫ</a:t>
            </a:r>
            <a:endParaRPr/>
          </a:p>
        </p:txBody>
      </p:sp>
      <p:grpSp>
        <p:nvGrpSpPr>
          <p:cNvPr id="206" name="Google Shape;206;p42"/>
          <p:cNvGrpSpPr/>
          <p:nvPr/>
        </p:nvGrpSpPr>
        <p:grpSpPr>
          <a:xfrm>
            <a:off x="981643" y="4145203"/>
            <a:ext cx="3644317" cy="593881"/>
            <a:chOff x="6243139" y="2461370"/>
            <a:chExt cx="4859089" cy="791842"/>
          </a:xfrm>
        </p:grpSpPr>
        <p:sp>
          <p:nvSpPr>
            <p:cNvPr id="207" name="Google Shape;207;p42"/>
            <p:cNvSpPr txBox="1"/>
            <p:nvPr/>
          </p:nvSpPr>
          <p:spPr>
            <a:xfrm>
              <a:off x="6891139" y="2595681"/>
              <a:ext cx="42110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100">
                  <a:solidFill>
                    <a:schemeClr val="accen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SAMPLES / ANTIPATTERNS</a:t>
              </a:r>
              <a:endParaRPr sz="1100"/>
            </a:p>
          </p:txBody>
        </p:sp>
        <p:pic>
          <p:nvPicPr>
            <p:cNvPr descr="C:\Users\sapogoff\Documents\sapogoff_work\SKB Kontur\01_presentation_templates\03_final\wmf_icons\документ.wmf" id="208" name="Google Shape;208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43139" y="2461370"/>
              <a:ext cx="648000" cy="7918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9" name="Google Shape;209;p42"/>
          <p:cNvSpPr/>
          <p:nvPr/>
        </p:nvSpPr>
        <p:spPr>
          <a:xfrm>
            <a:off x="5004048" y="4245936"/>
            <a:ext cx="4032498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u="sng">
                <a:solidFill>
                  <a:srgbClr val="165A8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https://habr.com/post/43761/</a:t>
            </a:r>
            <a:endParaRPr sz="2100" u="sng">
              <a:solidFill>
                <a:srgbClr val="165A8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/>
          <p:nvPr>
            <p:ph type="title"/>
          </p:nvPr>
        </p:nvSpPr>
        <p:spPr>
          <a:xfrm>
            <a:off x="953598" y="1923678"/>
            <a:ext cx="7200800" cy="1350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Quattrocento Sans"/>
              <a:buNone/>
            </a:pPr>
            <a:r>
              <a:rPr lang="ru" sz="3500"/>
              <a:t>ПОЧЕМУ НЕ ВСЕ ПИШУТ ТЕСТЫ?</a:t>
            </a:r>
            <a:endParaRPr sz="3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/>
          <p:nvPr>
            <p:ph type="title"/>
          </p:nvPr>
        </p:nvSpPr>
        <p:spPr>
          <a:xfrm>
            <a:off x="975376" y="2571785"/>
            <a:ext cx="7200800" cy="1350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Quattrocento Sans"/>
              <a:buNone/>
            </a:pPr>
            <a:r>
              <a:rPr lang="ru" sz="3500"/>
              <a:t>ПИШЕМ ТЕСТЫ ЛЕГКО</a:t>
            </a:r>
            <a:endParaRPr sz="3500"/>
          </a:p>
        </p:txBody>
      </p:sp>
      <p:sp>
        <p:nvSpPr>
          <p:cNvPr id="222" name="Google Shape;222;p44"/>
          <p:cNvSpPr txBox="1"/>
          <p:nvPr>
            <p:ph idx="1" type="body"/>
          </p:nvPr>
        </p:nvSpPr>
        <p:spPr>
          <a:xfrm>
            <a:off x="975375" y="1227220"/>
            <a:ext cx="7197076" cy="13445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ru" sz="2300"/>
              <a:t>ТЕСТ НАПИСАТЬ – КАК ЧАЙ ПОПИТЬ</a:t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5"/>
          <p:cNvSpPr txBox="1"/>
          <p:nvPr>
            <p:ph type="title"/>
          </p:nvPr>
        </p:nvSpPr>
        <p:spPr>
          <a:xfrm>
            <a:off x="953598" y="1923678"/>
            <a:ext cx="7200800" cy="1350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Quattrocento Sans"/>
              <a:buNone/>
            </a:pPr>
            <a:r>
              <a:rPr lang="ru" sz="3500"/>
              <a:t>БОРЬБА С ДУБЛИРОВАНИЕМ</a:t>
            </a:r>
            <a:endParaRPr sz="3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6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СБОРКА И РАЗБОРКА ОКРУЖЕНИЯ</a:t>
            </a:r>
            <a:endParaRPr/>
          </a:p>
        </p:txBody>
      </p:sp>
      <p:sp>
        <p:nvSpPr>
          <p:cNvPr id="235" name="Google Shape;235;p46"/>
          <p:cNvSpPr txBox="1"/>
          <p:nvPr>
            <p:ph idx="1" type="body"/>
          </p:nvPr>
        </p:nvSpPr>
        <p:spPr>
          <a:xfrm>
            <a:off x="1511602" y="1221581"/>
            <a:ext cx="7110848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@BeforeAll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ru">
                <a:solidFill>
                  <a:srgbClr val="00007F"/>
                </a:solidFill>
                <a:latin typeface="Consolas"/>
                <a:ea typeface="Consolas"/>
                <a:cs typeface="Consolas"/>
                <a:sym typeface="Consolas"/>
              </a:rPr>
              <a:t>@AfterAll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ru">
                <a:latin typeface="Consolas"/>
                <a:ea typeface="Consolas"/>
                <a:cs typeface="Consolas"/>
                <a:sym typeface="Consolas"/>
              </a:rPr>
              <a:t>@BeforeEach</a:t>
            </a:r>
            <a:r>
              <a:rPr lang="ru"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ru">
                <a:solidFill>
                  <a:srgbClr val="00007F"/>
                </a:solidFill>
                <a:latin typeface="Consolas"/>
                <a:ea typeface="Consolas"/>
                <a:cs typeface="Consolas"/>
                <a:sym typeface="Consolas"/>
              </a:rPr>
              <a:t>@AfterEach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idx="1" type="body"/>
          </p:nvPr>
        </p:nvSpPr>
        <p:spPr>
          <a:xfrm>
            <a:off x="971602" y="1113588"/>
            <a:ext cx="7434824" cy="38344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public class </a:t>
            </a:r>
            <a:r>
              <a:rPr lang="ru" sz="15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MailBoxShould </a:t>
            </a:r>
            <a:r>
              <a:rPr lang="ru" sz="15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ru" sz="15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private </a:t>
            </a:r>
            <a:r>
              <a:rPr lang="ru" sz="15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MailBox </a:t>
            </a:r>
            <a:r>
              <a:rPr lang="ru" sz="1500">
                <a:solidFill>
                  <a:srgbClr val="871094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mailbox</a:t>
            </a:r>
            <a:r>
              <a:rPr lang="ru" sz="15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ru" sz="1500">
                <a:solidFill>
                  <a:srgbClr val="9E880D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@BeforeEach</a:t>
            </a:r>
            <a:endParaRPr sz="1500">
              <a:solidFill>
                <a:srgbClr val="9E880D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9E880D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ru" sz="15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public void </a:t>
            </a:r>
            <a:r>
              <a:rPr lang="ru" sz="1500">
                <a:solidFill>
                  <a:srgbClr val="00627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beforeEach</a:t>
            </a:r>
            <a:r>
              <a:rPr lang="ru" sz="15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() 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</a:t>
            </a:r>
            <a:r>
              <a:rPr lang="ru" sz="1500">
                <a:solidFill>
                  <a:srgbClr val="871094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mailbox </a:t>
            </a:r>
            <a:r>
              <a:rPr lang="ru" sz="15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ru" sz="15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new </a:t>
            </a:r>
            <a:r>
              <a:rPr lang="ru" sz="15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MailBox();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}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ru" sz="1500">
                <a:solidFill>
                  <a:srgbClr val="9E880D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@AfterEach</a:t>
            </a:r>
            <a:endParaRPr sz="1500">
              <a:solidFill>
                <a:srgbClr val="9E880D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9E880D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ru" sz="15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public void </a:t>
            </a:r>
            <a:r>
              <a:rPr lang="ru" sz="1500">
                <a:solidFill>
                  <a:srgbClr val="00627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afterEach</a:t>
            </a:r>
            <a:r>
              <a:rPr lang="ru" sz="15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() 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</a:t>
            </a:r>
            <a:r>
              <a:rPr lang="ru" sz="1500">
                <a:solidFill>
                  <a:srgbClr val="871094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mailbox</a:t>
            </a:r>
            <a:r>
              <a:rPr lang="ru" sz="15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.dispose();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}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47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SETUP &amp; TEARDOWN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OBJECT MOTHER &amp; TEST DATA BUILDER</a:t>
            </a:r>
            <a:endParaRPr/>
          </a:p>
        </p:txBody>
      </p:sp>
      <p:grpSp>
        <p:nvGrpSpPr>
          <p:cNvPr id="248" name="Google Shape;248;p48"/>
          <p:cNvGrpSpPr/>
          <p:nvPr/>
        </p:nvGrpSpPr>
        <p:grpSpPr>
          <a:xfrm>
            <a:off x="971550" y="4137662"/>
            <a:ext cx="6759016" cy="593882"/>
            <a:chOff x="6243139" y="2461370"/>
            <a:chExt cx="9012021" cy="791842"/>
          </a:xfrm>
        </p:grpSpPr>
        <p:sp>
          <p:nvSpPr>
            <p:cNvPr id="249" name="Google Shape;249;p48"/>
            <p:cNvSpPr txBox="1"/>
            <p:nvPr/>
          </p:nvSpPr>
          <p:spPr>
            <a:xfrm>
              <a:off x="6891139" y="2595681"/>
              <a:ext cx="836402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100">
                  <a:solidFill>
                    <a:schemeClr val="accen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SAMPLES / TESTDATABUILDER / TESTDATABUILDER.CS</a:t>
              </a:r>
              <a:endParaRPr sz="2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descr="C:\Users\sapogoff\Documents\sapogoff_work\SKB Kontur\01_presentation_templates\03_final\wmf_icons\документ.wmf" id="250" name="Google Shape;250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43139" y="2461370"/>
              <a:ext cx="648000" cy="79184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9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PARAMETRIZED TESTS</a:t>
            </a:r>
            <a:endParaRPr/>
          </a:p>
        </p:txBody>
      </p:sp>
      <p:grpSp>
        <p:nvGrpSpPr>
          <p:cNvPr id="257" name="Google Shape;257;p49"/>
          <p:cNvGrpSpPr/>
          <p:nvPr/>
        </p:nvGrpSpPr>
        <p:grpSpPr>
          <a:xfrm>
            <a:off x="984103" y="4137924"/>
            <a:ext cx="6377517" cy="593881"/>
            <a:chOff x="6243139" y="2461370"/>
            <a:chExt cx="8503356" cy="791842"/>
          </a:xfrm>
        </p:grpSpPr>
        <p:sp>
          <p:nvSpPr>
            <p:cNvPr id="258" name="Google Shape;258;p49"/>
            <p:cNvSpPr txBox="1"/>
            <p:nvPr/>
          </p:nvSpPr>
          <p:spPr>
            <a:xfrm>
              <a:off x="6891139" y="2630441"/>
              <a:ext cx="78553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100">
                  <a:solidFill>
                    <a:schemeClr val="accen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SAMPLES / PARAMETRIZED / DOUBLE_SHOULD.CS</a:t>
              </a:r>
              <a:endParaRPr sz="1100"/>
            </a:p>
          </p:txBody>
        </p:sp>
        <p:pic>
          <p:nvPicPr>
            <p:cNvPr descr="C:\Users\sapogoff\Documents\sapogoff_work\SKB Kontur\01_presentation_templates\03_final\wmf_icons\документ.wmf" id="259" name="Google Shape;259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43139" y="2461370"/>
              <a:ext cx="648000" cy="7918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0" name="Google Shape;260;p49"/>
          <p:cNvSpPr txBox="1"/>
          <p:nvPr/>
        </p:nvSpPr>
        <p:spPr>
          <a:xfrm>
            <a:off x="984103" y="897564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Quattrocento Sans"/>
              <a:buNone/>
            </a:pPr>
            <a:r>
              <a:rPr lang="ru" sz="2300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ОНИ ЖЕ DATA DRIVEN</a:t>
            </a:r>
            <a:endParaRPr sz="2300" cap="none">
              <a:solidFill>
                <a:schemeClr val="accen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 txBox="1"/>
          <p:nvPr>
            <p:ph type="title"/>
          </p:nvPr>
        </p:nvSpPr>
        <p:spPr>
          <a:xfrm>
            <a:off x="1007604" y="1923678"/>
            <a:ext cx="7200800" cy="1350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attrocento Sans"/>
              <a:buNone/>
            </a:pPr>
            <a:r>
              <a:rPr lang="ru" sz="3600"/>
              <a:t>ДОПОЛНИТЕЛЬНЫЕ ТРЮКИ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3"/>
          <p:cNvSpPr txBox="1"/>
          <p:nvPr>
            <p:ph idx="1" type="body"/>
          </p:nvPr>
        </p:nvSpPr>
        <p:spPr>
          <a:xfrm>
            <a:off x="971550" y="1221584"/>
            <a:ext cx="720085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ru"/>
              <a:t>Будет ли тест понятен ревьюеру?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ru"/>
              <a:t>Можно ли быстро убедиться в корректности теста?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ru"/>
              <a:t>Можно ли быстро понять, что он проверяет?</a:t>
            </a:r>
            <a:endParaRPr/>
          </a:p>
        </p:txBody>
      </p:sp>
      <p:sp>
        <p:nvSpPr>
          <p:cNvPr id="136" name="Google Shape;136;p33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ДОВЕРИЕ ТЕСТАМ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1"/>
          <p:cNvSpPr txBox="1"/>
          <p:nvPr>
            <p:ph idx="1" type="body"/>
          </p:nvPr>
        </p:nvSpPr>
        <p:spPr>
          <a:xfrm>
            <a:off x="971550" y="1221581"/>
            <a:ext cx="720090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ru" sz="19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assertEquals</a:t>
            </a:r>
            <a:r>
              <a:rPr lang="ru" sz="1900">
                <a:latin typeface="JetBrains Mono"/>
                <a:ea typeface="JetBrains Mono"/>
                <a:cs typeface="JetBrains Mono"/>
                <a:sym typeface="JetBrains Mono"/>
              </a:rPr>
              <a:t>(expected, actual) </a:t>
            </a:r>
            <a:endParaRPr sz="19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</a:pPr>
            <a:r>
              <a:rPr lang="ru" sz="2100">
                <a:solidFill>
                  <a:schemeClr val="accent1"/>
                </a:solidFill>
              </a:rPr>
              <a:t>                              </a:t>
            </a:r>
            <a:r>
              <a:rPr lang="ru" sz="2100">
                <a:solidFill>
                  <a:srgbClr val="800080"/>
                </a:solidFill>
              </a:rPr>
              <a:t>VS</a:t>
            </a:r>
            <a:r>
              <a:rPr lang="ru" sz="2100"/>
              <a:t> </a:t>
            </a:r>
            <a:br>
              <a:rPr lang="ru" sz="2100"/>
            </a:br>
            <a:r>
              <a:rPr i="1" lang="ru" sz="19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assertEquals</a:t>
            </a:r>
            <a:r>
              <a:rPr lang="ru">
                <a:latin typeface="JetBrains Mono"/>
                <a:ea typeface="JetBrains Mono"/>
                <a:cs typeface="JetBrains Mono"/>
                <a:sym typeface="JetBrains Mono"/>
              </a:rPr>
              <a:t>(actual, expected)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</a:pPr>
            <a:br>
              <a:rPr lang="ru" sz="2100"/>
            </a:br>
            <a:r>
              <a:rPr i="1" lang="ru" sz="19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assertEquals</a:t>
            </a:r>
            <a:r>
              <a:rPr lang="ru" sz="1900">
                <a:latin typeface="JetBrains Mono"/>
                <a:ea typeface="JetBrains Mono"/>
                <a:cs typeface="JetBrains Mono"/>
                <a:sym typeface="JetBrains Mono"/>
              </a:rPr>
              <a:t>(2+2, </a:t>
            </a:r>
            <a:r>
              <a:rPr lang="ru" sz="1900">
                <a:solidFill>
                  <a:srgbClr val="00007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r>
              <a:rPr lang="ru" sz="1900"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endParaRPr sz="19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" sz="19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assertInstanceOf(x, ResolveConstraint.class)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73" name="Google Shape;273;p51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ASSERT</a:t>
            </a:r>
            <a:endParaRPr/>
          </a:p>
        </p:txBody>
      </p:sp>
      <p:sp>
        <p:nvSpPr>
          <p:cNvPr id="274" name="Google Shape;274;p51"/>
          <p:cNvSpPr/>
          <p:nvPr/>
        </p:nvSpPr>
        <p:spPr>
          <a:xfrm>
            <a:off x="7418524" y="3318784"/>
            <a:ext cx="1725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rgbClr val="027E17"/>
                </a:solidFill>
                <a:latin typeface="Consolas"/>
                <a:ea typeface="Consolas"/>
                <a:cs typeface="Consolas"/>
                <a:sym typeface="Consolas"/>
              </a:rPr>
              <a:t>// O_o ?!?</a:t>
            </a:r>
            <a:endParaRPr b="1" sz="2300">
              <a:solidFill>
                <a:srgbClr val="027E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2"/>
          <p:cNvSpPr txBox="1"/>
          <p:nvPr>
            <p:ph idx="1" type="body"/>
          </p:nvPr>
        </p:nvSpPr>
        <p:spPr>
          <a:xfrm>
            <a:off x="971550" y="1221575"/>
            <a:ext cx="79209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 sz="1400">
                <a:highlight>
                  <a:srgbClr val="FAFAFA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assertThat(2+2).isEqualTo(4)</a:t>
            </a:r>
            <a:endParaRPr sz="14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 sz="1400">
                <a:latin typeface="JetBrains Mono"/>
                <a:ea typeface="JetBrains Mono"/>
                <a:cs typeface="JetBrains Mono"/>
                <a:sym typeface="JetBrains Mono"/>
              </a:rPr>
              <a:t>assertThat(flag).isTrue()</a:t>
            </a:r>
            <a:endParaRPr sz="14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 sz="14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 sz="1400">
                <a:latin typeface="JetBrains Mono"/>
                <a:ea typeface="JetBrains Mono"/>
                <a:cs typeface="JetBrains Mono"/>
                <a:sym typeface="JetBrains Mono"/>
              </a:rPr>
              <a:t>assertThat(new int[]{1,2,3}).containsExactlyElementsOf(new []{3,2,1})</a:t>
            </a:r>
            <a:endParaRPr sz="14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 sz="1400">
                <a:latin typeface="JetBrains Mono"/>
                <a:ea typeface="JetBrains Mono"/>
                <a:cs typeface="JetBrains Mono"/>
                <a:sym typeface="JetBrains Mono"/>
              </a:rPr>
              <a:t>assertThat(new int[]{1,2,3}).containsExactlyInAnyOrder(new int[]{3,2,1})</a:t>
            </a:r>
            <a:endParaRPr sz="14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81" name="Google Shape;281;p52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SHOULD</a:t>
            </a:r>
            <a:endParaRPr/>
          </a:p>
        </p:txBody>
      </p:sp>
      <p:sp>
        <p:nvSpPr>
          <p:cNvPr id="282" name="Google Shape;282;p52"/>
          <p:cNvSpPr/>
          <p:nvPr/>
        </p:nvSpPr>
        <p:spPr>
          <a:xfrm>
            <a:off x="971550" y="4407954"/>
            <a:ext cx="4923367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Asertj доступен на maven</a:t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3"/>
          <p:cNvSpPr txBox="1"/>
          <p:nvPr>
            <p:ph idx="1" type="body"/>
          </p:nvPr>
        </p:nvSpPr>
        <p:spPr>
          <a:xfrm>
            <a:off x="980724" y="1383618"/>
            <a:ext cx="6300788" cy="8029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500">
                <a:solidFill>
                  <a:srgbClr val="00008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Executable</a:t>
            </a:r>
            <a:r>
              <a:rPr lang="ru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action = () =&gt; {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z = x / y; };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ru" sz="15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assertThrows(</a:t>
            </a:r>
            <a:r>
              <a:rPr lang="ru" sz="1500">
                <a:solidFill>
                  <a:srgbClr val="00008B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ArithmeticException.class, action</a:t>
            </a:r>
            <a:r>
              <a:rPr lang="ru" sz="1500">
                <a:solidFill>
                  <a:srgbClr val="000000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lang="ru" sz="1500">
                <a:solidFill>
                  <a:srgbClr val="000000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89" name="Google Shape;289;p53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ОЖИДАНИЕ ИСКЛЮЧЕНИЯ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4"/>
          <p:cNvSpPr txBox="1"/>
          <p:nvPr>
            <p:ph idx="1" type="body"/>
          </p:nvPr>
        </p:nvSpPr>
        <p:spPr>
          <a:xfrm>
            <a:off x="971602" y="1329612"/>
            <a:ext cx="6300737" cy="1674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@Timeout(1500)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r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ru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houldDoInTimeout</a:t>
            </a: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	…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ru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96" name="Google Shape;296;p54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ОГРАНИЧЕНИЕ ПО ВРЕМЕНИ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5"/>
          <p:cNvSpPr txBox="1"/>
          <p:nvPr>
            <p:ph idx="1" type="body"/>
          </p:nvPr>
        </p:nvSpPr>
        <p:spPr>
          <a:xfrm>
            <a:off x="972961" y="1329612"/>
            <a:ext cx="3600450" cy="17822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@Tag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"Smokie"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8B8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ru" sz="1800">
                <a:solidFill>
                  <a:srgbClr val="008B8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est</a:t>
            </a: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ru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  <p:sp>
        <p:nvSpPr>
          <p:cNvPr id="302" name="Google Shape;302;p55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ВЫБОР ТЕСТОВ ДЛЯ ПРОГОНА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6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LIVE TEMPLATES</a:t>
            </a:r>
            <a:endParaRPr/>
          </a:p>
        </p:txBody>
      </p:sp>
      <p:sp>
        <p:nvSpPr>
          <p:cNvPr id="309" name="Google Shape;309;p56"/>
          <p:cNvSpPr txBox="1"/>
          <p:nvPr>
            <p:ph idx="1" type="body"/>
          </p:nvPr>
        </p:nvSpPr>
        <p:spPr>
          <a:xfrm>
            <a:off x="971601" y="1275606"/>
            <a:ext cx="7542836" cy="28083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rPr lang="ru" sz="2100"/>
              <a:t>Идём в ide</a:t>
            </a:r>
            <a:endParaRPr sz="2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7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HOTKEYS</a:t>
            </a:r>
            <a:endParaRPr/>
          </a:p>
        </p:txBody>
      </p:sp>
      <p:sp>
        <p:nvSpPr>
          <p:cNvPr id="315" name="Google Shape;315;p57"/>
          <p:cNvSpPr txBox="1"/>
          <p:nvPr>
            <p:ph idx="1" type="body"/>
          </p:nvPr>
        </p:nvSpPr>
        <p:spPr>
          <a:xfrm>
            <a:off x="971602" y="1221600"/>
            <a:ext cx="6289797" cy="1350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/>
              <a:t>Ctrl+T+R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ru"/>
              <a:t>Ctrl+U+R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8"/>
          <p:cNvSpPr txBox="1"/>
          <p:nvPr>
            <p:ph type="title"/>
          </p:nvPr>
        </p:nvSpPr>
        <p:spPr>
          <a:xfrm>
            <a:off x="-1530678" y="1977684"/>
            <a:ext cx="7200800" cy="1350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900" lIns="0" spcFirstLastPara="1" rIns="0" wrap="square" tIns="45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CHALLENGE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9"/>
          <p:cNvSpPr txBox="1"/>
          <p:nvPr>
            <p:ph idx="1" type="body"/>
          </p:nvPr>
        </p:nvSpPr>
        <p:spPr>
          <a:xfrm>
            <a:off x="971550" y="1400639"/>
            <a:ext cx="720090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>
                <a:solidFill>
                  <a:srgbClr val="00007F"/>
                </a:solidFill>
                <a:latin typeface="Consolas"/>
                <a:ea typeface="Consolas"/>
                <a:cs typeface="Consolas"/>
                <a:sym typeface="Consolas"/>
              </a:rPr>
              <a:t>WordsStatistics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>
                <a:solidFill>
                  <a:srgbClr val="00007F"/>
                </a:solidFill>
                <a:latin typeface="Consolas"/>
                <a:ea typeface="Consolas"/>
                <a:cs typeface="Consolas"/>
                <a:sym typeface="Consolas"/>
              </a:rPr>
              <a:t>WordStatisticsXXX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>
                <a:solidFill>
                  <a:schemeClr val="accent1"/>
                </a:solidFill>
              </a:rPr>
              <a:t>Ctrl+F5</a:t>
            </a:r>
            <a:endParaRPr/>
          </a:p>
        </p:txBody>
      </p:sp>
      <p:sp>
        <p:nvSpPr>
          <p:cNvPr id="328" name="Google Shape;328;p59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CHALLENGE</a:t>
            </a:r>
            <a:endParaRPr/>
          </a:p>
        </p:txBody>
      </p:sp>
      <p:grpSp>
        <p:nvGrpSpPr>
          <p:cNvPr id="329" name="Google Shape;329;p59"/>
          <p:cNvGrpSpPr/>
          <p:nvPr/>
        </p:nvGrpSpPr>
        <p:grpSpPr>
          <a:xfrm>
            <a:off x="971550" y="4137662"/>
            <a:ext cx="5475731" cy="593882"/>
            <a:chOff x="6243139" y="2461370"/>
            <a:chExt cx="7300975" cy="791842"/>
          </a:xfrm>
        </p:grpSpPr>
        <p:sp>
          <p:nvSpPr>
            <p:cNvPr id="330" name="Google Shape;330;p59"/>
            <p:cNvSpPr txBox="1"/>
            <p:nvPr/>
          </p:nvSpPr>
          <p:spPr>
            <a:xfrm>
              <a:off x="6891139" y="2595681"/>
              <a:ext cx="665297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100">
                  <a:solidFill>
                    <a:schemeClr val="accen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CHALLENGE / WORDSSTATISTICS_TESTS.cs</a:t>
              </a:r>
              <a:endParaRPr sz="2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descr="C:\Users\sapogoff\Documents\sapogoff_work\SKB Kontur\01_presentation_templates\03_final\wmf_icons\документ.wmf" id="331" name="Google Shape;331;p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43139" y="2461370"/>
              <a:ext cx="648000" cy="79184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" name="Google Shape;332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9047" y="1566895"/>
            <a:ext cx="212938" cy="162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7706" y="1566895"/>
            <a:ext cx="212938" cy="162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2151" y="1566895"/>
            <a:ext cx="212938" cy="162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0809" y="1566895"/>
            <a:ext cx="212938" cy="162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9467" y="1566895"/>
            <a:ext cx="212938" cy="162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6156" y="1566895"/>
            <a:ext cx="212938" cy="162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2845" y="1566895"/>
            <a:ext cx="212938" cy="162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9047" y="1985406"/>
            <a:ext cx="212938" cy="162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7706" y="1985406"/>
            <a:ext cx="212938" cy="162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0809" y="1985406"/>
            <a:ext cx="212938" cy="162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9467" y="1985406"/>
            <a:ext cx="212938" cy="162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6156" y="1985406"/>
            <a:ext cx="212938" cy="162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2845" y="1985406"/>
            <a:ext cx="212938" cy="162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9223" y="1935417"/>
            <a:ext cx="259193" cy="226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0"/>
          <p:cNvSpPr txBox="1"/>
          <p:nvPr>
            <p:ph idx="1" type="body"/>
          </p:nvPr>
        </p:nvSpPr>
        <p:spPr>
          <a:xfrm>
            <a:off x="990469" y="1869672"/>
            <a:ext cx="7880872" cy="17821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ru" sz="2100"/>
              <a:t>Тесты по спецификации — это просто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rPr lang="ru" sz="2100"/>
              <a:t>Как взаимодействуют разные пункты спецификации?</a:t>
            </a:r>
            <a:endParaRPr sz="2100"/>
          </a:p>
        </p:txBody>
      </p:sp>
      <p:sp>
        <p:nvSpPr>
          <p:cNvPr id="352" name="Google Shape;352;p60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CHALLENGE</a:t>
            </a:r>
            <a:endParaRPr/>
          </a:p>
        </p:txBody>
      </p:sp>
      <p:sp>
        <p:nvSpPr>
          <p:cNvPr id="353" name="Google Shape;353;p60"/>
          <p:cNvSpPr txBox="1"/>
          <p:nvPr/>
        </p:nvSpPr>
        <p:spPr>
          <a:xfrm>
            <a:off x="984103" y="897564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Quattrocento Sans"/>
              <a:buNone/>
            </a:pPr>
            <a:r>
              <a:rPr lang="ru" sz="2300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РАЗБОР</a:t>
            </a:r>
            <a:endParaRPr sz="2300" cap="none">
              <a:solidFill>
                <a:schemeClr val="accen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idx="1" type="body"/>
          </p:nvPr>
        </p:nvSpPr>
        <p:spPr>
          <a:xfrm>
            <a:off x="971602" y="1113588"/>
            <a:ext cx="7596844" cy="3921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public class </a:t>
            </a:r>
            <a:r>
              <a:rPr lang="ru" sz="16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SupermanShould </a:t>
            </a: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ru" sz="1600">
                <a:solidFill>
                  <a:srgbClr val="9E880D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@Test</a:t>
            </a:r>
            <a:endParaRPr sz="1600">
              <a:solidFill>
                <a:srgbClr val="9E880D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9E880D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ru" sz="16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public void </a:t>
            </a:r>
            <a:r>
              <a:rPr lang="ru" sz="1600">
                <a:solidFill>
                  <a:srgbClr val="00627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saveKittenFromTree</a:t>
            </a: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() {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...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superman.Act();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assertTrue(kitten.isSaved());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}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ru" sz="1600">
                <a:solidFill>
                  <a:srgbClr val="9E880D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@Test</a:t>
            </a:r>
            <a:endParaRPr sz="1600">
              <a:solidFill>
                <a:srgbClr val="9E880D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9E880D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ru" sz="16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public void </a:t>
            </a:r>
            <a:r>
              <a:rPr lang="ru" sz="1600">
                <a:solidFill>
                  <a:srgbClr val="00627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wearRedBlueSuitWhenAtWork</a:t>
            </a: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() {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...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}</a:t>
            </a:r>
            <a:endParaRPr sz="16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" sz="16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3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34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ТЕСТЫ КАК СПЕЦИФИКАЦИЯ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1"/>
          <p:cNvSpPr txBox="1"/>
          <p:nvPr>
            <p:ph idx="1" type="body"/>
          </p:nvPr>
        </p:nvSpPr>
        <p:spPr>
          <a:xfrm>
            <a:off x="899592" y="2301719"/>
            <a:ext cx="7830870" cy="15121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ru"/>
              <a:t>Важен не только результат, но и время выполнения</a:t>
            </a:r>
            <a:endParaRPr/>
          </a:p>
        </p:txBody>
      </p:sp>
      <p:sp>
        <p:nvSpPr>
          <p:cNvPr id="360" name="Google Shape;360;p61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CHALLENGE</a:t>
            </a:r>
            <a:endParaRPr/>
          </a:p>
        </p:txBody>
      </p:sp>
      <p:sp>
        <p:nvSpPr>
          <p:cNvPr id="361" name="Google Shape;361;p61"/>
          <p:cNvSpPr txBox="1"/>
          <p:nvPr/>
        </p:nvSpPr>
        <p:spPr>
          <a:xfrm>
            <a:off x="984103" y="897564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Quattrocento Sans"/>
              <a:buNone/>
            </a:pPr>
            <a:r>
              <a:rPr lang="ru" sz="2300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РАЗБОР</a:t>
            </a:r>
            <a:endParaRPr sz="2300" cap="none">
              <a:solidFill>
                <a:schemeClr val="accen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2"/>
          <p:cNvSpPr txBox="1"/>
          <p:nvPr>
            <p:ph idx="1" type="body"/>
          </p:nvPr>
        </p:nvSpPr>
        <p:spPr>
          <a:xfrm>
            <a:off x="971502" y="1977293"/>
            <a:ext cx="7200900" cy="15661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>
                <a:solidFill>
                  <a:schemeClr val="accent1"/>
                </a:solidFill>
              </a:rPr>
              <a:t>Тесты</a:t>
            </a:r>
            <a:r>
              <a:rPr lang="ru"/>
              <a:t> не заменяют </a:t>
            </a:r>
            <a:r>
              <a:rPr lang="ru">
                <a:solidFill>
                  <a:schemeClr val="accent1"/>
                </a:solidFill>
              </a:rPr>
              <a:t>Code Review 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ru">
                <a:solidFill>
                  <a:schemeClr val="accent1"/>
                </a:solidFill>
              </a:rPr>
              <a:t>Code Review </a:t>
            </a:r>
            <a:r>
              <a:rPr lang="ru"/>
              <a:t>не заменяет </a:t>
            </a:r>
            <a:r>
              <a:rPr lang="ru">
                <a:solidFill>
                  <a:schemeClr val="accent1"/>
                </a:solidFill>
              </a:rPr>
              <a:t>тесты</a:t>
            </a:r>
            <a:r>
              <a:rPr lang="ru"/>
              <a:t> </a:t>
            </a:r>
            <a:endParaRPr/>
          </a:p>
        </p:txBody>
      </p:sp>
      <p:sp>
        <p:nvSpPr>
          <p:cNvPr id="368" name="Google Shape;368;p62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CHALLENGE</a:t>
            </a:r>
            <a:endParaRPr/>
          </a:p>
        </p:txBody>
      </p:sp>
      <p:sp>
        <p:nvSpPr>
          <p:cNvPr id="369" name="Google Shape;369;p62"/>
          <p:cNvSpPr txBox="1"/>
          <p:nvPr/>
        </p:nvSpPr>
        <p:spPr>
          <a:xfrm>
            <a:off x="984103" y="897564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Quattrocento Sans"/>
              <a:buNone/>
            </a:pPr>
            <a:r>
              <a:rPr lang="ru" sz="2300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РАЗБОР</a:t>
            </a:r>
            <a:endParaRPr sz="2300" cap="none">
              <a:solidFill>
                <a:schemeClr val="accen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3"/>
          <p:cNvSpPr txBox="1"/>
          <p:nvPr>
            <p:ph idx="4294967295" type="title"/>
          </p:nvPr>
        </p:nvSpPr>
        <p:spPr>
          <a:xfrm>
            <a:off x="971550" y="411956"/>
            <a:ext cx="7200900" cy="21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b="0" i="0" lang="ru" sz="33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ТЕСТИРОВАНИЕ</a:t>
            </a:r>
            <a:endParaRPr b="0" i="0" sz="3300" u="none" cap="none" strike="noStrike">
              <a:solidFill>
                <a:schemeClr val="accen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6" name="Google Shape;376;p63"/>
          <p:cNvSpPr txBox="1"/>
          <p:nvPr>
            <p:ph idx="1" type="subTitle"/>
          </p:nvPr>
        </p:nvSpPr>
        <p:spPr>
          <a:xfrm>
            <a:off x="971550" y="2571750"/>
            <a:ext cx="72009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</a:t>
            </a:r>
            <a:r>
              <a:rPr lang="ru" u="sng">
                <a:solidFill>
                  <a:schemeClr val="hlink"/>
                </a:solidFill>
                <a:hlinkClick r:id="rId4"/>
              </a:rPr>
              <a:t>kontur-courses</a:t>
            </a:r>
            <a:r>
              <a:rPr lang="ru" u="sng">
                <a:solidFill>
                  <a:schemeClr val="hlink"/>
                </a:solidFill>
                <a:hlinkClick r:id="rId5"/>
              </a:rPr>
              <a:t>/</a:t>
            </a:r>
            <a:r>
              <a:rPr b="1" lang="ru" u="sng">
                <a:solidFill>
                  <a:schemeClr val="hlink"/>
                </a:solidFill>
                <a:hlinkClick r:id="rId6"/>
              </a:rPr>
              <a:t>testing</a:t>
            </a:r>
            <a:endParaRPr b="1"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77" name="Google Shape;377;p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5586" y="3759882"/>
            <a:ext cx="471443" cy="48794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/>
          <p:nvPr>
            <p:ph idx="1" type="body"/>
          </p:nvPr>
        </p:nvSpPr>
        <p:spPr>
          <a:xfrm>
            <a:off x="971602" y="1113588"/>
            <a:ext cx="7596844" cy="3921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public class </a:t>
            </a:r>
            <a:r>
              <a:rPr lang="ru" sz="18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SupermanShould </a:t>
            </a:r>
            <a:r>
              <a:rPr lang="ru" sz="18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ru" sz="1800">
                <a:solidFill>
                  <a:srgbClr val="9E880D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@Test</a:t>
            </a:r>
            <a:endParaRPr sz="1800">
              <a:solidFill>
                <a:srgbClr val="9E880D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9E880D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ru" sz="18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public void </a:t>
            </a:r>
            <a:r>
              <a:rPr lang="ru" sz="1800">
                <a:solidFill>
                  <a:srgbClr val="00627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saveKittenFromTree</a:t>
            </a:r>
            <a:r>
              <a:rPr lang="ru" sz="18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() {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...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}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ru" sz="1800">
                <a:solidFill>
                  <a:srgbClr val="9E880D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@Test</a:t>
            </a:r>
            <a:endParaRPr sz="1800">
              <a:solidFill>
                <a:srgbClr val="9E880D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9E880D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ru" sz="18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public void </a:t>
            </a:r>
            <a:r>
              <a:rPr lang="ru" sz="1800">
                <a:solidFill>
                  <a:srgbClr val="00627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wearRedBlueSuitWhenAtWork</a:t>
            </a:r>
            <a:r>
              <a:rPr lang="ru" sz="18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() {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...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}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" sz="18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35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ТЕСТЫ КАК СПЕЦИФИКАЦИЯ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 txBox="1"/>
          <p:nvPr>
            <p:ph idx="1" type="body"/>
          </p:nvPr>
        </p:nvSpPr>
        <p:spPr>
          <a:xfrm>
            <a:off x="971550" y="1221584"/>
            <a:ext cx="7596894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</a:pPr>
            <a:r>
              <a:rPr lang="ru" sz="2300">
                <a:solidFill>
                  <a:schemeClr val="accent1"/>
                </a:solidFill>
              </a:rPr>
              <a:t>System Under Test</a:t>
            </a:r>
            <a:br>
              <a:rPr lang="ru" sz="2300">
                <a:solidFill>
                  <a:srgbClr val="BF3F00"/>
                </a:solidFill>
              </a:rPr>
            </a:br>
            <a:r>
              <a:rPr lang="ru" sz="2300">
                <a:solidFill>
                  <a:srgbClr val="BF3F00"/>
                </a:solidFill>
              </a:rPr>
              <a:t>	</a:t>
            </a:r>
            <a:r>
              <a:rPr lang="ru" sz="2300"/>
              <a:t>имя класса, имя метода</a:t>
            </a:r>
            <a:endParaRPr sz="23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</a:pPr>
            <a:r>
              <a:rPr lang="ru" sz="2300">
                <a:solidFill>
                  <a:schemeClr val="accent1"/>
                </a:solidFill>
              </a:rPr>
              <a:t>Условия</a:t>
            </a:r>
            <a:r>
              <a:rPr lang="ru" sz="2300">
                <a:solidFill>
                  <a:srgbClr val="BF3F00"/>
                </a:solidFill>
              </a:rPr>
              <a:t> </a:t>
            </a:r>
            <a:br>
              <a:rPr lang="ru" sz="2300">
                <a:solidFill>
                  <a:srgbClr val="BF3F00"/>
                </a:solidFill>
              </a:rPr>
            </a:br>
            <a:r>
              <a:rPr lang="ru" sz="2300">
                <a:solidFill>
                  <a:srgbClr val="BF3F00"/>
                </a:solidFill>
              </a:rPr>
              <a:t>	</a:t>
            </a:r>
            <a:r>
              <a:rPr lang="ru" sz="2300"/>
              <a:t>вход, состояние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</a:pPr>
            <a:r>
              <a:rPr lang="ru" sz="2300">
                <a:solidFill>
                  <a:schemeClr val="accent1"/>
                </a:solidFill>
              </a:rPr>
              <a:t>Результат</a:t>
            </a:r>
            <a:br>
              <a:rPr lang="ru" sz="2300"/>
            </a:br>
            <a:r>
              <a:rPr lang="ru" sz="2300"/>
              <a:t>	</a:t>
            </a:r>
            <a:r>
              <a:rPr lang="ru" sz="2100"/>
              <a:t>ожидаемое поведение или требования для проверки</a:t>
            </a:r>
            <a:endParaRPr sz="21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7" name="Google Shape;157;p36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ИМЯ ТЕСТА КАК СПЕЦИФИКАЦИЯ</a:t>
            </a:r>
            <a:endParaRPr/>
          </a:p>
        </p:txBody>
      </p:sp>
      <p:sp>
        <p:nvSpPr>
          <p:cNvPr id="158" name="Google Shape;158;p36"/>
          <p:cNvSpPr/>
          <p:nvPr/>
        </p:nvSpPr>
        <p:spPr>
          <a:xfrm>
            <a:off x="998291" y="4191930"/>
            <a:ext cx="7084099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8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https://dzone.com/articles/7-popular-unit-test-naming</a:t>
            </a:r>
            <a:endParaRPr sz="1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9" name="Google Shape;159;p36"/>
          <p:cNvSpPr txBox="1"/>
          <p:nvPr/>
        </p:nvSpPr>
        <p:spPr>
          <a:xfrm>
            <a:off x="939940" y="924523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Quattrocento Sans"/>
              <a:buNone/>
            </a:pPr>
            <a:r>
              <a:rPr b="0" lang="ru" sz="2300" u="non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ЧТО ДОЛЖНО БЫТЬ В ИМЕНИ ТЕСТА?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7"/>
          <p:cNvSpPr txBox="1"/>
          <p:nvPr>
            <p:ph idx="1" type="body"/>
          </p:nvPr>
        </p:nvSpPr>
        <p:spPr>
          <a:xfrm>
            <a:off x="971550" y="1221584"/>
            <a:ext cx="7200850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ru" sz="2100">
                <a:solidFill>
                  <a:srgbClr val="00007F"/>
                </a:solidFill>
                <a:latin typeface="Consolas"/>
                <a:ea typeface="Consolas"/>
                <a:cs typeface="Consolas"/>
                <a:sym typeface="Consolas"/>
              </a:rPr>
              <a:t>ParserTests</a:t>
            </a:r>
            <a:r>
              <a:rPr lang="ru" sz="21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ru" sz="2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estParse</a:t>
            </a:r>
            <a:endParaRPr sz="21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rPr lang="ru" sz="2100">
                <a:solidFill>
                  <a:srgbClr val="00007F"/>
                </a:solidFill>
                <a:latin typeface="Consolas"/>
                <a:ea typeface="Consolas"/>
                <a:cs typeface="Consolas"/>
                <a:sym typeface="Consolas"/>
              </a:rPr>
              <a:t>ParserTests</a:t>
            </a:r>
            <a:r>
              <a:rPr lang="ru" sz="21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" sz="2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arseFails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rPr lang="ru" sz="2100">
                <a:solidFill>
                  <a:srgbClr val="00007F"/>
                </a:solidFill>
                <a:latin typeface="Consolas"/>
                <a:ea typeface="Consolas"/>
                <a:cs typeface="Consolas"/>
                <a:sym typeface="Consolas"/>
              </a:rPr>
              <a:t>ParserTests</a:t>
            </a:r>
            <a:r>
              <a:rPr lang="ru" sz="21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" sz="2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arseBigNumbers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rPr lang="ru" sz="2100">
                <a:solidFill>
                  <a:srgbClr val="00007F"/>
                </a:solidFill>
                <a:latin typeface="Consolas"/>
                <a:ea typeface="Consolas"/>
                <a:cs typeface="Consolas"/>
                <a:sym typeface="Consolas"/>
              </a:rPr>
              <a:t>ParserTests</a:t>
            </a:r>
            <a:r>
              <a:rPr lang="ru" sz="21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" sz="2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arseNumbersGreaterThanMaxInt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rPr lang="ru" sz="2100">
                <a:solidFill>
                  <a:srgbClr val="00007F"/>
                </a:solidFill>
                <a:latin typeface="Consolas"/>
                <a:ea typeface="Consolas"/>
                <a:cs typeface="Consolas"/>
                <a:sym typeface="Consolas"/>
              </a:rPr>
              <a:t>ParserTests</a:t>
            </a:r>
            <a:r>
              <a:rPr lang="ru" sz="21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ru" sz="2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ailsOnNegativeNumbers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37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ИМЯ ТЕСТА КАК СПЕЦИФИКАЦИЯ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idx="1" type="body"/>
          </p:nvPr>
        </p:nvSpPr>
        <p:spPr>
          <a:xfrm>
            <a:off x="1015678" y="1221584"/>
            <a:ext cx="7822796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ru" sz="2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ru" sz="2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sAdultAgeLessThan18False</a:t>
            </a:r>
            <a:endParaRPr sz="2100">
              <a:solidFill>
                <a:srgbClr val="2B91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rPr lang="ru" sz="2100">
                <a:solidFill>
                  <a:srgbClr val="00007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" sz="2100">
                <a:solidFill>
                  <a:srgbClr val="00007F"/>
                </a:solidFill>
                <a:latin typeface="Consolas"/>
                <a:ea typeface="Consolas"/>
                <a:cs typeface="Consolas"/>
                <a:sym typeface="Consolas"/>
              </a:rPr>
              <a:t>arseIntShould</a:t>
            </a:r>
            <a:r>
              <a:rPr lang="ru" sz="21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ru" sz="2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ailsOnNonNumber</a:t>
            </a:r>
            <a:endParaRPr sz="2100">
              <a:solidFill>
                <a:srgbClr val="2B91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rPr lang="ru" sz="2100">
                <a:solidFill>
                  <a:srgbClr val="00007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ru" sz="2100">
                <a:solidFill>
                  <a:srgbClr val="00007F"/>
                </a:solidFill>
                <a:latin typeface="Consolas"/>
                <a:ea typeface="Consolas"/>
                <a:cs typeface="Consolas"/>
                <a:sym typeface="Consolas"/>
              </a:rPr>
              <a:t>tackShould</a:t>
            </a:r>
            <a:r>
              <a:rPr lang="ru" sz="21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ru" sz="2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eEmptyAfterCreation</a:t>
            </a:r>
            <a:endParaRPr sz="2100">
              <a:solidFill>
                <a:srgbClr val="2B91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ru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ru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henMandatoryFieldsAreMissingExpectStudentAdmissionToFail</a:t>
            </a:r>
            <a:endParaRPr sz="1800">
              <a:solidFill>
                <a:srgbClr val="2B91A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38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ИМЯ ТЕСТА КАК СПЕЦИФИКАЦИЯ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9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ИМЯ ТЕСТА КАК СПЕЦИФИКАЦИЯ</a:t>
            </a:r>
            <a:endParaRPr/>
          </a:p>
        </p:txBody>
      </p:sp>
      <p:pic>
        <p:nvPicPr>
          <p:cNvPr id="180" name="Google Shape;180;p39"/>
          <p:cNvPicPr preferRelativeResize="0"/>
          <p:nvPr/>
        </p:nvPicPr>
        <p:blipFill rotWithShape="1">
          <a:blip r:embed="rId3">
            <a:alphaModFix/>
          </a:blip>
          <a:srcRect b="0" l="-28697" r="-28698" t="0"/>
          <a:stretch/>
        </p:blipFill>
        <p:spPr>
          <a:xfrm>
            <a:off x="1439652" y="1383618"/>
            <a:ext cx="5102072" cy="248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0"/>
          <p:cNvSpPr txBox="1"/>
          <p:nvPr>
            <p:ph type="title"/>
          </p:nvPr>
        </p:nvSpPr>
        <p:spPr>
          <a:xfrm>
            <a:off x="971602" y="411957"/>
            <a:ext cx="72008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b" bIns="45900" lIns="0" spcFirstLastPara="1" rIns="0" wrap="square" tIns="45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Quattrocento Sans"/>
              <a:buNone/>
            </a:pPr>
            <a:r>
              <a:rPr lang="ru"/>
              <a:t>ИМЯ ТЕСТА КАК СПЕЦИФИКАЦИЯ</a:t>
            </a:r>
            <a:endParaRPr/>
          </a:p>
        </p:txBody>
      </p:sp>
      <p:grpSp>
        <p:nvGrpSpPr>
          <p:cNvPr id="187" name="Google Shape;187;p40"/>
          <p:cNvGrpSpPr/>
          <p:nvPr/>
        </p:nvGrpSpPr>
        <p:grpSpPr>
          <a:xfrm>
            <a:off x="971550" y="4137662"/>
            <a:ext cx="6967871" cy="593882"/>
            <a:chOff x="6243139" y="2461370"/>
            <a:chExt cx="9290494" cy="791842"/>
          </a:xfrm>
        </p:grpSpPr>
        <p:sp>
          <p:nvSpPr>
            <p:cNvPr id="188" name="Google Shape;188;p40"/>
            <p:cNvSpPr txBox="1"/>
            <p:nvPr/>
          </p:nvSpPr>
          <p:spPr>
            <a:xfrm>
              <a:off x="6891139" y="2595681"/>
              <a:ext cx="864249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100">
                  <a:solidFill>
                    <a:schemeClr val="accen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SAMPLES / SPECIFICATIONS / STACK_SPECIFICATION.CS</a:t>
              </a:r>
              <a:endParaRPr sz="24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descr="C:\Users\sapogoff\Documents\sapogoff_work\SKB Kontur\01_presentation_templates\03_final\wmf_icons\документ.wmf" id="189" name="Google Shape;189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43139" y="2461370"/>
              <a:ext cx="648000" cy="79184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Макеты слайдов с основной цветовой темой">
  <a:themeElements>
    <a:clrScheme name="Контур.Продукты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