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Quattrocento Sans"/>
      <p:regular r:id="rId49"/>
      <p:bold r:id="rId50"/>
      <p:italic r:id="rId51"/>
      <p:boldItalic r:id="rId52"/>
    </p:embeddedFont>
    <p:embeddedFont>
      <p:font typeface="JetBrains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schemas.openxmlformats.org/officeDocument/2006/relationships/font" Target="fonts/JetBrainsMono-regular.fnt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55" Type="http://schemas.openxmlformats.org/officeDocument/2006/relationships/font" Target="fonts/JetBrainsMono-italic.fntdata"/><Relationship Id="rId10" Type="http://schemas.openxmlformats.org/officeDocument/2006/relationships/slide" Target="slides/slide4.xml"/><Relationship Id="rId54" Type="http://schemas.openxmlformats.org/officeDocument/2006/relationships/font" Target="fonts/JetBrains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JetBrains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3a9bb0ef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e43a9bb0e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уже применял NUnit или подобные тесты?</a:t>
            </a:r>
            <a:br>
              <a:rPr lang="ru"/>
            </a:br>
            <a:r>
              <a:rPr lang="ru"/>
              <a:t>Зачем нужно тестирование?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оперативная обратная связь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качество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доверие к коду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43a9bb0ef_2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43a9bb0ef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e43a9bb0ef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Mocha в JS можно использовать другие слова для описания тестов – describe вместо suite и it вместо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описания условий предусмотрено слово context, которое функционально является синонимом describe, но несет другой смысл при чтении тестов.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Такой стиль написания тестов в Mocha называется BDD. А предыдущий – стиль TDD. Можно выбрать любой.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Behaviour Driven Development – это идея о том, что тесты должны быть максимально похожи на спецификацию.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стиль более читабелен и мы именно его и обсуждаем.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ему следовать не обязательно нужна дополнительная поддержка в языке или библиотеках.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раз уж она есть в Mocha, то все последующие примеры на JS будут написаны именно в стиле BDD.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43a9bb0ef_2_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3a9bb0ef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e43a9bb0ef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3a9bb0e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43a9bb0ef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43a9bb0ef_2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e43a9bb0e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большое количество антипаттернов (см. по ссылке), здесь приведены лишь 4 из самых злостных и часто встречающихся.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Открой файл с примерами.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Сначала спроси, что лишнего видят слушатели, потом объясни, если не сказали всего.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 Hero – не будет работать на других машинах.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Loudmouth (крикун) – тест не является автоматическим: что-то выводит, но exception не кидает.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История: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 Ride – тестируется все подряд (много act, много assert)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 specification – создается одна ситуация, но в ней тестируется все (один act, много assert)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хорошо написанные тесты могут служить спецификацией.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e43a9bb0ef_2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43a9bb0ef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e43a9bb0e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не пишем тесты сразу?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Спойлер для TDD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Первое, что в голову приходит: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Дольше разработка: писать ведь больше, больше кнопок нажимать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Есть повторяющиеся сценарии, разные параметры и соответственно очень похожие тесты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Непонятное API у тестового фреймворка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Нужно настроить окружение таким образом, чтобы тесты писались как можно легче.</a:t>
            </a:r>
            <a:endParaRPr/>
          </a:p>
        </p:txBody>
      </p:sp>
      <p:sp>
        <p:nvSpPr>
          <p:cNvPr id="232" name="Google Shape;232;g1e43a9bb0ef_2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43a9bb0ef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e43a9bb0ef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e43a9bb0ef_2_1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43a9bb0ef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43a9bb0ef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43a9bb0e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43a9bb0ef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43a9bb0ef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e43a9bb0ef_2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43a9bb0ef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e43a9bb0ef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3a9bb0ef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e43a9bb0e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 дают доверие к коду, но только если есть доверие к самим тестам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для тестов критически важно быть читаемыми и понятными.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43a9bb0ef_2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43a9bb0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e43a9bb0ef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43a9bb0ef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e43a9bb0ef_2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43a9bb0ef_2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e43a9bb0ef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Аттрибуты TestCase и TestCaseSource в nUnit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Ещё nUnit умеет такие классные штуки, которые не умеют другие фреймворки =&gt; TestCase и TestCaseSourse.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С ними можно: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Красиво называть тесты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Указать ожидаемый результат и получать его из теста. (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withInvariantCulture_parse(string input) возвращает double, а не void)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В TestaCase в качестве параметров можно указать только типы, поддерживаемые CLR: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константы,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системные типы,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одноразмерный массив, содержащий константы и системные типы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g1e43a9bb0ef_2_2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43a9bb0ef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e43a9bb0ef_2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43a9bb0e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e43a9bb0e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Неочевидный синтаксис у Assert.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должно быть сначала, а что в конце?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перепутать местами actual и expected, то при срабатывании теста output будет не ясен.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«эээээ…Я же так и написал, чего он ругается?»</a:t>
            </a:r>
            <a:endParaRPr/>
          </a:p>
        </p:txBody>
      </p:sp>
      <p:sp>
        <p:nvSpPr>
          <p:cNvPr id="315" name="Google Shape;315;g1e43a9bb0ef_2_2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43a9bb0ef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e43a9bb0e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Options лучше читается, но можно и просто o =&gt; o….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currentSyntax =&gt;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{1,2,3}.ShouldBeEquivalentTo(new [] {3,2,1});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{1,2,3}.ShouldAllBeEquivalentTo(new [] {1,2,3}, options =&gt; options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.WithStrictOrdering());</a:t>
            </a:r>
            <a:endParaRPr/>
          </a:p>
        </p:txBody>
      </p:sp>
      <p:sp>
        <p:nvSpPr>
          <p:cNvPr id="322" name="Google Shape;322;g1e43a9bb0ef_2_2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43a9bb0ef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e43a9bb0ef_2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43a9bb0ef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e43a9bb0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Options лучше читается, но можно и просто o =&gt; o….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currentSyntax =&gt;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{1,2,3}.ShouldBeEquivalentTo(new [] {3,2,1});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{1,2,3}.ShouldAllBeEquivalentTo(new [] {1,2,3}, options =&gt; options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.WithStrictOrdering());</a:t>
            </a:r>
            <a:endParaRPr/>
          </a:p>
        </p:txBody>
      </p:sp>
      <p:sp>
        <p:nvSpPr>
          <p:cNvPr id="339" name="Google Shape;339;g1e43a9bb0ef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43a9bb0ef_2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e43a9bb0ef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ожидать исключения только от функции.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Проверяющая система ее вызовет сама, поймает исключение и возможно кинет свое.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e43a9bb0ef_2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43a9bb0ef_0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e43a9bb0e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ожидать исключения только от функции.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Проверяющая система ее вызовет сама, поймает исключение и возможно кинет свое.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e43a9bb0ef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43a9bb0ef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e43a9bb0e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Тесты, как и хороший код, должны рассказывать историю.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названий тестов можно составить короткое описание функционала.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здесь происходит? Что делает класс Superman?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мог бы выглядеть тест для C# с использованием NUnit</a:t>
            </a:r>
            <a:endParaRPr/>
          </a:p>
        </p:txBody>
      </p:sp>
      <p:sp>
        <p:nvSpPr>
          <p:cNvPr id="140" name="Google Shape;140;g1e43a9bb0ef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43a9bb0ef_2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e43a9bb0ef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NUnit умеет много всего интересного. Просмотрите хотя бы один раз его документацию на nunit.org. Вот пример того, что можно там найти.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[Timeout]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 : Помогает обнаружить изъяны в реализации.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пользоваться Timeout’ом? Какое значение в мс адекватное?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он должен 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O(n^2) и прочее.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e43a9bb0ef_2_2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43a9bb0ef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e43a9bb0e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Junit умеет много всего интересного. Просмотрите хотя бы один раз его документацию на junit.org. Вот пример того, что можно там найти.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@Tineout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 : Помогает обнаружить изъяны в реализации.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пользоваться Timeout’ом? Какое значение в мс адекватное?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он должен 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O(n) VS O(n^2) и прочее.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e43a9bb0ef_0_3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43a9bb0ef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e43a9bb0ef_2_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43a9bb0e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e43a9bb0ef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43a9bb0ef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e43a9bb0ef_2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43a9bb0ef_0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e43a9bb0e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Показываем как быстро можно нагенерировать темплейт для юнитов</a:t>
            </a:r>
            <a:endParaRPr/>
          </a:p>
        </p:txBody>
      </p:sp>
      <p:sp>
        <p:nvSpPr>
          <p:cNvPr id="409" name="Google Shape;409;g1e43a9bb0ef_0_4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43a9bb0e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e43a9bb0e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e43a9bb0e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e43a9bb0ef_0_5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43a9bb0ef_2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e43a9bb0ef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Мартовский кролик написал кучу реализаций, но не успел написать тесты…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Итак, на первую часть даётся час, потому полчаса на do not open.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ещё полчаса на разбор и решение.</a:t>
            </a:r>
            <a:endParaRPr/>
          </a:p>
        </p:txBody>
      </p:sp>
      <p:sp>
        <p:nvSpPr>
          <p:cNvPr id="433" name="Google Shape;433;g1e43a9bb0ef_2_2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43a9bb0e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e43a9bb0e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e43a9bb0ef_2_2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3a9bb0ef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43a9bb0e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так эти же тесты выглядели бы на JS c использованием Mocha.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другие ключевые слова и синтаксис: вместо класса - функция suite, вместо атрибута Test – функция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сам тест не меняется: название теста то же, структура теста та же..</a:t>
            </a:r>
            <a:endParaRPr/>
          </a:p>
        </p:txBody>
      </p:sp>
      <p:sp>
        <p:nvSpPr>
          <p:cNvPr id="148" name="Google Shape;148;g1e43a9bb0ef_2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43a9bb0ef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e43a9bb0ef_2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43a9bb0ef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e43a9bb0ef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Е3: 10 пробелов и символ. Что должно произойти? Не всегда очевидно, как взаимодействуют отдельные требования.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998, 999 -&gt; Вот где спасёт таймаут. Ну и код ревью. Опытный инженер сразу увидит дорогие операции для List’а.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создать цикл 10_000 повторений.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string.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IsNullOrEmpty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(word): при ревью возможно, что на это не обратят внимания. Потому что «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отловить?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6. Много тестов, проверяющих одно и то же – это признак Overspecification из Антипаттернов, что не есть хорошо.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Подытожим: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Легко писать тесты по существующему проверенному коду и/или спецификации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Не всегда очевидно взаимодействие требований.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Тесты не заменяют CR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CR не заменяет тестов. И то, и другое – инструменты, которыми можно предотвратить </a:t>
            </a:r>
            <a:r>
              <a:rPr b="1" lang="ru"/>
              <a:t>почти</a:t>
            </a:r>
            <a:r>
              <a:rPr lang="ru"/>
              <a:t> все проблемы при использовании их вместе.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3" name="Google Shape;453;g1e43a9bb0ef_2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43a9bb0ef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1e43a9bb0ef_2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3a9bb0e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43a9bb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бы эти тесты выглядели на Java с использованием junit5</a:t>
            </a:r>
            <a:endParaRPr/>
          </a:p>
        </p:txBody>
      </p:sp>
      <p:sp>
        <p:nvSpPr>
          <p:cNvPr id="156" name="Google Shape;156;g1e43a9bb0e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3a9bb0ef_2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43a9bb0ef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Правильная структура теста повышает читаемость, а =&gt; поддерживаемость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 Assert-ов — плохо. Непонятно, что проверяет тест.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каждый тест проверяет что-то одно, все множество тестов специфицируют тестируемый модуль.</a:t>
            </a:r>
            <a:endParaRPr/>
          </a:p>
        </p:txBody>
      </p:sp>
      <p:sp>
        <p:nvSpPr>
          <p:cNvPr id="164" name="Google Shape;164;g1e43a9bb0ef_2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43a9bb0ef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e43a9bb0e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MethodName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Preconditions (keyword Given)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State (keyword When)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ExpectedBehaviour (keyword Should/Expect/Then)</a:t>
            </a:r>
            <a:endParaRPr/>
          </a:p>
        </p:txBody>
      </p:sp>
      <p:sp>
        <p:nvSpPr>
          <p:cNvPr id="179" name="Google Shape;179;g1e43a9bb0ef_2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3a9bb0ef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e43a9bb0e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каких именах чего не хватает? А что лишнее?</a:t>
            </a:r>
            <a:endParaRPr/>
          </a:p>
        </p:txBody>
      </p:sp>
      <p:sp>
        <p:nvSpPr>
          <p:cNvPr id="186" name="Google Shape;186;g1e43a9bb0ef_2_1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3a9bb0ef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e43a9bb0e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ParseInt – это метод какого-то класса. По умолчанию взят случай Success (поэтому это норм), но не понятно к какому классу относится данный метод, какой класс проверяет.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Резюме: нейминг – наше всё и не только для основного кода, но и для тестов.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Читаемые тесты ускоряют адаптацию нового члена команды в проект.</a:t>
            </a:r>
            <a:endParaRPr/>
          </a:p>
        </p:txBody>
      </p:sp>
      <p:sp>
        <p:nvSpPr>
          <p:cNvPr id="193" name="Google Shape;193;g1e43a9bb0ef_2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ontur.ru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971550" y="2571750"/>
            <a:ext cx="72009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3275857" y="3921954"/>
            <a:ext cx="4896596" cy="32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>
  <p:cSld name="Рисунок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71550" y="3921920"/>
            <a:ext cx="7200850" cy="432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Quattrocento Sans"/>
              <a:buNone/>
              <a:defRPr sz="21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971550" y="411990"/>
            <a:ext cx="7200900" cy="35099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971550" y="4363001"/>
            <a:ext cx="7200900" cy="36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Заголовок раздела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75376" y="2571785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7" name="Google Shape;67;p17"/>
          <p:cNvCxnSpPr/>
          <p:nvPr/>
        </p:nvCxnSpPr>
        <p:spPr>
          <a:xfrm>
            <a:off x="975375" y="2571750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975375" y="1227220"/>
            <a:ext cx="7197076" cy="13445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1" name="Google Shape;71;p18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97155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6" name="Google Shape;76;p19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971550" y="1815703"/>
            <a:ext cx="360045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4572000" y="1815703"/>
            <a:ext cx="360045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971550" y="1221581"/>
            <a:ext cx="360045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4" type="body"/>
          </p:nvPr>
        </p:nvSpPr>
        <p:spPr>
          <a:xfrm>
            <a:off x="4571950" y="1221581"/>
            <a:ext cx="360045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3" name="Google Shape;83;p20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971550" y="3921920"/>
            <a:ext cx="7200850" cy="432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Quattrocento Sans"/>
              <a:buNone/>
              <a:defRPr sz="21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971550" y="4363001"/>
            <a:ext cx="7200900" cy="36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971550" y="411956"/>
            <a:ext cx="7200900" cy="35009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ногострочный заголовок">
  <p:cSld name="Многострочный заголовок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971550" y="1437085"/>
            <a:ext cx="7200850" cy="32944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971650" y="414110"/>
            <a:ext cx="7200800" cy="80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2" name="Google Shape;92;p23"/>
          <p:cNvCxnSpPr/>
          <p:nvPr/>
        </p:nvCxnSpPr>
        <p:spPr>
          <a:xfrm>
            <a:off x="971601" y="1221581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90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з подчеркивания">
  <p:cSld name="Без подчеркивания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центре">
  <p:cSld name="Заголовок в центр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71650" y="1221581"/>
            <a:ext cx="7200800" cy="270033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900" lIns="0" spcFirstLastPara="1" rIns="0" wrap="square" tIns="45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верху рисунка">
  <p:cSld name="Заголовок вверху рисунка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>
            <p:ph idx="2" type="pic"/>
          </p:nvPr>
        </p:nvSpPr>
        <p:spPr>
          <a:xfrm>
            <a:off x="0" y="988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6"/>
          <p:cNvSpPr txBox="1"/>
          <p:nvPr>
            <p:ph type="title"/>
          </p:nvPr>
        </p:nvSpPr>
        <p:spPr>
          <a:xfrm>
            <a:off x="971550" y="305700"/>
            <a:ext cx="8172450" cy="8096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900" lIns="0" spcFirstLastPara="1" rIns="54000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247" y="374946"/>
            <a:ext cx="968306" cy="7382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3" type="body"/>
          </p:nvPr>
        </p:nvSpPr>
        <p:spPr>
          <a:xfrm>
            <a:off x="0" y="306197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01">
          <p15:clr>
            <a:srgbClr val="FBAE40"/>
          </p15:clr>
        </p15:guide>
        <p15:guide id="2" orient="horz" pos="19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низу рисунка">
  <p:cSld name="Заголовок внизу рисунк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971550" y="4032187"/>
            <a:ext cx="8172450" cy="80772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900" lIns="0" spcFirstLastPara="1" rIns="54000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0" y="4030266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49">
          <p15:clr>
            <a:srgbClr val="FBAE40"/>
          </p15:clr>
        </p15:guide>
        <p15:guide id="2" orient="horz" pos="25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на подложке">
  <p:cSld name="Текст на подложке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971550" y="4029912"/>
            <a:ext cx="8172450" cy="80997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0" spcFirstLastPara="1" rIns="2970000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3" type="body"/>
          </p:nvPr>
        </p:nvSpPr>
        <p:spPr>
          <a:xfrm>
            <a:off x="0" y="4030266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39">
          <p15:clr>
            <a:srgbClr val="FBAE40"/>
          </p15:clr>
        </p15:guide>
        <p15:guide id="2" orient="horz" pos="304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">
  <p:cSld name="Рисун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и список">
  <p:cSld name="Рисунок и список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5" name="Google Shape;115;p30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0"/>
          <p:cNvSpPr/>
          <p:nvPr>
            <p:ph idx="2" type="pic"/>
          </p:nvPr>
        </p:nvSpPr>
        <p:spPr>
          <a:xfrm>
            <a:off x="971525" y="1223338"/>
            <a:ext cx="3600450" cy="3509963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опросы">
  <p:cSld name="Вопросы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/>
        </p:nvSpPr>
        <p:spPr>
          <a:xfrm>
            <a:off x="971602" y="4258699"/>
            <a:ext cx="2892128" cy="2663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0" lang="ru" sz="1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www.kontur.ru</a:t>
            </a:r>
            <a:endParaRPr b="0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275869" y="4251124"/>
            <a:ext cx="4884737" cy="2739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3275857" y="3921954"/>
            <a:ext cx="4896596" cy="32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71602" y="1221581"/>
            <a:ext cx="72008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59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769">
          <p15:clr>
            <a:srgbClr val="F26B43"/>
          </p15:clr>
        </p15:guide>
        <p15:guide id="4" orient="horz" pos="2471">
          <p15:clr>
            <a:srgbClr val="F26B43"/>
          </p15:clr>
        </p15:guide>
        <p15:guide id="5" pos="5148">
          <p15:clr>
            <a:srgbClr val="F26B43"/>
          </p15:clr>
        </p15:guide>
        <p15:guide id="6" pos="612">
          <p15:clr>
            <a:srgbClr val="F26B43"/>
          </p15:clr>
        </p15:guide>
        <p15:guide id="7" orient="horz" pos="1620">
          <p15:clr>
            <a:srgbClr val="F26B43"/>
          </p15:clr>
        </p15:guide>
        <p15:guide id="8" orient="horz" pos="2981">
          <p15:clr>
            <a:srgbClr val="F26B43"/>
          </p15:clr>
        </p15:guide>
        <p15:guide id="9" pos="1179">
          <p15:clr>
            <a:srgbClr val="FDE53C"/>
          </p15:clr>
        </p15:guide>
        <p15:guide id="10" pos="458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Relationship Id="rId5" Type="http://schemas.openxmlformats.org/officeDocument/2006/relationships/hyperlink" Target="https://github.com/kontur-csharper/testing" TargetMode="External"/><Relationship Id="rId6" Type="http://schemas.openxmlformats.org/officeDocument/2006/relationships/hyperlink" Target="https://github.com/kontur-csharper/testing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br.com/ru/post/43761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bit.ly/kontur-courses-feedback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zone.com/articles/7-popular-unit-test-na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4294967295"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b="0" i="0" lang="ru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ТЕСТИРОВАНИЕ</a:t>
            </a:r>
            <a:endParaRPr b="0" i="0" sz="33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32"/>
          <p:cNvSpPr txBox="1"/>
          <p:nvPr>
            <p:ph idx="1" type="subTitle"/>
          </p:nvPr>
        </p:nvSpPr>
        <p:spPr>
          <a:xfrm>
            <a:off x="971550" y="2571750"/>
            <a:ext cx="72009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ru" u="sng">
                <a:solidFill>
                  <a:schemeClr val="hlink"/>
                </a:solidFill>
                <a:hlinkClick r:id="rId4"/>
              </a:rPr>
              <a:t>kontur-courses</a:t>
            </a:r>
            <a:r>
              <a:rPr lang="ru" u="sng">
                <a:solidFill>
                  <a:schemeClr val="hlink"/>
                </a:solidFill>
                <a:hlinkClick r:id="rId5"/>
              </a:rPr>
              <a:t>/</a:t>
            </a:r>
            <a:r>
              <a:rPr b="1" lang="ru" u="sng">
                <a:solidFill>
                  <a:schemeClr val="hlink"/>
                </a:solidFill>
                <a:hlinkClick r:id="rId6"/>
              </a:rPr>
              <a:t>testing</a:t>
            </a:r>
            <a:endParaRPr b="1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586" y="3759882"/>
            <a:ext cx="471443" cy="487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971550" y="1267772"/>
            <a:ext cx="7200900" cy="33009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7A43"/>
              </a:buClr>
              <a:buSzPts val="1500"/>
              <a:buFont typeface="Courier New"/>
              <a:buNone/>
            </a:pPr>
            <a:r>
              <a:rPr b="0" i="0" lang="ru" sz="15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"Superman"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5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"should save kitten from tree"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superman.act();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assert.isTrue(kitten.isSaved());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ru" sz="15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"when at work"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ru" sz="15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"wears red blue suit"</a:t>
            </a: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BEHAVIOUR DRIVEN DEVELOPMENT</a:t>
            </a:r>
            <a:endParaRPr/>
          </a:p>
        </p:txBody>
      </p:sp>
      <p:sp>
        <p:nvSpPr>
          <p:cNvPr id="204" name="Google Shape;204;p41"/>
          <p:cNvSpPr/>
          <p:nvPr/>
        </p:nvSpPr>
        <p:spPr>
          <a:xfrm>
            <a:off x="7362450" y="3921919"/>
            <a:ext cx="810000" cy="809629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  <p:grpSp>
        <p:nvGrpSpPr>
          <p:cNvPr id="210" name="Google Shape;210;p42"/>
          <p:cNvGrpSpPr/>
          <p:nvPr/>
        </p:nvGrpSpPr>
        <p:grpSpPr>
          <a:xfrm>
            <a:off x="971550" y="4137662"/>
            <a:ext cx="6967871" cy="593882"/>
            <a:chOff x="6243139" y="2461370"/>
            <a:chExt cx="9290494" cy="791842"/>
          </a:xfrm>
        </p:grpSpPr>
        <p:sp>
          <p:nvSpPr>
            <p:cNvPr id="211" name="Google Shape;211;p42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SPECIFICATIONS / STACK_SPECIFICATION.CS</a:t>
              </a:r>
              <a:endParaRPr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212" name="Google Shape;21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971550" y="3921920"/>
            <a:ext cx="7200850" cy="432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Quattrocento Sans"/>
              <a:buNone/>
            </a:pPr>
            <a:r>
              <a:rPr lang="ru"/>
              <a:t>ПРИМЕР СПЕЦИФИКАЦИИ ТЕСТАМИ</a:t>
            </a:r>
            <a:endParaRPr/>
          </a:p>
        </p:txBody>
      </p:sp>
      <p:pic>
        <p:nvPicPr>
          <p:cNvPr id="218" name="Google Shape;218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28697" r="-28698" t="0"/>
          <a:stretch/>
        </p:blipFill>
        <p:spPr>
          <a:xfrm>
            <a:off x="971550" y="411990"/>
            <a:ext cx="7200900" cy="350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971550" y="2139014"/>
            <a:ext cx="7200850" cy="25925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Local Hero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Loudmouth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Free Ride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Over specification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ru" sz="2100" u="sng">
                <a:solidFill>
                  <a:schemeClr val="hlink"/>
                </a:solidFill>
                <a:hlinkClick r:id="rId3"/>
              </a:rPr>
              <a:t>https://habr.com/ru/post/43761/</a:t>
            </a:r>
            <a:endParaRPr/>
          </a:p>
        </p:txBody>
      </p:sp>
      <p:sp>
        <p:nvSpPr>
          <p:cNvPr id="225" name="Google Shape;225;p4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АНТИПАТТЕРНЫ</a:t>
            </a:r>
            <a:endParaRPr/>
          </a:p>
        </p:txBody>
      </p:sp>
      <p:grpSp>
        <p:nvGrpSpPr>
          <p:cNvPr id="226" name="Google Shape;226;p44"/>
          <p:cNvGrpSpPr/>
          <p:nvPr/>
        </p:nvGrpSpPr>
        <p:grpSpPr>
          <a:xfrm>
            <a:off x="971550" y="1221581"/>
            <a:ext cx="3644317" cy="593881"/>
            <a:chOff x="6243139" y="2461370"/>
            <a:chExt cx="4859089" cy="791842"/>
          </a:xfrm>
        </p:grpSpPr>
        <p:sp>
          <p:nvSpPr>
            <p:cNvPr id="227" name="Google Shape;227;p44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ANTIPATTERNS</a:t>
              </a:r>
              <a:endParaRPr sz="1100"/>
            </a:p>
          </p:txBody>
        </p:sp>
        <p:pic>
          <p:nvPicPr>
            <p:cNvPr descr="C:\Users\sapogoff\Documents\sapogoff_work\SKB Kontur\01_presentation_templates\03_final\wmf_icons\документ.wmf" id="228" name="Google Shape;22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975376" y="2571785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ПИШЕМ ТЕСТЫ ЛЕГКО</a:t>
            </a:r>
            <a:endParaRPr/>
          </a:p>
        </p:txBody>
      </p:sp>
      <p:sp>
        <p:nvSpPr>
          <p:cNvPr id="235" name="Google Shape;235;p45"/>
          <p:cNvSpPr txBox="1"/>
          <p:nvPr>
            <p:ph idx="1" type="body"/>
          </p:nvPr>
        </p:nvSpPr>
        <p:spPr>
          <a:xfrm>
            <a:off x="975375" y="1227220"/>
            <a:ext cx="7197076" cy="13445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ТЕСТ НАПИСАТЬ – КАК ЧАЙ ПОПИТЬ</a:t>
            </a:r>
            <a:endParaRPr/>
          </a:p>
        </p:txBody>
      </p:sp>
      <p:pic>
        <p:nvPicPr>
          <p:cNvPr id="236" name="Google Shape;236;p45"/>
          <p:cNvPicPr preferRelativeResize="0"/>
          <p:nvPr/>
        </p:nvPicPr>
        <p:blipFill rotWithShape="1">
          <a:blip r:embed="rId3">
            <a:alphaModFix/>
          </a:blip>
          <a:srcRect b="0" l="0" r="0" t="-13"/>
          <a:stretch/>
        </p:blipFill>
        <p:spPr>
          <a:xfrm>
            <a:off x="5166066" y="411956"/>
            <a:ext cx="2646294" cy="2162496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Сборка и разборка окружения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ObjectMother и TestDataBuilder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Parametrized Tests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Собственные Assert-ы</a:t>
            </a:r>
            <a:endParaRPr/>
          </a:p>
          <a:p>
            <a:pPr indent="-1905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БОРЬБА С ДУБЛИРОВАНИЕМ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СБОРКА И РАЗБОРКА ОКРУЖЕНИЯ</a:t>
            </a:r>
            <a:endParaRPr/>
          </a:p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1511602" y="1221581"/>
            <a:ext cx="3060398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OneTimeSetUp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SetUp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1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TearDown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SetUp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2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TearDown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OneTimeTearDown</a:t>
            </a:r>
            <a:endParaRPr/>
          </a:p>
        </p:txBody>
      </p:sp>
      <p:sp>
        <p:nvSpPr>
          <p:cNvPr id="250" name="Google Shape;250;p47"/>
          <p:cNvSpPr txBox="1"/>
          <p:nvPr>
            <p:ph idx="2" type="body"/>
          </p:nvPr>
        </p:nvSpPr>
        <p:spPr>
          <a:xfrm>
            <a:off x="5112000" y="1221581"/>
            <a:ext cx="306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before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beforeEach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1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afterEach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beforeEach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2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afterEach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after</a:t>
            </a:r>
            <a:endParaRPr/>
          </a:p>
        </p:txBody>
      </p:sp>
      <p:sp>
        <p:nvSpPr>
          <p:cNvPr id="251" name="Google Shape;251;p47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252" name="Google Shape;252;p47"/>
          <p:cNvSpPr/>
          <p:nvPr/>
        </p:nvSpPr>
        <p:spPr>
          <a:xfrm>
            <a:off x="4572000" y="1222635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СБОРКА И РАЗБОРКА ОКРУЖЕНИЯ</a:t>
            </a:r>
            <a:endParaRPr/>
          </a:p>
        </p:txBody>
      </p:sp>
      <p:sp>
        <p:nvSpPr>
          <p:cNvPr id="258" name="Google Shape;258;p48"/>
          <p:cNvSpPr txBox="1"/>
          <p:nvPr>
            <p:ph idx="2" type="body"/>
          </p:nvPr>
        </p:nvSpPr>
        <p:spPr>
          <a:xfrm>
            <a:off x="5112000" y="1221581"/>
            <a:ext cx="30606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beforeAll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beforeEach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1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afterEach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beforeEach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	</a:t>
            </a:r>
            <a:r>
              <a:rPr lang="ru">
                <a:solidFill>
                  <a:schemeClr val="accent1"/>
                </a:solidFill>
              </a:rPr>
              <a:t>test 2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	afterEach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afterAll</a:t>
            </a:r>
            <a:endParaRPr/>
          </a:p>
        </p:txBody>
      </p:sp>
      <p:pic>
        <p:nvPicPr>
          <p:cNvPr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75" y="1221575"/>
            <a:ext cx="457350" cy="4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TestFixture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Mailbox_Should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private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ru" sz="18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TearDown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TearDown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ru" sz="18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mailbox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Dispose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SETUP &amp; TEARDOWN</a:t>
            </a:r>
            <a:endParaRPr/>
          </a:p>
        </p:txBody>
      </p:sp>
      <p:sp>
        <p:nvSpPr>
          <p:cNvPr id="266" name="Google Shape;266;p49"/>
          <p:cNvSpPr/>
          <p:nvPr/>
        </p:nvSpPr>
        <p:spPr>
          <a:xfrm>
            <a:off x="7362400" y="3921915"/>
            <a:ext cx="810000" cy="809629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BEFORE &amp; AFTER</a:t>
            </a:r>
            <a:endParaRPr/>
          </a:p>
        </p:txBody>
      </p:sp>
      <p:sp>
        <p:nvSpPr>
          <p:cNvPr id="272" name="Google Shape;272;p50"/>
          <p:cNvSpPr/>
          <p:nvPr/>
        </p:nvSpPr>
        <p:spPr>
          <a:xfrm>
            <a:off x="7362450" y="3921919"/>
            <a:ext cx="810000" cy="809629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  <p:sp>
        <p:nvSpPr>
          <p:cNvPr id="273" name="Google Shape;273;p50"/>
          <p:cNvSpPr txBox="1"/>
          <p:nvPr>
            <p:ph idx="1" type="body"/>
          </p:nvPr>
        </p:nvSpPr>
        <p:spPr>
          <a:xfrm>
            <a:off x="971550" y="1221581"/>
            <a:ext cx="5293757" cy="33009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7A43"/>
              </a:buClr>
              <a:buSzPts val="2100"/>
              <a:buFont typeface="Courier New"/>
              <a:buNone/>
            </a:pPr>
            <a:r>
              <a:rPr b="0" i="0" lang="ru" sz="21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21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"Mailbox"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2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ru" sz="21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mailbox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21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(() =&gt; {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ru" sz="21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mailbox 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2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Mailbox();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" sz="21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afterEach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(() =&gt; {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ru" sz="21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mailbox</a:t>
            </a: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.dispose();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Будет ли тест понятен ревьюеру?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Сможет ли ревьюер быстро убедиться в корректности теста?</a:t>
            </a:r>
            <a:endParaRPr/>
          </a:p>
        </p:txBody>
      </p:sp>
      <p:sp>
        <p:nvSpPr>
          <p:cNvPr id="136" name="Google Shape;136;p3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ДОВЕРИЕ ТЕСТАМ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971602" y="1113588"/>
            <a:ext cx="74349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ru" sz="15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MailBoxShould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lang="ru" sz="15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@BeforeEach</a:t>
            </a:r>
            <a:endParaRPr sz="15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5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beforeEach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@AfterEach</a:t>
            </a:r>
            <a:endParaRPr sz="15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5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afterEach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.dispose();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51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Before</a:t>
            </a:r>
            <a:r>
              <a:rPr lang="ru"/>
              <a:t> &amp; After</a:t>
            </a:r>
            <a:endParaRPr/>
          </a:p>
        </p:txBody>
      </p:sp>
      <p:pic>
        <p:nvPicPr>
          <p:cNvPr id="280" name="Google Shape;2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475" y="4187525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OBJECT MOTHER &amp; TEST DATA BUILDER</a:t>
            </a:r>
            <a:endParaRPr/>
          </a:p>
        </p:txBody>
      </p:sp>
      <p:grpSp>
        <p:nvGrpSpPr>
          <p:cNvPr id="286" name="Google Shape;286;p52"/>
          <p:cNvGrpSpPr/>
          <p:nvPr/>
        </p:nvGrpSpPr>
        <p:grpSpPr>
          <a:xfrm>
            <a:off x="971550" y="4137662"/>
            <a:ext cx="6759016" cy="593882"/>
            <a:chOff x="6243139" y="2461370"/>
            <a:chExt cx="9012021" cy="791842"/>
          </a:xfrm>
        </p:grpSpPr>
        <p:sp>
          <p:nvSpPr>
            <p:cNvPr id="287" name="Google Shape;287;p52"/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TESTDATABUILDER / TESTDATABUILDER.CS</a:t>
              </a:r>
              <a:endParaRPr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288" name="Google Shape;288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971550" y="1221584"/>
            <a:ext cx="7200850" cy="432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Они же Data Driven</a:t>
            </a:r>
            <a:endParaRPr/>
          </a:p>
        </p:txBody>
      </p:sp>
      <p:sp>
        <p:nvSpPr>
          <p:cNvPr id="295" name="Google Shape;295;p5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PARAMETRIZED TESTS</a:t>
            </a:r>
            <a:endParaRPr/>
          </a:p>
        </p:txBody>
      </p:sp>
      <p:grpSp>
        <p:nvGrpSpPr>
          <p:cNvPr id="296" name="Google Shape;296;p53"/>
          <p:cNvGrpSpPr/>
          <p:nvPr/>
        </p:nvGrpSpPr>
        <p:grpSpPr>
          <a:xfrm>
            <a:off x="1871663" y="2517744"/>
            <a:ext cx="5551329" cy="593881"/>
            <a:chOff x="6243139" y="2461370"/>
            <a:chExt cx="7401772" cy="791842"/>
          </a:xfrm>
        </p:grpSpPr>
        <p:sp>
          <p:nvSpPr>
            <p:cNvPr id="297" name="Google Shape;297;p53"/>
            <p:cNvSpPr txBox="1"/>
            <p:nvPr/>
          </p:nvSpPr>
          <p:spPr>
            <a:xfrm>
              <a:off x="6891139" y="2630441"/>
              <a:ext cx="6753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PARAMETRIZED / DOUBLE_SHOULD.CS</a:t>
              </a:r>
              <a:endPara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298" name="Google Shape;298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53"/>
          <p:cNvGrpSpPr/>
          <p:nvPr/>
        </p:nvGrpSpPr>
        <p:grpSpPr>
          <a:xfrm>
            <a:off x="1871662" y="4084102"/>
            <a:ext cx="5530891" cy="593882"/>
            <a:chOff x="6243139" y="2461370"/>
            <a:chExt cx="7374521" cy="791842"/>
          </a:xfrm>
        </p:grpSpPr>
        <p:sp>
          <p:nvSpPr>
            <p:cNvPr id="300" name="Google Shape;300;p53"/>
            <p:cNvSpPr txBox="1"/>
            <p:nvPr/>
          </p:nvSpPr>
          <p:spPr>
            <a:xfrm>
              <a:off x="6891139" y="2626458"/>
              <a:ext cx="67265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PARAMETRIZED / NUMBER_SHOULD.JS</a:t>
              </a:r>
              <a:endParaRPr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301" name="Google Shape;301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53"/>
          <p:cNvSpPr/>
          <p:nvPr/>
        </p:nvSpPr>
        <p:spPr>
          <a:xfrm>
            <a:off x="971550" y="1815726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303" name="Google Shape;303;p53"/>
          <p:cNvSpPr/>
          <p:nvPr/>
        </p:nvSpPr>
        <p:spPr>
          <a:xfrm>
            <a:off x="971550" y="3390201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  <p:sp>
        <p:nvSpPr>
          <p:cNvPr id="304" name="Google Shape;304;p53"/>
          <p:cNvSpPr txBox="1"/>
          <p:nvPr/>
        </p:nvSpPr>
        <p:spPr>
          <a:xfrm>
            <a:off x="1871663" y="1866695"/>
            <a:ext cx="6300737" cy="432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Через атрибуты TestCase и TestCaseSource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5" name="Google Shape;305;p53"/>
          <p:cNvSpPr txBox="1"/>
          <p:nvPr/>
        </p:nvSpPr>
        <p:spPr>
          <a:xfrm>
            <a:off x="1871713" y="3445359"/>
            <a:ext cx="6300737" cy="432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Динамически генерируемые тесты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Should вместо Assert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Ожидание исключения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Ограничение по времени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Выбор тестов для прогона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Live templates &amp; Hotkeys</a:t>
            </a:r>
            <a:endParaRPr/>
          </a:p>
        </p:txBody>
      </p:sp>
      <p:sp>
        <p:nvSpPr>
          <p:cNvPr id="311" name="Google Shape;311;p5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ДОПОЛНИТЕЛЬНЫЕ ТРЮКИ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Assert.AreEqual(expected, actual)</a:t>
            </a:r>
            <a:r>
              <a:rPr lang="ru"/>
              <a:t> или </a:t>
            </a:r>
            <a:br>
              <a:rPr lang="ru"/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Assert.AreEqual(actual, expected)</a:t>
            </a:r>
            <a:r>
              <a:rPr lang="ru"/>
              <a:t>?</a:t>
            </a:r>
            <a:endParaRPr/>
          </a:p>
          <a:p>
            <a:pPr indent="-381000" lvl="0" marL="381000" rtl="0" algn="l">
              <a:spcBef>
                <a:spcPts val="50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ru"/>
              <a:t> — корявая семантика</a:t>
            </a:r>
            <a:br>
              <a:rPr lang="ru"/>
            </a:b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Assert.That(2+2, Is.EqualTo(4))</a:t>
            </a:r>
            <a:r>
              <a:rPr lang="ru"/>
              <a:t> — длиннее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(2+2).Should().Be(4)</a:t>
            </a:r>
            <a:r>
              <a:rPr lang="ru"/>
              <a:t> — лучше</a:t>
            </a:r>
            <a:endParaRPr/>
          </a:p>
          <a:p>
            <a:pPr indent="-381000" lvl="0" marL="381000" rtl="0" algn="l">
              <a:spcBef>
                <a:spcPts val="50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/>
              <a:t>Неудачное API:</a:t>
            </a:r>
            <a:br>
              <a:rPr lang="ru"/>
            </a:b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Assert.That(x, </a:t>
            </a:r>
            <a:r>
              <a:rPr b="1" lang="ru" sz="2100">
                <a:latin typeface="Consolas"/>
                <a:ea typeface="Consolas"/>
                <a:cs typeface="Consolas"/>
                <a:sym typeface="Consolas"/>
              </a:rPr>
              <a:t>IResolveConstraint ?!?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) // O_o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8" name="Google Shape;318;p5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SHOULD ВМЕСТО ASSERT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83540" lvl="0" marL="381000" rtl="0" algn="l">
              <a:spcBef>
                <a:spcPts val="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(2+2).Should().Be(4)</a:t>
            </a:r>
            <a:endParaRPr/>
          </a:p>
          <a:p>
            <a:pPr indent="-383540" lvl="0" marL="381000" rtl="0" algn="l">
              <a:spcBef>
                <a:spcPts val="4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flag.Should().BeTrue()</a:t>
            </a:r>
            <a:endParaRPr/>
          </a:p>
          <a:p>
            <a:pPr indent="-383540" lvl="0" marL="381000" rtl="0" algn="l">
              <a:spcBef>
                <a:spcPts val="4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ru"/>
              <a:t>Для массивов</a:t>
            </a:r>
            <a:endParaRPr/>
          </a:p>
          <a:p>
            <a:pPr indent="-380047" lvl="1" marL="939800" rtl="0" algn="l">
              <a:spcBef>
                <a:spcPts val="4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new[] {1,2,3}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	.ShouldAllBeEquivalentTo(new [] {3,2,1});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/>
              <a:t>без учёта порядка!</a:t>
            </a:r>
            <a:br>
              <a:rPr lang="ru"/>
            </a:br>
            <a:endParaRPr/>
          </a:p>
          <a:p>
            <a:pPr indent="-380047" lvl="1" marL="939800" rtl="0" algn="l">
              <a:spcBef>
                <a:spcPts val="400"/>
              </a:spcBef>
              <a:spcAft>
                <a:spcPts val="0"/>
              </a:spcAft>
              <a:buSzPct val="100000"/>
              <a:buFont typeface="Quattrocento Sans"/>
              <a:buAutoNum type="arabicPeriod"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new[] {1,2,3}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	.ShouldAllBeEquivalentTo(new [] {1,2,3}, 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		options =&gt; options.WithStrictOrdering());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solidFill>
                  <a:schemeClr val="accent1"/>
                </a:solidFill>
              </a:rPr>
              <a:t>FluentAssertions</a:t>
            </a:r>
            <a:r>
              <a:rPr lang="ru"/>
              <a:t> – доступна через NuGet</a:t>
            </a:r>
            <a:endParaRPr/>
          </a:p>
        </p:txBody>
      </p:sp>
      <p:sp>
        <p:nvSpPr>
          <p:cNvPr id="325" name="Google Shape;325;p56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SHOULD</a:t>
            </a:r>
            <a:endParaRPr/>
          </a:p>
        </p:txBody>
      </p:sp>
      <p:sp>
        <p:nvSpPr>
          <p:cNvPr id="326" name="Google Shape;326;p56"/>
          <p:cNvSpPr/>
          <p:nvPr/>
        </p:nvSpPr>
        <p:spPr>
          <a:xfrm>
            <a:off x="7362400" y="3921915"/>
            <a:ext cx="810000" cy="809629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SHOULD И EXPECT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971602" y="1222090"/>
            <a:ext cx="5530601" cy="256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expect(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).to.</a:t>
            </a:r>
            <a:r>
              <a:rPr b="0" i="0" lang="ru" sz="18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equal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i="0" lang="ru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.be.</a:t>
            </a:r>
            <a:r>
              <a:rPr b="0" i="0" lang="ru" sz="18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equal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ru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b="0" i="0" lang="ru" sz="18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flag 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ru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expect(</a:t>
            </a:r>
            <a:r>
              <a:rPr b="0" i="0" lang="ru" sz="18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).to.be.true;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458383"/>
                </a:solidFill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ru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.be.true;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expect([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]).to.be.</a:t>
            </a:r>
            <a:r>
              <a:rPr b="1" i="0" lang="ru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eql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i="0" lang="ru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should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.be.</a:t>
            </a:r>
            <a:r>
              <a:rPr b="1" i="0" lang="ru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eql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7"/>
          <p:cNvSpPr/>
          <p:nvPr/>
        </p:nvSpPr>
        <p:spPr>
          <a:xfrm>
            <a:off x="7362450" y="3921919"/>
            <a:ext cx="810000" cy="809629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  <p:sp>
        <p:nvSpPr>
          <p:cNvPr id="334" name="Google Shape;334;p57"/>
          <p:cNvSpPr txBox="1"/>
          <p:nvPr/>
        </p:nvSpPr>
        <p:spPr>
          <a:xfrm>
            <a:off x="971550" y="4102692"/>
            <a:ext cx="595110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Chai</a:t>
            </a:r>
            <a:r>
              <a:rPr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поддерживает стиль should и expect</a:t>
            </a:r>
            <a:endParaRPr sz="1100"/>
          </a:p>
        </p:txBody>
      </p:sp>
      <p:sp>
        <p:nvSpPr>
          <p:cNvPr id="335" name="Google Shape;335;p57"/>
          <p:cNvSpPr txBox="1"/>
          <p:nvPr/>
        </p:nvSpPr>
        <p:spPr>
          <a:xfrm rot="-811402">
            <a:off x="3957596" y="2276402"/>
            <a:ext cx="43874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и be – можно безболезненно убирать</a:t>
            </a:r>
            <a:endParaRPr i="1" sz="1800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idx="1" type="body"/>
          </p:nvPr>
        </p:nvSpPr>
        <p:spPr>
          <a:xfrm>
            <a:off x="971550" y="1221575"/>
            <a:ext cx="7920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highlight>
                  <a:srgbClr val="FAFAFA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assertThat(2+2).isEqualTo(4)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assertThat(flag).isTrue()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assertThat(new int[]{1,2,3}).containsExactlyElementsOf(new []{3,2,1})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assertThat(new int[]{1,2,3}).containsExactlyInAnyOrder(new int[]{3,2,1})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2" name="Google Shape;342;p58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SHOULD</a:t>
            </a:r>
            <a:endParaRPr/>
          </a:p>
        </p:txBody>
      </p:sp>
      <p:sp>
        <p:nvSpPr>
          <p:cNvPr id="343" name="Google Shape;343;p58"/>
          <p:cNvSpPr/>
          <p:nvPr/>
        </p:nvSpPr>
        <p:spPr>
          <a:xfrm>
            <a:off x="971550" y="4407954"/>
            <a:ext cx="492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Asertj доступен на maven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4" name="Google Shape;3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>
            <p:ph idx="1" type="body"/>
          </p:nvPr>
        </p:nvSpPr>
        <p:spPr>
          <a:xfrm>
            <a:off x="1854540" y="1221581"/>
            <a:ext cx="6300788" cy="802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action = () =&gt; {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= x / y; };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action.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ShouldThrow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DivideByZeroException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ОЖИДАНИЕ ИСКЛЮЧЕНИЯ</a:t>
            </a:r>
            <a:endParaRPr/>
          </a:p>
        </p:txBody>
      </p:sp>
      <p:sp>
        <p:nvSpPr>
          <p:cNvPr id="352" name="Google Shape;352;p59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353" name="Google Shape;353;p59"/>
          <p:cNvSpPr txBox="1"/>
          <p:nvPr/>
        </p:nvSpPr>
        <p:spPr>
          <a:xfrm>
            <a:off x="1879289" y="3056333"/>
            <a:ext cx="6300739" cy="918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expect(() =&gt; {</a:t>
            </a:r>
            <a:b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8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ru" sz="18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br>
              <a:rPr lang="ru" sz="1800">
                <a:solidFill>
                  <a:srgbClr val="45838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}).to.</a:t>
            </a:r>
            <a:r>
              <a:rPr b="1" lang="ru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9"/>
          <p:cNvSpPr/>
          <p:nvPr/>
        </p:nvSpPr>
        <p:spPr>
          <a:xfrm>
            <a:off x="978429" y="3056332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idx="1" type="body"/>
          </p:nvPr>
        </p:nvSpPr>
        <p:spPr>
          <a:xfrm>
            <a:off x="980724" y="1383618"/>
            <a:ext cx="63009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5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Executable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action = () =&gt;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= x / y; };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assertThrows(</a:t>
            </a:r>
            <a:r>
              <a:rPr lang="ru" sz="1500">
                <a:solidFill>
                  <a:srgbClr val="00008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ArithmeticException.class, action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61" name="Google Shape;361;p60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ОЖИДАНИЕ ИСКЛЮЧЕНИЯ</a:t>
            </a:r>
            <a:endParaRPr/>
          </a:p>
        </p:txBody>
      </p:sp>
      <p:pic>
        <p:nvPicPr>
          <p:cNvPr id="362" name="Google Shape;3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Superman_Should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SaveKittenFromTree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(){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	…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		superman.</a:t>
            </a:r>
            <a:r>
              <a:rPr lang="r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Act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IsTrue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(kitten.</a:t>
            </a:r>
            <a:r>
              <a:rPr lang="r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IsSaved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WearRedBlueSuit_WhenAtWork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(){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	…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3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ТЕСТЫ КАК СПЕЦИФИКАЦИЯ</a:t>
            </a:r>
            <a:endParaRPr/>
          </a:p>
        </p:txBody>
      </p:sp>
      <p:sp>
        <p:nvSpPr>
          <p:cNvPr id="144" name="Google Shape;144;p34"/>
          <p:cNvSpPr/>
          <p:nvPr/>
        </p:nvSpPr>
        <p:spPr>
          <a:xfrm>
            <a:off x="7362400" y="3921915"/>
            <a:ext cx="810000" cy="809629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1871663" y="1221584"/>
            <a:ext cx="6300737" cy="16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(1000)]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ShouldDoInTimeout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69" name="Google Shape;369;p6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ОГРАНИЧЕНИЕ ПО ВРЕМЕНИ</a:t>
            </a:r>
            <a:endParaRPr/>
          </a:p>
        </p:txBody>
      </p:sp>
      <p:sp>
        <p:nvSpPr>
          <p:cNvPr id="370" name="Google Shape;370;p61"/>
          <p:cNvSpPr txBox="1"/>
          <p:nvPr/>
        </p:nvSpPr>
        <p:spPr>
          <a:xfrm>
            <a:off x="1871663" y="3056332"/>
            <a:ext cx="5615960" cy="103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it(</a:t>
            </a:r>
            <a:r>
              <a:rPr b="1" lang="ru" sz="2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"should do in timeout"</a:t>
            </a:r>
            <a: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b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}).timeout(</a:t>
            </a:r>
            <a:r>
              <a:rPr lang="ru" sz="2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1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372" name="Google Shape;372;p61"/>
          <p:cNvSpPr/>
          <p:nvPr/>
        </p:nvSpPr>
        <p:spPr>
          <a:xfrm>
            <a:off x="978429" y="3056332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971602" y="1329612"/>
            <a:ext cx="63006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@Timeout(1500)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shouldDoInTimeout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9" name="Google Shape;379;p62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ОГРАНИЧЕНИЕ ПО ВРЕМЕНИ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1871663" y="1221581"/>
            <a:ext cx="3600450" cy="17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"Smokie"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386" name="Google Shape;386;p6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ВЫБОР ТЕСТОВ ДЛЯ ПРОГОНА</a:t>
            </a:r>
            <a:endParaRPr/>
          </a:p>
        </p:txBody>
      </p:sp>
      <p:sp>
        <p:nvSpPr>
          <p:cNvPr id="387" name="Google Shape;387;p63"/>
          <p:cNvSpPr/>
          <p:nvPr/>
        </p:nvSpPr>
        <p:spPr>
          <a:xfrm>
            <a:off x="1879996" y="3056332"/>
            <a:ext cx="5392342" cy="900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it.only(</a:t>
            </a:r>
            <a:r>
              <a:rPr b="1" i="0" lang="ru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"only you"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{...});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it.skip(</a:t>
            </a:r>
            <a:r>
              <a:rPr b="1" i="0" lang="ru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"crashed test"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{...});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389" name="Google Shape;389;p63"/>
          <p:cNvSpPr/>
          <p:nvPr/>
        </p:nvSpPr>
        <p:spPr>
          <a:xfrm>
            <a:off x="978429" y="3056332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idx="1" type="body"/>
          </p:nvPr>
        </p:nvSpPr>
        <p:spPr>
          <a:xfrm>
            <a:off x="972961" y="1329612"/>
            <a:ext cx="36006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@Tag(</a:t>
            </a:r>
            <a:r>
              <a:rPr lang="ru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"Smokie"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395" name="Google Shape;395;p64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ВЫБОР ТЕСТОВ ДЛЯ ПРОГОНА</a:t>
            </a:r>
            <a:endParaRPr/>
          </a:p>
        </p:txBody>
      </p:sp>
      <p:pic>
        <p:nvPicPr>
          <p:cNvPr id="396" name="Google Shape;39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LIVE TEMPLATES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1871663" y="1221581"/>
            <a:ext cx="6289797" cy="1674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Открыть Resharper → Tools → Templates Explorer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Импортировать tests-templates.DotSettings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tf — TestFixture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tt — Test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su — SetUp</a:t>
            </a:r>
            <a:endParaRPr sz="1500"/>
          </a:p>
        </p:txBody>
      </p:sp>
      <p:sp>
        <p:nvSpPr>
          <p:cNvPr id="403" name="Google Shape;403;p65"/>
          <p:cNvSpPr txBox="1"/>
          <p:nvPr>
            <p:ph idx="2" type="body"/>
          </p:nvPr>
        </p:nvSpPr>
        <p:spPr>
          <a:xfrm>
            <a:off x="1871663" y="3056332"/>
            <a:ext cx="6289797" cy="1675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Копировать Mocha.xml в </a:t>
            </a:r>
            <a:r>
              <a:rPr lang="ru" sz="1400"/>
              <a:t>%USERPROFILE%\.WebStormNN\config\templates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Открыть File → Settings → Editor → Live Templates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desc — describe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it — it</a:t>
            </a:r>
            <a:endParaRPr sz="15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ru" sz="1500"/>
              <a:t>before — beforeEach</a:t>
            </a:r>
            <a:endParaRPr sz="1500"/>
          </a:p>
        </p:txBody>
      </p:sp>
      <p:sp>
        <p:nvSpPr>
          <p:cNvPr id="404" name="Google Shape;404;p65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405" name="Google Shape;405;p65"/>
          <p:cNvSpPr/>
          <p:nvPr/>
        </p:nvSpPr>
        <p:spPr>
          <a:xfrm>
            <a:off x="978429" y="3056332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LIVE TEMPLATES</a:t>
            </a:r>
            <a:endParaRPr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971601" y="1275606"/>
            <a:ext cx="75429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Идём в ide</a:t>
            </a:r>
            <a:endParaRPr sz="2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alt+enter на любом классе</a:t>
            </a:r>
            <a:endParaRPr sz="2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select Create Test</a:t>
            </a:r>
            <a:endParaRPr sz="2100"/>
          </a:p>
        </p:txBody>
      </p:sp>
      <p:pic>
        <p:nvPicPr>
          <p:cNvPr id="413" name="Google Shape;4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HOTKEYS</a:t>
            </a:r>
            <a:endParaRPr/>
          </a:p>
        </p:txBody>
      </p:sp>
      <p:sp>
        <p:nvSpPr>
          <p:cNvPr id="419" name="Google Shape;419;p67"/>
          <p:cNvSpPr txBox="1"/>
          <p:nvPr>
            <p:ph idx="1" type="body"/>
          </p:nvPr>
        </p:nvSpPr>
        <p:spPr>
          <a:xfrm>
            <a:off x="1871663" y="1221581"/>
            <a:ext cx="6289797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Ctrl+T+R или Ctrl+U+R — Run tests</a:t>
            </a:r>
            <a:endParaRPr/>
          </a:p>
        </p:txBody>
      </p:sp>
      <p:sp>
        <p:nvSpPr>
          <p:cNvPr id="420" name="Google Shape;420;p67"/>
          <p:cNvSpPr txBox="1"/>
          <p:nvPr>
            <p:ph idx="2" type="body"/>
          </p:nvPr>
        </p:nvSpPr>
        <p:spPr>
          <a:xfrm>
            <a:off x="1871663" y="3056332"/>
            <a:ext cx="6289797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Alt+Shift+R — Rerun tests</a:t>
            </a:r>
            <a:endParaRPr/>
          </a:p>
        </p:txBody>
      </p:sp>
      <p:sp>
        <p:nvSpPr>
          <p:cNvPr id="421" name="Google Shape;421;p67"/>
          <p:cNvSpPr/>
          <p:nvPr/>
        </p:nvSpPr>
        <p:spPr>
          <a:xfrm>
            <a:off x="971602" y="1221581"/>
            <a:ext cx="540000" cy="540000"/>
          </a:xfrm>
          <a:prstGeom prst="rect">
            <a:avLst/>
          </a:prstGeom>
          <a:solidFill>
            <a:srgbClr val="6721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C#</a:t>
            </a:r>
            <a:endParaRPr sz="1100"/>
          </a:p>
        </p:txBody>
      </p:sp>
      <p:sp>
        <p:nvSpPr>
          <p:cNvPr id="422" name="Google Shape;422;p67"/>
          <p:cNvSpPr/>
          <p:nvPr/>
        </p:nvSpPr>
        <p:spPr>
          <a:xfrm>
            <a:off x="978429" y="3056332"/>
            <a:ext cx="540000" cy="540000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HOTKEYS</a:t>
            </a:r>
            <a:endParaRPr/>
          </a:p>
        </p:txBody>
      </p:sp>
      <p:sp>
        <p:nvSpPr>
          <p:cNvPr id="428" name="Google Shape;428;p68"/>
          <p:cNvSpPr txBox="1"/>
          <p:nvPr>
            <p:ph idx="1" type="body"/>
          </p:nvPr>
        </p:nvSpPr>
        <p:spPr>
          <a:xfrm>
            <a:off x="971602" y="1221600"/>
            <a:ext cx="6289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Ctrl+Shift+F10 run tests</a:t>
            </a:r>
            <a:endParaRPr/>
          </a:p>
        </p:txBody>
      </p:sp>
      <p:pic>
        <p:nvPicPr>
          <p:cNvPr id="429" name="Google Shape;42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62" y="4131600"/>
            <a:ext cx="760375" cy="7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9"/>
          <p:cNvSpPr txBox="1"/>
          <p:nvPr>
            <p:ph type="title"/>
          </p:nvPr>
        </p:nvSpPr>
        <p:spPr>
          <a:xfrm>
            <a:off x="975376" y="2571785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  <p:pic>
        <p:nvPicPr>
          <p:cNvPr id="436" name="Google Shape;436;p69"/>
          <p:cNvPicPr preferRelativeResize="0"/>
          <p:nvPr/>
        </p:nvPicPr>
        <p:blipFill rotWithShape="1">
          <a:blip r:embed="rId3">
            <a:alphaModFix/>
          </a:blip>
          <a:srcRect b="12202" l="17195" r="14763" t="2751"/>
          <a:stretch/>
        </p:blipFill>
        <p:spPr>
          <a:xfrm>
            <a:off x="3495878" y="411956"/>
            <a:ext cx="2159794" cy="215979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В проекте </a:t>
            </a:r>
            <a:r>
              <a:rPr lang="ru">
                <a:solidFill>
                  <a:schemeClr val="accent1"/>
                </a:solidFill>
              </a:rPr>
              <a:t>Challenge</a:t>
            </a:r>
            <a:r>
              <a:rPr lang="ru"/>
              <a:t> в файле </a:t>
            </a:r>
            <a:r>
              <a:rPr lang="ru">
                <a:solidFill>
                  <a:schemeClr val="accent1"/>
                </a:solidFill>
              </a:rPr>
              <a:t>WordsStatistics_Tests</a:t>
            </a:r>
            <a:r>
              <a:rPr lang="ru"/>
              <a:t> напишите тесты:</a:t>
            </a:r>
            <a:endParaRPr/>
          </a:p>
          <a:p>
            <a:pPr indent="-387350" lvl="1" marL="723900" rtl="0" algn="l">
              <a:spcBef>
                <a:spcPts val="400"/>
              </a:spcBef>
              <a:spcAft>
                <a:spcPts val="0"/>
              </a:spcAft>
              <a:buSzPts val="2100"/>
              <a:buFont typeface="Quattrocento Sans"/>
              <a:buAutoNum type="arabicPeriod"/>
            </a:pPr>
            <a:r>
              <a:rPr lang="ru"/>
              <a:t>WordsStatistics — должен проходить все тесты.</a:t>
            </a:r>
            <a:endParaRPr/>
          </a:p>
          <a:p>
            <a:pPr indent="-387350" lvl="1" marL="723900" rtl="0" algn="l">
              <a:spcBef>
                <a:spcPts val="400"/>
              </a:spcBef>
              <a:spcAft>
                <a:spcPts val="0"/>
              </a:spcAft>
              <a:buSzPts val="2100"/>
              <a:buFont typeface="Quattrocento Sans"/>
              <a:buAutoNum type="arabicPeriod"/>
            </a:pPr>
            <a:r>
              <a:rPr lang="ru"/>
              <a:t>WordStatisticsXXX — некорректные реализации. Должны падать хотя бы на одном тесте.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Запускайте по </a:t>
            </a:r>
            <a:r>
              <a:rPr lang="ru">
                <a:solidFill>
                  <a:schemeClr val="accent1"/>
                </a:solidFill>
              </a:rPr>
              <a:t>Ctrl+F5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Не открывайте файл </a:t>
            </a:r>
            <a:r>
              <a:rPr b="1" lang="ru">
                <a:solidFill>
                  <a:schemeClr val="accent1"/>
                </a:solidFill>
              </a:rPr>
              <a:t>DoNotOpen</a:t>
            </a:r>
            <a:r>
              <a:rPr lang="ru"/>
              <a:t>!</a:t>
            </a:r>
            <a:endParaRPr/>
          </a:p>
        </p:txBody>
      </p:sp>
      <p:sp>
        <p:nvSpPr>
          <p:cNvPr id="443" name="Google Shape;443;p7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ТЕСТЫ КАК СПЕЦИФИКАЦИЯ</a:t>
            </a:r>
            <a:endParaRPr/>
          </a:p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971550" y="1221600"/>
            <a:ext cx="7200852" cy="33932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A7A43"/>
              </a:buClr>
              <a:buSzPts val="1800"/>
              <a:buNone/>
            </a:pPr>
            <a:r>
              <a:rPr b="0" i="0" lang="ru" sz="1800" u="none" cap="none" strike="noStrike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suite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"Superman should"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"save kitten </a:t>
            </a:r>
            <a:r>
              <a:rPr b="1" i="0" lang="ru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from tree"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superman.act();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assert.isTrue(kitten.isSaved());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"wear red blue suit when at work"</a:t>
            </a: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{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5"/>
          <p:cNvSpPr/>
          <p:nvPr/>
        </p:nvSpPr>
        <p:spPr>
          <a:xfrm>
            <a:off x="7362450" y="3921919"/>
            <a:ext cx="810000" cy="809629"/>
          </a:xfrm>
          <a:prstGeom prst="rect">
            <a:avLst/>
          </a:prstGeom>
          <a:solidFill>
            <a:srgbClr val="F9DD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JS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3000"/>
              <a:t>Открываем </a:t>
            </a:r>
            <a:r>
              <a:rPr lang="ru" sz="3000">
                <a:solidFill>
                  <a:schemeClr val="accent1"/>
                </a:solidFill>
              </a:rPr>
              <a:t>DoNotOpen</a:t>
            </a:r>
            <a:r>
              <a:rPr lang="ru" sz="3000"/>
              <a:t>!</a:t>
            </a:r>
            <a:endParaRPr sz="3000"/>
          </a:p>
        </p:txBody>
      </p:sp>
      <p:sp>
        <p:nvSpPr>
          <p:cNvPr id="449" name="Google Shape;449;p7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2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Тесты по спецификации — это просто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Про взаимодействие разных пунктов спецификации подумать трудно (E3)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Про тесты на производительность вспомнить труднее (998, 999)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Тесты не заменяют Code Review (STA)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Code Review не заменяет тесты (CR)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Большие цифры в лидерборде — плохо (Overspecification)</a:t>
            </a:r>
            <a:endParaRPr/>
          </a:p>
        </p:txBody>
      </p:sp>
      <p:sp>
        <p:nvSpPr>
          <p:cNvPr id="456" name="Google Shape;456;p7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</a:pPr>
            <a:r>
              <a:rPr lang="ru">
                <a:solidFill>
                  <a:schemeClr val="dk1"/>
                </a:solidFill>
              </a:rPr>
              <a:t>РАЗБОР</a:t>
            </a:r>
            <a:r>
              <a:rPr lang="ru"/>
              <a:t> CHALLENGE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Заполни форму обратной связи по ссылке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 u="sng">
                <a:solidFill>
                  <a:schemeClr val="hlink"/>
                </a:solidFill>
                <a:hlinkClick r:id="rId3"/>
              </a:rPr>
              <a:t>http://bit.ly/kontur-courses-feedback</a:t>
            </a:r>
            <a:endParaRPr sz="21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или</a:t>
            </a:r>
            <a:endParaRPr sz="21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по ярлыку </a:t>
            </a:r>
            <a:r>
              <a:rPr i="1" lang="ru" sz="2100">
                <a:solidFill>
                  <a:schemeClr val="accent1"/>
                </a:solidFill>
              </a:rPr>
              <a:t>feedback</a:t>
            </a:r>
            <a:r>
              <a:rPr lang="ru" sz="2100"/>
              <a:t> в корне репозитория</a:t>
            </a:r>
            <a:endParaRPr/>
          </a:p>
        </p:txBody>
      </p:sp>
      <p:sp>
        <p:nvSpPr>
          <p:cNvPr id="462" name="Google Shape;462;p7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ОБРАТНАЯ СВЯЗЬ</a:t>
            </a:r>
            <a:endParaRPr/>
          </a:p>
        </p:txBody>
      </p:sp>
      <p:pic>
        <p:nvPicPr>
          <p:cNvPr descr="Речь" id="463" name="Google Shape;46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468" y="1216714"/>
            <a:ext cx="1369014" cy="136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idx="1" type="body"/>
          </p:nvPr>
        </p:nvSpPr>
        <p:spPr>
          <a:xfrm>
            <a:off x="971602" y="1113588"/>
            <a:ext cx="75969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ru" sz="16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SupermanShould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6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6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saveKittenFromTree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superman.Act();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assertTrue(kitten.isSaved());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6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6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wearRedBlueSuitWhenAtWork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36"/>
          <p:cNvSpPr txBox="1"/>
          <p:nvPr>
            <p:ph type="title"/>
          </p:nvPr>
        </p:nvSpPr>
        <p:spPr>
          <a:xfrm>
            <a:off x="971602" y="411957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ТЕСТЫ КАК СПЕЦИФИКАЦИЯ</a:t>
            </a:r>
            <a:endParaRPr/>
          </a:p>
        </p:txBody>
      </p:sp>
      <p:pic>
        <p:nvPicPr>
          <p:cNvPr id="160" name="Google Shape;1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150" y="3992150"/>
            <a:ext cx="1043350" cy="10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971550" y="1221585"/>
            <a:ext cx="7200850" cy="27003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rrange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ct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ssert</a:t>
            </a:r>
            <a:endParaRPr/>
          </a:p>
        </p:txBody>
      </p:sp>
      <p:sp>
        <p:nvSpPr>
          <p:cNvPr id="167" name="Google Shape;167;p3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ПРАВИЛЬНАЯ СТРУКТУРА ТЕСТА</a:t>
            </a:r>
            <a:endParaRPr/>
          </a:p>
        </p:txBody>
      </p:sp>
      <p:grpSp>
        <p:nvGrpSpPr>
          <p:cNvPr id="168" name="Google Shape;168;p37"/>
          <p:cNvGrpSpPr/>
          <p:nvPr/>
        </p:nvGrpSpPr>
        <p:grpSpPr>
          <a:xfrm>
            <a:off x="971550" y="4137662"/>
            <a:ext cx="4499888" cy="593882"/>
            <a:chOff x="6243139" y="2461370"/>
            <a:chExt cx="5999850" cy="791842"/>
          </a:xfrm>
        </p:grpSpPr>
        <p:sp>
          <p:nvSpPr>
            <p:cNvPr id="169" name="Google Shape;169;p37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100" u="none" cap="none" strike="noStrike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AAA / ZIP_SHOULD.CS</a:t>
              </a:r>
              <a:endParaRPr sz="1100"/>
            </a:p>
          </p:txBody>
        </p:sp>
        <p:pic>
          <p:nvPicPr>
            <p:cNvPr descr="C:\Users\sapogoff\Documents\sapogoff_work\SKB Kontur\01_presentation_templates\03_final\wmf_icons\документ.wmf" id="170" name="Google Shape;170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0440" y="1205097"/>
            <a:ext cx="678518" cy="87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1175" y="1756542"/>
            <a:ext cx="1414535" cy="142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37"/>
          <p:cNvGrpSpPr/>
          <p:nvPr/>
        </p:nvGrpSpPr>
        <p:grpSpPr>
          <a:xfrm>
            <a:off x="3324904" y="1262955"/>
            <a:ext cx="1791490" cy="2928975"/>
            <a:chOff x="6095966" y="1628775"/>
            <a:chExt cx="2388654" cy="3905300"/>
          </a:xfrm>
        </p:grpSpPr>
        <p:pic>
          <p:nvPicPr>
            <p:cNvPr id="174" name="Google Shape;174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7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lang="ru" sz="2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ystem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</a:t>
              </a:r>
              <a:r>
                <a:rPr lang="ru" sz="2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nder</a:t>
              </a:r>
              <a:br>
                <a:rPr lang="ru" sz="2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lang="ru" sz="2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est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Что должно быть в имени теста?</a:t>
            </a:r>
            <a:endParaRPr/>
          </a:p>
          <a:p>
            <a:pPr indent="-381000" lvl="0" marL="381000" rtl="0" algn="l">
              <a:spcBef>
                <a:spcPts val="50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/>
              <a:t>Conditions: preconditions, input, state</a:t>
            </a:r>
            <a:endParaRPr/>
          </a:p>
          <a:p>
            <a:pPr indent="-381000" lvl="0" marL="381000" rtl="0" algn="l">
              <a:spcBef>
                <a:spcPts val="50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/>
              <a:t>System Under Test: class name, method name</a:t>
            </a:r>
            <a:endParaRPr/>
          </a:p>
          <a:p>
            <a:pPr indent="-381000" lvl="0" marL="381000" rtl="0" algn="l">
              <a:spcBef>
                <a:spcPts val="500"/>
              </a:spcBef>
              <a:spcAft>
                <a:spcPts val="0"/>
              </a:spcAft>
              <a:buSzPts val="2400"/>
              <a:buFont typeface="Quattrocento Sans"/>
              <a:buAutoNum type="arabicPeriod"/>
            </a:pPr>
            <a:r>
              <a:rPr lang="ru"/>
              <a:t>Expected behaviour / Requirement to check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ru" sz="2100" u="sng">
                <a:solidFill>
                  <a:schemeClr val="hlink"/>
                </a:solidFill>
                <a:hlinkClick r:id="rId3"/>
              </a:rPr>
              <a:t>https://dzone.com/articles/7-popular-unit-test-naming</a:t>
            </a:r>
            <a:endParaRPr sz="2100"/>
          </a:p>
        </p:txBody>
      </p:sp>
      <p:sp>
        <p:nvSpPr>
          <p:cNvPr id="182" name="Google Shape;182;p38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ParserTests.TestParse</a:t>
            </a:r>
            <a:r>
              <a:rPr lang="ru">
                <a:solidFill>
                  <a:schemeClr val="accen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ParserTests.Parse_Fails</a:t>
            </a:r>
            <a:r>
              <a:rPr lang="ru">
                <a:solidFill>
                  <a:schemeClr val="accen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ParserTests.Parse_BigNumbers</a:t>
            </a:r>
            <a:r>
              <a:rPr lang="ru">
                <a:solidFill>
                  <a:schemeClr val="accen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ParserTests.Parse_NumbersGreaterThanMaxInt</a:t>
            </a:r>
            <a:r>
              <a:rPr lang="ru">
                <a:solidFill>
                  <a:schemeClr val="accen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ParserTests.Fail_OnNegativeNumbers</a:t>
            </a:r>
            <a:r>
              <a:rPr lang="ru">
                <a:solidFill>
                  <a:schemeClr val="accent1"/>
                </a:solidFill>
              </a:rPr>
              <a:t>?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9" name="Google Shape;189;p3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/>
              <a:t>IsAdult_AgeLessThan18_False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/>
              <a:t>ParseInt_Should.Fail_OnNonNumber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/>
              <a:t>Stack_Should.BeEmpty_AfterCreation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/>
              <a:t>When_MandatoryFieldsAreMissing_Expect_StudentAdmissionToFail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4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ы слайдов с основной цветовой темой">
  <a:themeElements>
    <a:clrScheme name="Контур.Продукты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