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.jpe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.jpeg" ContentType="image/jpe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3.jpe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4.jpeg" ContentType="image/jpeg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Segoe UI"/>
        <a:ea typeface="Segoe UI"/>
        <a:cs typeface="Segoe UI"/>
        <a:sym typeface="Segoe U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DCD"/>
          </a:solidFill>
        </a:fill>
      </a:tcStyle>
    </a:wholeTbl>
    <a:band2H>
      <a:tcTxStyle b="def" i="def"/>
      <a:tcStyle>
        <a:tcBdr/>
        <a:fill>
          <a:solidFill>
            <a:srgbClr val="F8E8E8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5E8"/>
          </a:solidFill>
        </a:fill>
      </a:tcStyle>
    </a:wholeTbl>
    <a:band2H>
      <a:tcTxStyle b="def" i="def"/>
      <a:tcStyle>
        <a:tcBdr/>
        <a:fill>
          <a:solidFill>
            <a:srgbClr val="E7EBF4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0CA"/>
          </a:solidFill>
        </a:fill>
      </a:tcStyle>
    </a:wholeTbl>
    <a:band2H>
      <a:tcTxStyle b="def" i="def"/>
      <a:tcStyle>
        <a:tcBdr/>
        <a:fill>
          <a:solidFill>
            <a:srgbClr val="FFE9E6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Кто уже применял </a:t>
            </a:r>
            <a:r>
              <a:t>NUnit</a:t>
            </a:r>
            <a:r>
              <a:t> или подобные тесты?</a:t>
            </a:r>
            <a:br/>
            <a:r>
              <a:t>Зачем нужно тестирование? 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оперативная обратная связь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качество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доверие к коду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4" name="Shape 2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</a:t>
            </a:r>
            <a:r>
              <a:t>Mocha</a:t>
            </a:r>
            <a:r>
              <a:t> в </a:t>
            </a:r>
            <a:r>
              <a:t>JS </a:t>
            </a:r>
            <a:r>
              <a:t>можно использовать другие слова для описания тестов – </a:t>
            </a:r>
            <a:r>
              <a:t>describe </a:t>
            </a:r>
            <a:r>
              <a:t>вместо </a:t>
            </a:r>
            <a:r>
              <a:t>suite</a:t>
            </a:r>
            <a:r>
              <a:t> и </a:t>
            </a:r>
            <a:r>
              <a:t>it </a:t>
            </a:r>
            <a:r>
              <a:t>вместо </a:t>
            </a:r>
            <a:r>
              <a:t>test.</a:t>
            </a:r>
          </a:p>
          <a:p>
            <a:pPr/>
            <a:r>
              <a:t>Для описания условий предусмотрено слово </a:t>
            </a:r>
            <a:r>
              <a:t>context</a:t>
            </a:r>
            <a:r>
              <a:t>, которое функционально является синонимом </a:t>
            </a:r>
            <a:r>
              <a:t>describe</a:t>
            </a:r>
            <a:r>
              <a:t>, но несет другой смысл при чтении тестов.</a:t>
            </a:r>
          </a:p>
          <a:p>
            <a:pPr/>
            <a:r>
              <a:t>Такой стиль написания тестов</a:t>
            </a:r>
            <a:r>
              <a:t> </a:t>
            </a:r>
            <a:r>
              <a:t>в </a:t>
            </a:r>
            <a:r>
              <a:t>Mocha </a:t>
            </a:r>
            <a:r>
              <a:t>называется </a:t>
            </a:r>
            <a:r>
              <a:t>BDD.</a:t>
            </a:r>
            <a:r>
              <a:t> А предыдущий – стиль </a:t>
            </a:r>
            <a:r>
              <a:t>TDD.</a:t>
            </a:r>
            <a:r>
              <a:t> Можно выбрать любой.</a:t>
            </a:r>
          </a:p>
          <a:p>
            <a:pPr/>
          </a:p>
          <a:p>
            <a:pPr/>
            <a:r>
              <a:t>Behaviour Driven Development </a:t>
            </a:r>
            <a:r>
              <a:t>– это идея о том, что тесты должны быть максимально похожи на спецификацию.</a:t>
            </a:r>
          </a:p>
          <a:p>
            <a:pPr/>
            <a:r>
              <a:t>Этот стиль более читабелен и мы именно его и обсуждаем.</a:t>
            </a:r>
          </a:p>
          <a:p>
            <a:pPr/>
            <a:r>
              <a:t>Чтобы ему следовать не обязательно нужна дополнительная поддержка в языке или библиотеках.</a:t>
            </a:r>
          </a:p>
          <a:p>
            <a:pPr/>
            <a:r>
              <a:t>Но раз уж она есть в </a:t>
            </a:r>
            <a:r>
              <a:t>Mocha</a:t>
            </a:r>
            <a:r>
              <a:t>, то все последующие примеры на </a:t>
            </a:r>
            <a:r>
              <a:t>JS </a:t>
            </a:r>
            <a:r>
              <a:t>будут написаны именно в стиле </a:t>
            </a:r>
            <a:r>
              <a:t>BDD.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Существует большое количество антипаттернов (см. по ссылке), здесь приведены лишь 4 из самых злостных и часто встречающихся.</a:t>
            </a:r>
          </a:p>
          <a:p>
            <a:pPr/>
          </a:p>
          <a:p>
            <a:pPr>
              <a:defRPr b="1"/>
            </a:pPr>
            <a:r>
              <a:t>Открой файл с примерами</a:t>
            </a:r>
            <a:r>
              <a:t>.</a:t>
            </a:r>
          </a:p>
          <a:p>
            <a:pPr/>
            <a:r>
              <a:t>Сначала спроси, что лишнего видят слушатели, потом объясни, если не сказали всего.</a:t>
            </a:r>
          </a:p>
          <a:p>
            <a:pPr/>
          </a:p>
          <a:p>
            <a:pPr/>
            <a:r>
              <a:t>Local Hero – </a:t>
            </a:r>
            <a:r>
              <a:t>не будет работать на других машинах.</a:t>
            </a:r>
          </a:p>
          <a:p>
            <a:pPr/>
          </a:p>
          <a:p>
            <a:pPr/>
            <a:r>
              <a:t>Loudmouth </a:t>
            </a:r>
            <a:r>
              <a:t>(крикун) – тест не является автоматическим: что-то выводит, но </a:t>
            </a:r>
            <a:r>
              <a:t>exception</a:t>
            </a:r>
            <a:r>
              <a:t> не кидает.</a:t>
            </a:r>
          </a:p>
          <a:p>
            <a:pPr/>
            <a:r>
              <a:t>	История: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</a:p>
          <a:p>
            <a:pPr/>
          </a:p>
          <a:p>
            <a:pPr/>
            <a:r>
              <a:t>Free Ride – </a:t>
            </a:r>
            <a:r>
              <a:t>тестируется все подряд (много </a:t>
            </a:r>
            <a:r>
              <a:t>act, </a:t>
            </a:r>
            <a:r>
              <a:t>много </a:t>
            </a:r>
            <a:r>
              <a:t>assert)</a:t>
            </a:r>
          </a:p>
          <a:p>
            <a:pPr/>
            <a:r>
              <a:t>Over specification – </a:t>
            </a:r>
            <a:r>
              <a:t>создается одна ситуация, но в ней тестируется все (один </a:t>
            </a:r>
            <a:r>
              <a:t>act, </a:t>
            </a:r>
            <a:r>
              <a:t>много </a:t>
            </a:r>
            <a:r>
              <a:t>assert)</a:t>
            </a:r>
          </a:p>
          <a:p>
            <a:pPr/>
          </a:p>
          <a:p>
            <a:pPr/>
            <a:r>
              <a:t>Только хорошо написанные тесты могут служить спецификацией.</a:t>
            </a:r>
          </a:p>
          <a:p>
            <a:p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6" name="Shape 3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Почему не пишем тесты сразу?</a:t>
            </a:r>
          </a:p>
          <a:p>
            <a:pPr/>
            <a:r>
              <a:t>Спойлер для </a:t>
            </a:r>
            <a:r>
              <a:t>TDD</a:t>
            </a:r>
          </a:p>
          <a:p>
            <a:pPr/>
            <a:r>
              <a:t>Первое, что в голову приходит:</a:t>
            </a:r>
          </a:p>
          <a:p>
            <a:pPr marL="171450" indent="-171450">
              <a:buSzPct val="100000"/>
              <a:buChar char="-"/>
            </a:pPr>
            <a:r>
              <a:t>Дольше разработка: писать ведь больше, больше кнопок нажимать</a:t>
            </a:r>
          </a:p>
          <a:p>
            <a:pPr marL="171450" indent="-171450">
              <a:buSzPct val="100000"/>
              <a:buChar char="-"/>
            </a:pPr>
            <a:r>
              <a:t>Есть повторяющиеся сценарии, разные параметры и соответственно очень похожие тесты</a:t>
            </a:r>
          </a:p>
          <a:p>
            <a:pPr marL="171450" indent="-171450">
              <a:buSzPct val="100000"/>
              <a:buChar char="-"/>
            </a:pPr>
            <a:r>
              <a:t>Непонятное </a:t>
            </a:r>
            <a:r>
              <a:t>API </a:t>
            </a:r>
            <a:r>
              <a:t>у тестового фреймворка</a:t>
            </a:r>
          </a:p>
          <a:p>
            <a:pPr/>
          </a:p>
          <a:p>
            <a:pPr/>
            <a:r>
              <a:t>Нужно настроить окружение таким образом, чтобы тесты писались как можно легче.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9" name="Shape 3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Аттрибуты </a:t>
            </a:r>
            <a:r>
              <a:t>TestCase</a:t>
            </a:r>
            <a:r>
              <a:t> и</a:t>
            </a:r>
            <a:r>
              <a:t> TestCaseSource</a:t>
            </a:r>
            <a:r>
              <a:t> в </a:t>
            </a:r>
            <a:r>
              <a:t>nUnit</a:t>
            </a:r>
          </a:p>
          <a:p>
            <a:pPr/>
          </a:p>
          <a:p>
            <a:pPr/>
            <a:r>
              <a:t>Ещё </a:t>
            </a:r>
            <a:r>
              <a:t>nUnit </a:t>
            </a:r>
            <a:r>
              <a:t>умеет такие классные штуки, которые не умеют другие фреймворки =</a:t>
            </a:r>
            <a:r>
              <a:t>&gt; TestCase </a:t>
            </a:r>
            <a:r>
              <a:t>и </a:t>
            </a:r>
            <a:r>
              <a:t>TestCaseSourse</a:t>
            </a:r>
            <a:r>
              <a:t>.</a:t>
            </a:r>
          </a:p>
          <a:p>
            <a:pPr/>
          </a:p>
          <a:p>
            <a:pPr/>
            <a:r>
              <a:t>С ними можно: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Красиво называть тесты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Указать ожидаемый результат и получать его из теста. (</a:t>
            </a:r>
            <a:r>
              <a:t>withInvariantCulture_parse(string input)</a:t>
            </a:r>
            <a:r>
              <a:t> возвращает </a:t>
            </a:r>
            <a:r>
              <a:t>double</a:t>
            </a:r>
            <a:r>
              <a:t>, а не </a:t>
            </a:r>
            <a:r>
              <a:t>void)</a:t>
            </a:r>
          </a:p>
          <a:p>
            <a:pPr marL="171450" indent="-171450">
              <a:buSzPct val="100000"/>
              <a:buFont typeface="Arial"/>
              <a:buChar char="•"/>
            </a:pPr>
          </a:p>
          <a:p>
            <a:pPr/>
            <a:r>
              <a:t>В </a:t>
            </a:r>
            <a:r>
              <a:t>TestaCase </a:t>
            </a:r>
            <a:r>
              <a:t>в качестве параметров можно указать</a:t>
            </a:r>
            <a:r>
              <a:t> </a:t>
            </a:r>
            <a:r>
              <a:t>только типы, поддерживаемые </a:t>
            </a:r>
            <a:r>
              <a:t>CLR:</a:t>
            </a:r>
          </a:p>
          <a:p>
            <a:pPr marL="171450" indent="-171450">
              <a:buSzPct val="100000"/>
              <a:buChar char="-"/>
            </a:pPr>
            <a:r>
              <a:t>константы,</a:t>
            </a:r>
          </a:p>
          <a:p>
            <a:pPr marL="171450" indent="-171450">
              <a:buSzPct val="100000"/>
              <a:buChar char="-"/>
            </a:pPr>
            <a:r>
              <a:t>системные типы,</a:t>
            </a:r>
          </a:p>
          <a:p>
            <a:pPr marL="171450" indent="-171450">
              <a:buSzPct val="100000"/>
              <a:buChar char="-"/>
            </a:pPr>
            <a:r>
              <a:t>одноразмерный массив, содержащий константы и системные типы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7" name="Shape 3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Неочевидный синтаксис у </a:t>
            </a:r>
            <a:r>
              <a:t>Assert</a:t>
            </a:r>
            <a:r>
              <a:t>.</a:t>
            </a:r>
          </a:p>
          <a:p>
            <a:pPr/>
            <a:r>
              <a:t>Что должно быть сначала, а что в конце?</a:t>
            </a:r>
          </a:p>
          <a:p>
            <a:pPr/>
          </a:p>
          <a:p>
            <a:pPr/>
            <a:r>
              <a:t>Если перепутать местами </a:t>
            </a:r>
            <a:r>
              <a:t>actual </a:t>
            </a:r>
            <a:r>
              <a:t>и </a:t>
            </a:r>
            <a:r>
              <a:t>expected, </a:t>
            </a:r>
            <a:r>
              <a:t>то при срабатывании теста </a:t>
            </a:r>
            <a:r>
              <a:t>output </a:t>
            </a:r>
            <a:r>
              <a:t>будет не ясен.</a:t>
            </a:r>
          </a:p>
          <a:p>
            <a:pPr/>
            <a:r>
              <a:t>«эээээ…Я же так и написал, чего он ругается?»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5" name="Shape 3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Options </a:t>
            </a:r>
            <a:r>
              <a:t>лучше читается, но можно и просто </a:t>
            </a:r>
            <a:r>
              <a:t>o =&gt; o….</a:t>
            </a:r>
          </a:p>
          <a:p>
            <a:pPr/>
          </a:p>
          <a:p>
            <a:pPr/>
            <a:r>
              <a:t>currentSyntax =&gt; </a:t>
            </a:r>
          </a:p>
          <a:p>
            <a:pPr/>
          </a:p>
          <a:p>
            <a:pPr marL="171450" indent="-171450">
              <a:buSzPct val="100000"/>
              <a:buFont typeface="Arial"/>
              <a:buChar char="•"/>
            </a:pPr>
            <a:r>
              <a:t>new[] {1,2,3}.ShouldBeEquivalentTo(new [] {3,2,1});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new[] {1,2,3}.ShouldAllBeEquivalentTo(new [] {1,2,3}, options =&gt; options</a:t>
            </a:r>
          </a:p>
          <a:p>
            <a:pPr lvl="1" indent="457200"/>
            <a:r>
              <a:t>.WithStrictOrdering());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3" name="Shape 4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Можем ожидать исключения только от функции.</a:t>
            </a:r>
          </a:p>
          <a:p>
            <a:pPr/>
            <a:r>
              <a:t>Проверяющая система ее вызовет сама, поймает исключение и возможно кинет свое.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8" name="Shape 4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NUnit</a:t>
            </a:r>
            <a:r>
              <a:t> умеет много всего интересного. Просмотрите хотя бы один раз его документацию на </a:t>
            </a:r>
            <a:r>
              <a:t>nunit.org</a:t>
            </a:r>
            <a:r>
              <a:t>.</a:t>
            </a:r>
            <a:r>
              <a:t> </a:t>
            </a:r>
            <a:r>
              <a:t>Вот пример того, что можно там найти.</a:t>
            </a:r>
          </a:p>
          <a:p>
            <a:pPr/>
          </a:p>
          <a:p>
            <a:pPr/>
            <a:r>
              <a:t>[Timeout]</a:t>
            </a:r>
          </a:p>
          <a:p>
            <a:pPr/>
            <a:r>
              <a:t>- : Достаточно грубая проверка производительности. Полноценная проверка производительности – это большая отдельная тема.</a:t>
            </a:r>
          </a:p>
          <a:p>
            <a:pPr/>
            <a:r>
              <a:t>+ : Помогает обнаружить изъяны в реализации.</a:t>
            </a:r>
          </a:p>
          <a:p>
            <a:pPr/>
          </a:p>
          <a:p>
            <a:pPr/>
            <a:r>
              <a:t>Как пользоваться </a:t>
            </a:r>
            <a:r>
              <a:t>Timeout’</a:t>
            </a:r>
            <a:r>
              <a:t>ом? Какое значение в мс адекватное?</a:t>
            </a:r>
          </a:p>
          <a:p>
            <a:pPr/>
            <a:r>
              <a:t>Что он должен ловить?</a:t>
            </a:r>
          </a:p>
          <a:p>
            <a:pPr/>
            <a:r>
              <a:t>O(n)</a:t>
            </a:r>
          </a:p>
          <a:p>
            <a:pPr/>
            <a:r>
              <a:t>O(n^2)</a:t>
            </a:r>
            <a:r>
              <a:t> и прочее.</a:t>
            </a:r>
          </a:p>
          <a:p>
            <a:p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8" name="Shape 4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Мартовский кролик написал кучу реализаций, но не успел написать тесты…</a:t>
            </a:r>
          </a:p>
          <a:p>
            <a:pPr/>
            <a:r>
              <a:t>Итак, на первую часть даётся час, потому полчаса на </a:t>
            </a:r>
            <a:r>
              <a:t>do not open</a:t>
            </a:r>
            <a:r>
              <a:t>.</a:t>
            </a:r>
          </a:p>
          <a:p>
            <a:pPr/>
            <a:r>
              <a:t>И ещё полчаса на разбор и решение.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9" name="Shape 4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По явно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pPr/>
            <a:r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pPr/>
            <a:r>
              <a:t>3. 998, 999 -</a:t>
            </a:r>
            <a:r>
              <a:t>&gt; </a:t>
            </a:r>
            <a:r>
              <a:t>Вот где спасёт таймаут. Ну и код ревью. Опытный инженер сразу увидит дорогие операции для </a:t>
            </a:r>
            <a:r>
              <a:t>List’</a:t>
            </a:r>
            <a:r>
              <a:t>а.</a:t>
            </a:r>
          </a:p>
          <a:p>
            <a:pPr/>
            <a:r>
              <a:t>Нужно создать цикл 10_000 повторений.</a:t>
            </a:r>
          </a:p>
          <a:p>
            <a:pPr/>
            <a:r>
              <a:t>4. </a:t>
            </a:r>
            <a:r>
              <a:t>string.</a:t>
            </a:r>
            <a:r>
              <a:rPr b="1"/>
              <a:t>IsNullOrEmpty</a:t>
            </a:r>
            <a:r>
              <a:t>(word)</a:t>
            </a:r>
            <a:r>
              <a:t>: при ревью возможно, что на это не обратят внимания. Потому что «</a:t>
            </a:r>
            <a:r>
              <a:rPr b="1"/>
              <a:t>По рзеузльаттам илссоевадний одонго анлигсйокго унвиертисета, не иеемт занчнеия, в каокм проякде рсапжоолены бкувы в солве. Галовне, чотбы преавя и пслонедяя бквуы блыи на мсете. осатьлыне бкувы мгоут селдовтаь в плоонм бсепордяке, все-рвано ткест чтаитсея без побрелм. Пичрионй эгото ялвятеся то, что мы не чиаетм кдаужю бкуву по отдльенотси, а все солво цлиеком.</a:t>
            </a:r>
            <a:r>
              <a:t>»</a:t>
            </a:r>
          </a:p>
          <a:p>
            <a:pPr/>
            <a:r>
              <a:t>5. </a:t>
            </a:r>
            <a:r>
              <a:t>private </a:t>
            </a:r>
            <a:r>
              <a:rPr b="1"/>
              <a:t>static</a:t>
            </a:r>
            <a:r>
              <a:t> readonly IDictionary&lt;string, int&gt; stats = new Dictionary&lt;string, int&gt;();</a:t>
            </a:r>
          </a:p>
          <a:p>
            <a:pPr/>
            <a:r>
              <a:t>Как это отловить?</a:t>
            </a:r>
          </a:p>
          <a:p>
            <a:pPr/>
            <a:br/>
            <a:r>
              <a:t>6. Много тестов, проверяющих одно и то же – это признак </a:t>
            </a:r>
            <a:r>
              <a:t>Overspecification </a:t>
            </a:r>
            <a:r>
              <a:t>из Антипаттернов, что не есть хорошо.</a:t>
            </a:r>
          </a:p>
          <a:p>
            <a:pPr/>
            <a:r>
              <a:t>Почему?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171450" indent="-171450">
              <a:buSzPct val="100000"/>
              <a:buFont typeface="Arial"/>
              <a:buChar char="•"/>
            </a:pPr>
          </a:p>
          <a:p>
            <a:pPr/>
            <a:r>
              <a:t>Подытожим: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Легко писать тесты по существующему проверенному коду и/или спецификации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Не всегда очевидно взаимодействие требований.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Тесты не заменяют </a:t>
            </a:r>
            <a:r>
              <a:t>CR</a:t>
            </a:r>
          </a:p>
          <a:p>
            <a:pPr marL="171450" indent="-171450">
              <a:buSzPct val="100000"/>
              <a:buFont typeface="Arial"/>
              <a:buChar char="•"/>
            </a:pPr>
            <a:r>
              <a:t>CR </a:t>
            </a:r>
            <a:r>
              <a:t>не заменяет тестов. И то, и другое – инструменты, которыми можно предотвратить </a:t>
            </a:r>
            <a:r>
              <a:rPr b="1"/>
              <a:t>почти</a:t>
            </a:r>
            <a:r>
              <a:t> все проблемы при использовании их вместе.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Тесты дают доверие к коду, но только если есть доверие к самим тестам</a:t>
            </a:r>
          </a:p>
          <a:p>
            <a:pPr/>
            <a:r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pPr/>
            <a:r>
              <a:t>Поэтому для тестов критически важно быть читаемыми и понятными.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Тесты, как и хороший код, должны рассказывать историю.</a:t>
            </a:r>
          </a:p>
          <a:p>
            <a:pPr/>
            <a:r>
              <a:t>Из названий тестов можно составить короткое описание функционала.</a:t>
            </a:r>
          </a:p>
          <a:p>
            <a:pPr/>
          </a:p>
          <a:p>
            <a:pPr/>
            <a:r>
              <a:t>Что здесь происходит? Что делает класс </a:t>
            </a:r>
            <a:r>
              <a:t>Superman?</a:t>
            </a:r>
          </a:p>
          <a:p>
            <a:pPr/>
          </a:p>
          <a:p>
            <a:pPr/>
            <a:r>
              <a:t>Так мог бы выглядеть тест для </a:t>
            </a:r>
            <a:r>
              <a:t>C#</a:t>
            </a:r>
            <a:r>
              <a:t> с использованием </a:t>
            </a:r>
            <a:r>
              <a:t>NUnit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 так эти же тесты выглядели бы на </a:t>
            </a:r>
            <a:r>
              <a:t>JS c </a:t>
            </a:r>
            <a:r>
              <a:t>использованием </a:t>
            </a:r>
            <a:r>
              <a:t>Mocha.</a:t>
            </a:r>
          </a:p>
          <a:p>
            <a:pPr/>
            <a:r>
              <a:t>Немного другие ключевые слова и синтаксис: вместо класса - функция </a:t>
            </a:r>
            <a:r>
              <a:t>suite</a:t>
            </a:r>
            <a:r>
              <a:t>, вместо атрибута </a:t>
            </a:r>
            <a:r>
              <a:t>Test – </a:t>
            </a:r>
            <a:r>
              <a:t>функция </a:t>
            </a:r>
            <a:r>
              <a:t>test</a:t>
            </a:r>
            <a:r>
              <a:t>.</a:t>
            </a:r>
          </a:p>
          <a:p>
            <a:pPr/>
            <a:r>
              <a:t>Но сам тест не меняется: название теста то же, структура теста та же..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Тесты, как и хороший код, должны рассказывать историю.</a:t>
            </a:r>
          </a:p>
          <a:p>
            <a:pPr/>
            <a:r>
              <a:t>Из названий тестов можно составить короткое описание функционала.</a:t>
            </a:r>
          </a:p>
          <a:p>
            <a:pPr/>
          </a:p>
          <a:p>
            <a:pPr/>
            <a:r>
              <a:t>Что здесь происходит? Что делает класс </a:t>
            </a:r>
            <a:r>
              <a:t>Superman?</a:t>
            </a:r>
          </a:p>
          <a:p>
            <a:pPr/>
          </a:p>
          <a:p>
            <a:pPr/>
            <a:r>
              <a:t>Так мог бы выглядеть тест для </a:t>
            </a:r>
            <a:r>
              <a:t>C#</a:t>
            </a:r>
            <a:r>
              <a:t> с использованием </a:t>
            </a:r>
            <a:r>
              <a:t>NUnit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Правильная структура теста повышает читаемость, а </a:t>
            </a:r>
            <a:r>
              <a:t>=&gt;</a:t>
            </a:r>
            <a:r>
              <a:t> поддерживаемость</a:t>
            </a:r>
          </a:p>
          <a:p>
            <a:pPr/>
            <a:r>
              <a:t>Много </a:t>
            </a:r>
            <a:r>
              <a:t>Assert-</a:t>
            </a:r>
            <a:r>
              <a:t>ов — плохо. Непонятно, что проверяет тест.</a:t>
            </a:r>
          </a:p>
          <a:p>
            <a:pPr/>
            <a:r>
              <a:t>Если каждый тест проверяет что-то одно, все множество тестов специфицируют тестируемый модуль.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MethodName</a:t>
            </a:r>
          </a:p>
          <a:p>
            <a:pPr/>
            <a:r>
              <a:t>Preconditions</a:t>
            </a:r>
            <a:r>
              <a:t> (</a:t>
            </a:r>
            <a:r>
              <a:t>keyword Given)</a:t>
            </a:r>
          </a:p>
          <a:p>
            <a:pPr/>
            <a:r>
              <a:t>State (keyword When)</a:t>
            </a:r>
          </a:p>
          <a:p>
            <a:pPr/>
            <a:r>
              <a:t>ExpectedBehaviour (keyword Should/Expect/Then)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1" name="Shape 2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каких именах чего не хватает? А что лишнее</a:t>
            </a:r>
            <a:r>
              <a:t>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ParseInt – </a:t>
            </a:r>
            <a:r>
              <a:t>это метод какого-то класса. По умолчанию взят случай </a:t>
            </a:r>
            <a:r>
              <a:t>Success</a:t>
            </a:r>
            <a:r>
              <a:t> (поэтому это норм), но не понятно к какому классу относится данный метод, какой класс проверяет.</a:t>
            </a:r>
          </a:p>
          <a:p>
            <a:pPr/>
          </a:p>
          <a:p>
            <a:pPr/>
            <a:r>
              <a:t>Резюме: нейминг – наше всё и не только для основного кода, но и для тестов.</a:t>
            </a:r>
          </a:p>
          <a:p>
            <a:pPr/>
          </a:p>
          <a:p>
            <a:pPr/>
            <a:r>
              <a:t>Читаемые тесты ускоряют адаптацию нового члена команды в проект.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kontur.ru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/>
          <p:nvPr>
            <p:ph type="title" hasCustomPrompt="1"/>
          </p:nvPr>
        </p:nvSpPr>
        <p:spPr>
          <a:xfrm>
            <a:off x="1295400" y="549275"/>
            <a:ext cx="9601200" cy="287972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</a:lstStyle>
          <a:p>
            <a:pPr/>
            <a:r>
              <a:t>Заголовок презентации</a:t>
            </a:r>
          </a:p>
        </p:txBody>
      </p:sp>
      <p:sp>
        <p:nvSpPr>
          <p:cNvPr id="12" name="Уровень текста 1…"/>
          <p:cNvSpPr txBox="1"/>
          <p:nvPr>
            <p:ph type="body" sz="half" idx="1" hasCustomPrompt="1"/>
          </p:nvPr>
        </p:nvSpPr>
        <p:spPr>
          <a:xfrm>
            <a:off x="1295400" y="3429000"/>
            <a:ext cx="9601200" cy="1800225"/>
          </a:xfrm>
          <a:prstGeom prst="rect">
            <a:avLst/>
          </a:prstGeom>
        </p:spPr>
        <p:txBody>
          <a:bodyPr/>
          <a:lstStyle>
            <a:lvl1pPr algn="ctr">
              <a:spcBef>
                <a:spcPts val="500"/>
              </a:spcBef>
              <a:defRPr sz="2400"/>
            </a:lvl1pPr>
            <a:lvl2pPr marL="0" indent="457200" algn="ctr">
              <a:spcBef>
                <a:spcPts val="500"/>
              </a:spcBef>
              <a:buSzTx/>
              <a:buNone/>
              <a:defRPr sz="2400"/>
            </a:lvl2pPr>
            <a:lvl3pPr marL="0" indent="914400" algn="ctr">
              <a:spcBef>
                <a:spcPts val="500"/>
              </a:spcBef>
              <a:buSzTx/>
              <a:buNone/>
              <a:defRPr sz="2400"/>
            </a:lvl3pPr>
            <a:lvl4pPr marL="0" indent="1371600" algn="ctr">
              <a:spcBef>
                <a:spcPts val="500"/>
              </a:spcBef>
              <a:buSzTx/>
              <a:buNone/>
              <a:defRPr sz="2400"/>
            </a:lvl4pPr>
            <a:lvl5pPr marL="0" indent="1828800" algn="ctr">
              <a:spcBef>
                <a:spcPts val="500"/>
              </a:spcBef>
              <a:buSzTx/>
              <a:buNone/>
              <a:defRPr sz="2400"/>
            </a:lvl5pPr>
          </a:lstStyle>
          <a:p>
            <a:pPr/>
            <a:r>
              <a:t>ПОДЗАГОЛОВОК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Текст 9"/>
          <p:cNvSpPr/>
          <p:nvPr>
            <p:ph type="body" sz="quarter" idx="21" hasCustomPrompt="1"/>
          </p:nvPr>
        </p:nvSpPr>
        <p:spPr>
          <a:xfrm>
            <a:off x="4367809" y="5229271"/>
            <a:ext cx="6528795" cy="438942"/>
          </a:xfrm>
          <a:prstGeom prst="rect">
            <a:avLst/>
          </a:prstGeom>
        </p:spPr>
        <p:txBody>
          <a:bodyPr lIns="0" tIns="0" rIns="0" bIns="0"/>
          <a:lstStyle>
            <a:lvl1pPr algn="r">
              <a:spcBef>
                <a:spcPts val="500"/>
              </a:spcBef>
              <a:defRPr b="1" sz="2400"/>
            </a:lvl1pPr>
          </a:lstStyle>
          <a:p>
            <a:pPr/>
            <a:r>
              <a:t>Имя Фамилия</a:t>
            </a:r>
          </a:p>
        </p:txBody>
      </p:sp>
      <p:grpSp>
        <p:nvGrpSpPr>
          <p:cNvPr id="16" name="Схема 7"/>
          <p:cNvGrpSpPr/>
          <p:nvPr/>
        </p:nvGrpSpPr>
        <p:grpSpPr>
          <a:xfrm>
            <a:off x="1295427" y="5221844"/>
            <a:ext cx="1980002" cy="381601"/>
            <a:chOff x="0" y="0"/>
            <a:chExt cx="1980001" cy="381600"/>
          </a:xfrm>
        </p:grpSpPr>
        <p:sp>
          <p:nvSpPr>
            <p:cNvPr id="14" name="Текст"/>
            <p:cNvSpPr txBox="1"/>
            <p:nvPr/>
          </p:nvSpPr>
          <p:spPr>
            <a:xfrm>
              <a:off x="1748173" y="229353"/>
              <a:ext cx="15653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222250">
                <a:lnSpc>
                  <a:spcPct val="90000"/>
                </a:lnSpc>
                <a:spcBef>
                  <a:spcPts val="200"/>
                </a:spcBef>
                <a:defRPr sz="500"/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5" name="Прямоугольник"/>
            <p:cNvSpPr/>
            <p:nvPr/>
          </p:nvSpPr>
          <p:spPr>
            <a:xfrm>
              <a:off x="0" y="0"/>
              <a:ext cx="1980002" cy="38160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Уровень текста 1…"/>
          <p:cNvSpPr txBox="1"/>
          <p:nvPr>
            <p:ph type="body" idx="1"/>
          </p:nvPr>
        </p:nvSpPr>
        <p:spPr>
          <a:xfrm>
            <a:off x="1295400" y="1916113"/>
            <a:ext cx="9601134" cy="4392613"/>
          </a:xfrm>
          <a:prstGeom prst="rect">
            <a:avLst/>
          </a:prstGeom>
        </p:spPr>
        <p:txBody>
          <a:bodyPr/>
          <a:lstStyle>
            <a:lvl2pPr marL="0" indent="457165">
              <a:buSzTx/>
              <a:buNone/>
            </a:lvl2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2" name="Многострочныйзаголовок"/>
          <p:cNvSpPr txBox="1"/>
          <p:nvPr>
            <p:ph type="title" hasCustomPrompt="1"/>
          </p:nvPr>
        </p:nvSpPr>
        <p:spPr>
          <a:xfrm>
            <a:off x="1295533" y="552147"/>
            <a:ext cx="9601067" cy="107662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Многострочныйзаголовок</a:t>
            </a:r>
          </a:p>
        </p:txBody>
      </p:sp>
      <p:sp>
        <p:nvSpPr>
          <p:cNvPr id="103" name="Прямая соединительная линия 11"/>
          <p:cNvSpPr/>
          <p:nvPr/>
        </p:nvSpPr>
        <p:spPr>
          <a:xfrm>
            <a:off x="1295467" y="1628775"/>
            <a:ext cx="9601135" cy="0"/>
          </a:xfrm>
          <a:prstGeom prst="line">
            <a:avLst/>
          </a:prstGeom>
          <a:ln w="12700">
            <a:solidFill>
              <a:srgbClr val="D83F3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Без подчеркивания"/>
          <p:cNvSpPr txBox="1"/>
          <p:nvPr>
            <p:ph type="title" hasCustomPrompt="1"/>
          </p:nvPr>
        </p:nvSpPr>
        <p:spPr>
          <a:xfrm>
            <a:off x="1295468" y="549276"/>
            <a:ext cx="9601068" cy="7921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Без подчеркивания</a:t>
            </a:r>
          </a:p>
        </p:txBody>
      </p:sp>
      <p:sp>
        <p:nvSpPr>
          <p:cNvPr id="112" name="Уровень текста 1…"/>
          <p:cNvSpPr txBox="1"/>
          <p:nvPr>
            <p:ph type="body" idx="1"/>
          </p:nvPr>
        </p:nvSpPr>
        <p:spPr>
          <a:xfrm>
            <a:off x="1295400" y="1628779"/>
            <a:ext cx="9601134" cy="467995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в центре"/>
          <p:cNvSpPr txBox="1"/>
          <p:nvPr>
            <p:ph type="title" hasCustomPrompt="1"/>
          </p:nvPr>
        </p:nvSpPr>
        <p:spPr>
          <a:xfrm>
            <a:off x="1295533" y="1628775"/>
            <a:ext cx="9601067" cy="3600450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/>
          </a:lstStyle>
          <a:p>
            <a:pPr/>
            <a:r>
              <a:t>Заголовок в центре</a:t>
            </a:r>
          </a:p>
        </p:txBody>
      </p:sp>
      <p:sp>
        <p:nvSpPr>
          <p:cNvPr id="12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Рисунок 3"/>
          <p:cNvSpPr/>
          <p:nvPr>
            <p:ph type="pic" idx="21"/>
          </p:nvPr>
        </p:nvSpPr>
        <p:spPr>
          <a:xfrm>
            <a:off x="0" y="13184"/>
            <a:ext cx="1219200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9" name="заголовок вверху"/>
          <p:cNvSpPr txBox="1"/>
          <p:nvPr>
            <p:ph type="title" hasCustomPrompt="1"/>
          </p:nvPr>
        </p:nvSpPr>
        <p:spPr>
          <a:xfrm>
            <a:off x="1295400" y="407600"/>
            <a:ext cx="10896600" cy="1079501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 anchor="ctr"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заголовок вверху</a:t>
            </a:r>
          </a:p>
        </p:txBody>
      </p:sp>
      <p:sp>
        <p:nvSpPr>
          <p:cNvPr id="130" name="Уровень текста 1…"/>
          <p:cNvSpPr txBox="1"/>
          <p:nvPr>
            <p:ph type="body" sz="quarter" idx="1" hasCustomPrompt="1"/>
          </p:nvPr>
        </p:nvSpPr>
        <p:spPr>
          <a:xfrm>
            <a:off x="4329" y="499928"/>
            <a:ext cx="1291075" cy="984387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1" name="Текст 12"/>
          <p:cNvSpPr/>
          <p:nvPr>
            <p:ph type="body" sz="quarter" idx="22" hasCustomPrompt="1"/>
          </p:nvPr>
        </p:nvSpPr>
        <p:spPr>
          <a:xfrm>
            <a:off x="0" y="408261"/>
            <a:ext cx="1295400" cy="1076053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3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Рисунок 3"/>
          <p:cNvSpPr/>
          <p:nvPr>
            <p:ph type="pic" idx="21"/>
          </p:nvPr>
        </p:nvSpPr>
        <p:spPr>
          <a:xfrm>
            <a:off x="0" y="-1305"/>
            <a:ext cx="1219200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40" name="Заголовок внизу"/>
          <p:cNvSpPr txBox="1"/>
          <p:nvPr>
            <p:ph type="title" hasCustomPrompt="1"/>
          </p:nvPr>
        </p:nvSpPr>
        <p:spPr>
          <a:xfrm>
            <a:off x="1295400" y="5376248"/>
            <a:ext cx="10896600" cy="1076962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 anchor="ctr">
            <a:normAutofit fontScale="100000" lnSpcReduction="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Заголовок внизу</a:t>
            </a:r>
          </a:p>
        </p:txBody>
      </p:sp>
      <p:sp>
        <p:nvSpPr>
          <p:cNvPr id="141" name="Уровень текста 1…"/>
          <p:cNvSpPr txBox="1"/>
          <p:nvPr>
            <p:ph type="body" sz="quarter" idx="1" hasCustomPrompt="1"/>
          </p:nvPr>
        </p:nvSpPr>
        <p:spPr>
          <a:xfrm>
            <a:off x="0" y="5373687"/>
            <a:ext cx="1295400" cy="1076053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/>
            <a:r>
              <a:t>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Рисунок 3"/>
          <p:cNvSpPr/>
          <p:nvPr>
            <p:ph type="pic" idx="21"/>
          </p:nvPr>
        </p:nvSpPr>
        <p:spPr>
          <a:xfrm>
            <a:off x="0" y="-1305"/>
            <a:ext cx="1219200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50" name="Уровень текста 1…"/>
          <p:cNvSpPr txBox="1"/>
          <p:nvPr>
            <p:ph type="body" sz="quarter" idx="1" hasCustomPrompt="1"/>
          </p:nvPr>
        </p:nvSpPr>
        <p:spPr>
          <a:xfrm>
            <a:off x="1295400" y="5373215"/>
            <a:ext cx="10896600" cy="1079973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 lIns="0" tIns="0" rIns="0" bIns="0" anchor="ctr"/>
          <a:lstStyle>
            <a:lvl1pPr>
              <a:spcBef>
                <a:spcPts val="400"/>
              </a:spcBef>
              <a:defRPr sz="1800">
                <a:solidFill>
                  <a:srgbClr val="FFFFFF"/>
                </a:solidFill>
              </a:defRPr>
            </a:lvl1pPr>
            <a:lvl2pPr marL="640848" indent="-183683">
              <a:spcBef>
                <a:spcPts val="400"/>
              </a:spcBef>
              <a:defRPr sz="1800">
                <a:solidFill>
                  <a:srgbClr val="FFFFFF"/>
                </a:solidFill>
              </a:defRPr>
            </a:lvl2pPr>
            <a:lvl3pPr marL="1085767" indent="-171437">
              <a:spcBef>
                <a:spcPts val="400"/>
              </a:spcBef>
              <a:defRPr sz="1800">
                <a:solidFill>
                  <a:srgbClr val="FFFFFF"/>
                </a:solidFill>
              </a:defRPr>
            </a:lvl3pPr>
            <a:lvl4pPr marL="1577221" indent="-205725">
              <a:spcBef>
                <a:spcPts val="400"/>
              </a:spcBef>
              <a:defRPr sz="1800">
                <a:solidFill>
                  <a:srgbClr val="FFFFFF"/>
                </a:solidFill>
              </a:defRPr>
            </a:lvl4pPr>
            <a:lvl5pPr marL="2034388" indent="-205725">
              <a:spcBef>
                <a:spcPts val="400"/>
              </a:spcBef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Поясняющий текст к рисунку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1" name="Текст 12"/>
          <p:cNvSpPr/>
          <p:nvPr>
            <p:ph type="body" sz="quarter" idx="22" hasCustomPrompt="1"/>
          </p:nvPr>
        </p:nvSpPr>
        <p:spPr>
          <a:xfrm>
            <a:off x="0" y="5373687"/>
            <a:ext cx="1295400" cy="1076053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5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Рисунок 3"/>
          <p:cNvSpPr/>
          <p:nvPr>
            <p:ph type="pic" idx="21"/>
          </p:nvPr>
        </p:nvSpPr>
        <p:spPr>
          <a:xfrm>
            <a:off x="0" y="-1305"/>
            <a:ext cx="1219200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6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Рисунок и список"/>
          <p:cNvSpPr txBox="1"/>
          <p:nvPr>
            <p:ph type="title" hasCustomPrompt="1"/>
          </p:nvPr>
        </p:nvSpPr>
        <p:spPr>
          <a:xfrm>
            <a:off x="1295468" y="549276"/>
            <a:ext cx="9601068" cy="7921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Рисунок и список</a:t>
            </a:r>
          </a:p>
        </p:txBody>
      </p:sp>
      <p:sp>
        <p:nvSpPr>
          <p:cNvPr id="168" name="Прямая соединительная линия 2"/>
          <p:cNvSpPr/>
          <p:nvPr/>
        </p:nvSpPr>
        <p:spPr>
          <a:xfrm>
            <a:off x="1295399" y="1341437"/>
            <a:ext cx="9601135" cy="1"/>
          </a:xfrm>
          <a:prstGeom prst="line">
            <a:avLst/>
          </a:prstGeom>
          <a:ln w="12700">
            <a:solidFill>
              <a:srgbClr val="D83F3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Рисунок 3"/>
          <p:cNvSpPr/>
          <p:nvPr>
            <p:ph type="pic" sz="half" idx="21"/>
          </p:nvPr>
        </p:nvSpPr>
        <p:spPr>
          <a:xfrm>
            <a:off x="1295366" y="1631116"/>
            <a:ext cx="4800601" cy="46799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70" name="Уровень текста 1…"/>
          <p:cNvSpPr txBox="1"/>
          <p:nvPr>
            <p:ph type="body" sz="half" idx="1" hasCustomPrompt="1"/>
          </p:nvPr>
        </p:nvSpPr>
        <p:spPr>
          <a:xfrm>
            <a:off x="6096000" y="1628775"/>
            <a:ext cx="4800600" cy="4679950"/>
          </a:xfrm>
          <a:prstGeom prst="rect">
            <a:avLst/>
          </a:prstGeom>
        </p:spPr>
        <p:txBody>
          <a:bodyPr anchor="ctr"/>
          <a:lstStyle>
            <a:lvl1pPr marL="285729" indent="-285729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1800"/>
            </a:lvl1pPr>
            <a:lvl2pPr marL="640848" indent="-183683">
              <a:spcBef>
                <a:spcPts val="400"/>
              </a:spcBef>
              <a:buClr>
                <a:schemeClr val="accent1"/>
              </a:buClr>
              <a:buFont typeface="Arial"/>
              <a:defRPr sz="1800"/>
            </a:lvl2pPr>
            <a:lvl3pPr marL="1085767" indent="-171437">
              <a:spcBef>
                <a:spcPts val="400"/>
              </a:spcBef>
              <a:buClr>
                <a:schemeClr val="accent1"/>
              </a:buClr>
              <a:buFont typeface="Arial"/>
              <a:defRPr sz="1800"/>
            </a:lvl3pPr>
            <a:lvl4pPr marL="1577221" indent="-205725">
              <a:spcBef>
                <a:spcPts val="400"/>
              </a:spcBef>
              <a:buClr>
                <a:schemeClr val="accent1"/>
              </a:buClr>
              <a:buFont typeface="Arial"/>
              <a:defRPr sz="1800"/>
            </a:lvl4pPr>
            <a:lvl5pPr marL="2034388" indent="-205725">
              <a:spcBef>
                <a:spcPts val="400"/>
              </a:spcBef>
              <a:buClr>
                <a:schemeClr val="accent1"/>
              </a:buClr>
              <a:buFont typeface="Arial"/>
              <a:defRPr sz="1800"/>
            </a:lvl5pPr>
          </a:lstStyle>
          <a:p>
            <a:pPr/>
            <a:r>
              <a:t>Список надо центрировать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Текст 9"/>
          <p:cNvSpPr txBox="1"/>
          <p:nvPr/>
        </p:nvSpPr>
        <p:spPr>
          <a:xfrm>
            <a:off x="1295468" y="5723985"/>
            <a:ext cx="3856172" cy="263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877823">
              <a:lnSpc>
                <a:spcPct val="90000"/>
              </a:lnSpc>
              <a:spcBef>
                <a:spcPts val="400"/>
              </a:spcBef>
              <a:defRPr sz="1727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2" invalidUrl="" action="" tgtFrame="" tooltip="" history="1" highlightClick="0" endSnd="0"/>
              </a:rPr>
              <a:t>www.kontur.ru</a:t>
            </a:r>
          </a:p>
        </p:txBody>
      </p:sp>
      <p:sp>
        <p:nvSpPr>
          <p:cNvPr id="179" name="Уровень текста 1…"/>
          <p:cNvSpPr txBox="1"/>
          <p:nvPr>
            <p:ph type="body" sz="quarter" idx="1" hasCustomPrompt="1"/>
          </p:nvPr>
        </p:nvSpPr>
        <p:spPr>
          <a:xfrm>
            <a:off x="4367824" y="5668164"/>
            <a:ext cx="6512984" cy="365229"/>
          </a:xfrm>
          <a:prstGeom prst="rect">
            <a:avLst/>
          </a:prstGeom>
        </p:spPr>
        <p:txBody>
          <a:bodyPr lIns="0" tIns="0" rIns="0" bIns="0" anchor="b"/>
          <a:lstStyle>
            <a:lvl1pPr algn="r">
              <a:spcBef>
                <a:spcPts val="400"/>
              </a:spcBef>
              <a:defRPr sz="1800"/>
            </a:lvl1pPr>
            <a:lvl2pPr marL="640848" indent="-183683" algn="r">
              <a:spcBef>
                <a:spcPts val="400"/>
              </a:spcBef>
              <a:defRPr sz="1800"/>
            </a:lvl2pPr>
            <a:lvl3pPr marL="1085767" indent="-171437" algn="r">
              <a:spcBef>
                <a:spcPts val="400"/>
              </a:spcBef>
              <a:defRPr sz="1800"/>
            </a:lvl3pPr>
            <a:lvl4pPr marL="1577221" indent="-205725" algn="r">
              <a:spcBef>
                <a:spcPts val="400"/>
              </a:spcBef>
              <a:defRPr sz="1800"/>
            </a:lvl4pPr>
            <a:lvl5pPr marL="2034388" indent="-205725" algn="r">
              <a:spcBef>
                <a:spcPts val="400"/>
              </a:spcBef>
              <a:defRPr sz="1800"/>
            </a:lvl5pPr>
          </a:lstStyle>
          <a:p>
            <a:pPr/>
            <a:r>
              <a:t>login@skbkontur.ru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182" name="Схема 9"/>
          <p:cNvGrpSpPr/>
          <p:nvPr/>
        </p:nvGrpSpPr>
        <p:grpSpPr>
          <a:xfrm>
            <a:off x="1295427" y="5221844"/>
            <a:ext cx="1980002" cy="381601"/>
            <a:chOff x="0" y="0"/>
            <a:chExt cx="1980001" cy="381600"/>
          </a:xfrm>
        </p:grpSpPr>
        <p:sp>
          <p:nvSpPr>
            <p:cNvPr id="180" name="Текст"/>
            <p:cNvSpPr txBox="1"/>
            <p:nvPr/>
          </p:nvSpPr>
          <p:spPr>
            <a:xfrm>
              <a:off x="1748173" y="229353"/>
              <a:ext cx="156537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222250">
                <a:lnSpc>
                  <a:spcPct val="90000"/>
                </a:lnSpc>
                <a:spcBef>
                  <a:spcPts val="200"/>
                </a:spcBef>
                <a:defRPr sz="500"/>
              </a:lvl1pPr>
            </a:lstStyle>
            <a:p>
              <a:pPr/>
              <a:r>
                <a:t> </a:t>
              </a:r>
            </a:p>
          </p:txBody>
        </p:sp>
        <p:sp>
          <p:nvSpPr>
            <p:cNvPr id="181" name="Прямоугольник"/>
            <p:cNvSpPr/>
            <p:nvPr/>
          </p:nvSpPr>
          <p:spPr>
            <a:xfrm>
              <a:off x="0" y="0"/>
              <a:ext cx="1980002" cy="381601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3" name="Текст 9"/>
          <p:cNvSpPr/>
          <p:nvPr>
            <p:ph type="body" sz="quarter" idx="21" hasCustomPrompt="1"/>
          </p:nvPr>
        </p:nvSpPr>
        <p:spPr>
          <a:xfrm>
            <a:off x="4367809" y="5229271"/>
            <a:ext cx="6528795" cy="438942"/>
          </a:xfrm>
          <a:prstGeom prst="rect">
            <a:avLst/>
          </a:prstGeom>
        </p:spPr>
        <p:txBody>
          <a:bodyPr lIns="0" tIns="0" rIns="0" bIns="0"/>
          <a:lstStyle>
            <a:lvl1pPr algn="r">
              <a:spcBef>
                <a:spcPts val="500"/>
              </a:spcBef>
              <a:defRPr b="1" sz="2400"/>
            </a:lvl1pPr>
          </a:lstStyle>
          <a:p>
            <a:pPr/>
            <a:r>
              <a:t>Имя Фамилия</a:t>
            </a:r>
          </a:p>
        </p:txBody>
      </p:sp>
      <p:grpSp>
        <p:nvGrpSpPr>
          <p:cNvPr id="186" name="Схема 13"/>
          <p:cNvGrpSpPr/>
          <p:nvPr/>
        </p:nvGrpSpPr>
        <p:grpSpPr>
          <a:xfrm>
            <a:off x="4618152" y="1712520"/>
            <a:ext cx="2774698" cy="1564238"/>
            <a:chOff x="0" y="0"/>
            <a:chExt cx="2774696" cy="1564236"/>
          </a:xfrm>
        </p:grpSpPr>
        <p:sp>
          <p:nvSpPr>
            <p:cNvPr id="184" name="ВОПРОСЫ?"/>
            <p:cNvSpPr txBox="1"/>
            <p:nvPr/>
          </p:nvSpPr>
          <p:spPr>
            <a:xfrm>
              <a:off x="0" y="405996"/>
              <a:ext cx="2774697" cy="1158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/>
            <a:p>
              <a:pPr algn="ctr" defTabSz="1778000">
                <a:lnSpc>
                  <a:spcPct val="90000"/>
                </a:lnSpc>
                <a:spcBef>
                  <a:spcPts val="1600"/>
                </a:spcBef>
                <a:defRPr sz="4000">
                  <a:solidFill>
                    <a:schemeClr val="accent1"/>
                  </a:solidFill>
                </a:defRPr>
              </a:pPr>
              <a:r>
                <a:t>ВОПРОСЫ</a:t>
              </a:r>
              <a:r>
                <a:t>?</a:t>
              </a:r>
            </a:p>
          </p:txBody>
        </p:sp>
        <p:sp>
          <p:nvSpPr>
            <p:cNvPr id="185" name="Квадрат"/>
            <p:cNvSpPr/>
            <p:nvPr/>
          </p:nvSpPr>
          <p:spPr>
            <a:xfrm>
              <a:off x="1051965" y="0"/>
              <a:ext cx="849600" cy="849600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Уровень текста 1…"/>
          <p:cNvSpPr txBox="1"/>
          <p:nvPr>
            <p:ph type="body" idx="1" hasCustomPrompt="1"/>
          </p:nvPr>
        </p:nvSpPr>
        <p:spPr>
          <a:xfrm>
            <a:off x="1295400" y="1628779"/>
            <a:ext cx="9601134" cy="4679952"/>
          </a:xfrm>
          <a:prstGeom prst="rect">
            <a:avLst/>
          </a:prstGeom>
        </p:spPr>
        <p:txBody>
          <a:bodyPr/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>
              <a:defRPr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pPr/>
            <a:r>
              <a:t>code there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5" name="Заголовок и объект"/>
          <p:cNvSpPr txBox="1"/>
          <p:nvPr>
            <p:ph type="title" hasCustomPrompt="1"/>
          </p:nvPr>
        </p:nvSpPr>
        <p:spPr>
          <a:xfrm>
            <a:off x="1295468" y="549276"/>
            <a:ext cx="9601068" cy="7921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и объект</a:t>
            </a:r>
          </a:p>
        </p:txBody>
      </p:sp>
      <p:sp>
        <p:nvSpPr>
          <p:cNvPr id="196" name="Прямая соединительная линия 11"/>
          <p:cNvSpPr/>
          <p:nvPr/>
        </p:nvSpPr>
        <p:spPr>
          <a:xfrm>
            <a:off x="1295399" y="1341437"/>
            <a:ext cx="9601135" cy="1"/>
          </a:xfrm>
          <a:prstGeom prst="line">
            <a:avLst/>
          </a:prstGeom>
          <a:ln w="12700">
            <a:solidFill>
              <a:srgbClr val="D83F3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Уровень текста 1…"/>
          <p:cNvSpPr txBox="1"/>
          <p:nvPr>
            <p:ph type="body" idx="1"/>
          </p:nvPr>
        </p:nvSpPr>
        <p:spPr>
          <a:xfrm>
            <a:off x="1295400" y="1628779"/>
            <a:ext cx="9601134" cy="467995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ЗАГОЛОВОК И ОБЪЕКТ"/>
          <p:cNvSpPr txBox="1"/>
          <p:nvPr>
            <p:ph type="title" hasCustomPrompt="1"/>
          </p:nvPr>
        </p:nvSpPr>
        <p:spPr>
          <a:xfrm>
            <a:off x="1295468" y="549276"/>
            <a:ext cx="9601068" cy="7921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ЗАГОЛОВОК И ОБЪЕКТ</a:t>
            </a:r>
          </a:p>
        </p:txBody>
      </p:sp>
      <p:sp>
        <p:nvSpPr>
          <p:cNvPr id="26" name="Прямая соединительная линия 11"/>
          <p:cNvSpPr/>
          <p:nvPr/>
        </p:nvSpPr>
        <p:spPr>
          <a:xfrm>
            <a:off x="1295399" y="1341437"/>
            <a:ext cx="9601135" cy="1"/>
          </a:xfrm>
          <a:prstGeom prst="line">
            <a:avLst/>
          </a:prstGeom>
          <a:ln w="12700">
            <a:solidFill>
              <a:srgbClr val="D83F3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Уровень текста 1…"/>
          <p:cNvSpPr txBox="1"/>
          <p:nvPr>
            <p:ph type="body" idx="1" hasCustomPrompt="1"/>
          </p:nvPr>
        </p:nvSpPr>
        <p:spPr>
          <a:xfrm>
            <a:off x="1295400" y="1916113"/>
            <a:ext cx="9601134" cy="4392613"/>
          </a:xfrm>
          <a:prstGeom prst="rect">
            <a:avLst/>
          </a:prstGeom>
        </p:spPr>
        <p:txBody>
          <a:bodyPr/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>
              <a:defRPr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pPr/>
            <a:r>
              <a:t>code there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5" name="Многострочныйзаголовок"/>
          <p:cNvSpPr txBox="1"/>
          <p:nvPr>
            <p:ph type="title" hasCustomPrompt="1"/>
          </p:nvPr>
        </p:nvSpPr>
        <p:spPr>
          <a:xfrm>
            <a:off x="1295533" y="552147"/>
            <a:ext cx="9601067" cy="107662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/>
            </a:lvl1pPr>
          </a:lstStyle>
          <a:p>
            <a:pPr/>
            <a:r>
              <a:t>Многострочныйзаголовок</a:t>
            </a:r>
          </a:p>
        </p:txBody>
      </p:sp>
      <p:sp>
        <p:nvSpPr>
          <p:cNvPr id="206" name="Прямая соединительная линия 11"/>
          <p:cNvSpPr/>
          <p:nvPr/>
        </p:nvSpPr>
        <p:spPr>
          <a:xfrm>
            <a:off x="1295467" y="1628775"/>
            <a:ext cx="9601135" cy="0"/>
          </a:xfrm>
          <a:prstGeom prst="line">
            <a:avLst/>
          </a:prstGeom>
          <a:ln w="12700">
            <a:solidFill>
              <a:srgbClr val="D83F3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Без подчеркивания"/>
          <p:cNvSpPr txBox="1"/>
          <p:nvPr>
            <p:ph type="title" hasCustomPrompt="1"/>
          </p:nvPr>
        </p:nvSpPr>
        <p:spPr>
          <a:xfrm>
            <a:off x="1295468" y="549276"/>
            <a:ext cx="9601068" cy="7921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Без подчеркивания</a:t>
            </a:r>
          </a:p>
        </p:txBody>
      </p:sp>
      <p:sp>
        <p:nvSpPr>
          <p:cNvPr id="215" name="Уровень текста 1…"/>
          <p:cNvSpPr txBox="1"/>
          <p:nvPr>
            <p:ph type="body" idx="1" hasCustomPrompt="1"/>
          </p:nvPr>
        </p:nvSpPr>
        <p:spPr>
          <a:xfrm>
            <a:off x="1295400" y="1628779"/>
            <a:ext cx="9601134" cy="4679952"/>
          </a:xfrm>
          <a:prstGeom prst="rect">
            <a:avLst/>
          </a:prstGeom>
        </p:spPr>
        <p:txBody>
          <a:bodyPr/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  <a:lvl2pPr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>
              <a:defRPr>
                <a:latin typeface="Consolas"/>
                <a:ea typeface="Consolas"/>
                <a:cs typeface="Consolas"/>
                <a:sym typeface="Consolas"/>
              </a:defRPr>
            </a:lvl5pPr>
          </a:lstStyle>
          <a:p>
            <a:pPr/>
            <a:r>
              <a:t>code there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Заголовок раздела"/>
          <p:cNvSpPr txBox="1"/>
          <p:nvPr>
            <p:ph type="title" hasCustomPrompt="1"/>
          </p:nvPr>
        </p:nvSpPr>
        <p:spPr>
          <a:xfrm>
            <a:off x="1300501" y="3429046"/>
            <a:ext cx="9601067" cy="1800226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Заголовок раздела</a:t>
            </a:r>
          </a:p>
        </p:txBody>
      </p:sp>
      <p:sp>
        <p:nvSpPr>
          <p:cNvPr id="35" name="Прямая соединительная линия 2"/>
          <p:cNvSpPr/>
          <p:nvPr/>
        </p:nvSpPr>
        <p:spPr>
          <a:xfrm>
            <a:off x="1300499" y="3429000"/>
            <a:ext cx="9601135" cy="0"/>
          </a:xfrm>
          <a:prstGeom prst="line">
            <a:avLst/>
          </a:prstGeom>
          <a:ln w="12700">
            <a:solidFill>
              <a:srgbClr val="D83F3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Уровень текста 1…"/>
          <p:cNvSpPr txBox="1"/>
          <p:nvPr>
            <p:ph type="body" sz="half" idx="1" hasCustomPrompt="1"/>
          </p:nvPr>
        </p:nvSpPr>
        <p:spPr>
          <a:xfrm>
            <a:off x="1300499" y="1636292"/>
            <a:ext cx="9596103" cy="1792754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 sz="2400"/>
            </a:lvl1pPr>
            <a:lvl2pPr marL="702076" indent="-244911">
              <a:spcBef>
                <a:spcPts val="500"/>
              </a:spcBef>
              <a:defRPr sz="2400"/>
            </a:lvl2pPr>
            <a:lvl3pPr marL="1142913" indent="-228584">
              <a:spcBef>
                <a:spcPts val="500"/>
              </a:spcBef>
              <a:defRPr sz="2400"/>
            </a:lvl3pPr>
            <a:lvl4pPr marL="1645796" indent="-274300">
              <a:spcBef>
                <a:spcPts val="500"/>
              </a:spcBef>
              <a:defRPr sz="2400"/>
            </a:lvl4pPr>
            <a:lvl5pPr marL="2102963" indent="-274300">
              <a:spcBef>
                <a:spcPts val="500"/>
              </a:spcBef>
              <a:defRPr sz="2400"/>
            </a:lvl5pPr>
          </a:lstStyle>
          <a:p>
            <a:pPr/>
            <a:r>
              <a:t>ОБРАЗЕЦ ТЕКСТА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ДВА ОБЪЕКТА"/>
          <p:cNvSpPr txBox="1"/>
          <p:nvPr>
            <p:ph type="title" hasCustomPrompt="1"/>
          </p:nvPr>
        </p:nvSpPr>
        <p:spPr>
          <a:xfrm>
            <a:off x="1295468" y="549276"/>
            <a:ext cx="9601068" cy="7921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ДВА ОБЪЕКТА</a:t>
            </a:r>
          </a:p>
        </p:txBody>
      </p:sp>
      <p:sp>
        <p:nvSpPr>
          <p:cNvPr id="45" name="Прямая соединительная линия 2"/>
          <p:cNvSpPr/>
          <p:nvPr/>
        </p:nvSpPr>
        <p:spPr>
          <a:xfrm>
            <a:off x="1295399" y="1341437"/>
            <a:ext cx="9601135" cy="1"/>
          </a:xfrm>
          <a:prstGeom prst="line">
            <a:avLst/>
          </a:prstGeom>
          <a:ln w="12700">
            <a:solidFill>
              <a:srgbClr val="D83F3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Уровень текста 1…"/>
          <p:cNvSpPr txBox="1"/>
          <p:nvPr>
            <p:ph type="body" sz="half" idx="1"/>
          </p:nvPr>
        </p:nvSpPr>
        <p:spPr>
          <a:xfrm>
            <a:off x="1295400" y="1628775"/>
            <a:ext cx="4800600" cy="4679950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сравнение"/>
          <p:cNvSpPr txBox="1"/>
          <p:nvPr>
            <p:ph type="title" hasCustomPrompt="1"/>
          </p:nvPr>
        </p:nvSpPr>
        <p:spPr>
          <a:xfrm>
            <a:off x="1295468" y="549276"/>
            <a:ext cx="9601068" cy="7921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сравнение</a:t>
            </a:r>
          </a:p>
        </p:txBody>
      </p:sp>
      <p:sp>
        <p:nvSpPr>
          <p:cNvPr id="55" name="Прямая соединительная линия 2"/>
          <p:cNvSpPr/>
          <p:nvPr/>
        </p:nvSpPr>
        <p:spPr>
          <a:xfrm>
            <a:off x="1295399" y="1341437"/>
            <a:ext cx="9601135" cy="1"/>
          </a:xfrm>
          <a:prstGeom prst="line">
            <a:avLst/>
          </a:prstGeom>
          <a:ln w="12700">
            <a:solidFill>
              <a:srgbClr val="D83F3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Уровень текста 1…"/>
          <p:cNvSpPr txBox="1"/>
          <p:nvPr>
            <p:ph type="body" sz="half" idx="1"/>
          </p:nvPr>
        </p:nvSpPr>
        <p:spPr>
          <a:xfrm>
            <a:off x="1295400" y="2420938"/>
            <a:ext cx="4800600" cy="3887787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Текст 8"/>
          <p:cNvSpPr/>
          <p:nvPr>
            <p:ph type="body" sz="quarter" idx="21"/>
          </p:nvPr>
        </p:nvSpPr>
        <p:spPr>
          <a:xfrm>
            <a:off x="1295400" y="1628775"/>
            <a:ext cx="4800600" cy="792164"/>
          </a:xfrm>
          <a:prstGeom prst="rect">
            <a:avLst/>
          </a:prstGeom>
        </p:spPr>
        <p:txBody>
          <a:bodyPr anchor="b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58" name="Текст 8"/>
          <p:cNvSpPr/>
          <p:nvPr>
            <p:ph type="body" sz="quarter" idx="22"/>
          </p:nvPr>
        </p:nvSpPr>
        <p:spPr>
          <a:xfrm>
            <a:off x="6095932" y="1628774"/>
            <a:ext cx="4800601" cy="792164"/>
          </a:xfrm>
          <a:prstGeom prst="rect">
            <a:avLst/>
          </a:prstGeom>
        </p:spPr>
        <p:txBody>
          <a:bodyPr anchor="b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5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олько заголовок"/>
          <p:cNvSpPr txBox="1"/>
          <p:nvPr>
            <p:ph type="title" hasCustomPrompt="1"/>
          </p:nvPr>
        </p:nvSpPr>
        <p:spPr>
          <a:xfrm>
            <a:off x="1295468" y="549276"/>
            <a:ext cx="9601068" cy="79216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Только заголовок</a:t>
            </a:r>
          </a:p>
        </p:txBody>
      </p:sp>
      <p:sp>
        <p:nvSpPr>
          <p:cNvPr id="67" name="Прямая соединительная линия 11"/>
          <p:cNvSpPr/>
          <p:nvPr/>
        </p:nvSpPr>
        <p:spPr>
          <a:xfrm>
            <a:off x="1295399" y="1341437"/>
            <a:ext cx="9601135" cy="1"/>
          </a:xfrm>
          <a:prstGeom prst="line">
            <a:avLst/>
          </a:prstGeom>
          <a:ln w="12700">
            <a:solidFill>
              <a:srgbClr val="D83F3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ПОДПИСЬ ПОД объектом"/>
          <p:cNvSpPr txBox="1"/>
          <p:nvPr>
            <p:ph type="title" hasCustomPrompt="1"/>
          </p:nvPr>
        </p:nvSpPr>
        <p:spPr>
          <a:xfrm>
            <a:off x="1295400" y="5229226"/>
            <a:ext cx="9601134" cy="57603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ПОДПИСЬ ПОД объектом</a:t>
            </a:r>
          </a:p>
        </p:txBody>
      </p:sp>
      <p:sp>
        <p:nvSpPr>
          <p:cNvPr id="83" name="Уровень текста 1…"/>
          <p:cNvSpPr txBox="1"/>
          <p:nvPr>
            <p:ph type="body" sz="quarter" idx="1" hasCustomPrompt="1"/>
          </p:nvPr>
        </p:nvSpPr>
        <p:spPr>
          <a:xfrm>
            <a:off x="1295400" y="5817334"/>
            <a:ext cx="9601200" cy="491391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defRPr sz="2000"/>
            </a:lvl1pPr>
            <a:lvl2pPr marL="661257" indent="-204092">
              <a:spcBef>
                <a:spcPts val="400"/>
              </a:spcBef>
              <a:defRPr sz="2000"/>
            </a:lvl2pPr>
            <a:lvl3pPr marL="1104816" indent="-190486">
              <a:spcBef>
                <a:spcPts val="400"/>
              </a:spcBef>
              <a:defRPr sz="2000"/>
            </a:lvl3pPr>
            <a:lvl4pPr marL="1600080" indent="-228584">
              <a:spcBef>
                <a:spcPts val="400"/>
              </a:spcBef>
              <a:defRPr sz="2000"/>
            </a:lvl4pPr>
            <a:lvl5pPr marL="2057246" indent="-228583">
              <a:spcBef>
                <a:spcPts val="400"/>
              </a:spcBef>
              <a:defRPr sz="2000"/>
            </a:lvl5pPr>
          </a:lstStyle>
          <a:p>
            <a:pPr/>
            <a:r>
              <a:t>Описание объекта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ОДПИСЬ ПОД РИСУНКОМ"/>
          <p:cNvSpPr txBox="1"/>
          <p:nvPr>
            <p:ph type="title" hasCustomPrompt="1"/>
          </p:nvPr>
        </p:nvSpPr>
        <p:spPr>
          <a:xfrm>
            <a:off x="1295400" y="5229226"/>
            <a:ext cx="9601134" cy="576039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ПОДПИСЬ ПОД РИСУНКОМ</a:t>
            </a:r>
          </a:p>
        </p:txBody>
      </p:sp>
      <p:sp>
        <p:nvSpPr>
          <p:cNvPr id="92" name="Рисунок 3"/>
          <p:cNvSpPr/>
          <p:nvPr>
            <p:ph type="pic" idx="21"/>
          </p:nvPr>
        </p:nvSpPr>
        <p:spPr>
          <a:xfrm>
            <a:off x="1295400" y="549320"/>
            <a:ext cx="9601200" cy="4679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3" name="Уровень текста 1…"/>
          <p:cNvSpPr txBox="1"/>
          <p:nvPr>
            <p:ph type="body" sz="quarter" idx="1" hasCustomPrompt="1"/>
          </p:nvPr>
        </p:nvSpPr>
        <p:spPr>
          <a:xfrm>
            <a:off x="1295400" y="5817334"/>
            <a:ext cx="9601200" cy="491391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400"/>
              </a:spcBef>
              <a:defRPr sz="2000"/>
            </a:lvl1pPr>
            <a:lvl2pPr marL="661257" indent="-204092">
              <a:spcBef>
                <a:spcPts val="400"/>
              </a:spcBef>
              <a:defRPr sz="2000"/>
            </a:lvl2pPr>
            <a:lvl3pPr marL="1104816" indent="-190486">
              <a:spcBef>
                <a:spcPts val="400"/>
              </a:spcBef>
              <a:defRPr sz="2000"/>
            </a:lvl3pPr>
            <a:lvl4pPr marL="1600080" indent="-228584">
              <a:spcBef>
                <a:spcPts val="400"/>
              </a:spcBef>
              <a:defRPr sz="2000"/>
            </a:lvl4pPr>
            <a:lvl5pPr marL="2057246" indent="-228583">
              <a:spcBef>
                <a:spcPts val="400"/>
              </a:spcBef>
              <a:defRPr sz="2000"/>
            </a:lvl5pPr>
          </a:lstStyle>
          <a:p>
            <a:pPr/>
            <a:r>
              <a:t>Описание рисунка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transition xmlns:p14="http://schemas.microsoft.com/office/powerpoint/2010/main" spd="med" advClick="1"/>
  <p:txStyles>
    <p:titleStyle>
      <a:lvl1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solidFill>
            <a:schemeClr val="accent1"/>
          </a:solidFill>
          <a:uFillTx/>
          <a:latin typeface="Segoe UI Light"/>
          <a:ea typeface="Segoe UI Light"/>
          <a:cs typeface="Segoe UI Light"/>
          <a:sym typeface="Segoe UI Light"/>
        </a:defRPr>
      </a:lvl1pPr>
      <a:lvl2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solidFill>
            <a:schemeClr val="accent1"/>
          </a:solidFill>
          <a:uFillTx/>
          <a:latin typeface="Segoe UI Light"/>
          <a:ea typeface="Segoe UI Light"/>
          <a:cs typeface="Segoe UI Light"/>
          <a:sym typeface="Segoe UI Light"/>
        </a:defRPr>
      </a:lvl2pPr>
      <a:lvl3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solidFill>
            <a:schemeClr val="accent1"/>
          </a:solidFill>
          <a:uFillTx/>
          <a:latin typeface="Segoe UI Light"/>
          <a:ea typeface="Segoe UI Light"/>
          <a:cs typeface="Segoe UI Light"/>
          <a:sym typeface="Segoe UI Light"/>
        </a:defRPr>
      </a:lvl3pPr>
      <a:lvl4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solidFill>
            <a:schemeClr val="accent1"/>
          </a:solidFill>
          <a:uFillTx/>
          <a:latin typeface="Segoe UI Light"/>
          <a:ea typeface="Segoe UI Light"/>
          <a:cs typeface="Segoe UI Light"/>
          <a:sym typeface="Segoe UI Light"/>
        </a:defRPr>
      </a:lvl4pPr>
      <a:lvl5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solidFill>
            <a:schemeClr val="accent1"/>
          </a:solidFill>
          <a:uFillTx/>
          <a:latin typeface="Segoe UI Light"/>
          <a:ea typeface="Segoe UI Light"/>
          <a:cs typeface="Segoe UI Light"/>
          <a:sym typeface="Segoe UI Light"/>
        </a:defRPr>
      </a:lvl5pPr>
      <a:lvl6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solidFill>
            <a:schemeClr val="accent1"/>
          </a:solidFill>
          <a:uFillTx/>
          <a:latin typeface="Segoe UI Light"/>
          <a:ea typeface="Segoe UI Light"/>
          <a:cs typeface="Segoe UI Light"/>
          <a:sym typeface="Segoe UI Light"/>
        </a:defRPr>
      </a:lvl6pPr>
      <a:lvl7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solidFill>
            <a:schemeClr val="accent1"/>
          </a:solidFill>
          <a:uFillTx/>
          <a:latin typeface="Segoe UI Light"/>
          <a:ea typeface="Segoe UI Light"/>
          <a:cs typeface="Segoe UI Light"/>
          <a:sym typeface="Segoe UI Light"/>
        </a:defRPr>
      </a:lvl7pPr>
      <a:lvl8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solidFill>
            <a:schemeClr val="accent1"/>
          </a:solidFill>
          <a:uFillTx/>
          <a:latin typeface="Segoe UI Light"/>
          <a:ea typeface="Segoe UI Light"/>
          <a:cs typeface="Segoe UI Light"/>
          <a:sym typeface="Segoe UI Light"/>
        </a:defRPr>
      </a:lvl8pPr>
      <a:lvl9pPr marL="0" marR="0" indent="0" algn="l" defTabSz="9143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4400" u="none">
          <a:solidFill>
            <a:schemeClr val="accent1"/>
          </a:solidFill>
          <a:uFillTx/>
          <a:latin typeface="Segoe UI Light"/>
          <a:ea typeface="Segoe UI Light"/>
          <a:cs typeface="Segoe UI Light"/>
          <a:sym typeface="Segoe UI Light"/>
        </a:defRPr>
      </a:lvl9pPr>
    </p:titleStyle>
    <p:bodyStyle>
      <a:lvl1pPr marL="0" marR="0" indent="0" algn="l" defTabSz="914331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1pPr>
      <a:lvl2pPr marL="783713" marR="0" indent="-326548" algn="l" defTabSz="91433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2pPr>
      <a:lvl3pPr marL="1219108" marR="0" indent="-304778" algn="l" defTabSz="91433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3pPr>
      <a:lvl4pPr marL="1737230" marR="0" indent="-365734" algn="l" defTabSz="91433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4pPr>
      <a:lvl5pPr marL="2194397" marR="0" indent="-365734" algn="l" defTabSz="91433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5pPr>
      <a:lvl6pPr marL="2651562" marR="0" indent="-365734" algn="l" defTabSz="91433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6pPr>
      <a:lvl7pPr marL="3108728" marR="0" indent="-365734" algn="l" defTabSz="91433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7pPr>
      <a:lvl8pPr marL="3565893" marR="0" indent="-365734" algn="l" defTabSz="91433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8pPr>
      <a:lvl9pPr marL="4023060" marR="0" indent="-365734" algn="l" defTabSz="914331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Segoe UI"/>
          <a:ea typeface="Segoe UI"/>
          <a:cs typeface="Segoe UI"/>
          <a:sym typeface="Segoe U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ontur-csharper/testing" TargetMode="External"/><Relationship Id="rId4" Type="http://schemas.openxmlformats.org/officeDocument/2006/relationships/hyperlink" Target="https://github.com/kontur-courses/di" TargetMode="External"/><Relationship Id="rId5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abr.com/ru/post/43761/" TargetMode="External"/><Relationship Id="rId4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7.png"/><Relationship Id="rId4" Type="http://schemas.openxmlformats.org/officeDocument/2006/relationships/hyperlink" Target="https://github.com/assertpy/assertpy" TargetMode="Externa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e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kontur-courses-feedback" TargetMode="External"/><Relationship Id="rId3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jpe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zone.com/articles/7-popular-unit-test-naming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Заголовок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ТЕСТИРОВАНИЕ</a:t>
            </a:r>
          </a:p>
        </p:txBody>
      </p:sp>
      <p:sp>
        <p:nvSpPr>
          <p:cNvPr id="226" name="Подзаголовок 6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https://github.com/</a:t>
            </a: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4" invalidUrl="" action="" tgtFrame="" tooltip="" history="1" highlightClick="0" endSnd="0"/>
              </a:rPr>
              <a:t>kontur-courses</a:t>
            </a: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/</a:t>
            </a:r>
            <a:r>
              <a:rPr b="1"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testing</a:t>
            </a:r>
          </a:p>
        </p:txBody>
      </p:sp>
      <p:grpSp>
        <p:nvGrpSpPr>
          <p:cNvPr id="229" name="Рисунок 4"/>
          <p:cNvGrpSpPr/>
          <p:nvPr/>
        </p:nvGrpSpPr>
        <p:grpSpPr>
          <a:xfrm>
            <a:off x="1127448" y="5013176"/>
            <a:ext cx="628592" cy="650593"/>
            <a:chOff x="0" y="0"/>
            <a:chExt cx="628590" cy="650592"/>
          </a:xfrm>
        </p:grpSpPr>
        <p:sp>
          <p:nvSpPr>
            <p:cNvPr id="227" name="Прямоугольник"/>
            <p:cNvSpPr/>
            <p:nvPr/>
          </p:nvSpPr>
          <p:spPr>
            <a:xfrm>
              <a:off x="0" y="0"/>
              <a:ext cx="628591" cy="6505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228" name="image3.png" descr="image3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628591" cy="6505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1"/>
          <p:cNvSpPr txBox="1"/>
          <p:nvPr>
            <p:ph type="body" idx="1"/>
          </p:nvPr>
        </p:nvSpPr>
        <p:spPr>
          <a:xfrm>
            <a:off x="1295400" y="1690362"/>
            <a:ext cx="9601200" cy="4401206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 defTabSz="914400">
              <a:spcBef>
                <a:spcPts val="0"/>
              </a:spcBef>
              <a:defRPr sz="20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describe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"Superman"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t>it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"should save kitten from tree"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superman.act();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assert.isTrue(kitten.isSaved());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t>context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"when at work"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</a:t>
            </a:r>
            <a:r>
              <a:t>it 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"wears red blue suit"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});</a:t>
            </a:r>
          </a:p>
        </p:txBody>
      </p:sp>
      <p:sp>
        <p:nvSpPr>
          <p:cNvPr id="289" name="Заголовок 2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Behaviour Driven Development</a:t>
            </a:r>
          </a:p>
        </p:txBody>
      </p:sp>
      <p:grpSp>
        <p:nvGrpSpPr>
          <p:cNvPr id="292" name="Прямоугольник 7"/>
          <p:cNvGrpSpPr/>
          <p:nvPr/>
        </p:nvGrpSpPr>
        <p:grpSpPr>
          <a:xfrm>
            <a:off x="9816600" y="5229224"/>
            <a:ext cx="1080001" cy="1079507"/>
            <a:chOff x="0" y="0"/>
            <a:chExt cx="1079999" cy="1079505"/>
          </a:xfrm>
        </p:grpSpPr>
        <p:sp>
          <p:nvSpPr>
            <p:cNvPr id="290" name="Квадрат"/>
            <p:cNvSpPr/>
            <p:nvPr/>
          </p:nvSpPr>
          <p:spPr>
            <a:xfrm>
              <a:off x="0" y="-1"/>
              <a:ext cx="1080000" cy="1079507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JS"/>
            <p:cNvSpPr txBox="1"/>
            <p:nvPr/>
          </p:nvSpPr>
          <p:spPr>
            <a:xfrm>
              <a:off x="45720" y="189232"/>
              <a:ext cx="98856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0"/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Заголовок 2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Имя теста как спецификация</a:t>
            </a:r>
          </a:p>
        </p:txBody>
      </p:sp>
      <p:grpSp>
        <p:nvGrpSpPr>
          <p:cNvPr id="299" name="Группа 6"/>
          <p:cNvGrpSpPr/>
          <p:nvPr/>
        </p:nvGrpSpPr>
        <p:grpSpPr>
          <a:xfrm>
            <a:off x="1295400" y="5516883"/>
            <a:ext cx="10262866" cy="791843"/>
            <a:chOff x="0" y="0"/>
            <a:chExt cx="10262865" cy="791842"/>
          </a:xfrm>
        </p:grpSpPr>
        <p:sp>
          <p:nvSpPr>
            <p:cNvPr id="297" name="TextBox 7"/>
            <p:cNvSpPr txBox="1"/>
            <p:nvPr/>
          </p:nvSpPr>
          <p:spPr>
            <a:xfrm>
              <a:off x="693719" y="134311"/>
              <a:ext cx="956914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00">
                  <a:solidFill>
                    <a:schemeClr val="accent1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SAMPLES / SPECIFICATIONS / STACK_SPECIFICATION.CS</a:t>
              </a:r>
            </a:p>
          </p:txBody>
        </p:sp>
        <p:pic>
          <p:nvPicPr>
            <p:cNvPr id="298" name="Picture 22" descr="Picture 2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48001" cy="791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Заголовок 1"/>
          <p:cNvSpPr txBox="1"/>
          <p:nvPr>
            <p:ph type="title"/>
          </p:nvPr>
        </p:nvSpPr>
        <p:spPr>
          <a:xfrm>
            <a:off x="1295399" y="5229226"/>
            <a:ext cx="9601135" cy="57603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Пример спецификации тестами</a:t>
            </a:r>
          </a:p>
        </p:txBody>
      </p:sp>
      <p:pic>
        <p:nvPicPr>
          <p:cNvPr id="302" name="Рисунок 7" descr="Рисунок 7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045986" y="549320"/>
            <a:ext cx="6100028" cy="467995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Объект 2"/>
          <p:cNvSpPr txBox="1"/>
          <p:nvPr>
            <p:ph type="body" sz="half" idx="1"/>
          </p:nvPr>
        </p:nvSpPr>
        <p:spPr>
          <a:xfrm>
            <a:off x="1295399" y="2852018"/>
            <a:ext cx="9601135" cy="3456713"/>
          </a:xfrm>
          <a:prstGeom prst="rect">
            <a:avLst/>
          </a:prstGeom>
        </p:spPr>
        <p:txBody>
          <a:bodyPr/>
          <a:lstStyle/>
          <a:p>
            <a:pPr defTabSz="886902">
              <a:defRPr sz="3104"/>
            </a:pPr>
            <a:r>
              <a:t>Local Hero</a:t>
            </a:r>
          </a:p>
          <a:p>
            <a:pPr defTabSz="886902">
              <a:defRPr sz="3104"/>
            </a:pPr>
            <a:r>
              <a:t>Loudmouth</a:t>
            </a:r>
          </a:p>
          <a:p>
            <a:pPr defTabSz="886902">
              <a:defRPr sz="3104"/>
            </a:pPr>
            <a:r>
              <a:t>Free Ride</a:t>
            </a:r>
          </a:p>
          <a:p>
            <a:pPr defTabSz="886902">
              <a:defRPr sz="3104"/>
            </a:pPr>
            <a:r>
              <a:t>Over</a:t>
            </a:r>
            <a:r>
              <a:t> </a:t>
            </a:r>
            <a:r>
              <a:t>specification</a:t>
            </a:r>
          </a:p>
          <a:p>
            <a:pPr defTabSz="886902">
              <a:defRPr sz="3104"/>
            </a:pPr>
          </a:p>
          <a:p>
            <a:pPr defTabSz="886902">
              <a:spcBef>
                <a:spcPts val="600"/>
              </a:spcBef>
              <a:defRPr sz="2716"/>
            </a:pP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https://habr.com/ru/post/43761/</a:t>
            </a:r>
          </a:p>
        </p:txBody>
      </p:sp>
      <p:sp>
        <p:nvSpPr>
          <p:cNvPr id="305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Антипаттерны</a:t>
            </a:r>
          </a:p>
        </p:txBody>
      </p:sp>
      <p:grpSp>
        <p:nvGrpSpPr>
          <p:cNvPr id="308" name="Группа 9"/>
          <p:cNvGrpSpPr/>
          <p:nvPr/>
        </p:nvGrpSpPr>
        <p:grpSpPr>
          <a:xfrm>
            <a:off x="1295399" y="1628775"/>
            <a:ext cx="5204457" cy="791843"/>
            <a:chOff x="0" y="0"/>
            <a:chExt cx="5204455" cy="791842"/>
          </a:xfrm>
        </p:grpSpPr>
        <p:sp>
          <p:nvSpPr>
            <p:cNvPr id="306" name="TextBox 7"/>
            <p:cNvSpPr txBox="1"/>
            <p:nvPr/>
          </p:nvSpPr>
          <p:spPr>
            <a:xfrm>
              <a:off x="693719" y="134311"/>
              <a:ext cx="451073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00">
                  <a:solidFill>
                    <a:schemeClr val="accent1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SAMPLES / ANTIPATTERNS</a:t>
              </a:r>
            </a:p>
          </p:txBody>
        </p:sp>
        <p:pic>
          <p:nvPicPr>
            <p:cNvPr id="307" name="Picture 22" descr="Picture 22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48001" cy="791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Заголовок 1"/>
          <p:cNvSpPr txBox="1"/>
          <p:nvPr>
            <p:ph type="title"/>
          </p:nvPr>
        </p:nvSpPr>
        <p:spPr>
          <a:xfrm>
            <a:off x="1300501" y="3429046"/>
            <a:ext cx="9601067" cy="1800226"/>
          </a:xfrm>
          <a:prstGeom prst="rect">
            <a:avLst/>
          </a:prstGeom>
        </p:spPr>
        <p:txBody>
          <a:bodyPr/>
          <a:lstStyle/>
          <a:p>
            <a:pPr/>
            <a:r>
              <a:t>пишем тесты легко</a:t>
            </a:r>
          </a:p>
        </p:txBody>
      </p:sp>
      <p:sp>
        <p:nvSpPr>
          <p:cNvPr id="313" name="Текст 5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ТЕСТ НАПИСАТЬ – КАК ЧАЙ ПОПИТЬ</a:t>
            </a:r>
          </a:p>
        </p:txBody>
      </p:sp>
      <p:pic>
        <p:nvPicPr>
          <p:cNvPr id="314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rcRect l="0" t="0" r="4" b="1"/>
          <a:stretch>
            <a:fillRect/>
          </a:stretch>
        </p:blipFill>
        <p:spPr>
          <a:xfrm>
            <a:off x="6888088" y="549671"/>
            <a:ext cx="3528219" cy="288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42" y="0"/>
                </a:moveTo>
                <a:cubicBezTo>
                  <a:pt x="4804" y="32"/>
                  <a:pt x="0" y="4854"/>
                  <a:pt x="0" y="10800"/>
                </a:cubicBezTo>
                <a:cubicBezTo>
                  <a:pt x="0" y="16766"/>
                  <a:pt x="4835" y="21600"/>
                  <a:pt x="10800" y="21600"/>
                </a:cubicBezTo>
                <a:cubicBezTo>
                  <a:pt x="16765" y="21600"/>
                  <a:pt x="21600" y="16766"/>
                  <a:pt x="21600" y="10800"/>
                </a:cubicBezTo>
                <a:cubicBezTo>
                  <a:pt x="21600" y="4854"/>
                  <a:pt x="16796" y="32"/>
                  <a:pt x="10858" y="0"/>
                </a:cubicBezTo>
                <a:lnTo>
                  <a:pt x="10742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Объект 2"/>
          <p:cNvSpPr txBox="1"/>
          <p:nvPr>
            <p:ph type="body" idx="1"/>
          </p:nvPr>
        </p:nvSpPr>
        <p:spPr>
          <a:xfrm>
            <a:off x="1295399" y="1628779"/>
            <a:ext cx="9601135" cy="4679952"/>
          </a:xfrm>
          <a:prstGeom prst="rect">
            <a:avLst/>
          </a:prstGeom>
        </p:spPr>
        <p:txBody>
          <a:bodyPr/>
          <a:lstStyle/>
          <a:p>
            <a:pPr marL="457200" indent="-457200">
              <a:buClr>
                <a:schemeClr val="accent1"/>
              </a:buClr>
              <a:buSzPct val="100000"/>
              <a:buFont typeface="Arial"/>
              <a:buChar char="•"/>
            </a:pPr>
            <a:r>
              <a:t>Сборка и разборка окружения</a:t>
            </a:r>
          </a:p>
          <a:p>
            <a:pPr marL="457200" indent="-457200">
              <a:buClr>
                <a:schemeClr val="accent1"/>
              </a:buClr>
              <a:buSzPct val="100000"/>
              <a:buFont typeface="Arial"/>
              <a:buChar char="•"/>
            </a:pPr>
            <a:r>
              <a:t>ObjectMother </a:t>
            </a:r>
            <a:r>
              <a:t>и </a:t>
            </a:r>
            <a:r>
              <a:t>TestDataBuilder</a:t>
            </a:r>
          </a:p>
          <a:p>
            <a:pPr marL="457200" indent="-457200">
              <a:buClr>
                <a:schemeClr val="accent1"/>
              </a:buClr>
              <a:buSzPct val="100000"/>
              <a:buFont typeface="Arial"/>
              <a:buChar char="•"/>
            </a:pPr>
            <a:r>
              <a:t>Parametrized Tests</a:t>
            </a:r>
          </a:p>
          <a:p>
            <a:pPr marL="457200" indent="-457200">
              <a:buClr>
                <a:schemeClr val="accent1"/>
              </a:buClr>
              <a:buSzPct val="100000"/>
              <a:buFont typeface="Arial"/>
              <a:buChar char="•"/>
            </a:pPr>
            <a:r>
              <a:t>Собственные </a:t>
            </a:r>
            <a:r>
              <a:t>Assert</a:t>
            </a:r>
            <a:r>
              <a:t>-ы</a:t>
            </a:r>
          </a:p>
        </p:txBody>
      </p:sp>
      <p:sp>
        <p:nvSpPr>
          <p:cNvPr id="319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Борьба с дублированием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Сборка и разборка окружения</a:t>
            </a:r>
          </a:p>
        </p:txBody>
      </p:sp>
      <p:sp>
        <p:nvSpPr>
          <p:cNvPr id="322" name="Объект 2"/>
          <p:cNvSpPr txBox="1"/>
          <p:nvPr>
            <p:ph type="body" sz="half" idx="1"/>
          </p:nvPr>
        </p:nvSpPr>
        <p:spPr>
          <a:xfrm>
            <a:off x="2015469" y="1628775"/>
            <a:ext cx="4080532" cy="4679950"/>
          </a:xfrm>
          <a:prstGeom prst="rect">
            <a:avLst/>
          </a:prstGeom>
        </p:spPr>
        <p:txBody>
          <a:bodyPr/>
          <a:lstStyle/>
          <a:p>
            <a:pPr defTabSz="886902">
              <a:defRPr sz="3104"/>
            </a:pPr>
            <a:r>
              <a:t>OneTimeSetUp</a:t>
            </a:r>
          </a:p>
          <a:p>
            <a:pPr defTabSz="886902">
              <a:defRPr sz="3104"/>
            </a:pPr>
            <a:r>
              <a:t>	</a:t>
            </a:r>
            <a:r>
              <a:t>SetUp</a:t>
            </a:r>
          </a:p>
          <a:p>
            <a:pPr defTabSz="886902">
              <a:defRPr sz="3104"/>
            </a:pPr>
            <a:r>
              <a:t>		</a:t>
            </a:r>
            <a:r>
              <a:rPr>
                <a:solidFill>
                  <a:schemeClr val="accent1"/>
                </a:solidFill>
              </a:rPr>
              <a:t>Test 1</a:t>
            </a:r>
            <a:endParaRPr>
              <a:solidFill>
                <a:schemeClr val="accent1"/>
              </a:solidFill>
            </a:endParaRPr>
          </a:p>
          <a:p>
            <a:pPr defTabSz="886902">
              <a:defRPr sz="3104"/>
            </a:pPr>
            <a:r>
              <a:t>	</a:t>
            </a:r>
            <a:r>
              <a:t>TearDown</a:t>
            </a:r>
          </a:p>
          <a:p>
            <a:pPr defTabSz="886902">
              <a:defRPr sz="3104"/>
            </a:pPr>
            <a:r>
              <a:t>	</a:t>
            </a:r>
            <a:r>
              <a:t>SetUp</a:t>
            </a:r>
          </a:p>
          <a:p>
            <a:pPr defTabSz="886902">
              <a:defRPr sz="3104"/>
            </a:pPr>
            <a:r>
              <a:t>		</a:t>
            </a:r>
            <a:r>
              <a:rPr>
                <a:solidFill>
                  <a:schemeClr val="accent1"/>
                </a:solidFill>
              </a:rPr>
              <a:t>Test 2</a:t>
            </a:r>
            <a:endParaRPr>
              <a:solidFill>
                <a:schemeClr val="accent1"/>
              </a:solidFill>
            </a:endParaRPr>
          </a:p>
          <a:p>
            <a:pPr defTabSz="886902">
              <a:defRPr sz="3104"/>
            </a:pPr>
            <a:r>
              <a:t>	</a:t>
            </a:r>
            <a:r>
              <a:t>TearDown</a:t>
            </a:r>
          </a:p>
          <a:p>
            <a:pPr defTabSz="886902">
              <a:defRPr sz="3104"/>
            </a:pPr>
            <a:r>
              <a:t>OneTimeTearDown</a:t>
            </a:r>
          </a:p>
        </p:txBody>
      </p:sp>
      <p:sp>
        <p:nvSpPr>
          <p:cNvPr id="323" name="Объект 3"/>
          <p:cNvSpPr txBox="1"/>
          <p:nvPr/>
        </p:nvSpPr>
        <p:spPr>
          <a:xfrm>
            <a:off x="6861719" y="1628775"/>
            <a:ext cx="3989161" cy="467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886902">
              <a:spcBef>
                <a:spcPts val="700"/>
              </a:spcBef>
              <a:defRPr sz="3104"/>
            </a:pPr>
            <a:r>
              <a:t>before</a:t>
            </a:r>
          </a:p>
          <a:p>
            <a:pPr defTabSz="886902">
              <a:spcBef>
                <a:spcPts val="700"/>
              </a:spcBef>
              <a:defRPr sz="3104"/>
            </a:pPr>
            <a:r>
              <a:t>	beforeEach</a:t>
            </a:r>
          </a:p>
          <a:p>
            <a:pPr defTabSz="886902">
              <a:spcBef>
                <a:spcPts val="700"/>
              </a:spcBef>
              <a:defRPr sz="3104"/>
            </a:pPr>
            <a:r>
              <a:t>		</a:t>
            </a:r>
            <a:r>
              <a:rPr>
                <a:solidFill>
                  <a:schemeClr val="accent1"/>
                </a:solidFill>
              </a:rPr>
              <a:t>test 1</a:t>
            </a:r>
          </a:p>
          <a:p>
            <a:pPr defTabSz="886902">
              <a:spcBef>
                <a:spcPts val="700"/>
              </a:spcBef>
              <a:defRPr sz="3104"/>
            </a:pPr>
            <a:r>
              <a:t>	afterEach</a:t>
            </a:r>
          </a:p>
          <a:p>
            <a:pPr defTabSz="886902">
              <a:spcBef>
                <a:spcPts val="700"/>
              </a:spcBef>
              <a:defRPr sz="3104"/>
            </a:pPr>
            <a:r>
              <a:t>	beforeEach</a:t>
            </a:r>
          </a:p>
          <a:p>
            <a:pPr defTabSz="886902">
              <a:spcBef>
                <a:spcPts val="700"/>
              </a:spcBef>
              <a:defRPr sz="3104"/>
            </a:pPr>
            <a:r>
              <a:t>		</a:t>
            </a:r>
            <a:r>
              <a:rPr>
                <a:solidFill>
                  <a:schemeClr val="accent1"/>
                </a:solidFill>
              </a:rPr>
              <a:t>test 2</a:t>
            </a:r>
          </a:p>
          <a:p>
            <a:pPr defTabSz="886902">
              <a:spcBef>
                <a:spcPts val="700"/>
              </a:spcBef>
              <a:defRPr sz="3104"/>
            </a:pPr>
            <a:r>
              <a:t>	afterEach</a:t>
            </a:r>
          </a:p>
          <a:p>
            <a:pPr defTabSz="886902">
              <a:spcBef>
                <a:spcPts val="700"/>
              </a:spcBef>
              <a:defRPr sz="3104"/>
            </a:pPr>
            <a:r>
              <a:t>after</a:t>
            </a:r>
          </a:p>
        </p:txBody>
      </p:sp>
      <p:grpSp>
        <p:nvGrpSpPr>
          <p:cNvPr id="326" name="Прямоугольник 4"/>
          <p:cNvGrpSpPr/>
          <p:nvPr/>
        </p:nvGrpSpPr>
        <p:grpSpPr>
          <a:xfrm>
            <a:off x="1295468" y="1447754"/>
            <a:ext cx="720001" cy="1082041"/>
            <a:chOff x="0" y="0"/>
            <a:chExt cx="719999" cy="1082039"/>
          </a:xfrm>
        </p:grpSpPr>
        <p:sp>
          <p:nvSpPr>
            <p:cNvPr id="324" name="Квадрат"/>
            <p:cNvSpPr/>
            <p:nvPr/>
          </p:nvSpPr>
          <p:spPr>
            <a:xfrm>
              <a:off x="0" y="181020"/>
              <a:ext cx="720000" cy="72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5" name="C#"/>
            <p:cNvSpPr txBox="1"/>
            <p:nvPr/>
          </p:nvSpPr>
          <p:spPr>
            <a:xfrm>
              <a:off x="45719" y="0"/>
              <a:ext cx="628561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C#</a:t>
              </a:r>
            </a:p>
          </p:txBody>
        </p:sp>
      </p:grpSp>
      <p:grpSp>
        <p:nvGrpSpPr>
          <p:cNvPr id="329" name="Прямоугольник 5"/>
          <p:cNvGrpSpPr/>
          <p:nvPr/>
        </p:nvGrpSpPr>
        <p:grpSpPr>
          <a:xfrm>
            <a:off x="6096000" y="1630179"/>
            <a:ext cx="720000" cy="720001"/>
            <a:chOff x="0" y="0"/>
            <a:chExt cx="719999" cy="719999"/>
          </a:xfrm>
        </p:grpSpPr>
        <p:sp>
          <p:nvSpPr>
            <p:cNvPr id="327" name="Квадрат"/>
            <p:cNvSpPr/>
            <p:nvPr/>
          </p:nvSpPr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8" name="JS"/>
            <p:cNvSpPr txBox="1"/>
            <p:nvPr/>
          </p:nvSpPr>
          <p:spPr>
            <a:xfrm>
              <a:off x="45720" y="66629"/>
              <a:ext cx="62856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/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Сборка и разборка окружения</a:t>
            </a:r>
          </a:p>
        </p:txBody>
      </p:sp>
      <p:sp>
        <p:nvSpPr>
          <p:cNvPr id="332" name="Объект 2"/>
          <p:cNvSpPr txBox="1"/>
          <p:nvPr>
            <p:ph type="body" sz="half" idx="1"/>
          </p:nvPr>
        </p:nvSpPr>
        <p:spPr>
          <a:xfrm>
            <a:off x="2015469" y="1628775"/>
            <a:ext cx="4080532" cy="4679950"/>
          </a:xfrm>
          <a:prstGeom prst="rect">
            <a:avLst/>
          </a:prstGeom>
        </p:spPr>
        <p:txBody>
          <a:bodyPr/>
          <a:lstStyle/>
          <a:p>
            <a:pPr defTabSz="886902">
              <a:defRPr sz="3104"/>
            </a:pPr>
            <a:r>
              <a:t>OneTimeSetUp</a:t>
            </a:r>
          </a:p>
          <a:p>
            <a:pPr defTabSz="886902">
              <a:defRPr sz="3104"/>
            </a:pPr>
            <a:r>
              <a:t>	</a:t>
            </a:r>
            <a:r>
              <a:t>setUp</a:t>
            </a:r>
          </a:p>
          <a:p>
            <a:pPr defTabSz="886902">
              <a:defRPr sz="3104"/>
            </a:pPr>
            <a:r>
              <a:t>		</a:t>
            </a:r>
            <a:r>
              <a:rPr>
                <a:solidFill>
                  <a:schemeClr val="accent1"/>
                </a:solidFill>
              </a:rPr>
              <a:t>test_1</a:t>
            </a:r>
            <a:endParaRPr>
              <a:solidFill>
                <a:schemeClr val="accent1"/>
              </a:solidFill>
            </a:endParaRPr>
          </a:p>
          <a:p>
            <a:pPr defTabSz="886902">
              <a:defRPr sz="3104"/>
            </a:pPr>
            <a:r>
              <a:t>	</a:t>
            </a:r>
            <a:r>
              <a:t>tearDown</a:t>
            </a:r>
          </a:p>
          <a:p>
            <a:pPr defTabSz="886902">
              <a:defRPr sz="3104"/>
            </a:pPr>
            <a:r>
              <a:t>	</a:t>
            </a:r>
            <a:r>
              <a:t>setUp</a:t>
            </a:r>
          </a:p>
          <a:p>
            <a:pPr defTabSz="886902">
              <a:defRPr sz="3104"/>
            </a:pPr>
            <a:r>
              <a:t>		</a:t>
            </a:r>
            <a:r>
              <a:rPr>
                <a:solidFill>
                  <a:schemeClr val="accent1"/>
                </a:solidFill>
              </a:rPr>
              <a:t>test_2</a:t>
            </a:r>
            <a:endParaRPr>
              <a:solidFill>
                <a:schemeClr val="accent1"/>
              </a:solidFill>
            </a:endParaRPr>
          </a:p>
          <a:p>
            <a:pPr defTabSz="886902">
              <a:defRPr sz="3104"/>
            </a:pPr>
            <a:r>
              <a:t>	</a:t>
            </a:r>
            <a:r>
              <a:t>tearDown</a:t>
            </a:r>
          </a:p>
          <a:p>
            <a:pPr defTabSz="886902">
              <a:defRPr sz="3104"/>
            </a:pPr>
            <a:r>
              <a:t>OneTimeTearDown</a:t>
            </a:r>
          </a:p>
        </p:txBody>
      </p:sp>
      <p:pic>
        <p:nvPicPr>
          <p:cNvPr id="33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863" y="1481640"/>
            <a:ext cx="10795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Объект 1"/>
          <p:cNvSpPr txBox="1"/>
          <p:nvPr>
            <p:ph type="body" idx="1"/>
          </p:nvPr>
        </p:nvSpPr>
        <p:spPr>
          <a:xfrm>
            <a:off x="1295399" y="1628779"/>
            <a:ext cx="9601135" cy="4679952"/>
          </a:xfrm>
          <a:prstGeom prst="rect">
            <a:avLst/>
          </a:prstGeom>
        </p:spPr>
        <p:txBody>
          <a:bodyPr/>
          <a:lstStyle/>
          <a:p>
            <a:pPr defTabSz="905188">
              <a:spcBef>
                <a:spcPts val="500"/>
              </a:spcBef>
              <a:defRPr sz="2376"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00008B"/>
                </a:solidFill>
              </a:rPr>
              <a:t>TestFixture</a:t>
            </a:r>
            <a:r>
              <a:t>]</a:t>
            </a:r>
            <a:endParaRPr>
              <a:solidFill>
                <a:srgbClr val="0000FF"/>
              </a:solidFill>
            </a:endParaRPr>
          </a:p>
          <a:p>
            <a:pPr defTabSz="905188">
              <a:spcBef>
                <a:spcPts val="500"/>
              </a:spcBef>
              <a:defRPr sz="2376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8B"/>
                </a:solidFill>
              </a:rPr>
              <a:t>Mailbox_Should</a:t>
            </a:r>
          </a:p>
          <a:p>
            <a:pPr defTabSz="905188">
              <a:spcBef>
                <a:spcPts val="500"/>
              </a:spcBef>
              <a:defRPr sz="2376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defTabSz="905188">
              <a:spcBef>
                <a:spcPts val="500"/>
              </a:spcBef>
              <a:defRPr sz="2376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8B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00080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defTabSz="905188">
              <a:spcBef>
                <a:spcPts val="500"/>
              </a:spcBef>
              <a:defRPr sz="2376">
                <a:latin typeface="Consolas"/>
                <a:ea typeface="Consolas"/>
                <a:cs typeface="Consolas"/>
                <a:sym typeface="Consolas"/>
              </a:defRPr>
            </a:pPr>
            <a:r>
              <a:t>    [</a:t>
            </a:r>
            <a:r>
              <a:rPr>
                <a:solidFill>
                  <a:srgbClr val="00008B"/>
                </a:solidFill>
              </a:rPr>
              <a:t>SetUp</a:t>
            </a:r>
            <a:r>
              <a:t>]</a:t>
            </a:r>
          </a:p>
          <a:p>
            <a:pPr defTabSz="905188">
              <a:spcBef>
                <a:spcPts val="500"/>
              </a:spcBef>
              <a:defRPr sz="2376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B8B"/>
                </a:solidFill>
              </a:rPr>
              <a:t>SetUp</a:t>
            </a:r>
            <a:r>
              <a:rPr>
                <a:solidFill>
                  <a:srgbClr val="000000"/>
                </a:solidFill>
              </a:rPr>
              <a:t>() { </a:t>
            </a:r>
            <a:r>
              <a:rPr>
                <a:solidFill>
                  <a:srgbClr val="800080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8B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(); }</a:t>
            </a:r>
            <a:endParaRPr>
              <a:solidFill>
                <a:srgbClr val="000000"/>
              </a:solidFill>
            </a:endParaRPr>
          </a:p>
          <a:p>
            <a:pPr defTabSz="905188">
              <a:spcBef>
                <a:spcPts val="500"/>
              </a:spcBef>
              <a:defRPr sz="2376">
                <a:latin typeface="Consolas"/>
                <a:ea typeface="Consolas"/>
                <a:cs typeface="Consolas"/>
                <a:sym typeface="Consolas"/>
              </a:defRPr>
            </a:pPr>
            <a:r>
              <a:t>    ...</a:t>
            </a:r>
          </a:p>
          <a:p>
            <a:pPr defTabSz="905188">
              <a:spcBef>
                <a:spcPts val="500"/>
              </a:spcBef>
              <a:defRPr sz="2376">
                <a:latin typeface="Consolas"/>
                <a:ea typeface="Consolas"/>
                <a:cs typeface="Consolas"/>
                <a:sym typeface="Consolas"/>
              </a:defRPr>
            </a:pPr>
            <a:r>
              <a:t>    [</a:t>
            </a:r>
            <a:r>
              <a:rPr>
                <a:solidFill>
                  <a:srgbClr val="00008B"/>
                </a:solidFill>
              </a:rPr>
              <a:t>TearDown</a:t>
            </a:r>
            <a:r>
              <a:t>]</a:t>
            </a:r>
          </a:p>
          <a:p>
            <a:pPr defTabSz="905188">
              <a:spcBef>
                <a:spcPts val="500"/>
              </a:spcBef>
              <a:defRPr sz="2376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B8B"/>
                </a:solidFill>
              </a:rPr>
              <a:t>TearDown</a:t>
            </a:r>
            <a:r>
              <a:rPr>
                <a:solidFill>
                  <a:srgbClr val="000000"/>
                </a:solidFill>
              </a:rPr>
              <a:t>() { </a:t>
            </a:r>
            <a:r>
              <a:rPr>
                <a:solidFill>
                  <a:srgbClr val="800080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08B8B"/>
                </a:solidFill>
              </a:rPr>
              <a:t>Dispose</a:t>
            </a:r>
            <a:r>
              <a:rPr>
                <a:solidFill>
                  <a:srgbClr val="000000"/>
                </a:solidFill>
              </a:rPr>
              <a:t>(); }</a:t>
            </a:r>
            <a:endParaRPr>
              <a:solidFill>
                <a:srgbClr val="000000"/>
              </a:solidFill>
            </a:endParaRPr>
          </a:p>
          <a:p>
            <a:pPr defTabSz="905188">
              <a:spcBef>
                <a:spcPts val="500"/>
              </a:spcBef>
              <a:defRPr sz="2376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336" name="Заголовок 2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SetUp &amp; TearDown</a:t>
            </a:r>
          </a:p>
        </p:txBody>
      </p:sp>
      <p:grpSp>
        <p:nvGrpSpPr>
          <p:cNvPr id="339" name="Прямоугольник 3"/>
          <p:cNvGrpSpPr/>
          <p:nvPr/>
        </p:nvGrpSpPr>
        <p:grpSpPr>
          <a:xfrm>
            <a:off x="9816533" y="5229219"/>
            <a:ext cx="1080001" cy="1079506"/>
            <a:chOff x="0" y="0"/>
            <a:chExt cx="1079999" cy="1079505"/>
          </a:xfrm>
        </p:grpSpPr>
        <p:sp>
          <p:nvSpPr>
            <p:cNvPr id="337" name="Квадрат"/>
            <p:cNvSpPr/>
            <p:nvPr/>
          </p:nvSpPr>
          <p:spPr>
            <a:xfrm>
              <a:off x="0" y="-1"/>
              <a:ext cx="1080000" cy="1079507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C#"/>
            <p:cNvSpPr txBox="1"/>
            <p:nvPr/>
          </p:nvSpPr>
          <p:spPr>
            <a:xfrm>
              <a:off x="45720" y="189232"/>
              <a:ext cx="98856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C#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Заголовок 2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Before &amp; After</a:t>
            </a:r>
          </a:p>
        </p:txBody>
      </p:sp>
      <p:grpSp>
        <p:nvGrpSpPr>
          <p:cNvPr id="344" name="Прямоугольник 4"/>
          <p:cNvGrpSpPr/>
          <p:nvPr/>
        </p:nvGrpSpPr>
        <p:grpSpPr>
          <a:xfrm>
            <a:off x="9816600" y="5229224"/>
            <a:ext cx="1080001" cy="1079507"/>
            <a:chOff x="0" y="0"/>
            <a:chExt cx="1079999" cy="1079505"/>
          </a:xfrm>
        </p:grpSpPr>
        <p:sp>
          <p:nvSpPr>
            <p:cNvPr id="342" name="Квадрат"/>
            <p:cNvSpPr/>
            <p:nvPr/>
          </p:nvSpPr>
          <p:spPr>
            <a:xfrm>
              <a:off x="0" y="-1"/>
              <a:ext cx="1080000" cy="1079507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JS"/>
            <p:cNvSpPr txBox="1"/>
            <p:nvPr/>
          </p:nvSpPr>
          <p:spPr>
            <a:xfrm>
              <a:off x="45720" y="189232"/>
              <a:ext cx="98856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0"/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345" name="Rectangle 3"/>
          <p:cNvSpPr txBox="1"/>
          <p:nvPr>
            <p:ph type="body" sz="half" idx="1"/>
          </p:nvPr>
        </p:nvSpPr>
        <p:spPr>
          <a:xfrm>
            <a:off x="1295400" y="1628775"/>
            <a:ext cx="7058343" cy="4401205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 defTabSz="914400">
              <a:spcBef>
                <a:spcPts val="0"/>
              </a:spcBef>
              <a:defRPr sz="28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describe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"Mailbox"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000080"/>
                </a:solidFill>
              </a:rPr>
              <a:t>let </a:t>
            </a:r>
            <a:r>
              <a:rPr>
                <a:solidFill>
                  <a:srgbClr val="458383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660E7A"/>
                </a:solidFill>
              </a:rPr>
              <a:t>beforeEach</a:t>
            </a:r>
            <a:r>
              <a:rPr>
                <a:solidFill>
                  <a:srgbClr val="000000"/>
                </a:solidFill>
              </a:rPr>
              <a:t>(()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58383"/>
                </a:solidFill>
              </a:rPr>
              <a:t>mailbox </a:t>
            </a:r>
            <a:r>
              <a:rPr>
                <a:solidFill>
                  <a:srgbClr val="000000"/>
                </a:solidFill>
              </a:rPr>
              <a:t>=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rPr>
                <a:solidFill>
                  <a:srgbClr val="000000"/>
                </a:solidFill>
              </a:rPr>
              <a:t>Mailbox();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660E7A"/>
                </a:solidFill>
              </a:rPr>
              <a:t>afterEach</a:t>
            </a:r>
            <a:r>
              <a:rPr>
                <a:solidFill>
                  <a:srgbClr val="000000"/>
                </a:solidFill>
              </a:rPr>
              <a:t>(()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58383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.dispose();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Объект 2"/>
          <p:cNvSpPr txBox="1"/>
          <p:nvPr>
            <p:ph type="body" idx="1"/>
          </p:nvPr>
        </p:nvSpPr>
        <p:spPr>
          <a:xfrm>
            <a:off x="1295399" y="1628779"/>
            <a:ext cx="9601135" cy="4679952"/>
          </a:xfrm>
          <a:prstGeom prst="rect">
            <a:avLst/>
          </a:prstGeom>
        </p:spPr>
        <p:txBody>
          <a:bodyPr/>
          <a:lstStyle/>
          <a:p>
            <a:pPr/>
            <a:r>
              <a:t>Будет ли тест понятен ревьюеру?</a:t>
            </a:r>
          </a:p>
          <a:p>
            <a:pPr/>
            <a:r>
              <a:t>Сможет ли ревьюер быстро убедиться в корректности теста?</a:t>
            </a:r>
          </a:p>
        </p:txBody>
      </p:sp>
      <p:sp>
        <p:nvSpPr>
          <p:cNvPr id="234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Доверие тестам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Объект 1"/>
          <p:cNvSpPr txBox="1"/>
          <p:nvPr>
            <p:ph type="body" sz="half" idx="1"/>
          </p:nvPr>
        </p:nvSpPr>
        <p:spPr>
          <a:xfrm>
            <a:off x="1295399" y="1628779"/>
            <a:ext cx="4629911" cy="4679952"/>
          </a:xfrm>
          <a:prstGeom prst="rect">
            <a:avLst/>
          </a:prstGeom>
        </p:spPr>
        <p:txBody>
          <a:bodyPr/>
          <a:lstStyle/>
          <a:p>
            <a:pPr defTabSz="859472">
              <a:spcBef>
                <a:spcPts val="500"/>
              </a:spcBef>
              <a:defRPr sz="2256">
                <a:latin typeface="Consolas"/>
                <a:ea typeface="Consolas"/>
                <a:cs typeface="Consolas"/>
                <a:sym typeface="Consolas"/>
              </a:defRPr>
            </a:pPr>
            <a:r>
              <a:t># pytest</a:t>
            </a:r>
          </a:p>
          <a:p>
            <a:pPr defTabSz="859472">
              <a:spcBef>
                <a:spcPts val="500"/>
              </a:spcBef>
              <a:defRPr sz="2256">
                <a:latin typeface="Consolas"/>
                <a:ea typeface="Consolas"/>
                <a:cs typeface="Consolas"/>
                <a:sym typeface="Consolas"/>
              </a:defRPr>
            </a:pPr>
            <a:r>
              <a:t>@pytest.fixture</a:t>
            </a:r>
          </a:p>
          <a:p>
            <a:pPr defTabSz="859472">
              <a:spcBef>
                <a:spcPts val="500"/>
              </a:spcBef>
              <a:defRPr sz="2256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mailbox</a:t>
            </a:r>
            <a:r>
              <a:t>():</a:t>
            </a:r>
          </a:p>
          <a:p>
            <a:pPr defTabSz="859472">
              <a:spcBef>
                <a:spcPts val="500"/>
              </a:spcBef>
              <a:defRPr sz="2256">
                <a:latin typeface="Consolas"/>
                <a:ea typeface="Consolas"/>
                <a:cs typeface="Consolas"/>
                <a:sym typeface="Consolas"/>
              </a:defRPr>
            </a:pPr>
            <a:r>
              <a:t>    mailbox = Mailbox()</a:t>
            </a:r>
          </a:p>
          <a:p>
            <a:pPr defTabSz="859472">
              <a:spcBef>
                <a:spcPts val="500"/>
              </a:spcBef>
              <a:defRPr sz="2256">
                <a:latin typeface="Consolas"/>
                <a:ea typeface="Consolas"/>
                <a:cs typeface="Consolas"/>
                <a:sym typeface="Consolas"/>
              </a:defRPr>
            </a:pPr>
            <a:r>
              <a:t>    yield mailbox</a:t>
            </a:r>
          </a:p>
          <a:p>
            <a:pPr defTabSz="859472">
              <a:spcBef>
                <a:spcPts val="500"/>
              </a:spcBef>
              <a:defRPr sz="2256">
                <a:latin typeface="Consolas"/>
                <a:ea typeface="Consolas"/>
                <a:cs typeface="Consolas"/>
                <a:sym typeface="Consolas"/>
              </a:defRPr>
            </a:pPr>
            <a:r>
              <a:t>    mailbox.dispose()</a:t>
            </a:r>
          </a:p>
          <a:p>
            <a:pPr defTabSz="859472">
              <a:spcBef>
                <a:spcPts val="500"/>
              </a:spcBef>
              <a:defRPr sz="2256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859472">
              <a:spcBef>
                <a:spcPts val="500"/>
              </a:spcBef>
              <a:defRPr sz="2256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859472">
              <a:spcBef>
                <a:spcPts val="500"/>
              </a:spcBef>
              <a:defRPr sz="2256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test_mailbox</a:t>
            </a:r>
            <a:r>
              <a:t>(mailbox):</a:t>
            </a:r>
          </a:p>
          <a:p>
            <a:pPr defTabSz="859472">
              <a:spcBef>
                <a:spcPts val="500"/>
              </a:spcBef>
              <a:defRPr sz="2256">
                <a:latin typeface="Consolas"/>
                <a:ea typeface="Consolas"/>
                <a:cs typeface="Consolas"/>
                <a:sym typeface="Consolas"/>
              </a:defRPr>
            </a:pPr>
            <a:r>
              <a:t>    ...</a:t>
            </a:r>
          </a:p>
        </p:txBody>
      </p:sp>
      <p:sp>
        <p:nvSpPr>
          <p:cNvPr id="348" name="Заголовок 2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SetUp &amp; TearDown</a:t>
            </a:r>
          </a:p>
        </p:txBody>
      </p:sp>
      <p:pic>
        <p:nvPicPr>
          <p:cNvPr id="34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3064" y="5196953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Объект 1"/>
          <p:cNvSpPr txBox="1"/>
          <p:nvPr/>
        </p:nvSpPr>
        <p:spPr>
          <a:xfrm>
            <a:off x="6054048" y="1628779"/>
            <a:ext cx="5398393" cy="4782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713178">
              <a:spcBef>
                <a:spcPts val="400"/>
              </a:spcBef>
              <a:defRPr sz="1871">
                <a:latin typeface="Consolas"/>
                <a:ea typeface="Consolas"/>
                <a:cs typeface="Consolas"/>
                <a:sym typeface="Consolas"/>
              </a:defRPr>
            </a:pPr>
            <a:r>
              <a:t># unittest</a:t>
            </a:r>
          </a:p>
          <a:p>
            <a:pPr defTabSz="713178">
              <a:spcBef>
                <a:spcPts val="400"/>
              </a:spcBef>
              <a:defRPr sz="1871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class</a:t>
            </a:r>
            <a:r>
              <a:t> </a:t>
            </a:r>
            <a:r>
              <a:rPr>
                <a:solidFill>
                  <a:srgbClr val="00007F"/>
                </a:solidFill>
              </a:rPr>
              <a:t>TestMailbox</a:t>
            </a:r>
            <a:r>
              <a:t>(unittest.TestCase):</a:t>
            </a:r>
          </a:p>
          <a:p>
            <a:pPr defTabSz="713178">
              <a:spcBef>
                <a:spcPts val="400"/>
              </a:spcBef>
              <a:defRPr sz="187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setUp</a:t>
            </a:r>
            <a:r>
              <a:t>(</a:t>
            </a:r>
            <a:r>
              <a:rPr>
                <a:solidFill>
                  <a:srgbClr val="0000FF"/>
                </a:solidFill>
              </a:rPr>
              <a:t>self</a:t>
            </a:r>
            <a:r>
              <a:t>):</a:t>
            </a:r>
          </a:p>
          <a:p>
            <a:pPr defTabSz="713178">
              <a:spcBef>
                <a:spcPts val="400"/>
              </a:spcBef>
              <a:defRPr sz="1871">
                <a:latin typeface="Consolas"/>
                <a:ea typeface="Consolas"/>
                <a:cs typeface="Consolas"/>
                <a:sym typeface="Consolas"/>
              </a:defRPr>
            </a:pPr>
            <a:r>
              <a:t>        self.mailbox = Mailbox()</a:t>
            </a:r>
          </a:p>
          <a:p>
            <a:pPr defTabSz="713178">
              <a:spcBef>
                <a:spcPts val="400"/>
              </a:spcBef>
              <a:defRPr sz="1871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713178">
              <a:spcBef>
                <a:spcPts val="400"/>
              </a:spcBef>
              <a:defRPr sz="187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tearDown</a:t>
            </a:r>
            <a:r>
              <a:t>(</a:t>
            </a:r>
            <a:r>
              <a:rPr>
                <a:solidFill>
                  <a:srgbClr val="0000FF"/>
                </a:solidFill>
              </a:rPr>
              <a:t>self</a:t>
            </a:r>
            <a:r>
              <a:t>):</a:t>
            </a:r>
          </a:p>
          <a:p>
            <a:pPr defTabSz="713178">
              <a:spcBef>
                <a:spcPts val="400"/>
              </a:spcBef>
              <a:defRPr sz="1871">
                <a:latin typeface="Consolas"/>
                <a:ea typeface="Consolas"/>
                <a:cs typeface="Consolas"/>
                <a:sym typeface="Consolas"/>
              </a:defRPr>
            </a:pPr>
            <a:r>
              <a:t>        self.mailbox.dispose()</a:t>
            </a:r>
          </a:p>
          <a:p>
            <a:pPr defTabSz="713178">
              <a:spcBef>
                <a:spcPts val="400"/>
              </a:spcBef>
              <a:defRPr sz="1871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713178">
              <a:spcBef>
                <a:spcPts val="400"/>
              </a:spcBef>
              <a:defRPr sz="1871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test_mailbox</a:t>
            </a:r>
            <a:r>
              <a:t>(</a:t>
            </a:r>
            <a:r>
              <a:rPr>
                <a:solidFill>
                  <a:srgbClr val="0000FF"/>
                </a:solidFill>
              </a:rPr>
              <a:t>self</a:t>
            </a:r>
            <a:r>
              <a:t>):</a:t>
            </a:r>
          </a:p>
          <a:p>
            <a:pPr defTabSz="713178">
              <a:spcBef>
                <a:spcPts val="400"/>
              </a:spcBef>
              <a:defRPr sz="1871">
                <a:latin typeface="Consolas"/>
                <a:ea typeface="Consolas"/>
                <a:cs typeface="Consolas"/>
                <a:sym typeface="Consolas"/>
              </a:defRPr>
            </a:pPr>
            <a:r>
              <a:t>        ...</a:t>
            </a:r>
          </a:p>
          <a:p>
            <a:pPr defTabSz="713178">
              <a:spcBef>
                <a:spcPts val="400"/>
              </a:spcBef>
              <a:defRPr sz="1871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713178">
              <a:spcBef>
                <a:spcPts val="400"/>
              </a:spcBef>
              <a:defRPr sz="1871">
                <a:latin typeface="Consolas"/>
                <a:ea typeface="Consolas"/>
                <a:cs typeface="Consolas"/>
                <a:sym typeface="Consolas"/>
              </a:defRPr>
            </a:pPr>
            <a:r>
              <a:t>(Unittest дан для справки)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Заголовок 2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>
            <a:lvl1pPr defTabSz="822898">
              <a:defRPr sz="3959"/>
            </a:lvl1pPr>
          </a:lstStyle>
          <a:p>
            <a:pPr/>
            <a:r>
              <a:t>Object Mother &amp; Test Data Builder</a:t>
            </a:r>
          </a:p>
        </p:txBody>
      </p:sp>
      <p:grpSp>
        <p:nvGrpSpPr>
          <p:cNvPr id="355" name="Группа 3"/>
          <p:cNvGrpSpPr/>
          <p:nvPr/>
        </p:nvGrpSpPr>
        <p:grpSpPr>
          <a:xfrm>
            <a:off x="1295400" y="5516883"/>
            <a:ext cx="9954205" cy="791843"/>
            <a:chOff x="0" y="0"/>
            <a:chExt cx="9954204" cy="791842"/>
          </a:xfrm>
        </p:grpSpPr>
        <p:sp>
          <p:nvSpPr>
            <p:cNvPr id="353" name="TextBox 4"/>
            <p:cNvSpPr txBox="1"/>
            <p:nvPr/>
          </p:nvSpPr>
          <p:spPr>
            <a:xfrm>
              <a:off x="693719" y="134311"/>
              <a:ext cx="926048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00">
                  <a:solidFill>
                    <a:schemeClr val="accent1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SAMPLES / TESTDATABUILDER / TESTDATABUILDER.CS</a:t>
              </a:r>
            </a:p>
          </p:txBody>
        </p:sp>
        <p:pic>
          <p:nvPicPr>
            <p:cNvPr id="354" name="Picture 22" descr="Picture 2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48001" cy="791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Объект 5"/>
          <p:cNvSpPr txBox="1"/>
          <p:nvPr>
            <p:ph type="body" sz="quarter" idx="1"/>
          </p:nvPr>
        </p:nvSpPr>
        <p:spPr>
          <a:xfrm>
            <a:off x="1295433" y="1414469"/>
            <a:ext cx="9601134" cy="57608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500"/>
            </a:pPr>
            <a:r>
              <a:t>Они же </a:t>
            </a:r>
            <a:r>
              <a:t>Data Driven</a:t>
            </a:r>
          </a:p>
        </p:txBody>
      </p:sp>
      <p:sp>
        <p:nvSpPr>
          <p:cNvPr id="358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Parametrized tests</a:t>
            </a:r>
          </a:p>
        </p:txBody>
      </p:sp>
      <p:grpSp>
        <p:nvGrpSpPr>
          <p:cNvPr id="361" name="Группа 9"/>
          <p:cNvGrpSpPr/>
          <p:nvPr/>
        </p:nvGrpSpPr>
        <p:grpSpPr>
          <a:xfrm>
            <a:off x="2709611" y="2726049"/>
            <a:ext cx="8259122" cy="809963"/>
            <a:chOff x="0" y="0"/>
            <a:chExt cx="8259121" cy="809962"/>
          </a:xfrm>
        </p:grpSpPr>
        <p:sp>
          <p:nvSpPr>
            <p:cNvPr id="359" name="TextBox 10"/>
            <p:cNvSpPr txBox="1"/>
            <p:nvPr/>
          </p:nvSpPr>
          <p:spPr>
            <a:xfrm>
              <a:off x="709595" y="172939"/>
              <a:ext cx="7549527" cy="4702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2400">
                  <a:solidFill>
                    <a:schemeClr val="accent1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SAMPLES / PARAMETRIZED / DOUBLE_SHOULD.CS</a:t>
              </a:r>
            </a:p>
          </p:txBody>
        </p:sp>
        <p:pic>
          <p:nvPicPr>
            <p:cNvPr id="360" name="Picture 22" descr="Pictur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62829" cy="8099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Группа 12"/>
          <p:cNvGrpSpPr/>
          <p:nvPr/>
        </p:nvGrpSpPr>
        <p:grpSpPr>
          <a:xfrm>
            <a:off x="2690294" y="4271505"/>
            <a:ext cx="8057282" cy="791843"/>
            <a:chOff x="0" y="0"/>
            <a:chExt cx="8057281" cy="791842"/>
          </a:xfrm>
        </p:grpSpPr>
        <p:sp>
          <p:nvSpPr>
            <p:cNvPr id="362" name="TextBox 13"/>
            <p:cNvSpPr txBox="1"/>
            <p:nvPr/>
          </p:nvSpPr>
          <p:spPr>
            <a:xfrm>
              <a:off x="693719" y="165088"/>
              <a:ext cx="7363563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SAMPLES / PARAMETRIZED / NUMBER_SHOULD.JS</a:t>
              </a:r>
            </a:p>
          </p:txBody>
        </p:sp>
        <p:pic>
          <p:nvPicPr>
            <p:cNvPr id="363" name="Picture 22" descr="Pictur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48001" cy="791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7" name="Прямоугольник 15"/>
          <p:cNvGrpSpPr/>
          <p:nvPr/>
        </p:nvGrpSpPr>
        <p:grpSpPr>
          <a:xfrm>
            <a:off x="1318293" y="1900928"/>
            <a:ext cx="720001" cy="1082041"/>
            <a:chOff x="0" y="0"/>
            <a:chExt cx="719999" cy="1082039"/>
          </a:xfrm>
        </p:grpSpPr>
        <p:sp>
          <p:nvSpPr>
            <p:cNvPr id="365" name="Квадрат"/>
            <p:cNvSpPr/>
            <p:nvPr/>
          </p:nvSpPr>
          <p:spPr>
            <a:xfrm>
              <a:off x="0" y="181020"/>
              <a:ext cx="720000" cy="72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C#"/>
            <p:cNvSpPr txBox="1"/>
            <p:nvPr/>
          </p:nvSpPr>
          <p:spPr>
            <a:xfrm>
              <a:off x="45719" y="0"/>
              <a:ext cx="628561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C#</a:t>
              </a:r>
            </a:p>
          </p:txBody>
        </p:sp>
      </p:grpSp>
      <p:grpSp>
        <p:nvGrpSpPr>
          <p:cNvPr id="370" name="Прямоугольник 16"/>
          <p:cNvGrpSpPr/>
          <p:nvPr/>
        </p:nvGrpSpPr>
        <p:grpSpPr>
          <a:xfrm>
            <a:off x="1318293" y="3738932"/>
            <a:ext cx="720001" cy="720001"/>
            <a:chOff x="0" y="0"/>
            <a:chExt cx="719999" cy="719999"/>
          </a:xfrm>
        </p:grpSpPr>
        <p:sp>
          <p:nvSpPr>
            <p:cNvPr id="368" name="Квадрат"/>
            <p:cNvSpPr/>
            <p:nvPr/>
          </p:nvSpPr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JS"/>
            <p:cNvSpPr txBox="1"/>
            <p:nvPr/>
          </p:nvSpPr>
          <p:spPr>
            <a:xfrm>
              <a:off x="45720" y="66629"/>
              <a:ext cx="62856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/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371" name="Объект 5"/>
          <p:cNvSpPr txBox="1"/>
          <p:nvPr/>
        </p:nvSpPr>
        <p:spPr>
          <a:xfrm>
            <a:off x="2564163" y="2153905"/>
            <a:ext cx="8309544" cy="576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331">
              <a:lnSpc>
                <a:spcPct val="90000"/>
              </a:lnSpc>
              <a:spcBef>
                <a:spcPts val="700"/>
              </a:spcBef>
              <a:defRPr sz="2400"/>
            </a:pPr>
            <a:r>
              <a:t>Через атрибуты </a:t>
            </a:r>
            <a:r>
              <a:t>TestCase </a:t>
            </a:r>
            <a:r>
              <a:t>и </a:t>
            </a:r>
            <a:r>
              <a:t>TestCaseSource</a:t>
            </a:r>
          </a:p>
        </p:txBody>
      </p:sp>
      <p:sp>
        <p:nvSpPr>
          <p:cNvPr id="372" name="Объект 5"/>
          <p:cNvSpPr txBox="1"/>
          <p:nvPr/>
        </p:nvSpPr>
        <p:spPr>
          <a:xfrm>
            <a:off x="2564163" y="3708318"/>
            <a:ext cx="8309544" cy="576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331">
              <a:lnSpc>
                <a:spcPct val="90000"/>
              </a:lnSpc>
              <a:spcBef>
                <a:spcPts val="700"/>
              </a:spcBef>
              <a:defRPr sz="2400"/>
            </a:lvl1pPr>
          </a:lstStyle>
          <a:p>
            <a:pPr/>
            <a:r>
              <a:t>Динамически генерируемые тесты</a:t>
            </a:r>
          </a:p>
        </p:txBody>
      </p:sp>
      <p:pic>
        <p:nvPicPr>
          <p:cNvPr id="373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8418" y="5262730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Объект 5"/>
          <p:cNvSpPr txBox="1"/>
          <p:nvPr/>
        </p:nvSpPr>
        <p:spPr>
          <a:xfrm>
            <a:off x="2654038" y="5262730"/>
            <a:ext cx="8309544" cy="576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05188">
              <a:lnSpc>
                <a:spcPct val="90000"/>
              </a:lnSpc>
              <a:spcBef>
                <a:spcPts val="700"/>
              </a:spcBef>
              <a:defRPr sz="2376"/>
            </a:lvl1pPr>
          </a:lstStyle>
          <a:p>
            <a:pPr/>
            <a:r>
              <a:t>С использованием pytest.mark.parametrize и fixture</a:t>
            </a:r>
          </a:p>
        </p:txBody>
      </p:sp>
      <p:grpSp>
        <p:nvGrpSpPr>
          <p:cNvPr id="377" name="Группа 12"/>
          <p:cNvGrpSpPr/>
          <p:nvPr/>
        </p:nvGrpSpPr>
        <p:grpSpPr>
          <a:xfrm>
            <a:off x="2740578" y="5802480"/>
            <a:ext cx="1963721" cy="1435089"/>
            <a:chOff x="0" y="0"/>
            <a:chExt cx="1963719" cy="1435088"/>
          </a:xfrm>
        </p:grpSpPr>
        <p:sp>
          <p:nvSpPr>
            <p:cNvPr id="375" name="TextBox 13"/>
            <p:cNvSpPr/>
            <p:nvPr/>
          </p:nvSpPr>
          <p:spPr>
            <a:xfrm>
              <a:off x="693719" y="1650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chemeClr val="accent1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SAMPLES / PARAMETRIZED / TEST_FLOAT.PY</a:t>
              </a:r>
            </a:p>
          </p:txBody>
        </p:sp>
        <p:pic>
          <p:nvPicPr>
            <p:cNvPr id="376" name="Picture 22" descr="Pictur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48001" cy="791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Объект 1"/>
          <p:cNvSpPr txBox="1"/>
          <p:nvPr>
            <p:ph type="body" idx="1"/>
          </p:nvPr>
        </p:nvSpPr>
        <p:spPr>
          <a:xfrm>
            <a:off x="1295399" y="1628779"/>
            <a:ext cx="9601135" cy="4679952"/>
          </a:xfrm>
          <a:prstGeom prst="rect">
            <a:avLst/>
          </a:prstGeom>
        </p:spPr>
        <p:txBody>
          <a:bodyPr/>
          <a:lstStyle/>
          <a:p>
            <a:pPr marL="457200" indent="-457200">
              <a:buClr>
                <a:schemeClr val="accent1"/>
              </a:buClr>
              <a:buSzPct val="100000"/>
              <a:buFont typeface="Arial"/>
              <a:buChar char="•"/>
            </a:pPr>
            <a:r>
              <a:t>Should</a:t>
            </a:r>
            <a:r>
              <a:t> вместо </a:t>
            </a:r>
            <a:r>
              <a:t>Assert</a:t>
            </a:r>
          </a:p>
          <a:p>
            <a:pPr marL="457200" indent="-457200">
              <a:buClr>
                <a:schemeClr val="accent1"/>
              </a:buClr>
              <a:buSzPct val="100000"/>
              <a:buFont typeface="Arial"/>
              <a:buChar char="•"/>
            </a:pPr>
            <a:r>
              <a:t>Ожидание исключения</a:t>
            </a:r>
          </a:p>
          <a:p>
            <a:pPr marL="457200" indent="-457200">
              <a:buClr>
                <a:schemeClr val="accent1"/>
              </a:buClr>
              <a:buSzPct val="100000"/>
              <a:buFont typeface="Arial"/>
              <a:buChar char="•"/>
            </a:pPr>
            <a:r>
              <a:t>Ограничение по времени</a:t>
            </a:r>
          </a:p>
          <a:p>
            <a:pPr marL="457200" indent="-457200">
              <a:buClr>
                <a:schemeClr val="accent1"/>
              </a:buClr>
              <a:buSzPct val="100000"/>
              <a:buFont typeface="Arial"/>
              <a:buChar char="•"/>
            </a:pPr>
            <a:r>
              <a:t>Выбор тестов для прогона</a:t>
            </a:r>
          </a:p>
          <a:p>
            <a:pPr marL="457200" indent="-457200">
              <a:buClr>
                <a:schemeClr val="accent1"/>
              </a:buClr>
              <a:buSzPct val="100000"/>
              <a:buFont typeface="Arial"/>
              <a:buChar char="•"/>
            </a:pPr>
            <a:r>
              <a:t>Live templates &amp; Hotkeys</a:t>
            </a:r>
          </a:p>
        </p:txBody>
      </p:sp>
      <p:sp>
        <p:nvSpPr>
          <p:cNvPr id="382" name="Заголовок 2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Дополнительные трюки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Объект 2"/>
          <p:cNvSpPr txBox="1"/>
          <p:nvPr>
            <p:ph type="body" idx="1"/>
          </p:nvPr>
        </p:nvSpPr>
        <p:spPr>
          <a:xfrm>
            <a:off x="1295400" y="1628775"/>
            <a:ext cx="9601200" cy="4679950"/>
          </a:xfrm>
          <a:prstGeom prst="rect">
            <a:avLst/>
          </a:prstGeom>
        </p:spPr>
        <p:txBody>
          <a:bodyPr/>
          <a:lstStyle/>
          <a:p>
            <a:pPr marL="514350" indent="-514350">
              <a:buClr>
                <a:schemeClr val="accent1"/>
              </a:buClr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Assert.AreEqual(expected, actual)</a:t>
            </a:r>
            <a:r>
              <a:rPr>
                <a:latin typeface="Segoe UI"/>
                <a:ea typeface="Segoe UI"/>
                <a:cs typeface="Segoe UI"/>
                <a:sym typeface="Segoe UI"/>
              </a:rPr>
              <a:t> </a:t>
            </a:r>
            <a:r>
              <a:rPr>
                <a:latin typeface="Segoe UI"/>
                <a:ea typeface="Segoe UI"/>
                <a:cs typeface="Segoe UI"/>
                <a:sym typeface="Segoe UI"/>
              </a:rPr>
              <a:t>или </a:t>
            </a:r>
            <a:br>
              <a:rPr>
                <a:latin typeface="Segoe UI"/>
                <a:ea typeface="Segoe UI"/>
                <a:cs typeface="Segoe UI"/>
                <a:sym typeface="Segoe UI"/>
              </a:rPr>
            </a:br>
            <a:r>
              <a:t>Assert.AreEqual(actual, expected)</a:t>
            </a:r>
            <a:r>
              <a:rPr>
                <a:latin typeface="Segoe UI"/>
                <a:ea typeface="Segoe UI"/>
                <a:cs typeface="Segoe UI"/>
                <a:sym typeface="Segoe UI"/>
              </a:rPr>
              <a:t>?</a:t>
            </a:r>
            <a:endParaRPr>
              <a:latin typeface="Segoe UI"/>
              <a:ea typeface="Segoe UI"/>
              <a:cs typeface="Segoe UI"/>
              <a:sym typeface="Segoe UI"/>
            </a:endParaRPr>
          </a:p>
          <a:p>
            <a:pPr marL="514350" indent="-514350">
              <a:buClr>
                <a:schemeClr val="accent1"/>
              </a:buClr>
              <a:buSzPct val="1000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Assert</a:t>
            </a:r>
            <a:r>
              <a:rPr>
                <a:latin typeface="Segoe UI"/>
                <a:ea typeface="Segoe UI"/>
                <a:cs typeface="Segoe UI"/>
                <a:sym typeface="Segoe UI"/>
              </a:rPr>
              <a:t> — </a:t>
            </a:r>
            <a:r>
              <a:rPr>
                <a:latin typeface="Segoe UI"/>
                <a:ea typeface="Segoe UI"/>
                <a:cs typeface="Segoe UI"/>
                <a:sym typeface="Segoe UI"/>
              </a:rPr>
              <a:t>корявая семантика</a:t>
            </a:r>
            <a:br>
              <a:rPr>
                <a:latin typeface="Segoe UI"/>
                <a:ea typeface="Segoe UI"/>
                <a:cs typeface="Segoe UI"/>
                <a:sym typeface="Segoe UI"/>
              </a:rPr>
            </a:br>
            <a:r>
              <a:rPr sz="2800"/>
              <a:t>Assert.That(2+2, Is.EqualTo(4))</a:t>
            </a:r>
            <a:r>
              <a:rPr>
                <a:latin typeface="Segoe UI"/>
                <a:ea typeface="Segoe UI"/>
                <a:cs typeface="Segoe UI"/>
                <a:sym typeface="Segoe UI"/>
              </a:rPr>
              <a:t> — длиннее</a:t>
            </a:r>
            <a:r>
              <a:t> </a:t>
            </a:r>
            <a:r>
              <a:rPr sz="2800"/>
              <a:t>(2+2).Should().Be(4)</a:t>
            </a:r>
            <a:r>
              <a:rPr>
                <a:latin typeface="Segoe UI"/>
                <a:ea typeface="Segoe UI"/>
                <a:cs typeface="Segoe UI"/>
                <a:sym typeface="Segoe UI"/>
              </a:rPr>
              <a:t> </a:t>
            </a:r>
            <a:r>
              <a:rPr>
                <a:latin typeface="Segoe UI"/>
                <a:ea typeface="Segoe UI"/>
                <a:cs typeface="Segoe UI"/>
                <a:sym typeface="Segoe UI"/>
              </a:rPr>
              <a:t>— лучше</a:t>
            </a:r>
          </a:p>
          <a:p>
            <a:pPr marL="514350" indent="-514350">
              <a:buClr>
                <a:schemeClr val="accent1"/>
              </a:buClr>
              <a:buSzPct val="100000"/>
              <a:buAutoNum type="arabicPeriod" startAt="1"/>
            </a:pPr>
            <a:r>
              <a:t>Неудачное </a:t>
            </a:r>
            <a:r>
              <a:t>API</a:t>
            </a:r>
            <a:r>
              <a:t>:</a:t>
            </a:r>
            <a:br/>
            <a:r>
              <a:rPr sz="2800">
                <a:latin typeface="Consolas"/>
                <a:ea typeface="Consolas"/>
                <a:cs typeface="Consolas"/>
                <a:sym typeface="Consolas"/>
              </a:rPr>
              <a:t>Assert.That(x, </a:t>
            </a:r>
            <a:r>
              <a:rPr b="1" sz="2800">
                <a:latin typeface="Consolas"/>
                <a:ea typeface="Consolas"/>
                <a:cs typeface="Consolas"/>
                <a:sym typeface="Consolas"/>
              </a:rPr>
              <a:t>IResolveConstraint </a:t>
            </a:r>
            <a:r>
              <a:rPr b="1" sz="2800">
                <a:latin typeface="Consolas"/>
                <a:ea typeface="Consolas"/>
                <a:cs typeface="Consolas"/>
                <a:sym typeface="Consolas"/>
              </a:rPr>
              <a:t>?!?</a:t>
            </a:r>
            <a:r>
              <a:rPr sz="2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2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800">
                <a:latin typeface="Consolas"/>
                <a:ea typeface="Consolas"/>
                <a:cs typeface="Consolas"/>
                <a:sym typeface="Consolas"/>
              </a:rPr>
              <a:t>// O_o</a:t>
            </a:r>
          </a:p>
        </p:txBody>
      </p:sp>
      <p:sp>
        <p:nvSpPr>
          <p:cNvPr id="385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Should </a:t>
            </a:r>
            <a:r>
              <a:t>вместо </a:t>
            </a:r>
            <a:r>
              <a:t>Assert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8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Объект 2"/>
          <p:cNvSpPr txBox="1"/>
          <p:nvPr>
            <p:ph type="body" idx="1"/>
          </p:nvPr>
        </p:nvSpPr>
        <p:spPr>
          <a:xfrm>
            <a:off x="1295400" y="1628775"/>
            <a:ext cx="9601200" cy="4679950"/>
          </a:xfrm>
          <a:prstGeom prst="rect">
            <a:avLst/>
          </a:prstGeom>
        </p:spPr>
        <p:txBody>
          <a:bodyPr/>
          <a:lstStyle/>
          <a:p>
            <a:pPr marL="514350" indent="-5143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1"/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(2+2).Should().Be(4)</a:t>
            </a:r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1"/>
              <a:defRPr sz="2700">
                <a:latin typeface="Consolas"/>
                <a:ea typeface="Consolas"/>
                <a:cs typeface="Consolas"/>
                <a:sym typeface="Consolas"/>
              </a:defRPr>
            </a:pPr>
            <a:r>
              <a:t>flag.Should().BeTrue()</a:t>
            </a:r>
          </a:p>
          <a:p>
            <a:pPr marL="514350" indent="-514350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100000"/>
              <a:buAutoNum type="arabicPeriod" startAt="1"/>
              <a:defRPr sz="2700"/>
            </a:pPr>
            <a:r>
              <a:t>Для массивов</a:t>
            </a:r>
          </a:p>
          <a:p>
            <a:pPr lvl="1" marL="1257244" indent="-51435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buAutoNum type="arabicPeriod" startAt="1"/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t>new[] {1,2,3}</a:t>
            </a:r>
            <a:br/>
            <a:r>
              <a:t>	.ShouldAllBeEquivalentTo(new [] {3,2,1});</a:t>
            </a:r>
            <a:br/>
            <a:r>
              <a:rPr>
                <a:latin typeface="Segoe UI"/>
                <a:ea typeface="Segoe UI"/>
                <a:cs typeface="Segoe UI"/>
                <a:sym typeface="Segoe UI"/>
              </a:rPr>
              <a:t>без учёта порядка!</a:t>
            </a:r>
            <a:br>
              <a:rPr>
                <a:latin typeface="Segoe UI"/>
                <a:ea typeface="Segoe UI"/>
                <a:cs typeface="Segoe UI"/>
                <a:sym typeface="Segoe UI"/>
              </a:rPr>
            </a:br>
          </a:p>
          <a:p>
            <a:pPr lvl="1" marL="1257244" indent="-51435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buAutoNum type="arabicPeriod" startAt="1"/>
              <a:defRPr sz="2300">
                <a:latin typeface="Consolas"/>
                <a:ea typeface="Consolas"/>
                <a:cs typeface="Consolas"/>
                <a:sym typeface="Consolas"/>
              </a:defRPr>
            </a:pPr>
            <a:r>
              <a:t>new[] {1,2,3}</a:t>
            </a:r>
            <a:br/>
            <a:r>
              <a:t>	.ShouldAllBeEquivalentTo(new [] {1,2,3}, </a:t>
            </a:r>
            <a:br/>
            <a:r>
              <a:t>		options =&gt; options.WithStrictOrdering());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700"/>
            </a:pPr>
          </a:p>
          <a:p>
            <a:pPr>
              <a:lnSpc>
                <a:spcPct val="80000"/>
              </a:lnSpc>
              <a:spcBef>
                <a:spcPts val="600"/>
              </a:spcBef>
              <a:defRPr sz="2700">
                <a:solidFill>
                  <a:schemeClr val="accent1"/>
                </a:solidFill>
              </a:defRPr>
            </a:pPr>
            <a:r>
              <a:t>FluentAssertions</a:t>
            </a:r>
            <a:r>
              <a:rPr>
                <a:solidFill>
                  <a:srgbClr val="000000"/>
                </a:solidFill>
              </a:rPr>
              <a:t> – </a:t>
            </a:r>
            <a:r>
              <a:rPr>
                <a:solidFill>
                  <a:srgbClr val="000000"/>
                </a:solidFill>
              </a:rPr>
              <a:t>доступна через </a:t>
            </a:r>
            <a:r>
              <a:rPr>
                <a:solidFill>
                  <a:srgbClr val="000000"/>
                </a:solidFill>
              </a:rPr>
              <a:t>NuGet</a:t>
            </a:r>
          </a:p>
        </p:txBody>
      </p:sp>
      <p:sp>
        <p:nvSpPr>
          <p:cNvPr id="390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Should</a:t>
            </a:r>
          </a:p>
        </p:txBody>
      </p:sp>
      <p:grpSp>
        <p:nvGrpSpPr>
          <p:cNvPr id="393" name="Прямоугольник 3"/>
          <p:cNvGrpSpPr/>
          <p:nvPr/>
        </p:nvGrpSpPr>
        <p:grpSpPr>
          <a:xfrm>
            <a:off x="9816533" y="5229219"/>
            <a:ext cx="1080001" cy="1079506"/>
            <a:chOff x="0" y="0"/>
            <a:chExt cx="1079999" cy="1079505"/>
          </a:xfrm>
        </p:grpSpPr>
        <p:sp>
          <p:nvSpPr>
            <p:cNvPr id="391" name="Квадрат"/>
            <p:cNvSpPr/>
            <p:nvPr/>
          </p:nvSpPr>
          <p:spPr>
            <a:xfrm>
              <a:off x="0" y="-1"/>
              <a:ext cx="1080000" cy="1079507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2" name="C#"/>
            <p:cNvSpPr txBox="1"/>
            <p:nvPr/>
          </p:nvSpPr>
          <p:spPr>
            <a:xfrm>
              <a:off x="45720" y="189232"/>
              <a:ext cx="98856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C#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Заголовок 2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ShoulD</a:t>
            </a:r>
            <a:r>
              <a:t> и </a:t>
            </a:r>
            <a:r>
              <a:t>Expect</a:t>
            </a:r>
          </a:p>
        </p:txBody>
      </p:sp>
      <p:sp>
        <p:nvSpPr>
          <p:cNvPr id="398" name="Rectangle 2"/>
          <p:cNvSpPr txBox="1"/>
          <p:nvPr>
            <p:ph type="body" sz="half" idx="1"/>
          </p:nvPr>
        </p:nvSpPr>
        <p:spPr>
          <a:xfrm>
            <a:off x="1295468" y="1629454"/>
            <a:ext cx="7374137" cy="3416321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 defTabSz="914400">
              <a:spcBef>
                <a:spcPts val="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expect(</a:t>
            </a:r>
            <a:r>
              <a:rPr>
                <a:solidFill>
                  <a:srgbClr val="0000FF"/>
                </a:solidFill>
              </a:rPr>
              <a:t>2</a:t>
            </a:r>
            <a:r>
              <a:t>+</a:t>
            </a:r>
            <a:r>
              <a:rPr>
                <a:solidFill>
                  <a:srgbClr val="0000FF"/>
                </a:solidFill>
              </a:rPr>
              <a:t>2</a:t>
            </a:r>
            <a:r>
              <a:t>).to.</a:t>
            </a:r>
            <a:r>
              <a:rPr>
                <a:solidFill>
                  <a:srgbClr val="7A7A43"/>
                </a:solidFill>
              </a:rPr>
              <a:t>equal</a:t>
            </a:r>
            <a:r>
              <a:t>(</a:t>
            </a:r>
            <a:r>
              <a:rPr>
                <a:solidFill>
                  <a:srgbClr val="0000FF"/>
                </a:solidFill>
              </a:rPr>
              <a:t>4</a:t>
            </a:r>
            <a:r>
              <a:t>);</a:t>
            </a:r>
            <a:br/>
            <a:r>
              <a:t>(</a:t>
            </a:r>
            <a:r>
              <a:rPr>
                <a:solidFill>
                  <a:srgbClr val="0000FF"/>
                </a:solidFill>
              </a:rPr>
              <a:t>2</a:t>
            </a:r>
            <a:r>
              <a:t>+</a:t>
            </a:r>
            <a:r>
              <a:rPr>
                <a:solidFill>
                  <a:srgbClr val="0000FF"/>
                </a:solidFill>
              </a:rPr>
              <a:t>2</a:t>
            </a:r>
            <a:r>
              <a:t>).</a:t>
            </a:r>
            <a:r>
              <a:rPr b="1">
                <a:solidFill>
                  <a:srgbClr val="660E7A"/>
                </a:solidFill>
              </a:rPr>
              <a:t>should</a:t>
            </a:r>
            <a:r>
              <a:t>.be.</a:t>
            </a:r>
            <a:r>
              <a:rPr>
                <a:solidFill>
                  <a:srgbClr val="7A7A43"/>
                </a:solidFill>
              </a:rPr>
              <a:t>equal</a:t>
            </a:r>
            <a:r>
              <a:t>(</a:t>
            </a:r>
            <a:r>
              <a:rPr>
                <a:solidFill>
                  <a:srgbClr val="0000FF"/>
                </a:solidFill>
              </a:rPr>
              <a:t>4</a:t>
            </a:r>
            <a:r>
              <a:t>);</a:t>
            </a:r>
            <a:br/>
            <a:br/>
            <a:r>
              <a:rPr b="1">
                <a:solidFill>
                  <a:srgbClr val="000080"/>
                </a:solidFill>
              </a:rPr>
              <a:t>let </a:t>
            </a:r>
            <a:r>
              <a:rPr>
                <a:solidFill>
                  <a:srgbClr val="458383"/>
                </a:solidFill>
              </a:rPr>
              <a:t>flag </a:t>
            </a:r>
            <a:r>
              <a:t>= </a:t>
            </a:r>
            <a:r>
              <a:rPr b="1">
                <a:solidFill>
                  <a:srgbClr val="000080"/>
                </a:solidFill>
              </a:rPr>
              <a:t>true</a:t>
            </a:r>
            <a:r>
              <a:t>;</a:t>
            </a:r>
            <a:br/>
            <a:r>
              <a:t>expect(</a:t>
            </a:r>
            <a:r>
              <a:rPr>
                <a:solidFill>
                  <a:srgbClr val="458383"/>
                </a:solidFill>
              </a:rPr>
              <a:t>flag</a:t>
            </a:r>
            <a:r>
              <a:t>).to.be.true;</a:t>
            </a:r>
            <a:br/>
            <a:r>
              <a:rPr>
                <a:solidFill>
                  <a:srgbClr val="458383"/>
                </a:solidFill>
              </a:rPr>
              <a:t>flag</a:t>
            </a:r>
            <a:r>
              <a:t>.</a:t>
            </a:r>
            <a:r>
              <a:rPr b="1">
                <a:solidFill>
                  <a:srgbClr val="660E7A"/>
                </a:solidFill>
              </a:rPr>
              <a:t>should</a:t>
            </a:r>
            <a:r>
              <a:t>.be.true;</a:t>
            </a:r>
            <a:br/>
            <a:br/>
            <a:r>
              <a:t>expect([</a:t>
            </a:r>
            <a:r>
              <a:rPr>
                <a:solidFill>
                  <a:srgbClr val="0000FF"/>
                </a:solidFill>
              </a:rPr>
              <a:t>1</a:t>
            </a:r>
            <a:r>
              <a:t>, </a:t>
            </a:r>
            <a:r>
              <a:rPr>
                <a:solidFill>
                  <a:srgbClr val="0000FF"/>
                </a:solidFill>
              </a:rPr>
              <a:t>2</a:t>
            </a:r>
            <a:r>
              <a:t>, </a:t>
            </a:r>
            <a:r>
              <a:rPr>
                <a:solidFill>
                  <a:srgbClr val="0000FF"/>
                </a:solidFill>
              </a:rPr>
              <a:t>3</a:t>
            </a:r>
            <a:r>
              <a:t>]).to.be.</a:t>
            </a:r>
            <a:r>
              <a:rPr b="1">
                <a:solidFill>
                  <a:srgbClr val="660E7A"/>
                </a:solidFill>
              </a:rPr>
              <a:t>eql</a:t>
            </a:r>
            <a:r>
              <a:t>([</a:t>
            </a:r>
            <a:r>
              <a:rPr>
                <a:solidFill>
                  <a:srgbClr val="0000FF"/>
                </a:solidFill>
              </a:rPr>
              <a:t>1</a:t>
            </a:r>
            <a:r>
              <a:t>, </a:t>
            </a:r>
            <a:r>
              <a:rPr>
                <a:solidFill>
                  <a:srgbClr val="0000FF"/>
                </a:solidFill>
              </a:rPr>
              <a:t>2</a:t>
            </a:r>
            <a:r>
              <a:t>, </a:t>
            </a:r>
            <a:r>
              <a:rPr>
                <a:solidFill>
                  <a:srgbClr val="0000FF"/>
                </a:solidFill>
              </a:rPr>
              <a:t>3</a:t>
            </a:r>
            <a:r>
              <a:t>]);</a:t>
            </a:r>
            <a:br/>
            <a:r>
              <a:t>[</a:t>
            </a:r>
            <a:r>
              <a:rPr>
                <a:solidFill>
                  <a:srgbClr val="0000FF"/>
                </a:solidFill>
              </a:rPr>
              <a:t>1</a:t>
            </a:r>
            <a:r>
              <a:t>, </a:t>
            </a:r>
            <a:r>
              <a:rPr>
                <a:solidFill>
                  <a:srgbClr val="0000FF"/>
                </a:solidFill>
              </a:rPr>
              <a:t>2</a:t>
            </a:r>
            <a:r>
              <a:t>, </a:t>
            </a:r>
            <a:r>
              <a:rPr>
                <a:solidFill>
                  <a:srgbClr val="0000FF"/>
                </a:solidFill>
              </a:rPr>
              <a:t>3</a:t>
            </a:r>
            <a:r>
              <a:t>].</a:t>
            </a:r>
            <a:r>
              <a:rPr b="1">
                <a:solidFill>
                  <a:srgbClr val="660E7A"/>
                </a:solidFill>
              </a:rPr>
              <a:t>should</a:t>
            </a:r>
            <a:r>
              <a:t>.be.</a:t>
            </a:r>
            <a:r>
              <a:rPr b="1">
                <a:solidFill>
                  <a:srgbClr val="660E7A"/>
                </a:solidFill>
              </a:rPr>
              <a:t>eql</a:t>
            </a:r>
            <a:r>
              <a:t>([</a:t>
            </a:r>
            <a:r>
              <a:rPr>
                <a:solidFill>
                  <a:srgbClr val="0000FF"/>
                </a:solidFill>
              </a:rPr>
              <a:t>1</a:t>
            </a:r>
            <a:r>
              <a:t>, </a:t>
            </a:r>
            <a:r>
              <a:rPr>
                <a:solidFill>
                  <a:srgbClr val="0000FF"/>
                </a:solidFill>
              </a:rPr>
              <a:t>2</a:t>
            </a:r>
            <a:r>
              <a:t>, </a:t>
            </a:r>
            <a:r>
              <a:rPr>
                <a:solidFill>
                  <a:srgbClr val="0000FF"/>
                </a:solidFill>
              </a:rPr>
              <a:t>3</a:t>
            </a:r>
            <a:r>
              <a:t>]);</a:t>
            </a:r>
          </a:p>
        </p:txBody>
      </p:sp>
      <p:grpSp>
        <p:nvGrpSpPr>
          <p:cNvPr id="401" name="Прямоугольник 3"/>
          <p:cNvGrpSpPr/>
          <p:nvPr/>
        </p:nvGrpSpPr>
        <p:grpSpPr>
          <a:xfrm>
            <a:off x="9816600" y="5229224"/>
            <a:ext cx="1080001" cy="1079507"/>
            <a:chOff x="0" y="0"/>
            <a:chExt cx="1079999" cy="1079505"/>
          </a:xfrm>
        </p:grpSpPr>
        <p:sp>
          <p:nvSpPr>
            <p:cNvPr id="399" name="Квадрат"/>
            <p:cNvSpPr/>
            <p:nvPr/>
          </p:nvSpPr>
          <p:spPr>
            <a:xfrm>
              <a:off x="0" y="-1"/>
              <a:ext cx="1080000" cy="1079507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JS"/>
            <p:cNvSpPr txBox="1"/>
            <p:nvPr/>
          </p:nvSpPr>
          <p:spPr>
            <a:xfrm>
              <a:off x="45720" y="189232"/>
              <a:ext cx="98856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0"/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402" name="TextBox 6"/>
          <p:cNvSpPr txBox="1"/>
          <p:nvPr/>
        </p:nvSpPr>
        <p:spPr>
          <a:xfrm>
            <a:off x="1341119" y="5470256"/>
            <a:ext cx="8845512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solidFill>
                  <a:schemeClr val="accent1"/>
                </a:solidFill>
              </a:defRPr>
            </a:pPr>
            <a:r>
              <a:t>Chai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поддерживает стиль </a:t>
            </a:r>
            <a:r>
              <a:rPr>
                <a:solidFill>
                  <a:srgbClr val="000000"/>
                </a:solidFill>
              </a:rPr>
              <a:t>should </a:t>
            </a:r>
            <a:r>
              <a:rPr>
                <a:solidFill>
                  <a:srgbClr val="000000"/>
                </a:solidFill>
              </a:rPr>
              <a:t>и </a:t>
            </a:r>
            <a:r>
              <a:rPr>
                <a:solidFill>
                  <a:srgbClr val="000000"/>
                </a:solidFill>
              </a:rPr>
              <a:t>expect</a:t>
            </a:r>
          </a:p>
        </p:txBody>
      </p:sp>
      <p:sp>
        <p:nvSpPr>
          <p:cNvPr id="403" name="TextBox 7"/>
          <p:cNvSpPr txBox="1"/>
          <p:nvPr/>
        </p:nvSpPr>
        <p:spPr>
          <a:xfrm rot="20788597">
            <a:off x="5312379" y="2951649"/>
            <a:ext cx="647339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>
                <a:solidFill>
                  <a:schemeClr val="accent1"/>
                </a:solidFill>
              </a:defRPr>
            </a:pPr>
            <a:r>
              <a:t>to</a:t>
            </a:r>
            <a:r>
              <a:t> и </a:t>
            </a:r>
            <a:r>
              <a:t>be </a:t>
            </a:r>
            <a:r>
              <a:t>– можно безболезненно убирать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Заголовок 2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ASSERT</a:t>
            </a:r>
          </a:p>
        </p:txBody>
      </p:sp>
      <p:pic>
        <p:nvPicPr>
          <p:cNvPr id="40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85460" y="5358919"/>
            <a:ext cx="1079501" cy="1079501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Rectangle 2"/>
          <p:cNvSpPr txBox="1"/>
          <p:nvPr>
            <p:ph type="body" sz="half" idx="1"/>
          </p:nvPr>
        </p:nvSpPr>
        <p:spPr>
          <a:xfrm>
            <a:off x="1283445" y="1645193"/>
            <a:ext cx="7766138" cy="3416321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 defTabSz="914400">
              <a:spcBef>
                <a:spcPts val="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Для python есть решения вроде FluentAssertions, но они мало используются.</a:t>
            </a:r>
            <a:br/>
            <a:br/>
            <a:r>
              <a:rPr b="1" sz="3400"/>
              <a:t>assertpy</a:t>
            </a:r>
            <a:endParaRPr b="1" sz="3400"/>
          </a:p>
          <a:p>
            <a:pPr defTabSz="914400">
              <a:spcBef>
                <a:spcPts val="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br/>
          </a:p>
        </p:txBody>
      </p:sp>
      <p:pic>
        <p:nvPicPr>
          <p:cNvPr id="408" name="Снимок экрана 2023-05-31 в 21.27.22.png" descr="Снимок экрана 2023-05-31 в 21.27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0164" y="4224036"/>
            <a:ext cx="7632701" cy="1117601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(https://github.com/assertpy/assertpy)"/>
          <p:cNvSpPr txBox="1"/>
          <p:nvPr/>
        </p:nvSpPr>
        <p:spPr>
          <a:xfrm>
            <a:off x="3534060" y="3548989"/>
            <a:ext cx="465817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</a:t>
            </a: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4" invalidUrl="" action="" tgtFrame="" tooltip="" history="1" highlightClick="0" endSnd="0"/>
              </a:rPr>
              <a:t>https://github.com/assertpy/assertpy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Объект 1"/>
          <p:cNvSpPr txBox="1"/>
          <p:nvPr>
            <p:ph type="body" sz="quarter" idx="1"/>
          </p:nvPr>
        </p:nvSpPr>
        <p:spPr>
          <a:xfrm>
            <a:off x="2472720" y="1628775"/>
            <a:ext cx="8401051" cy="107060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Action</a:t>
            </a:r>
            <a:r>
              <a:rPr>
                <a:solidFill>
                  <a:srgbClr val="000000"/>
                </a:solidFill>
              </a:rPr>
              <a:t> action = () =&gt; { </a:t>
            </a:r>
            <a:r>
              <a:rPr>
                <a:solidFill>
                  <a:srgbClr val="0000FF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z = x / y; };</a:t>
            </a:r>
            <a:endParaRPr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action.</a:t>
            </a:r>
            <a:r>
              <a:rPr>
                <a:solidFill>
                  <a:srgbClr val="008B8B"/>
                </a:solidFill>
              </a:rPr>
              <a:t>ShouldThrow</a:t>
            </a:r>
            <a:r>
              <a:t>&lt;</a:t>
            </a:r>
            <a:r>
              <a:rPr>
                <a:solidFill>
                  <a:srgbClr val="00008B"/>
                </a:solidFill>
              </a:rPr>
              <a:t>DivideByZeroException</a:t>
            </a:r>
            <a:r>
              <a:t>&gt;();</a:t>
            </a:r>
          </a:p>
        </p:txBody>
      </p:sp>
      <p:sp>
        <p:nvSpPr>
          <p:cNvPr id="412" name="Заголовок 2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Ожидание исключения</a:t>
            </a:r>
          </a:p>
        </p:txBody>
      </p:sp>
      <p:grpSp>
        <p:nvGrpSpPr>
          <p:cNvPr id="415" name="Прямоугольник 5"/>
          <p:cNvGrpSpPr/>
          <p:nvPr/>
        </p:nvGrpSpPr>
        <p:grpSpPr>
          <a:xfrm>
            <a:off x="1295468" y="1447754"/>
            <a:ext cx="720001" cy="1082041"/>
            <a:chOff x="0" y="0"/>
            <a:chExt cx="719999" cy="1082039"/>
          </a:xfrm>
        </p:grpSpPr>
        <p:sp>
          <p:nvSpPr>
            <p:cNvPr id="413" name="Квадрат"/>
            <p:cNvSpPr/>
            <p:nvPr/>
          </p:nvSpPr>
          <p:spPr>
            <a:xfrm>
              <a:off x="0" y="181020"/>
              <a:ext cx="720000" cy="72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4" name="C#"/>
            <p:cNvSpPr txBox="1"/>
            <p:nvPr/>
          </p:nvSpPr>
          <p:spPr>
            <a:xfrm>
              <a:off x="45719" y="0"/>
              <a:ext cx="628561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C#</a:t>
              </a:r>
            </a:p>
          </p:txBody>
        </p:sp>
      </p:grpSp>
      <p:sp>
        <p:nvSpPr>
          <p:cNvPr id="416" name="Объект 1"/>
          <p:cNvSpPr txBox="1"/>
          <p:nvPr/>
        </p:nvSpPr>
        <p:spPr>
          <a:xfrm>
            <a:off x="2564661" y="3137263"/>
            <a:ext cx="8309545" cy="122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331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expect(() =&gt; {</a:t>
            </a:r>
            <a:br/>
            <a:r>
              <a:t>    </a:t>
            </a:r>
            <a:r>
              <a:rPr b="1">
                <a:solidFill>
                  <a:srgbClr val="660E7A"/>
                </a:solidFill>
              </a:rPr>
              <a:t>z </a:t>
            </a:r>
            <a:r>
              <a:t>= </a:t>
            </a:r>
            <a:r>
              <a:rPr>
                <a:solidFill>
                  <a:srgbClr val="458383"/>
                </a:solidFill>
              </a:rPr>
              <a:t>x </a:t>
            </a:r>
            <a:r>
              <a:t>/ </a:t>
            </a:r>
            <a:r>
              <a:rPr>
                <a:solidFill>
                  <a:srgbClr val="458383"/>
                </a:solidFill>
              </a:rPr>
              <a:t>y</a:t>
            </a:r>
            <a:br>
              <a:rPr>
                <a:solidFill>
                  <a:srgbClr val="458383"/>
                </a:solidFill>
              </a:rPr>
            </a:br>
            <a:r>
              <a:t>}).to.</a:t>
            </a:r>
            <a:r>
              <a:rPr b="1">
                <a:solidFill>
                  <a:srgbClr val="660E7A"/>
                </a:solidFill>
              </a:rPr>
              <a:t>throw</a:t>
            </a:r>
            <a:r>
              <a:t>();</a:t>
            </a:r>
          </a:p>
        </p:txBody>
      </p:sp>
      <p:grpSp>
        <p:nvGrpSpPr>
          <p:cNvPr id="419" name="Прямоугольник 8"/>
          <p:cNvGrpSpPr/>
          <p:nvPr/>
        </p:nvGrpSpPr>
        <p:grpSpPr>
          <a:xfrm>
            <a:off x="1317794" y="3137263"/>
            <a:ext cx="720001" cy="720001"/>
            <a:chOff x="0" y="0"/>
            <a:chExt cx="719999" cy="719999"/>
          </a:xfrm>
        </p:grpSpPr>
        <p:sp>
          <p:nvSpPr>
            <p:cNvPr id="417" name="Квадрат"/>
            <p:cNvSpPr/>
            <p:nvPr/>
          </p:nvSpPr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JS"/>
            <p:cNvSpPr txBox="1"/>
            <p:nvPr/>
          </p:nvSpPr>
          <p:spPr>
            <a:xfrm>
              <a:off x="45720" y="66629"/>
              <a:ext cx="62856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/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420" name="Объект 1"/>
          <p:cNvSpPr txBox="1"/>
          <p:nvPr/>
        </p:nvSpPr>
        <p:spPr>
          <a:xfrm>
            <a:off x="2564661" y="5055790"/>
            <a:ext cx="8309545" cy="122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331">
              <a:spcBef>
                <a:spcPts val="500"/>
              </a:spcBef>
              <a:defRPr sz="2400">
                <a:latin typeface="Consolas"/>
                <a:ea typeface="Consolas"/>
                <a:cs typeface="Consolas"/>
                <a:sym typeface="Consolas"/>
              </a:defRPr>
            </a:lvl1pPr>
            <a:lvl2pPr indent="702076" defTabSz="914331">
              <a:spcBef>
                <a:spcPts val="500"/>
              </a:spcBef>
              <a:defRPr sz="2400">
                <a:latin typeface="Consolas"/>
                <a:ea typeface="Consolas"/>
                <a:cs typeface="Consolas"/>
                <a:sym typeface="Consolas"/>
              </a:defRPr>
            </a:lvl2pPr>
          </a:lstStyle>
          <a:p>
            <a:pPr>
              <a:defRPr>
                <a:solidFill>
                  <a:srgbClr val="00008B"/>
                </a:solidFill>
              </a:defRPr>
            </a:pPr>
            <a:r>
              <a:rPr>
                <a:solidFill>
                  <a:srgbClr val="000000"/>
                </a:solidFill>
              </a:rPr>
              <a:t>with pytest.raises(ZeroDivisionError):</a:t>
            </a:r>
            <a:endParaRPr>
              <a:solidFill>
                <a:srgbClr val="000000"/>
              </a:solidFill>
            </a:endParaRPr>
          </a:p>
          <a:p>
            <a:pPr lvl="1">
              <a:defRPr>
                <a:solidFill>
                  <a:srgbClr val="00008B"/>
                </a:solidFill>
              </a:defRPr>
            </a:pPr>
            <a:r>
              <a:rPr>
                <a:solidFill>
                  <a:srgbClr val="000000"/>
                </a:solidFill>
              </a:rPr>
              <a:t>z = x / y</a:t>
            </a:r>
          </a:p>
        </p:txBody>
      </p:sp>
      <p:pic>
        <p:nvPicPr>
          <p:cNvPr id="421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7794" y="5213425"/>
            <a:ext cx="720001" cy="7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Объект 5"/>
          <p:cNvSpPr txBox="1"/>
          <p:nvPr>
            <p:ph type="body" sz="quarter" idx="1"/>
          </p:nvPr>
        </p:nvSpPr>
        <p:spPr>
          <a:xfrm>
            <a:off x="2495549" y="1628779"/>
            <a:ext cx="7200901" cy="1690500"/>
          </a:xfrm>
          <a:prstGeom prst="rect">
            <a:avLst/>
          </a:prstGeom>
        </p:spPr>
        <p:txBody>
          <a:bodyPr/>
          <a:lstStyle/>
          <a:p>
            <a:pPr defTabSz="676605">
              <a:spcBef>
                <a:spcPts val="400"/>
              </a:spcBef>
              <a:defRPr sz="1776"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00007F"/>
                </a:solidFill>
              </a:rPr>
              <a:t>Test</a:t>
            </a:r>
            <a:r>
              <a:t>, </a:t>
            </a:r>
            <a:r>
              <a:rPr>
                <a:solidFill>
                  <a:srgbClr val="00007F"/>
                </a:solidFill>
              </a:rPr>
              <a:t>Timeout</a:t>
            </a:r>
            <a:r>
              <a:t>(1000)]</a:t>
            </a:r>
          </a:p>
          <a:p>
            <a:pPr defTabSz="676605">
              <a:spcBef>
                <a:spcPts val="400"/>
              </a:spcBef>
              <a:defRPr sz="1776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B91AF"/>
                </a:solidFill>
              </a:rPr>
              <a:t>ShouldDoInTimeout</a:t>
            </a:r>
            <a:r>
              <a:rPr>
                <a:solidFill>
                  <a:srgbClr val="0000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defTabSz="676605">
              <a:spcBef>
                <a:spcPts val="400"/>
              </a:spcBef>
              <a:defRPr sz="1776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defTabSz="676605">
              <a:spcBef>
                <a:spcPts val="400"/>
              </a:spcBef>
              <a:defRPr sz="1776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</a:p>
          <a:p>
            <a:pPr defTabSz="676605">
              <a:spcBef>
                <a:spcPts val="400"/>
              </a:spcBef>
              <a:defRPr sz="1776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426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Ограничение по времени</a:t>
            </a:r>
          </a:p>
        </p:txBody>
      </p:sp>
      <p:sp>
        <p:nvSpPr>
          <p:cNvPr id="427" name="Rectangle 1"/>
          <p:cNvSpPr txBox="1"/>
          <p:nvPr/>
        </p:nvSpPr>
        <p:spPr>
          <a:xfrm>
            <a:off x="2372918" y="3656497"/>
            <a:ext cx="7398028" cy="12725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it(</a:t>
            </a:r>
            <a:r>
              <a:rPr b="1">
                <a:solidFill>
                  <a:srgbClr val="008000"/>
                </a:solidFill>
              </a:rPr>
              <a:t>"should do in timeout"</a:t>
            </a:r>
            <a:r>
              <a:t>, () =&gt; {</a:t>
            </a:r>
            <a:br/>
            <a:r>
              <a:t>    …</a:t>
            </a:r>
            <a:br/>
            <a:r>
              <a:t>}).timeout(</a:t>
            </a:r>
            <a:r>
              <a:rPr>
                <a:solidFill>
                  <a:srgbClr val="0000FF"/>
                </a:solidFill>
              </a:rPr>
              <a:t>1000</a:t>
            </a:r>
            <a:r>
              <a:t>);</a:t>
            </a:r>
          </a:p>
        </p:txBody>
      </p:sp>
      <p:grpSp>
        <p:nvGrpSpPr>
          <p:cNvPr id="430" name="Прямоугольник 6"/>
          <p:cNvGrpSpPr/>
          <p:nvPr/>
        </p:nvGrpSpPr>
        <p:grpSpPr>
          <a:xfrm>
            <a:off x="1295468" y="1447754"/>
            <a:ext cx="720001" cy="1082041"/>
            <a:chOff x="0" y="0"/>
            <a:chExt cx="719999" cy="1082039"/>
          </a:xfrm>
        </p:grpSpPr>
        <p:sp>
          <p:nvSpPr>
            <p:cNvPr id="428" name="Квадрат"/>
            <p:cNvSpPr/>
            <p:nvPr/>
          </p:nvSpPr>
          <p:spPr>
            <a:xfrm>
              <a:off x="0" y="181020"/>
              <a:ext cx="720000" cy="72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9" name="C#"/>
            <p:cNvSpPr txBox="1"/>
            <p:nvPr/>
          </p:nvSpPr>
          <p:spPr>
            <a:xfrm>
              <a:off x="45719" y="0"/>
              <a:ext cx="628561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C#</a:t>
              </a:r>
            </a:p>
          </p:txBody>
        </p:sp>
      </p:grpSp>
      <p:grpSp>
        <p:nvGrpSpPr>
          <p:cNvPr id="433" name="Прямоугольник 10"/>
          <p:cNvGrpSpPr/>
          <p:nvPr/>
        </p:nvGrpSpPr>
        <p:grpSpPr>
          <a:xfrm>
            <a:off x="1220406" y="3600269"/>
            <a:ext cx="720001" cy="720001"/>
            <a:chOff x="0" y="0"/>
            <a:chExt cx="719999" cy="719999"/>
          </a:xfrm>
        </p:grpSpPr>
        <p:sp>
          <p:nvSpPr>
            <p:cNvPr id="431" name="Квадрат"/>
            <p:cNvSpPr/>
            <p:nvPr/>
          </p:nvSpPr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JS"/>
            <p:cNvSpPr txBox="1"/>
            <p:nvPr/>
          </p:nvSpPr>
          <p:spPr>
            <a:xfrm>
              <a:off x="45720" y="66629"/>
              <a:ext cx="62856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/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434" name="Объект 5"/>
          <p:cNvSpPr txBox="1"/>
          <p:nvPr/>
        </p:nvSpPr>
        <p:spPr>
          <a:xfrm>
            <a:off x="2526360" y="5266255"/>
            <a:ext cx="7139280" cy="1558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914331">
              <a:spcBef>
                <a:spcPts val="500"/>
              </a:spcBef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7F"/>
                </a:solidFill>
              </a:rPr>
              <a:t>@pytest.mark.timeout</a:t>
            </a:r>
            <a:r>
              <a:t>(3)</a:t>
            </a:r>
          </a:p>
          <a:p>
            <a:pPr defTabSz="914331">
              <a:spcBef>
                <a:spcPts val="500"/>
              </a:spcBef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test_operation_with_timeout</a:t>
            </a:r>
            <a:r>
              <a:t>():</a:t>
            </a:r>
          </a:p>
          <a:p>
            <a:pPr defTabSz="914331">
              <a:spcBef>
                <a:spcPts val="500"/>
              </a:spcBef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...</a:t>
            </a:r>
          </a:p>
        </p:txBody>
      </p:sp>
      <p:pic>
        <p:nvPicPr>
          <p:cNvPr id="43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0406" y="5390744"/>
            <a:ext cx="7200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С плагином pytest-timeout"/>
          <p:cNvSpPr txBox="1"/>
          <p:nvPr/>
        </p:nvSpPr>
        <p:spPr>
          <a:xfrm>
            <a:off x="7319153" y="6213426"/>
            <a:ext cx="324370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С плагином pytest-timeout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Объект 2"/>
          <p:cNvSpPr txBox="1"/>
          <p:nvPr>
            <p:ph type="body" idx="1"/>
          </p:nvPr>
        </p:nvSpPr>
        <p:spPr>
          <a:xfrm>
            <a:off x="1295399" y="1628779"/>
            <a:ext cx="9601135" cy="467995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 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7F"/>
                </a:solidFill>
              </a:rPr>
              <a:t>Superman_Should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	[</a:t>
            </a:r>
            <a:r>
              <a:rPr>
                <a:solidFill>
                  <a:srgbClr val="00007F"/>
                </a:solidFill>
              </a:rPr>
              <a:t>Test</a:t>
            </a:r>
            <a:r>
              <a:t>]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</a:t>
            </a:r>
            <a:r>
              <a:rPr>
                <a:solidFill>
                  <a:srgbClr val="0000FF"/>
                </a:solidFill>
              </a:rPr>
              <a:t>void</a:t>
            </a:r>
            <a:r>
              <a:t> </a:t>
            </a:r>
            <a:r>
              <a:rPr>
                <a:solidFill>
                  <a:srgbClr val="2B91AF"/>
                </a:solidFill>
              </a:rPr>
              <a:t>SaveKittenFromTree</a:t>
            </a:r>
            <a:r>
              <a:t>(){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		…</a:t>
            </a:r>
            <a:br/>
            <a:r>
              <a:t>		superman.</a:t>
            </a:r>
            <a:r>
              <a:rPr>
                <a:solidFill>
                  <a:srgbClr val="2B91AF"/>
                </a:solidFill>
              </a:rPr>
              <a:t>Act</a:t>
            </a:r>
            <a:r>
              <a:t>();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		</a:t>
            </a:r>
            <a:r>
              <a:rPr>
                <a:solidFill>
                  <a:srgbClr val="00007F"/>
                </a:solidFill>
              </a:rPr>
              <a:t>Assert</a:t>
            </a:r>
            <a:r>
              <a:t>.</a:t>
            </a:r>
            <a:r>
              <a:rPr>
                <a:solidFill>
                  <a:srgbClr val="2B91AF"/>
                </a:solidFill>
              </a:rPr>
              <a:t>IsTrue</a:t>
            </a:r>
            <a:r>
              <a:t>(kitten.</a:t>
            </a:r>
            <a:r>
              <a:rPr>
                <a:solidFill>
                  <a:srgbClr val="2B91AF"/>
                </a:solidFill>
              </a:rPr>
              <a:t>IsSaved</a:t>
            </a:r>
            <a:r>
              <a:t>());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	}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	[</a:t>
            </a:r>
            <a:r>
              <a:rPr>
                <a:solidFill>
                  <a:srgbClr val="00007F"/>
                </a:solidFill>
              </a:rPr>
              <a:t>Test</a:t>
            </a:r>
            <a:r>
              <a:t>]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</a:t>
            </a:r>
            <a:r>
              <a:rPr>
                <a:solidFill>
                  <a:srgbClr val="0000FF"/>
                </a:solidFill>
              </a:rPr>
              <a:t>void</a:t>
            </a:r>
            <a:r>
              <a:t> </a:t>
            </a:r>
            <a:r>
              <a:rPr>
                <a:solidFill>
                  <a:srgbClr val="2B91AF"/>
                </a:solidFill>
              </a:rPr>
              <a:t>WearRedBlueSuit_WhenAtWork</a:t>
            </a:r>
            <a:r>
              <a:t>(){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		…</a:t>
            </a:r>
            <a:br/>
            <a:r>
              <a:t>	}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239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Тесты как спецификация</a:t>
            </a:r>
          </a:p>
        </p:txBody>
      </p:sp>
      <p:grpSp>
        <p:nvGrpSpPr>
          <p:cNvPr id="242" name="Прямоугольник 3"/>
          <p:cNvGrpSpPr/>
          <p:nvPr/>
        </p:nvGrpSpPr>
        <p:grpSpPr>
          <a:xfrm>
            <a:off x="9816533" y="5229219"/>
            <a:ext cx="1080001" cy="1079506"/>
            <a:chOff x="0" y="0"/>
            <a:chExt cx="1079999" cy="1079505"/>
          </a:xfrm>
        </p:grpSpPr>
        <p:sp>
          <p:nvSpPr>
            <p:cNvPr id="240" name="Квадрат"/>
            <p:cNvSpPr/>
            <p:nvPr/>
          </p:nvSpPr>
          <p:spPr>
            <a:xfrm>
              <a:off x="0" y="-1"/>
              <a:ext cx="1080000" cy="1079507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C#"/>
            <p:cNvSpPr txBox="1"/>
            <p:nvPr/>
          </p:nvSpPr>
          <p:spPr>
            <a:xfrm>
              <a:off x="45720" y="189232"/>
              <a:ext cx="98856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C#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Объект 1"/>
          <p:cNvSpPr txBox="1"/>
          <p:nvPr>
            <p:ph type="body" sz="quarter" idx="1"/>
          </p:nvPr>
        </p:nvSpPr>
        <p:spPr>
          <a:xfrm>
            <a:off x="2543644" y="1625715"/>
            <a:ext cx="4049967" cy="1834798"/>
          </a:xfrm>
          <a:prstGeom prst="rect">
            <a:avLst/>
          </a:prstGeom>
        </p:spPr>
        <p:txBody>
          <a:bodyPr/>
          <a:lstStyle/>
          <a:p>
            <a:pPr defTabSz="731465">
              <a:spcBef>
                <a:spcPts val="400"/>
              </a:spcBef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00008B"/>
                </a:solidFill>
              </a:rPr>
              <a:t>Test</a:t>
            </a:r>
            <a:r>
              <a:t>, </a:t>
            </a:r>
            <a:r>
              <a:rPr>
                <a:solidFill>
                  <a:srgbClr val="00008B"/>
                </a:solidFill>
              </a:rPr>
              <a:t>Category</a:t>
            </a:r>
            <a:r>
              <a:t>(</a:t>
            </a:r>
            <a:r>
              <a:rPr>
                <a:solidFill>
                  <a:srgbClr val="A31515"/>
                </a:solidFill>
              </a:rPr>
              <a:t>"Smokie"</a:t>
            </a:r>
            <a:r>
              <a:t>)]</a:t>
            </a:r>
          </a:p>
          <a:p>
            <a:pPr defTabSz="731465">
              <a:spcBef>
                <a:spcPts val="400"/>
              </a:spcBef>
              <a:defRPr sz="192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B8B"/>
                </a:solidFill>
              </a:rPr>
              <a:t>Test</a:t>
            </a:r>
            <a:r>
              <a:rPr>
                <a:solidFill>
                  <a:srgbClr val="0000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defTabSz="731465">
              <a:spcBef>
                <a:spcPts val="400"/>
              </a:spcBef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defTabSz="731465">
              <a:spcBef>
                <a:spcPts val="400"/>
              </a:spcBef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t>…</a:t>
            </a:r>
          </a:p>
          <a:p>
            <a:pPr defTabSz="731465">
              <a:spcBef>
                <a:spcPts val="400"/>
              </a:spcBef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441" name="Заголовок 2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Выбор тестов для прогона</a:t>
            </a:r>
          </a:p>
        </p:txBody>
      </p:sp>
      <p:sp>
        <p:nvSpPr>
          <p:cNvPr id="442" name="Rectangle 1"/>
          <p:cNvSpPr/>
          <p:nvPr/>
        </p:nvSpPr>
        <p:spPr>
          <a:xfrm>
            <a:off x="2660099" y="3499246"/>
            <a:ext cx="6871802" cy="11201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it.only(</a:t>
            </a:r>
            <a:r>
              <a:rPr b="1">
                <a:solidFill>
                  <a:srgbClr val="008000"/>
                </a:solidFill>
              </a:rPr>
              <a:t>"only you"</a:t>
            </a:r>
            <a:r>
              <a:t>, () =&gt; {...});</a:t>
            </a:r>
            <a:br/>
            <a:br/>
            <a:r>
              <a:t>it.skip(</a:t>
            </a:r>
            <a:r>
              <a:rPr b="1">
                <a:solidFill>
                  <a:srgbClr val="008000"/>
                </a:solidFill>
              </a:rPr>
              <a:t>"crashed test"</a:t>
            </a:r>
            <a:r>
              <a:t>, () =&gt; {...});</a:t>
            </a:r>
          </a:p>
        </p:txBody>
      </p:sp>
      <p:grpSp>
        <p:nvGrpSpPr>
          <p:cNvPr id="445" name="Прямоугольник 5"/>
          <p:cNvGrpSpPr/>
          <p:nvPr/>
        </p:nvGrpSpPr>
        <p:grpSpPr>
          <a:xfrm>
            <a:off x="1295468" y="1447754"/>
            <a:ext cx="720001" cy="1082041"/>
            <a:chOff x="0" y="0"/>
            <a:chExt cx="719999" cy="1082039"/>
          </a:xfrm>
        </p:grpSpPr>
        <p:sp>
          <p:nvSpPr>
            <p:cNvPr id="443" name="Квадрат"/>
            <p:cNvSpPr/>
            <p:nvPr/>
          </p:nvSpPr>
          <p:spPr>
            <a:xfrm>
              <a:off x="0" y="181020"/>
              <a:ext cx="720000" cy="72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4" name="C#"/>
            <p:cNvSpPr txBox="1"/>
            <p:nvPr/>
          </p:nvSpPr>
          <p:spPr>
            <a:xfrm>
              <a:off x="45719" y="0"/>
              <a:ext cx="628561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C#</a:t>
              </a:r>
            </a:p>
          </p:txBody>
        </p:sp>
      </p:grpSp>
      <p:grpSp>
        <p:nvGrpSpPr>
          <p:cNvPr id="448" name="Прямоугольник 7"/>
          <p:cNvGrpSpPr/>
          <p:nvPr/>
        </p:nvGrpSpPr>
        <p:grpSpPr>
          <a:xfrm>
            <a:off x="1295468" y="3603127"/>
            <a:ext cx="720001" cy="720001"/>
            <a:chOff x="0" y="0"/>
            <a:chExt cx="719999" cy="719999"/>
          </a:xfrm>
        </p:grpSpPr>
        <p:sp>
          <p:nvSpPr>
            <p:cNvPr id="446" name="Квадрат"/>
            <p:cNvSpPr/>
            <p:nvPr/>
          </p:nvSpPr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7" name="JS"/>
            <p:cNvSpPr txBox="1"/>
            <p:nvPr/>
          </p:nvSpPr>
          <p:spPr>
            <a:xfrm>
              <a:off x="45720" y="66629"/>
              <a:ext cx="62856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/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449" name="Объект 5"/>
          <p:cNvSpPr txBox="1"/>
          <p:nvPr/>
        </p:nvSpPr>
        <p:spPr>
          <a:xfrm>
            <a:off x="2526360" y="5037806"/>
            <a:ext cx="7139280" cy="1558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76605">
              <a:spcBef>
                <a:spcPts val="400"/>
              </a:spcBef>
              <a:defRPr sz="1776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7F"/>
                </a:solidFill>
              </a:rPr>
              <a:t>@pytest.mark.my_test_mark</a:t>
            </a:r>
          </a:p>
          <a:p>
            <a:pPr defTabSz="676605">
              <a:spcBef>
                <a:spcPts val="400"/>
              </a:spcBef>
              <a:defRPr sz="1776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test_some</a:t>
            </a:r>
            <a:r>
              <a:t>():</a:t>
            </a:r>
          </a:p>
          <a:p>
            <a:pPr defTabSz="676605">
              <a:spcBef>
                <a:spcPts val="400"/>
              </a:spcBef>
              <a:defRPr sz="1776">
                <a:latin typeface="Consolas"/>
                <a:ea typeface="Consolas"/>
                <a:cs typeface="Consolas"/>
                <a:sym typeface="Consolas"/>
              </a:defRPr>
            </a:pPr>
            <a:r>
              <a:t>   ...</a:t>
            </a:r>
            <a:br/>
            <a:br/>
            <a:r>
              <a:t>pytest -m my_test_mark</a:t>
            </a:r>
          </a:p>
        </p:txBody>
      </p:sp>
      <p:pic>
        <p:nvPicPr>
          <p:cNvPr id="45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0406" y="5162294"/>
            <a:ext cx="720001" cy="7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1" name="Объект 5"/>
          <p:cNvSpPr txBox="1"/>
          <p:nvPr/>
        </p:nvSpPr>
        <p:spPr>
          <a:xfrm>
            <a:off x="8283960" y="5037806"/>
            <a:ext cx="2719548" cy="1558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676605">
              <a:spcBef>
                <a:spcPts val="400"/>
              </a:spcBef>
              <a:defRPr sz="1776">
                <a:latin typeface="Consolas"/>
                <a:ea typeface="Consolas"/>
                <a:cs typeface="Consolas"/>
                <a:sym typeface="Consolas"/>
              </a:defRPr>
            </a:pPr>
            <a:r>
              <a:t>А также </a:t>
            </a:r>
            <a:br/>
            <a:r>
              <a:rPr>
                <a:solidFill>
                  <a:srgbClr val="00007F"/>
                </a:solidFill>
              </a:rPr>
              <a:t>@pytest.mark.skip </a:t>
            </a:r>
            <a:endParaRPr>
              <a:solidFill>
                <a:srgbClr val="00007F"/>
              </a:solidFill>
            </a:endParaRPr>
          </a:p>
          <a:p>
            <a:pPr defTabSz="676605">
              <a:spcBef>
                <a:spcPts val="400"/>
              </a:spcBef>
              <a:defRPr sz="1776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7F"/>
                </a:solidFill>
              </a:rPr>
              <a:t>@pytest.mark.xfail</a:t>
            </a:r>
            <a:endParaRPr>
              <a:solidFill>
                <a:srgbClr val="00007F"/>
              </a:solidFill>
            </a:endParaRPr>
          </a:p>
          <a:p>
            <a:pPr defTabSz="676605">
              <a:spcBef>
                <a:spcPts val="400"/>
              </a:spcBef>
              <a:defRPr sz="1776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676605">
              <a:spcBef>
                <a:spcPts val="400"/>
              </a:spcBef>
              <a:defRPr sz="1776">
                <a:latin typeface="Consolas"/>
                <a:ea typeface="Consolas"/>
                <a:cs typeface="Consolas"/>
                <a:sym typeface="Consolas"/>
              </a:defRPr>
            </a:pPr>
            <a:r>
              <a:t>и другие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Live Templates</a:t>
            </a:r>
          </a:p>
        </p:txBody>
      </p:sp>
      <p:sp>
        <p:nvSpPr>
          <p:cNvPr id="454" name="Объект 2"/>
          <p:cNvSpPr txBox="1"/>
          <p:nvPr>
            <p:ph type="body" sz="half" idx="1"/>
          </p:nvPr>
        </p:nvSpPr>
        <p:spPr>
          <a:xfrm>
            <a:off x="2495550" y="1628775"/>
            <a:ext cx="8386396" cy="2232944"/>
          </a:xfrm>
          <a:prstGeom prst="rect">
            <a:avLst/>
          </a:prstGeom>
        </p:spPr>
        <p:txBody>
          <a:bodyPr/>
          <a:lstStyle/>
          <a:p>
            <a:pPr defTabSz="877758">
              <a:spcBef>
                <a:spcPts val="400"/>
              </a:spcBef>
              <a:defRPr sz="1919"/>
            </a:pPr>
            <a:r>
              <a:t>Открыть </a:t>
            </a:r>
            <a:r>
              <a:t>Resharper → Tools → Templates Explorer</a:t>
            </a:r>
          </a:p>
          <a:p>
            <a:pPr defTabSz="877758">
              <a:spcBef>
                <a:spcPts val="400"/>
              </a:spcBef>
              <a:defRPr sz="1919"/>
            </a:pPr>
            <a:r>
              <a:t>Импортировать </a:t>
            </a:r>
            <a:r>
              <a:t>tests-templates.DotSettings</a:t>
            </a:r>
          </a:p>
          <a:p>
            <a:pPr defTabSz="877758">
              <a:defRPr sz="1919"/>
            </a:pPr>
          </a:p>
          <a:p>
            <a:pPr defTabSz="877758">
              <a:spcBef>
                <a:spcPts val="400"/>
              </a:spcBef>
              <a:defRPr sz="1919"/>
            </a:pPr>
            <a:r>
              <a:t>tf — TestFixture</a:t>
            </a:r>
          </a:p>
          <a:p>
            <a:pPr defTabSz="877758">
              <a:spcBef>
                <a:spcPts val="400"/>
              </a:spcBef>
              <a:defRPr sz="1919"/>
            </a:pPr>
            <a:r>
              <a:t>tt — Test</a:t>
            </a:r>
          </a:p>
          <a:p>
            <a:pPr defTabSz="877758">
              <a:spcBef>
                <a:spcPts val="400"/>
              </a:spcBef>
              <a:defRPr sz="1919"/>
            </a:pPr>
            <a:r>
              <a:t>su — SetUp</a:t>
            </a:r>
          </a:p>
        </p:txBody>
      </p:sp>
      <p:sp>
        <p:nvSpPr>
          <p:cNvPr id="455" name="Объект 3"/>
          <p:cNvSpPr txBox="1"/>
          <p:nvPr/>
        </p:nvSpPr>
        <p:spPr>
          <a:xfrm>
            <a:off x="2541270" y="4075110"/>
            <a:ext cx="8294956" cy="2233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813755">
              <a:spcBef>
                <a:spcPts val="400"/>
              </a:spcBef>
              <a:defRPr sz="1779"/>
            </a:pPr>
            <a:r>
              <a:t>Копировать </a:t>
            </a:r>
            <a:r>
              <a:t>Mocha.xml</a:t>
            </a:r>
            <a:r>
              <a:t> в </a:t>
            </a:r>
            <a:r>
              <a:rPr sz="1602"/>
              <a:t>%USERPROFILE%\.WebStormNN\config\templates</a:t>
            </a:r>
          </a:p>
          <a:p>
            <a:pPr defTabSz="813755">
              <a:spcBef>
                <a:spcPts val="400"/>
              </a:spcBef>
              <a:defRPr sz="1779"/>
            </a:pPr>
            <a:r>
              <a:t>Открыть </a:t>
            </a:r>
            <a:r>
              <a:t>File → Settings → Editor → Live Templates</a:t>
            </a:r>
          </a:p>
          <a:p>
            <a:pPr defTabSz="813755">
              <a:spcBef>
                <a:spcPts val="600"/>
              </a:spcBef>
              <a:defRPr sz="1779"/>
            </a:pPr>
          </a:p>
          <a:p>
            <a:pPr defTabSz="813755">
              <a:spcBef>
                <a:spcPts val="400"/>
              </a:spcBef>
              <a:defRPr sz="1779"/>
            </a:pPr>
            <a:r>
              <a:t>desc — describe</a:t>
            </a:r>
            <a:endParaRPr sz="2848"/>
          </a:p>
          <a:p>
            <a:pPr defTabSz="813755">
              <a:spcBef>
                <a:spcPts val="400"/>
              </a:spcBef>
              <a:defRPr sz="1779"/>
            </a:pPr>
            <a:r>
              <a:t>it — it</a:t>
            </a:r>
          </a:p>
          <a:p>
            <a:pPr defTabSz="813755">
              <a:spcBef>
                <a:spcPts val="400"/>
              </a:spcBef>
              <a:defRPr sz="1779"/>
            </a:pPr>
            <a:r>
              <a:t>before — beforeEach</a:t>
            </a:r>
          </a:p>
        </p:txBody>
      </p:sp>
      <p:grpSp>
        <p:nvGrpSpPr>
          <p:cNvPr id="458" name="Прямоугольник 4"/>
          <p:cNvGrpSpPr/>
          <p:nvPr/>
        </p:nvGrpSpPr>
        <p:grpSpPr>
          <a:xfrm>
            <a:off x="1295468" y="1447754"/>
            <a:ext cx="720001" cy="1082041"/>
            <a:chOff x="0" y="0"/>
            <a:chExt cx="719999" cy="1082039"/>
          </a:xfrm>
        </p:grpSpPr>
        <p:sp>
          <p:nvSpPr>
            <p:cNvPr id="456" name="Квадрат"/>
            <p:cNvSpPr/>
            <p:nvPr/>
          </p:nvSpPr>
          <p:spPr>
            <a:xfrm>
              <a:off x="0" y="181020"/>
              <a:ext cx="720000" cy="72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C#"/>
            <p:cNvSpPr txBox="1"/>
            <p:nvPr/>
          </p:nvSpPr>
          <p:spPr>
            <a:xfrm>
              <a:off x="45719" y="0"/>
              <a:ext cx="628561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C#</a:t>
              </a:r>
            </a:p>
          </p:txBody>
        </p:sp>
      </p:grpSp>
      <p:grpSp>
        <p:nvGrpSpPr>
          <p:cNvPr id="461" name="Прямоугольник 5"/>
          <p:cNvGrpSpPr/>
          <p:nvPr/>
        </p:nvGrpSpPr>
        <p:grpSpPr>
          <a:xfrm>
            <a:off x="1304572" y="4075110"/>
            <a:ext cx="720001" cy="720001"/>
            <a:chOff x="0" y="0"/>
            <a:chExt cx="719999" cy="719999"/>
          </a:xfrm>
        </p:grpSpPr>
        <p:sp>
          <p:nvSpPr>
            <p:cNvPr id="459" name="Квадрат"/>
            <p:cNvSpPr/>
            <p:nvPr/>
          </p:nvSpPr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JS"/>
            <p:cNvSpPr txBox="1"/>
            <p:nvPr/>
          </p:nvSpPr>
          <p:spPr>
            <a:xfrm>
              <a:off x="45720" y="66629"/>
              <a:ext cx="62856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/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HotKeys</a:t>
            </a:r>
          </a:p>
        </p:txBody>
      </p:sp>
      <p:sp>
        <p:nvSpPr>
          <p:cNvPr id="464" name="Объект 2"/>
          <p:cNvSpPr txBox="1"/>
          <p:nvPr>
            <p:ph type="body" sz="quarter" idx="1"/>
          </p:nvPr>
        </p:nvSpPr>
        <p:spPr>
          <a:xfrm>
            <a:off x="2495550" y="1628775"/>
            <a:ext cx="8386396" cy="720000"/>
          </a:xfrm>
          <a:prstGeom prst="rect">
            <a:avLst/>
          </a:prstGeom>
        </p:spPr>
        <p:txBody>
          <a:bodyPr/>
          <a:lstStyle/>
          <a:p>
            <a:pPr/>
            <a:r>
              <a:t>Ctrl+T+R </a:t>
            </a:r>
            <a:r>
              <a:t>или</a:t>
            </a:r>
            <a:r>
              <a:t> Ctrl+U+R — Run tests</a:t>
            </a:r>
          </a:p>
        </p:txBody>
      </p:sp>
      <p:sp>
        <p:nvSpPr>
          <p:cNvPr id="465" name="Объект 3"/>
          <p:cNvSpPr txBox="1"/>
          <p:nvPr/>
        </p:nvSpPr>
        <p:spPr>
          <a:xfrm>
            <a:off x="2566871" y="3245477"/>
            <a:ext cx="8294956" cy="72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331">
              <a:spcBef>
                <a:spcPts val="700"/>
              </a:spcBef>
              <a:defRPr sz="3200"/>
            </a:lvl1pPr>
          </a:lstStyle>
          <a:p>
            <a:pPr/>
            <a:r>
              <a:t>Alt+Shift+R — Rerun tests</a:t>
            </a:r>
          </a:p>
        </p:txBody>
      </p:sp>
      <p:grpSp>
        <p:nvGrpSpPr>
          <p:cNvPr id="468" name="Прямоугольник 4"/>
          <p:cNvGrpSpPr/>
          <p:nvPr/>
        </p:nvGrpSpPr>
        <p:grpSpPr>
          <a:xfrm>
            <a:off x="1295468" y="1447754"/>
            <a:ext cx="720001" cy="1082041"/>
            <a:chOff x="0" y="0"/>
            <a:chExt cx="719999" cy="1082039"/>
          </a:xfrm>
        </p:grpSpPr>
        <p:sp>
          <p:nvSpPr>
            <p:cNvPr id="466" name="Квадрат"/>
            <p:cNvSpPr/>
            <p:nvPr/>
          </p:nvSpPr>
          <p:spPr>
            <a:xfrm>
              <a:off x="0" y="181020"/>
              <a:ext cx="720000" cy="72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7" name="C#"/>
            <p:cNvSpPr txBox="1"/>
            <p:nvPr/>
          </p:nvSpPr>
          <p:spPr>
            <a:xfrm>
              <a:off x="45719" y="0"/>
              <a:ext cx="628561" cy="1082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C#</a:t>
              </a:r>
            </a:p>
          </p:txBody>
        </p:sp>
      </p:grpSp>
      <p:grpSp>
        <p:nvGrpSpPr>
          <p:cNvPr id="471" name="Прямоугольник 6"/>
          <p:cNvGrpSpPr/>
          <p:nvPr/>
        </p:nvGrpSpPr>
        <p:grpSpPr>
          <a:xfrm>
            <a:off x="1330173" y="3245477"/>
            <a:ext cx="720001" cy="720001"/>
            <a:chOff x="0" y="0"/>
            <a:chExt cx="719999" cy="719999"/>
          </a:xfrm>
        </p:grpSpPr>
        <p:sp>
          <p:nvSpPr>
            <p:cNvPr id="469" name="Квадрат"/>
            <p:cNvSpPr/>
            <p:nvPr/>
          </p:nvSpPr>
          <p:spPr>
            <a:xfrm>
              <a:off x="0" y="0"/>
              <a:ext cx="720000" cy="72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0" name="JS"/>
            <p:cNvSpPr txBox="1"/>
            <p:nvPr/>
          </p:nvSpPr>
          <p:spPr>
            <a:xfrm>
              <a:off x="45720" y="66629"/>
              <a:ext cx="62856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/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472" name="Объект 3"/>
          <p:cNvSpPr txBox="1"/>
          <p:nvPr/>
        </p:nvSpPr>
        <p:spPr>
          <a:xfrm>
            <a:off x="2566871" y="5103885"/>
            <a:ext cx="8294956" cy="72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331">
              <a:spcBef>
                <a:spcPts val="700"/>
              </a:spcBef>
              <a:defRPr sz="3200"/>
            </a:lvl1pPr>
          </a:lstStyle>
          <a:p>
            <a:pPr/>
            <a:r>
              <a:t>Ctrl + Shirt + R — Run/Rerun tests</a:t>
            </a:r>
          </a:p>
        </p:txBody>
      </p:sp>
      <p:pic>
        <p:nvPicPr>
          <p:cNvPr id="47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0173" y="5103885"/>
            <a:ext cx="720001" cy="72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Заголовок 1"/>
          <p:cNvSpPr txBox="1"/>
          <p:nvPr>
            <p:ph type="title"/>
          </p:nvPr>
        </p:nvSpPr>
        <p:spPr>
          <a:xfrm>
            <a:off x="1300501" y="3429046"/>
            <a:ext cx="9601067" cy="180022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challenge</a:t>
            </a:r>
          </a:p>
        </p:txBody>
      </p:sp>
      <p:pic>
        <p:nvPicPr>
          <p:cNvPr id="476" name="Рисунок 3" descr="Рисунок 3"/>
          <p:cNvPicPr>
            <a:picLocks noChangeAspect="1"/>
          </p:cNvPicPr>
          <p:nvPr/>
        </p:nvPicPr>
        <p:blipFill>
          <a:blip r:embed="rId3">
            <a:extLst/>
          </a:blip>
          <a:srcRect l="17195" t="2751" r="14764" b="12202"/>
          <a:stretch>
            <a:fillRect/>
          </a:stretch>
        </p:blipFill>
        <p:spPr>
          <a:xfrm>
            <a:off x="4661171" y="549274"/>
            <a:ext cx="2879726" cy="2879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Объект 2"/>
          <p:cNvSpPr txBox="1"/>
          <p:nvPr>
            <p:ph type="body" idx="1"/>
          </p:nvPr>
        </p:nvSpPr>
        <p:spPr>
          <a:xfrm>
            <a:off x="1295400" y="1628775"/>
            <a:ext cx="9601200" cy="4679950"/>
          </a:xfrm>
          <a:prstGeom prst="rect">
            <a:avLst/>
          </a:prstGeom>
        </p:spPr>
        <p:txBody>
          <a:bodyPr/>
          <a:lstStyle/>
          <a:p>
            <a:pPr/>
            <a:r>
              <a:t>В проекте </a:t>
            </a:r>
            <a:r>
              <a:rPr>
                <a:solidFill>
                  <a:schemeClr val="accent1"/>
                </a:solidFill>
              </a:rPr>
              <a:t>Challenge</a:t>
            </a:r>
            <a:r>
              <a:t> </a:t>
            </a:r>
            <a:r>
              <a:t>в файле </a:t>
            </a:r>
            <a:r>
              <a:rPr>
                <a:solidFill>
                  <a:schemeClr val="accent1"/>
                </a:solidFill>
              </a:rPr>
              <a:t>WordsStatistics_Tests</a:t>
            </a:r>
            <a:r>
              <a:t> напишите тесты:</a:t>
            </a:r>
          </a:p>
          <a:p>
            <a:pPr lvl="1" marL="971515" indent="-514350">
              <a:spcBef>
                <a:spcPts val="600"/>
              </a:spcBef>
              <a:buClr>
                <a:schemeClr val="accent1"/>
              </a:buClr>
              <a:buAutoNum type="arabicPeriod" startAt="1"/>
              <a:defRPr sz="2800"/>
            </a:pPr>
            <a:r>
              <a:t>WordsStatistics</a:t>
            </a:r>
            <a:r>
              <a:t> — должен проходить все тесты.</a:t>
            </a:r>
          </a:p>
          <a:p>
            <a:pPr lvl="1" marL="971515" indent="-514350">
              <a:spcBef>
                <a:spcPts val="600"/>
              </a:spcBef>
              <a:buClr>
                <a:schemeClr val="accent1"/>
              </a:buClr>
              <a:buAutoNum type="arabicPeriod" startAt="1"/>
              <a:defRPr sz="2800"/>
            </a:pPr>
            <a:r>
              <a:t>WordStatisticsXXX — </a:t>
            </a:r>
            <a:r>
              <a:t>некорректные реализации. Должны падать хотя бы на одном тесте.</a:t>
            </a:r>
          </a:p>
          <a:p>
            <a:pPr/>
            <a:r>
              <a:t>Запускайте по </a:t>
            </a:r>
            <a:r>
              <a:rPr>
                <a:solidFill>
                  <a:schemeClr val="accent1"/>
                </a:solidFill>
              </a:rPr>
              <a:t>Ctrl+F5</a:t>
            </a:r>
            <a:r>
              <a:t>.</a:t>
            </a:r>
          </a:p>
          <a:p>
            <a:pPr/>
            <a:r>
              <a:t>Не открывайте файл </a:t>
            </a:r>
            <a:r>
              <a:rPr b="1">
                <a:solidFill>
                  <a:schemeClr val="accent1"/>
                </a:solidFill>
              </a:rPr>
              <a:t>DoNotOpen</a:t>
            </a:r>
            <a:r>
              <a:t>!</a:t>
            </a:r>
          </a:p>
        </p:txBody>
      </p:sp>
      <p:sp>
        <p:nvSpPr>
          <p:cNvPr id="481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cHALLENGE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Объект 2"/>
          <p:cNvSpPr txBox="1"/>
          <p:nvPr>
            <p:ph type="body" idx="1"/>
          </p:nvPr>
        </p:nvSpPr>
        <p:spPr>
          <a:xfrm>
            <a:off x="1295400" y="1628775"/>
            <a:ext cx="9601200" cy="467995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ts val="900"/>
              </a:spcBef>
              <a:defRPr sz="4000"/>
            </a:pPr>
            <a:r>
              <a:t>Открываем </a:t>
            </a:r>
            <a:r>
              <a:rPr>
                <a:solidFill>
                  <a:schemeClr val="accent1"/>
                </a:solidFill>
              </a:rPr>
              <a:t>DoNotOpen</a:t>
            </a:r>
            <a:r>
              <a:t>!</a:t>
            </a:r>
          </a:p>
        </p:txBody>
      </p:sp>
      <p:sp>
        <p:nvSpPr>
          <p:cNvPr id="484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cHALLENGE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Объект 2"/>
          <p:cNvSpPr txBox="1"/>
          <p:nvPr>
            <p:ph type="body" idx="1"/>
          </p:nvPr>
        </p:nvSpPr>
        <p:spPr>
          <a:xfrm>
            <a:off x="1295400" y="1628775"/>
            <a:ext cx="9601200" cy="46799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Тесты по спецификации — это просто</a:t>
            </a:r>
          </a:p>
          <a:p>
            <a:pPr>
              <a:lnSpc>
                <a:spcPct val="90000"/>
              </a:lnSpc>
            </a:pPr>
            <a:r>
              <a:t>Про взаимодействие разных пунктов спецификации подумать трудно (</a:t>
            </a:r>
            <a:r>
              <a:t>E3</a:t>
            </a:r>
            <a:r>
              <a:t>)</a:t>
            </a:r>
          </a:p>
          <a:p>
            <a:pPr>
              <a:lnSpc>
                <a:spcPct val="90000"/>
              </a:lnSpc>
            </a:pPr>
            <a:r>
              <a:t>Про тесты на производительность вспомнить труднее</a:t>
            </a:r>
            <a:r>
              <a:t> </a:t>
            </a:r>
            <a:r>
              <a:t>(9</a:t>
            </a:r>
            <a:r>
              <a:t>9</a:t>
            </a:r>
            <a:r>
              <a:t>8, 9</a:t>
            </a:r>
            <a:r>
              <a:t>9</a:t>
            </a:r>
            <a:r>
              <a:t>9)</a:t>
            </a:r>
          </a:p>
          <a:p>
            <a:pPr>
              <a:lnSpc>
                <a:spcPct val="90000"/>
              </a:lnSpc>
            </a:pPr>
            <a:r>
              <a:t>Тесты не заменяют </a:t>
            </a:r>
            <a:r>
              <a:t>Code Review</a:t>
            </a:r>
            <a:r>
              <a:t> (</a:t>
            </a:r>
            <a:r>
              <a:t>STA)</a:t>
            </a:r>
          </a:p>
          <a:p>
            <a:pPr>
              <a:lnSpc>
                <a:spcPct val="90000"/>
              </a:lnSpc>
            </a:pPr>
            <a:r>
              <a:t>Code Review</a:t>
            </a:r>
            <a:r>
              <a:t> не заменяет тесты</a:t>
            </a:r>
            <a:r>
              <a:t> (CR)</a:t>
            </a:r>
          </a:p>
          <a:p>
            <a:pPr>
              <a:lnSpc>
                <a:spcPct val="90000"/>
              </a:lnSpc>
            </a:pPr>
            <a:r>
              <a:t>Большие цифры в лидерборде — плохо (</a:t>
            </a:r>
            <a:r>
              <a:t>Overspecification)</a:t>
            </a:r>
          </a:p>
        </p:txBody>
      </p:sp>
      <p:sp>
        <p:nvSpPr>
          <p:cNvPr id="487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Разбор</a:t>
            </a:r>
            <a:r>
              <a:rPr>
                <a:solidFill>
                  <a:schemeClr val="accent1"/>
                </a:solidFill>
              </a:rPr>
              <a:t> CHALLENGE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8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Объект 1"/>
          <p:cNvSpPr txBox="1"/>
          <p:nvPr>
            <p:ph type="body" idx="1"/>
          </p:nvPr>
        </p:nvSpPr>
        <p:spPr>
          <a:xfrm>
            <a:off x="1295399" y="1628779"/>
            <a:ext cx="9601135" cy="4679952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 algn="ctr">
              <a:spcBef>
                <a:spcPts val="600"/>
              </a:spcBef>
              <a:defRPr sz="2800"/>
            </a:pPr>
            <a:r>
              <a:t>Заполни форму обратной связи по ссылке</a:t>
            </a:r>
          </a:p>
          <a:p>
            <a:pPr algn="ctr">
              <a:spcBef>
                <a:spcPts val="600"/>
              </a:spcBef>
              <a:defRPr sz="2800"/>
            </a:pP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2" invalidUrl="" action="" tgtFrame="" tooltip="" history="1" highlightClick="0" endSnd="0"/>
              </a:rPr>
              <a:t>http://bit.ly/kontur-courses-feedback</a:t>
            </a:r>
          </a:p>
          <a:p>
            <a:pPr algn="ctr">
              <a:spcBef>
                <a:spcPts val="600"/>
              </a:spcBef>
              <a:defRPr sz="2800"/>
            </a:pPr>
            <a:r>
              <a:t>или</a:t>
            </a:r>
          </a:p>
          <a:p>
            <a:pPr algn="ctr">
              <a:spcBef>
                <a:spcPts val="600"/>
              </a:spcBef>
              <a:defRPr sz="2800"/>
            </a:pPr>
            <a:r>
              <a:t>по ярлыку </a:t>
            </a:r>
            <a:r>
              <a:rPr i="1">
                <a:solidFill>
                  <a:schemeClr val="accent1"/>
                </a:solidFill>
              </a:rPr>
              <a:t>feedback</a:t>
            </a:r>
            <a:r>
              <a:t> </a:t>
            </a:r>
            <a:r>
              <a:t>в корне репозитория</a:t>
            </a:r>
          </a:p>
        </p:txBody>
      </p:sp>
      <p:sp>
        <p:nvSpPr>
          <p:cNvPr id="492" name="Заголовок 2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Обратная связь</a:t>
            </a:r>
          </a:p>
        </p:txBody>
      </p:sp>
      <p:pic>
        <p:nvPicPr>
          <p:cNvPr id="493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3289" y="1622284"/>
            <a:ext cx="1825353" cy="1825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Заголовок 2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Тесты как спецификация</a:t>
            </a:r>
          </a:p>
        </p:txBody>
      </p:sp>
      <p:sp>
        <p:nvSpPr>
          <p:cNvPr id="247" name="Rectangle 4"/>
          <p:cNvSpPr txBox="1"/>
          <p:nvPr>
            <p:ph type="body" idx="1"/>
          </p:nvPr>
        </p:nvSpPr>
        <p:spPr>
          <a:xfrm>
            <a:off x="1295400" y="1628799"/>
            <a:ext cx="9601136" cy="4524316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 defTabSz="914400">
              <a:spcBef>
                <a:spcPts val="0"/>
              </a:spcBef>
              <a:defRPr sz="24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suite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"Superman should"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t>test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"save kitten from tree"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superman.act();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assert.isTrue(kitten.isSaved());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t>test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"wear red blue suit when at work"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});</a:t>
            </a:r>
          </a:p>
        </p:txBody>
      </p:sp>
      <p:grpSp>
        <p:nvGrpSpPr>
          <p:cNvPr id="250" name="Прямоугольник 7"/>
          <p:cNvGrpSpPr/>
          <p:nvPr/>
        </p:nvGrpSpPr>
        <p:grpSpPr>
          <a:xfrm>
            <a:off x="9816600" y="5229224"/>
            <a:ext cx="1080001" cy="1079507"/>
            <a:chOff x="0" y="0"/>
            <a:chExt cx="1079999" cy="1079505"/>
          </a:xfrm>
        </p:grpSpPr>
        <p:sp>
          <p:nvSpPr>
            <p:cNvPr id="248" name="Квадрат"/>
            <p:cNvSpPr/>
            <p:nvPr/>
          </p:nvSpPr>
          <p:spPr>
            <a:xfrm>
              <a:off x="0" y="-1"/>
              <a:ext cx="1080000" cy="1079507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JS"/>
            <p:cNvSpPr txBox="1"/>
            <p:nvPr/>
          </p:nvSpPr>
          <p:spPr>
            <a:xfrm>
              <a:off x="45720" y="189232"/>
              <a:ext cx="988561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000"/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Объект 2"/>
          <p:cNvSpPr txBox="1"/>
          <p:nvPr>
            <p:ph type="body" idx="1"/>
          </p:nvPr>
        </p:nvSpPr>
        <p:spPr>
          <a:xfrm>
            <a:off x="1295399" y="1628779"/>
            <a:ext cx="9601135" cy="467995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</a:t>
            </a:r>
            <a:r>
              <a:rPr>
                <a:solidFill>
                  <a:srgbClr val="00007F"/>
                </a:solidFill>
              </a:rPr>
              <a:t>TestSupermanShould</a:t>
            </a:r>
            <a:r>
              <a:rPr>
                <a:solidFill>
                  <a:srgbClr val="4A8FAC"/>
                </a:solidFill>
              </a:rPr>
              <a:t>:</a:t>
            </a:r>
          </a:p>
          <a:p>
            <a:pPr lvl="1" marL="0" indent="681667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2B91AF"/>
                </a:solidFill>
              </a:rPr>
              <a:t>test_save_kitten_from_tree</a:t>
            </a:r>
            <a:r>
              <a:rPr>
                <a:solidFill>
                  <a:srgbClr val="0000F4"/>
                </a:solidFill>
              </a:rPr>
              <a:t>(self)</a:t>
            </a:r>
            <a:r>
              <a:rPr>
                <a:solidFill>
                  <a:srgbClr val="2B91AF"/>
                </a:solidFill>
              </a:rPr>
              <a:t>:</a:t>
            </a:r>
            <a:endParaRPr>
              <a:solidFill>
                <a:srgbClr val="2B91AF"/>
              </a:solidFill>
            </a:endParaRPr>
          </a:p>
          <a:p>
            <a:pPr lvl="2" marL="0" indent="1123865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solidFill>
                  <a:srgbClr val="02040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...</a:t>
            </a:r>
            <a:endParaRPr>
              <a:solidFill>
                <a:srgbClr val="2B91AF"/>
              </a:solidFill>
            </a:endParaRPr>
          </a:p>
          <a:p>
            <a:pPr lvl="2" marL="0" indent="1123865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superman.</a:t>
            </a:r>
            <a:r>
              <a:rPr>
                <a:solidFill>
                  <a:srgbClr val="2B91AF"/>
                </a:solidFill>
              </a:rPr>
              <a:t>act()</a:t>
            </a:r>
          </a:p>
          <a:p>
            <a:pPr lvl="2" marL="0" indent="1123865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2" marL="0" indent="1123865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7F"/>
                </a:solidFill>
              </a:rPr>
              <a:t>assert</a:t>
            </a:r>
            <a:r>
              <a:t> kitten.</a:t>
            </a:r>
            <a:r>
              <a:rPr>
                <a:solidFill>
                  <a:srgbClr val="2B91AF"/>
                </a:solidFill>
              </a:rPr>
              <a:t>is_save</a:t>
            </a:r>
            <a:endParaRPr>
              <a:solidFill>
                <a:srgbClr val="2B91AF"/>
              </a:solidFill>
            </a:endParaRPr>
          </a:p>
          <a:p>
            <a:pPr lvl="1" marL="0" indent="681667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0" indent="681667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2B91AF"/>
                </a:solidFill>
              </a:rPr>
              <a:t>test_wear_red_blue_suit_when_at_work</a:t>
            </a:r>
            <a:r>
              <a:rPr>
                <a:solidFill>
                  <a:srgbClr val="0000F4"/>
                </a:solidFill>
              </a:rPr>
              <a:t>(self)</a:t>
            </a:r>
            <a:r>
              <a:rPr>
                <a:solidFill>
                  <a:srgbClr val="2B91AF"/>
                </a:solidFill>
              </a:rPr>
              <a:t>:</a:t>
            </a:r>
            <a:endParaRPr>
              <a:solidFill>
                <a:srgbClr val="2B91AF"/>
              </a:solidFill>
            </a:endParaRPr>
          </a:p>
          <a:p>
            <a:pPr lvl="2" marL="0" indent="1123865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...</a:t>
            </a:r>
          </a:p>
          <a:p>
            <a:pPr lvl="2" marL="0" indent="1123865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2" marL="0" indent="1123865">
              <a:lnSpc>
                <a:spcPct val="80000"/>
              </a:lnSpc>
              <a:spcBef>
                <a:spcPts val="50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255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Тесты как спецификация</a:t>
            </a:r>
          </a:p>
        </p:txBody>
      </p:sp>
      <p:pic>
        <p:nvPicPr>
          <p:cNvPr id="256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13064" y="5172906"/>
            <a:ext cx="10795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Объект 2"/>
          <p:cNvSpPr txBox="1"/>
          <p:nvPr>
            <p:ph type="body" idx="1"/>
          </p:nvPr>
        </p:nvSpPr>
        <p:spPr>
          <a:xfrm>
            <a:off x="1295399" y="1628780"/>
            <a:ext cx="9601135" cy="360044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0"/>
              </a:spcBef>
              <a:defRPr sz="4400">
                <a:solidFill>
                  <a:schemeClr val="accent1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rrange</a:t>
            </a:r>
            <a:endParaRPr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defRPr sz="4400">
                <a:solidFill>
                  <a:schemeClr val="accent1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ct</a:t>
            </a:r>
            <a:endParaRPr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defRPr sz="4400">
                <a:solidFill>
                  <a:schemeClr val="accent1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ssert</a:t>
            </a:r>
          </a:p>
        </p:txBody>
      </p:sp>
      <p:sp>
        <p:nvSpPr>
          <p:cNvPr id="261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Правильная структура теста</a:t>
            </a:r>
          </a:p>
        </p:txBody>
      </p:sp>
      <p:grpSp>
        <p:nvGrpSpPr>
          <p:cNvPr id="264" name="Группа 3"/>
          <p:cNvGrpSpPr/>
          <p:nvPr/>
        </p:nvGrpSpPr>
        <p:grpSpPr>
          <a:xfrm>
            <a:off x="1295399" y="5516883"/>
            <a:ext cx="6448701" cy="791843"/>
            <a:chOff x="0" y="0"/>
            <a:chExt cx="6448699" cy="791842"/>
          </a:xfrm>
        </p:grpSpPr>
        <p:sp>
          <p:nvSpPr>
            <p:cNvPr id="262" name="TextBox 4"/>
            <p:cNvSpPr txBox="1"/>
            <p:nvPr/>
          </p:nvSpPr>
          <p:spPr>
            <a:xfrm>
              <a:off x="693719" y="134311"/>
              <a:ext cx="575498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00">
                  <a:solidFill>
                    <a:schemeClr val="accent1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SAMPLES / AAA / ZIP_SHOULD.CS</a:t>
              </a:r>
            </a:p>
          </p:txBody>
        </p:sp>
        <p:pic>
          <p:nvPicPr>
            <p:cNvPr id="263" name="Picture 22" descr="Pictur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48001" cy="791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5" name="Рисунок 7" descr="Рисунок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93920" y="1606796"/>
            <a:ext cx="904692" cy="1171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Рисунок 12" descr="Рисунок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88233" y="2342056"/>
            <a:ext cx="1886048" cy="19050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9" name="Группа 14"/>
          <p:cNvGrpSpPr/>
          <p:nvPr/>
        </p:nvGrpSpPr>
        <p:grpSpPr>
          <a:xfrm>
            <a:off x="4433204" y="1683939"/>
            <a:ext cx="2561432" cy="3907147"/>
            <a:chOff x="0" y="0"/>
            <a:chExt cx="2561430" cy="3907145"/>
          </a:xfrm>
        </p:grpSpPr>
        <p:pic>
          <p:nvPicPr>
            <p:cNvPr id="267" name="Рисунок 6" descr="Рисунок 6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260716" cy="25203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8" name="TextBox 13"/>
            <p:cNvSpPr txBox="1"/>
            <p:nvPr/>
          </p:nvSpPr>
          <p:spPr>
            <a:xfrm>
              <a:off x="1125874" y="2520305"/>
              <a:ext cx="1435557" cy="1386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S</a:t>
              </a:r>
              <a:r>
                <a:rPr>
                  <a:solidFill>
                    <a:srgbClr val="000000"/>
                  </a:solidFill>
                </a:rPr>
                <a:t>ystem</a:t>
              </a:r>
              <a:endParaRPr>
                <a:solidFill>
                  <a:srgbClr val="000000"/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U</a:t>
              </a:r>
              <a:r>
                <a:rPr>
                  <a:solidFill>
                    <a:srgbClr val="000000"/>
                  </a:solidFill>
                </a:rPr>
                <a:t>nder</a:t>
              </a:r>
              <a:br>
                <a:rPr>
                  <a:solidFill>
                    <a:srgbClr val="000000"/>
                  </a:solidFill>
                </a:rPr>
              </a:br>
              <a:r>
                <a:t>T</a:t>
              </a:r>
              <a:r>
                <a:rPr>
                  <a:solidFill>
                    <a:srgbClr val="000000"/>
                  </a:solidFill>
                </a:rPr>
                <a:t>est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3"/>
      <p:bldP build="whole" bldLvl="1" animBg="1" rev="0" advAuto="0" spid="264" grpId="5"/>
      <p:bldP build="p" bldLvl="1" animBg="1" rev="0" advAuto="0" spid="260" grpId="1"/>
      <p:bldP build="whole" bldLvl="1" animBg="1" rev="0" advAuto="0" spid="265" grpId="2"/>
      <p:bldP build="whole" bldLvl="1" animBg="1" rev="0" advAuto="0" spid="266" grpId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Объект 2"/>
          <p:cNvSpPr txBox="1"/>
          <p:nvPr>
            <p:ph type="body" idx="1"/>
          </p:nvPr>
        </p:nvSpPr>
        <p:spPr>
          <a:xfrm>
            <a:off x="1295399" y="1628779"/>
            <a:ext cx="9601135" cy="4679952"/>
          </a:xfrm>
          <a:prstGeom prst="rect">
            <a:avLst/>
          </a:prstGeom>
        </p:spPr>
        <p:txBody>
          <a:bodyPr/>
          <a:lstStyle/>
          <a:p>
            <a:pPr/>
            <a:r>
              <a:t>Что должно быть в имени</a:t>
            </a:r>
            <a:r>
              <a:t> </a:t>
            </a:r>
            <a:r>
              <a:t>теста?</a:t>
            </a:r>
          </a:p>
          <a:p>
            <a:pPr marL="514350" indent="-514350">
              <a:buClr>
                <a:schemeClr val="accent1"/>
              </a:buClr>
              <a:buSzPct val="100000"/>
              <a:buAutoNum type="arabicPeriod" startAt="1"/>
            </a:pPr>
            <a:r>
              <a:t>Conditions: preconditions, input, state</a:t>
            </a:r>
          </a:p>
          <a:p>
            <a:pPr marL="514350" indent="-514350">
              <a:buClr>
                <a:schemeClr val="accent1"/>
              </a:buClr>
              <a:buSzPct val="100000"/>
              <a:buAutoNum type="arabicPeriod" startAt="1"/>
            </a:pPr>
            <a:r>
              <a:t>System Under Test: class name, method name</a:t>
            </a:r>
          </a:p>
          <a:p>
            <a:pPr marL="514350" indent="-514350">
              <a:buClr>
                <a:schemeClr val="accent1"/>
              </a:buClr>
              <a:buSzPct val="100000"/>
              <a:buAutoNum type="arabicPeriod" startAt="1"/>
            </a:pPr>
            <a:r>
              <a:t>Expected behaviour / Requirement to check</a:t>
            </a:r>
          </a:p>
          <a:p>
            <a:pPr/>
          </a:p>
          <a:p>
            <a:pPr>
              <a:spcBef>
                <a:spcPts val="600"/>
              </a:spcBef>
              <a:defRPr sz="2800"/>
            </a:pP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3" invalidUrl="" action="" tgtFrame="" tooltip="" history="1" highlightClick="0" endSnd="0"/>
              </a:rPr>
              <a:t>https://dzone.com/articles/7-popular-unit-test-naming</a:t>
            </a:r>
          </a:p>
        </p:txBody>
      </p:sp>
      <p:sp>
        <p:nvSpPr>
          <p:cNvPr id="274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Имя теста как спецификация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Объект 2"/>
          <p:cNvSpPr txBox="1"/>
          <p:nvPr>
            <p:ph type="body" idx="1"/>
          </p:nvPr>
        </p:nvSpPr>
        <p:spPr>
          <a:xfrm>
            <a:off x="1295399" y="1628779"/>
            <a:ext cx="9601135" cy="4679952"/>
          </a:xfrm>
          <a:prstGeom prst="rect">
            <a:avLst/>
          </a:prstGeom>
        </p:spPr>
        <p:txBody>
          <a:bodyPr/>
          <a:lstStyle/>
          <a:p>
            <a:pPr/>
            <a:r>
              <a:t>ParserTests.TestParse</a:t>
            </a:r>
            <a:r>
              <a:rPr>
                <a:solidFill>
                  <a:schemeClr val="accent1"/>
                </a:solidFill>
              </a:rPr>
              <a:t>?</a:t>
            </a:r>
            <a:endParaRPr>
              <a:solidFill>
                <a:schemeClr val="accent1"/>
              </a:solidFill>
            </a:endParaRPr>
          </a:p>
          <a:p>
            <a:pPr/>
            <a:r>
              <a:t>ParserTests.Parse_Fails</a:t>
            </a:r>
            <a:r>
              <a:rPr>
                <a:solidFill>
                  <a:schemeClr val="accent1"/>
                </a:solidFill>
              </a:rPr>
              <a:t>?</a:t>
            </a:r>
            <a:endParaRPr>
              <a:solidFill>
                <a:schemeClr val="accent1"/>
              </a:solidFill>
            </a:endParaRPr>
          </a:p>
          <a:p>
            <a:pPr/>
            <a:r>
              <a:t>ParserTests.Parse_BigNumbers</a:t>
            </a:r>
            <a:r>
              <a:rPr>
                <a:solidFill>
                  <a:schemeClr val="accent1"/>
                </a:solidFill>
              </a:rPr>
              <a:t>?</a:t>
            </a:r>
            <a:endParaRPr>
              <a:solidFill>
                <a:schemeClr val="accent1"/>
              </a:solidFill>
            </a:endParaRPr>
          </a:p>
          <a:p>
            <a:pPr/>
            <a:r>
              <a:t>ParserTests.Parse_NumbersGreaterThanMaxInt</a:t>
            </a:r>
            <a:r>
              <a:rPr>
                <a:solidFill>
                  <a:schemeClr val="accent1"/>
                </a:solidFill>
              </a:rPr>
              <a:t>?</a:t>
            </a:r>
          </a:p>
          <a:p>
            <a:pPr/>
            <a:r>
              <a:t>ParserTests.Fail_OnNegativeNumbers</a:t>
            </a:r>
            <a:r>
              <a:rPr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79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Имя теста как спецификация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7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Объект 2"/>
          <p:cNvSpPr txBox="1"/>
          <p:nvPr>
            <p:ph type="body" idx="1"/>
          </p:nvPr>
        </p:nvSpPr>
        <p:spPr>
          <a:xfrm>
            <a:off x="1295399" y="1628779"/>
            <a:ext cx="9601135" cy="46799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/>
            </a:pPr>
            <a:r>
              <a:t>IsAdult_AgeLessThan18_False</a:t>
            </a:r>
          </a:p>
          <a:p>
            <a:pPr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ParseInt_Should.Fail_OnNonNumber</a:t>
            </a:r>
          </a:p>
          <a:p>
            <a:pPr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Stack_Should.BeEmpty_AfterCreation</a:t>
            </a:r>
          </a:p>
          <a:p>
            <a:pPr>
              <a:defRPr sz="2400"/>
            </a:pPr>
          </a:p>
          <a:p>
            <a:pPr>
              <a:spcBef>
                <a:spcPts val="500"/>
              </a:spcBef>
              <a:defRPr sz="2400"/>
            </a:pPr>
            <a:r>
              <a:t>When_MandatoryFieldsAreMissing_Expect_StudentAdmissionToFail</a:t>
            </a:r>
          </a:p>
        </p:txBody>
      </p:sp>
      <p:sp>
        <p:nvSpPr>
          <p:cNvPr id="284" name="Заголовок 1"/>
          <p:cNvSpPr txBox="1"/>
          <p:nvPr>
            <p:ph type="title"/>
          </p:nvPr>
        </p:nvSpPr>
        <p:spPr>
          <a:xfrm>
            <a:off x="1295469" y="549276"/>
            <a:ext cx="9601067" cy="792164"/>
          </a:xfrm>
          <a:prstGeom prst="rect">
            <a:avLst/>
          </a:prstGeom>
        </p:spPr>
        <p:txBody>
          <a:bodyPr/>
          <a:lstStyle/>
          <a:p>
            <a:pPr/>
            <a:r>
              <a:t>Имя теста как спецификация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Макеты слайдов с основной цветовой темой">
  <a:themeElements>
    <a:clrScheme name="Макеты слайдов с основной цветовой темой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00FF"/>
      </a:hlink>
      <a:folHlink>
        <a:srgbClr val="FF00FF"/>
      </a:folHlink>
    </a:clrScheme>
    <a:fontScheme name="Макеты слайдов с основной цветовой темой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Макеты слайдов с основной цветовой темой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Макеты слайдов с основной цветовой темой">
  <a:themeElements>
    <a:clrScheme name="Макеты слайдов с основной цветовой темой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00FF"/>
      </a:hlink>
      <a:folHlink>
        <a:srgbClr val="FF00FF"/>
      </a:folHlink>
    </a:clrScheme>
    <a:fontScheme name="Макеты слайдов с основной цветовой темой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Макеты слайдов с основной цветовой темой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egoe UI"/>
            <a:ea typeface="Segoe UI"/>
            <a:cs typeface="Segoe UI"/>
            <a:sym typeface="Segoe U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