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3" r:id="rId20"/>
    <p:sldId id="275" r:id="rId21"/>
    <p:sldId id="276" r:id="rId22"/>
    <p:sldId id="277" r:id="rId23"/>
    <p:sldId id="304" r:id="rId24"/>
    <p:sldId id="279" r:id="rId25"/>
    <p:sldId id="305" r:id="rId26"/>
    <p:sldId id="281" r:id="rId27"/>
    <p:sldId id="282" r:id="rId28"/>
    <p:sldId id="283" r:id="rId29"/>
    <p:sldId id="284" r:id="rId30"/>
    <p:sldId id="285" r:id="rId31"/>
    <p:sldId id="306" r:id="rId32"/>
    <p:sldId id="307" r:id="rId33"/>
    <p:sldId id="288" r:id="rId34"/>
    <p:sldId id="308" r:id="rId35"/>
    <p:sldId id="290" r:id="rId36"/>
    <p:sldId id="309" r:id="rId37"/>
    <p:sldId id="292" r:id="rId38"/>
    <p:sldId id="294" r:id="rId39"/>
    <p:sldId id="310" r:id="rId40"/>
    <p:sldId id="311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Кто уже применял NUnit или подобные тесты?</a:t>
            </a:r>
            <a:br/>
            <a:r>
              <a:t>Зачем нужно тестирование? 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оперативная обратная связь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качество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доверие к коду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ParseInt – это метод какого-то класса. По умолчанию взят случай Success (поэтому это норм), но не понятно к какому классу относится данный метод, какой класс проверяет.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Резюме: нейминг – наше всё и не только для основного кода, но и для тестов.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Читаемые тесты ускоряют адаптацию нового члена команды в проект.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В Mocha в JS можно использовать другие слова для описания тестов – describe вместо suite и it вместо test.</a:t>
            </a:r>
          </a:p>
          <a:p>
            <a:pPr>
              <a:defRPr sz="1100"/>
            </a:pPr>
            <a:r>
              <a:t>Для описания условий предусмотрено слово context, которое функционально является синонимом describe, но несет другой смысл при чтении тестов.</a:t>
            </a:r>
          </a:p>
          <a:p>
            <a:pPr>
              <a:defRPr sz="1100"/>
            </a:pPr>
            <a:r>
              <a:t>Такой стиль написания тестов в Mocha называется BDD. А предыдущий – стиль TDD. Можно выбрать любой.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Behaviour Driven Development – это идея о том, что тесты должны быть максимально похожи на спецификацию.</a:t>
            </a:r>
          </a:p>
          <a:p>
            <a:pPr>
              <a:defRPr sz="1100"/>
            </a:pPr>
            <a:r>
              <a:t>Этот стиль более читабелен и мы именно его и обсуждаем.</a:t>
            </a:r>
          </a:p>
          <a:p>
            <a:pPr>
              <a:defRPr sz="1100"/>
            </a:pPr>
            <a:r>
              <a:t>Чтобы ему следовать не обязательно нужна дополнительная поддержка в языке или библиотеках.</a:t>
            </a:r>
          </a:p>
          <a:p>
            <a:pPr>
              <a:defRPr sz="1100"/>
            </a:pPr>
            <a:r>
              <a:t>Но раз уж она есть в Mocha, то все последующие примеры на JS будут написаны именно в стиле BDD.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Shape 3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Существует большое количество антипаттернов (см. по ссылке), здесь приведены лишь 4 из самых злостных и часто встречающихся.</a:t>
            </a:r>
          </a:p>
          <a:p>
            <a:pPr>
              <a:defRPr sz="1100"/>
            </a:pPr>
            <a:endParaRPr/>
          </a:p>
          <a:p>
            <a:pPr>
              <a:defRPr sz="1100" b="1"/>
            </a:pPr>
            <a:r>
              <a:t>Открой файл с примерами.</a:t>
            </a:r>
          </a:p>
          <a:p>
            <a:pPr>
              <a:defRPr sz="1100"/>
            </a:pPr>
            <a:r>
              <a:t>Сначала спроси, что лишнего видят слушатели, потом объясни, если не сказали всего.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Local Hero – не будет работать на других машинах.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Loudmouth (крикун) – тест не является автоматическим: что-то выводит, но exception не кидает.</a:t>
            </a:r>
          </a:p>
          <a:p>
            <a:pPr>
              <a:defRPr sz="1100"/>
            </a:pPr>
            <a:r>
              <a:t>	История: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Free Ride – тестируется все подряд (много act, много assert)</a:t>
            </a:r>
          </a:p>
          <a:p>
            <a:pPr>
              <a:defRPr sz="1100"/>
            </a:pPr>
            <a:r>
              <a:t>Over specification – создается одна ситуация, но в ней тестируется все (один act, много assert)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Только хорошо написанные тесты могут служить спецификацией.</a:t>
            </a:r>
          </a:p>
          <a:p>
            <a:pPr>
              <a:defRPr sz="1100"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3" name="Shape 4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Почему не пишем тесты сразу?</a:t>
            </a:r>
          </a:p>
          <a:p>
            <a:pPr>
              <a:defRPr sz="1100"/>
            </a:pPr>
            <a:r>
              <a:t>Спойлер для TDD</a:t>
            </a:r>
          </a:p>
          <a:p>
            <a:pPr>
              <a:defRPr sz="1100"/>
            </a:pPr>
            <a:r>
              <a:t>Первое, что в голову приходит:</a:t>
            </a:r>
          </a:p>
          <a:p>
            <a:pPr marL="171450" indent="-171450">
              <a:buClr>
                <a:srgbClr val="000000"/>
              </a:buClr>
              <a:buSzPts val="1100"/>
              <a:buFont typeface="Calibri"/>
              <a:buChar char="-"/>
              <a:defRPr sz="1100"/>
            </a:pPr>
            <a:r>
              <a:t>Дольше разработка: писать ведь больше, больше кнопок нажимать</a:t>
            </a:r>
          </a:p>
          <a:p>
            <a:pPr marL="171450" indent="-171450">
              <a:buClr>
                <a:srgbClr val="000000"/>
              </a:buClr>
              <a:buSzPts val="1100"/>
              <a:buFont typeface="Calibri"/>
              <a:buChar char="-"/>
              <a:defRPr sz="1100"/>
            </a:pPr>
            <a:r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Clr>
                <a:srgbClr val="000000"/>
              </a:buClr>
              <a:buSzPts val="1100"/>
              <a:buFont typeface="Calibri"/>
              <a:buChar char="-"/>
              <a:defRPr sz="1100"/>
            </a:pPr>
            <a:r>
              <a:t>Непонятное API у тестового фреймворка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Нужно настроить окружение таким образом, чтобы тесты писались как можно легче.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2" name="Shape 4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Неочевидный синтаксис у Assert.</a:t>
            </a:r>
          </a:p>
          <a:p>
            <a:pPr>
              <a:defRPr sz="1100"/>
            </a:pPr>
            <a:r>
              <a:t>Что должно быть сначала, а что в конце?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Если перепутать местами actual и expected, то при срабатывании теста output будет не ясен.</a:t>
            </a:r>
          </a:p>
          <a:p>
            <a:pPr>
              <a:defRPr sz="1100"/>
            </a:pPr>
            <a:r>
              <a:t>«эээээ…Я же так и написал, чего он ругается?»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Options лучше читается, но можно и просто o =&gt; o….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currentSyntax =&gt; </a:t>
            </a:r>
          </a:p>
          <a:p>
            <a:pPr>
              <a:defRPr sz="1100"/>
            </a:pPr>
            <a:endParaRPr/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{1,2,3}.ShouldBeEquivalentTo(new [] {3,2,1});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{1,2,3}.ShouldAllBeEquivalentTo(new [] {1,2,3}, options =&gt; options</a:t>
            </a:r>
          </a:p>
          <a:p>
            <a:pPr lvl="1" indent="457200">
              <a:defRPr sz="1100"/>
            </a:pPr>
            <a:r>
              <a:t>.WithStrictOrdering());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5" name="Shape 5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Options лучше читается, но можно и просто o =&gt; o….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currentSyntax =&gt; </a:t>
            </a:r>
          </a:p>
          <a:p>
            <a:pPr>
              <a:defRPr sz="1100"/>
            </a:pPr>
            <a:endParaRPr/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{1,2,3}.ShouldBeEquivalentTo(new [] {3,2,1});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{1,2,3}.ShouldAllBeEquivalentTo(new [] {1,2,3}, options =&gt; options</a:t>
            </a:r>
          </a:p>
          <a:p>
            <a:pPr lvl="1" indent="457200">
              <a:defRPr sz="1100"/>
            </a:pPr>
            <a:r>
              <a:t>.WithStrictOrdering());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5" name="Shape 5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Options лучше читается, но можно и просто o =&gt; o….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currentSyntax =&gt; </a:t>
            </a:r>
          </a:p>
          <a:p>
            <a:pPr>
              <a:defRPr sz="1100"/>
            </a:pPr>
            <a:endParaRPr/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{1,2,3}.ShouldBeEquivalentTo(new [] {3,2,1});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{1,2,3}.ShouldAllBeEquivalentTo(new [] {1,2,3}, options =&gt; options</a:t>
            </a:r>
          </a:p>
          <a:p>
            <a:pPr lvl="1" indent="457200">
              <a:defRPr sz="1100"/>
            </a:pPr>
            <a:r>
              <a:t>.WithStrictOrdering());</a:t>
            </a:r>
          </a:p>
        </p:txBody>
      </p:sp>
    </p:spTree>
    <p:extLst>
      <p:ext uri="{BB962C8B-B14F-4D97-AF65-F5344CB8AC3E}">
        <p14:creationId xmlns:p14="http://schemas.microsoft.com/office/powerpoint/2010/main" val="266097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1" name="Shape 5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Можем ожидать исключения только от функции.</a:t>
            </a:r>
          </a:p>
          <a:p>
            <a:pPr>
              <a:defRPr sz="1100"/>
            </a:pPr>
            <a:r>
              <a:t>Проверяющая система ее вызовет сама, поймает исключение и возможно кинет свое.</a:t>
            </a:r>
          </a:p>
        </p:txBody>
      </p:sp>
    </p:spTree>
    <p:extLst>
      <p:ext uri="{BB962C8B-B14F-4D97-AF65-F5344CB8AC3E}">
        <p14:creationId xmlns:p14="http://schemas.microsoft.com/office/powerpoint/2010/main" val="338667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Тесты дают доверие к коду, но только если есть доверие к самим тестам</a:t>
            </a:r>
          </a:p>
          <a:p>
            <a:pPr>
              <a:defRPr sz="1100"/>
            </a:pPr>
            <a:r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pPr>
              <a:defRPr sz="1100"/>
            </a:pPr>
            <a:r>
              <a:t>Поэтому для тестов критически важно быть читаемыми и понятными.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1" name="Shape 5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Можем ожидать исключения только от функции.</a:t>
            </a:r>
          </a:p>
          <a:p>
            <a:pPr>
              <a:defRPr sz="1100"/>
            </a:pPr>
            <a:r>
              <a:t>Проверяющая система ее вызовет сама, поймает исключение и возможно кинет свое.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2" name="Shape 5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Junit умеет много всего интересного. Просмотрите хотя бы один раз его документацию на junit.org. Вот пример того, что можно там найти.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@Tineout</a:t>
            </a:r>
          </a:p>
          <a:p>
            <a:pPr>
              <a:defRPr sz="1100"/>
            </a:pPr>
            <a:r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</a:p>
          <a:p>
            <a:pPr>
              <a:defRPr sz="1100"/>
            </a:pPr>
            <a:r>
              <a:t>+ : Помогает обнаружить изъяны в реализации.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Как пользоваться Timeout’ом? Какое значение в мс адекватное?</a:t>
            </a:r>
          </a:p>
          <a:p>
            <a:pPr>
              <a:defRPr sz="1100"/>
            </a:pPr>
            <a:r>
              <a:t>Что он должен ловить?</a:t>
            </a:r>
          </a:p>
          <a:p>
            <a:pPr>
              <a:defRPr sz="1100"/>
            </a:pPr>
            <a:r>
              <a:t>O(n) VS O(n^2) и прочее.</a:t>
            </a:r>
          </a:p>
          <a:p>
            <a:pPr>
              <a:defRPr sz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22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2" name="Shape 5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Junit умеет много всего интересного. Просмотрите хотя бы один раз его документацию на junit.org. Вот пример того, что можно там найти.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@Tineout</a:t>
            </a:r>
          </a:p>
          <a:p>
            <a:pPr>
              <a:defRPr sz="1100"/>
            </a:pPr>
            <a:r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</a:p>
          <a:p>
            <a:pPr>
              <a:defRPr sz="1100"/>
            </a:pPr>
            <a:r>
              <a:t>+ : Помогает обнаружить изъяны в реализации.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Как пользоваться Timeout’ом? Какое значение в мс адекватное?</a:t>
            </a:r>
          </a:p>
          <a:p>
            <a:pPr>
              <a:defRPr sz="1100"/>
            </a:pPr>
            <a:r>
              <a:t>Что он должен ловить?</a:t>
            </a:r>
          </a:p>
          <a:p>
            <a:pPr>
              <a:defRPr sz="1100"/>
            </a:pPr>
            <a:r>
              <a:t>O(n) VS O(n^2) и прочее.</a:t>
            </a:r>
          </a:p>
          <a:p>
            <a:pPr>
              <a:defRPr sz="1100"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Показываем как быстро можно нагенерировать темплейт для юнитов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Показываем как быстро можно нагенерировать темплейт для юнитов</a:t>
            </a:r>
          </a:p>
        </p:txBody>
      </p:sp>
    </p:spTree>
    <p:extLst>
      <p:ext uri="{BB962C8B-B14F-4D97-AF65-F5344CB8AC3E}">
        <p14:creationId xmlns:p14="http://schemas.microsoft.com/office/powerpoint/2010/main" val="1287147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8" name="Shape 6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Мартовский кролик написал кучу реализаций, но не успел написать тесты…</a:t>
            </a:r>
          </a:p>
          <a:p>
            <a:pPr>
              <a:defRPr sz="1100"/>
            </a:pPr>
            <a:r>
              <a:t>Итак, на первую часть даётся час, потому полчаса на do not open.</a:t>
            </a:r>
          </a:p>
          <a:p>
            <a:pPr>
              <a:defRPr sz="1100"/>
            </a:pPr>
            <a:r>
              <a:t>И ещё полчаса на разбор и решение.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9" name="Shape 6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pPr>
              <a:defRPr sz="1100"/>
            </a:pPr>
            <a:r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pPr>
              <a:defRPr sz="1100"/>
            </a:pPr>
            <a:r>
              <a:t>3. 998, 999 -&gt; Вот где спасёт таймаут. Ну и код ревью. Опытный инженер сразу увидит дорогие операции для List’а.</a:t>
            </a:r>
          </a:p>
          <a:p>
            <a:pPr>
              <a:defRPr sz="1100"/>
            </a:pPr>
            <a:r>
              <a:t>Нужно создать цикл 10_000 повторений.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4. string.</a:t>
            </a:r>
            <a:r>
              <a:rPr b="1"/>
              <a:t>IsNullOrEmpty</a:t>
            </a:r>
            <a:r>
              <a:t>(word): при ревью возможно, что на это не обратят внимания. Потому что «</a:t>
            </a:r>
            <a:r>
              <a:rPr b="1"/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t>»</a:t>
            </a:r>
            <a:endParaRPr sz="1100"/>
          </a:p>
          <a:p>
            <a:pPr>
              <a:defRPr sz="1100"/>
            </a:pPr>
            <a:r>
              <a:t>5. 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sz="1200" b="1"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readonly IDictionary&lt;string, int&gt; stats = new Dictionary&lt;string, int&gt;();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Как это отловить?</a:t>
            </a:r>
            <a:endParaRPr sz="1100"/>
          </a:p>
          <a:p>
            <a:pPr>
              <a:defRPr sz="1100"/>
            </a:pPr>
            <a:r>
              <a:t/>
            </a:r>
            <a:br/>
            <a:r>
              <a:t>6. Много тестов, проверяющих одно и то же – это признак Overspecification из Антипаттернов, что не есть хорошо.</a:t>
            </a:r>
          </a:p>
          <a:p>
            <a:pPr>
              <a:defRPr sz="1100"/>
            </a:pPr>
            <a:r>
              <a:t>Почему?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95250" indent="-19050">
              <a:defRPr sz="1100"/>
            </a:pPr>
            <a:endParaRPr/>
          </a:p>
          <a:p>
            <a:pPr>
              <a:defRPr sz="1100"/>
            </a:pPr>
            <a:r>
              <a:t>Подытожим: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Легко писать тесты по существующему проверенному коду и/или спецификации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Не всегда очевидно взаимодействие требований.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Тесты не заменяют CR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CR не заменяет тестов. И то, и другое – инструменты, которыми можно предотвратить </a:t>
            </a:r>
            <a:r>
              <a:rPr b="1"/>
              <a:t>почти</a:t>
            </a:r>
            <a:r>
              <a:t> все проблемы при использовании их вместе.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Тесты, как и хороший код, должны рассказывать историю.</a:t>
            </a:r>
          </a:p>
          <a:p>
            <a:pPr>
              <a:defRPr sz="1100"/>
            </a:pPr>
            <a:r>
              <a:t>Из названий тестов можно составить короткое описание функционала.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Что здесь происходит? Что делает класс Superman?</a:t>
            </a:r>
          </a:p>
          <a:p>
            <a:pPr>
              <a:defRPr sz="1100"/>
            </a:pPr>
            <a:endParaRPr/>
          </a:p>
          <a:p>
            <a:pPr>
              <a:defRPr sz="1100"/>
            </a:pPr>
            <a:r>
              <a:t>Так мог бы выглядеть тест для C# с использованием NUnit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А так эти же тесты выглядели бы на JS c использованием Mocha.</a:t>
            </a:r>
          </a:p>
          <a:p>
            <a:pPr>
              <a:defRPr sz="1100"/>
            </a:pPr>
            <a:r>
              <a:t>Немного другие ключевые слова и синтаксис: вместо класса - функция suite, вместо атрибута Test – функция test.</a:t>
            </a:r>
          </a:p>
          <a:p>
            <a:pPr>
              <a:defRPr sz="1100"/>
            </a:pPr>
            <a:r>
              <a:t>Но сам тест не меняется: название теста то же, структура теста та же..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Так бы эти тесты выглядели на Java с использованием junit5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Так бы эти тесты </a:t>
            </a:r>
            <a:r>
              <a:rPr/>
              <a:t>выглядели </a:t>
            </a:r>
            <a:r>
              <a:rPr smtClean="0"/>
              <a:t>на</a:t>
            </a:r>
            <a:r>
              <a:rPr lang="en-US" baseline="0" smtClean="0"/>
              <a:t> python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56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8" name="Shape 3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Правильная структура теста повышает читаемость, а =&gt; поддерживаемость</a:t>
            </a:r>
          </a:p>
          <a:p>
            <a:pPr>
              <a:defRPr sz="1100"/>
            </a:pPr>
            <a:r>
              <a:t>Много Assert-ов — плохо. Непонятно, что проверяет тест.</a:t>
            </a:r>
          </a:p>
          <a:p>
            <a:pPr>
              <a:defRPr sz="1100"/>
            </a:pPr>
            <a:r>
              <a:t>Если каждый тест проверяет что-то одно, все множество тестов специфицируют тестируемый модуль.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MethodName</a:t>
            </a:r>
          </a:p>
          <a:p>
            <a:pPr>
              <a:defRPr sz="1100"/>
            </a:pPr>
            <a:r>
              <a:t>Preconditions (keyword Given)</a:t>
            </a:r>
          </a:p>
          <a:p>
            <a:pPr>
              <a:defRPr sz="1100"/>
            </a:pPr>
            <a:r>
              <a:t>State (keyword When)</a:t>
            </a:r>
          </a:p>
          <a:p>
            <a:pPr>
              <a:defRPr sz="1100"/>
            </a:pPr>
            <a:r>
              <a:t>ExpectedBehaviour (keyword Should/Expect/Then)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В каких именах чего не хватает? А что лишнее?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71550" y="2571750"/>
            <a:ext cx="7200900" cy="135017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28600" indent="32385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228600" indent="8001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28600" indent="127635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" indent="173355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Google Shape;56;p14"/>
          <p:cNvSpPr txBox="1">
            <a:spLocks noGrp="1"/>
          </p:cNvSpPr>
          <p:nvPr>
            <p:ph type="body" sz="quarter" idx="21"/>
          </p:nvPr>
        </p:nvSpPr>
        <p:spPr>
          <a:xfrm>
            <a:off x="3275857" y="3921954"/>
            <a:ext cx="4896597" cy="32920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71550" y="1221583"/>
            <a:ext cx="7200850" cy="3509964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66107" indent="-4136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85900" indent="-4572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231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803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9" name="Google Shape;60;p15"/>
          <p:cNvSpPr/>
          <p:nvPr/>
        </p:nvSpPr>
        <p:spPr>
          <a:xfrm>
            <a:off x="971550" y="1006078"/>
            <a:ext cx="7200850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550" y="3921919"/>
            <a:ext cx="7200850" cy="43203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1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8" name="Google Shape;63;p16"/>
          <p:cNvSpPr>
            <a:spLocks noGrp="1"/>
          </p:cNvSpPr>
          <p:nvPr>
            <p:ph type="pic" idx="21"/>
          </p:nvPr>
        </p:nvSpPr>
        <p:spPr>
          <a:xfrm>
            <a:off x="971550" y="411990"/>
            <a:ext cx="7200900" cy="35099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71550" y="4363001"/>
            <a:ext cx="7200900" cy="36854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23685" indent="-226785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18683" indent="-264583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5376" y="2571785"/>
            <a:ext cx="7200801" cy="1350170"/>
          </a:xfrm>
          <a:prstGeom prst="rect">
            <a:avLst/>
          </a:prstGeom>
        </p:spPr>
        <p:txBody>
          <a:bodyPr lIns="0" tIns="0" rIns="0" bIns="0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8" name="Google Shape;67;p17"/>
          <p:cNvSpPr/>
          <p:nvPr/>
        </p:nvSpPr>
        <p:spPr>
          <a:xfrm>
            <a:off x="975375" y="2571750"/>
            <a:ext cx="7200849" cy="0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75374" y="1227219"/>
            <a:ext cx="7197078" cy="1344566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69042" indent="-272142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indent="-317500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92300" indent="-381000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349500" indent="-381000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8" name="Google Shape;71;p18"/>
          <p:cNvSpPr/>
          <p:nvPr/>
        </p:nvSpPr>
        <p:spPr>
          <a:xfrm>
            <a:off x="971550" y="1006078"/>
            <a:ext cx="7200850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71550" y="1221580"/>
            <a:ext cx="3600450" cy="3509964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0" name="Google Shape;73;p18"/>
          <p:cNvSpPr txBox="1">
            <a:spLocks noGrp="1"/>
          </p:cNvSpPr>
          <p:nvPr>
            <p:ph type="body" sz="half" idx="21"/>
          </p:nvPr>
        </p:nvSpPr>
        <p:spPr>
          <a:xfrm>
            <a:off x="4572000" y="1221581"/>
            <a:ext cx="3600450" cy="3509963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15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9" name="Google Shape;76;p19"/>
          <p:cNvSpPr/>
          <p:nvPr/>
        </p:nvSpPr>
        <p:spPr>
          <a:xfrm>
            <a:off x="971550" y="1006078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71550" y="1815702"/>
            <a:ext cx="3600450" cy="291584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Google Shape;78;p19"/>
          <p:cNvSpPr txBox="1">
            <a:spLocks noGrp="1"/>
          </p:cNvSpPr>
          <p:nvPr>
            <p:ph type="body" sz="half" idx="21"/>
          </p:nvPr>
        </p:nvSpPr>
        <p:spPr>
          <a:xfrm>
            <a:off x="4572000" y="1815702"/>
            <a:ext cx="3600450" cy="291584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162" name="Google Shape;79;p19"/>
          <p:cNvSpPr txBox="1">
            <a:spLocks noGrp="1"/>
          </p:cNvSpPr>
          <p:nvPr>
            <p:ph type="body" sz="quarter" idx="22"/>
          </p:nvPr>
        </p:nvSpPr>
        <p:spPr>
          <a:xfrm>
            <a:off x="971550" y="1221580"/>
            <a:ext cx="3600450" cy="594123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163" name="Google Shape;80;p19"/>
          <p:cNvSpPr txBox="1">
            <a:spLocks noGrp="1"/>
          </p:cNvSpPr>
          <p:nvPr>
            <p:ph type="body" sz="quarter" idx="23"/>
          </p:nvPr>
        </p:nvSpPr>
        <p:spPr>
          <a:xfrm>
            <a:off x="4571950" y="1221580"/>
            <a:ext cx="3600451" cy="594123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1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2" name="Google Shape;83;p20"/>
          <p:cNvSpPr/>
          <p:nvPr/>
        </p:nvSpPr>
        <p:spPr>
          <a:xfrm>
            <a:off x="971550" y="1006078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550" y="3921919"/>
            <a:ext cx="7200850" cy="43203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1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71550" y="4363001"/>
            <a:ext cx="7200900" cy="36854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23685" indent="-226785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18683" indent="-264583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9" name="Google Shape;88;p22"/>
          <p:cNvSpPr txBox="1">
            <a:spLocks noGrp="1"/>
          </p:cNvSpPr>
          <p:nvPr>
            <p:ph type="body" idx="21"/>
          </p:nvPr>
        </p:nvSpPr>
        <p:spPr>
          <a:xfrm>
            <a:off x="971550" y="411955"/>
            <a:ext cx="7200900" cy="350091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19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71550" y="1437084"/>
            <a:ext cx="7200850" cy="329446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28600" indent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85900" indent="-4572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231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803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49" y="414109"/>
            <a:ext cx="7200801" cy="80747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99" name="Google Shape;92;p23"/>
          <p:cNvSpPr/>
          <p:nvPr/>
        </p:nvSpPr>
        <p:spPr>
          <a:xfrm>
            <a:off x="971601" y="1221580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71550" y="1221583"/>
            <a:ext cx="7200850" cy="3509964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66107" indent="-4136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85900" indent="-4572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231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803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49" y="1221580"/>
            <a:ext cx="7200801" cy="270034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1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99;p26"/>
          <p:cNvSpPr>
            <a:spLocks noGrp="1"/>
          </p:cNvSpPr>
          <p:nvPr>
            <p:ph type="pic" idx="21"/>
          </p:nvPr>
        </p:nvSpPr>
        <p:spPr>
          <a:xfrm>
            <a:off x="0" y="9888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550" y="305699"/>
            <a:ext cx="8172450" cy="809626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0" tIns="0" rIns="0" bIns="0" anchor="ctr"/>
          <a:lstStyle>
            <a:lvl1pPr>
              <a:defRPr sz="33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247" y="374946"/>
            <a:ext cx="968307" cy="73829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02;p26"/>
          <p:cNvSpPr txBox="1">
            <a:spLocks noGrp="1"/>
          </p:cNvSpPr>
          <p:nvPr>
            <p:ph type="body" sz="quarter" idx="22"/>
          </p:nvPr>
        </p:nvSpPr>
        <p:spPr>
          <a:xfrm>
            <a:off x="0" y="306197"/>
            <a:ext cx="971550" cy="80704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22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04;p27"/>
          <p:cNvSpPr>
            <a:spLocks noGrp="1"/>
          </p:cNvSpPr>
          <p:nvPr>
            <p:ph type="pic" idx="21"/>
          </p:nvPr>
        </p:nvSpPr>
        <p:spPr>
          <a:xfrm>
            <a:off x="0" y="-979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550" y="4032186"/>
            <a:ext cx="8172450" cy="807722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0" tIns="0" rIns="0" bIns="0" anchor="ctr"/>
          <a:lstStyle>
            <a:lvl1pPr>
              <a:defRPr sz="33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0" y="4030266"/>
            <a:ext cx="971550" cy="80704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108;p28"/>
          <p:cNvSpPr>
            <a:spLocks noGrp="1"/>
          </p:cNvSpPr>
          <p:nvPr>
            <p:ph type="pic" idx="21"/>
          </p:nvPr>
        </p:nvSpPr>
        <p:spPr>
          <a:xfrm>
            <a:off x="0" y="-979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71550" y="4029912"/>
            <a:ext cx="8172450" cy="80998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0" tIns="0" rIns="0" bIns="0" anchor="ctr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08566" indent="-211666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01044" indent="-246944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07633" indent="-296333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64833" indent="-296333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7" name="Google Shape;110;p28"/>
          <p:cNvSpPr txBox="1">
            <a:spLocks noGrp="1"/>
          </p:cNvSpPr>
          <p:nvPr>
            <p:ph type="body" sz="quarter" idx="22"/>
          </p:nvPr>
        </p:nvSpPr>
        <p:spPr>
          <a:xfrm>
            <a:off x="0" y="4030266"/>
            <a:ext cx="971550" cy="80704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24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12;p29"/>
          <p:cNvSpPr>
            <a:spLocks noGrp="1"/>
          </p:cNvSpPr>
          <p:nvPr>
            <p:ph type="pic" idx="21"/>
          </p:nvPr>
        </p:nvSpPr>
        <p:spPr>
          <a:xfrm>
            <a:off x="0" y="-979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64" name="Google Shape;115;p30"/>
          <p:cNvSpPr/>
          <p:nvPr/>
        </p:nvSpPr>
        <p:spPr>
          <a:xfrm>
            <a:off x="971550" y="1006078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Google Shape;116;p30"/>
          <p:cNvSpPr>
            <a:spLocks noGrp="1"/>
          </p:cNvSpPr>
          <p:nvPr>
            <p:ph type="pic" sz="half" idx="21"/>
          </p:nvPr>
        </p:nvSpPr>
        <p:spPr>
          <a:xfrm>
            <a:off x="971525" y="1223338"/>
            <a:ext cx="3600451" cy="35099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572000" y="1221580"/>
            <a:ext cx="3600450" cy="3509964"/>
          </a:xfrm>
          <a:prstGeom prst="rect">
            <a:avLst/>
          </a:prstGeom>
        </p:spPr>
        <p:txBody>
          <a:bodyPr lIns="34275" tIns="34275" rIns="34275" bIns="34275" anchor="ctr"/>
          <a:lstStyle>
            <a:lvl1pPr indent="-317500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08566" indent="-211666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01044" indent="-246944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07633" indent="-296333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64833" indent="-296333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19;p31"/>
          <p:cNvSpPr txBox="1"/>
          <p:nvPr/>
        </p:nvSpPr>
        <p:spPr>
          <a:xfrm>
            <a:off x="971601" y="4292974"/>
            <a:ext cx="2892130" cy="197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886968">
              <a:lnSpc>
                <a:spcPct val="90000"/>
              </a:lnSpc>
              <a:defRPr sz="1358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defRPr>
            </a:lvl1pPr>
          </a:lstStyle>
          <a:p>
            <a:pPr>
              <a:defRPr>
                <a:solidFill>
                  <a:srgbClr val="0070C0"/>
                </a:solidFill>
                <a:uFillTx/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www.kontur.ru</a:t>
            </a:r>
          </a:p>
        </p:txBody>
      </p:sp>
      <p:sp>
        <p:nvSpPr>
          <p:cNvPr id="27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275869" y="4251123"/>
            <a:ext cx="4884738" cy="273922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 algn="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08566" indent="-211666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01044" indent="-246944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07633" indent="-296333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64833" indent="-296333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6" name="Google Shape;121;p31"/>
          <p:cNvSpPr txBox="1">
            <a:spLocks noGrp="1"/>
          </p:cNvSpPr>
          <p:nvPr>
            <p:ph type="body" sz="quarter" idx="21"/>
          </p:nvPr>
        </p:nvSpPr>
        <p:spPr>
          <a:xfrm>
            <a:off x="3275857" y="3921954"/>
            <a:ext cx="4896597" cy="32920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/>
          </a:p>
        </p:txBody>
      </p:sp>
      <p:sp>
        <p:nvSpPr>
          <p:cNvPr id="27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Текст заголовка</a:t>
            </a:r>
          </a:p>
        </p:txBody>
      </p:sp>
      <p:sp>
        <p:nvSpPr>
          <p:cNvPr id="5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Текст заголовка</a:t>
            </a:r>
          </a:p>
        </p:txBody>
      </p:sp>
      <p:sp>
        <p:nvSpPr>
          <p:cNvPr id="7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376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7-popular-unit-test-nam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127;p32"/>
          <p:cNvSpPr txBox="1">
            <a:spLocks noGrp="1"/>
          </p:cNvSpPr>
          <p:nvPr>
            <p:ph type="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</p:spPr>
        <p:txBody>
          <a:bodyPr/>
          <a:lstStyle/>
          <a:p>
            <a:r>
              <a:t>ТЕСТИРОВАНИЕ</a:t>
            </a:r>
          </a:p>
        </p:txBody>
      </p:sp>
      <p:sp>
        <p:nvSpPr>
          <p:cNvPr id="307" name="Google Shape;128;p3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https://github.com/</a:t>
            </a: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/>
              </a:rPr>
              <a:t>kontur-courses</a:t>
            </a: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/</a:t>
            </a:r>
            <a:r>
              <a:rPr b="1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testing</a:t>
            </a:r>
          </a:p>
        </p:txBody>
      </p:sp>
      <p:grpSp>
        <p:nvGrpSpPr>
          <p:cNvPr id="310" name="Google Shape;129;p32"/>
          <p:cNvGrpSpPr/>
          <p:nvPr/>
        </p:nvGrpSpPr>
        <p:grpSpPr>
          <a:xfrm>
            <a:off x="845585" y="3759882"/>
            <a:ext cx="471444" cy="487945"/>
            <a:chOff x="0" y="0"/>
            <a:chExt cx="471442" cy="487944"/>
          </a:xfrm>
        </p:grpSpPr>
        <p:sp>
          <p:nvSpPr>
            <p:cNvPr id="308" name="Прямоугольник"/>
            <p:cNvSpPr/>
            <p:nvPr/>
          </p:nvSpPr>
          <p:spPr>
            <a:xfrm>
              <a:off x="0" y="0"/>
              <a:ext cx="471443" cy="4879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309" name="image1.png" descr="image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71443" cy="487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195;p40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1800"/>
            </a:pPr>
            <a:r>
              <a:t>IsAdult_AgeLessThan18_False</a:t>
            </a:r>
          </a:p>
          <a:p>
            <a:pPr marL="0">
              <a:spcBef>
                <a:spcPts val="400"/>
              </a:spcBef>
            </a:pPr>
            <a:endParaRPr sz="1800"/>
          </a:p>
          <a:p>
            <a:pPr marL="0">
              <a:spcBef>
                <a:spcPts val="400"/>
              </a:spcBef>
              <a:defRPr sz="1800"/>
            </a:pPr>
            <a:r>
              <a:t>ParseInt_Should.Fail_OnNonNumber</a:t>
            </a:r>
          </a:p>
          <a:p>
            <a:pPr marL="0">
              <a:spcBef>
                <a:spcPts val="400"/>
              </a:spcBef>
            </a:pPr>
            <a:endParaRPr sz="1800"/>
          </a:p>
          <a:p>
            <a:pPr marL="0">
              <a:spcBef>
                <a:spcPts val="400"/>
              </a:spcBef>
              <a:defRPr sz="1800"/>
            </a:pPr>
            <a:r>
              <a:t>Stack_Should.BeEmpty_AfterCreation</a:t>
            </a:r>
          </a:p>
          <a:p>
            <a:pPr marL="0">
              <a:spcBef>
                <a:spcPts val="400"/>
              </a:spcBef>
            </a:pPr>
            <a:endParaRPr sz="1800"/>
          </a:p>
          <a:p>
            <a:pPr marL="0">
              <a:spcBef>
                <a:spcPts val="400"/>
              </a:spcBef>
              <a:defRPr sz="1800"/>
            </a:pPr>
            <a:r>
              <a:t>When_MandatoryFieldsAreMissing_Expect_StudentAdmissionToFail</a:t>
            </a:r>
          </a:p>
        </p:txBody>
      </p:sp>
      <p:sp>
        <p:nvSpPr>
          <p:cNvPr id="371" name="Google Shape;196;p40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/>
          <a:lstStyle/>
          <a:p>
            <a:r>
              <a:t>ИМЯ ТЕСТА КАК СПЕЦИФИКАЦИЯ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202;p41"/>
          <p:cNvSpPr txBox="1">
            <a:spLocks noGrp="1"/>
          </p:cNvSpPr>
          <p:nvPr>
            <p:ph type="body" idx="1"/>
          </p:nvPr>
        </p:nvSpPr>
        <p:spPr>
          <a:xfrm>
            <a:off x="971550" y="1267772"/>
            <a:ext cx="7200900" cy="3300904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15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describe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"Superman"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it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"should save kitten from tree"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superman.act();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assert.isTrue(kitten.isSaved());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context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"when at work"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t>it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"wears red blue suit"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  <p:sp>
        <p:nvSpPr>
          <p:cNvPr id="376" name="Google Shape;20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3201"/>
            </a:lvl1pPr>
          </a:lstStyle>
          <a:p>
            <a:r>
              <a:t>BEHAVIOUR DRIVEN DEVELOPMENT</a:t>
            </a:r>
          </a:p>
        </p:txBody>
      </p:sp>
      <p:grpSp>
        <p:nvGrpSpPr>
          <p:cNvPr id="379" name="Google Shape;204;p41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377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378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3000" b="1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JS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20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ИМЯ ТЕСТА КАК СПЕЦИФИКАЦИЯ</a:t>
            </a:r>
          </a:p>
        </p:txBody>
      </p:sp>
      <p:grpSp>
        <p:nvGrpSpPr>
          <p:cNvPr id="386" name="Google Shape;210;p42"/>
          <p:cNvGrpSpPr/>
          <p:nvPr/>
        </p:nvGrpSpPr>
        <p:grpSpPr>
          <a:xfrm>
            <a:off x="971550" y="4137662"/>
            <a:ext cx="6933570" cy="804284"/>
            <a:chOff x="0" y="0"/>
            <a:chExt cx="6933570" cy="804283"/>
          </a:xfrm>
        </p:grpSpPr>
        <p:sp>
          <p:nvSpPr>
            <p:cNvPr id="384" name="Google Shape;211;p42"/>
            <p:cNvSpPr txBox="1"/>
            <p:nvPr/>
          </p:nvSpPr>
          <p:spPr>
            <a:xfrm>
              <a:off x="520299" y="100733"/>
              <a:ext cx="6413272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SAMPLES / SPECIFICATIONS / STACK_SPECIFICATION.CS</a:t>
              </a:r>
            </a:p>
          </p:txBody>
        </p:sp>
        <p:pic>
          <p:nvPicPr>
            <p:cNvPr id="385" name="Google Shape;212;p42" descr="Google Shape;212;p4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86001" cy="59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217;p43"/>
          <p:cNvSpPr txBox="1">
            <a:spLocks noGrp="1"/>
          </p:cNvSpPr>
          <p:nvPr>
            <p:ph type="title"/>
          </p:nvPr>
        </p:nvSpPr>
        <p:spPr>
          <a:xfrm>
            <a:off x="971550" y="3921919"/>
            <a:ext cx="7200849" cy="43203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 СПЕЦИФИКАЦИИ ТЕСТАМИ</a:t>
            </a:r>
          </a:p>
        </p:txBody>
      </p:sp>
      <p:pic>
        <p:nvPicPr>
          <p:cNvPr id="389" name="Google Shape;218;p43" descr="Google Shape;218;p43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284452" y="411990"/>
            <a:ext cx="4575051" cy="35099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224;p44"/>
          <p:cNvSpPr txBox="1">
            <a:spLocks noGrp="1"/>
          </p:cNvSpPr>
          <p:nvPr>
            <p:ph type="body" sz="half" idx="1"/>
          </p:nvPr>
        </p:nvSpPr>
        <p:spPr>
          <a:xfrm>
            <a:off x="971550" y="2139014"/>
            <a:ext cx="7200849" cy="2592534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Local Hero</a:t>
            </a:r>
          </a:p>
          <a:p>
            <a:pPr marL="0"/>
            <a:r>
              <a:t>Loudmouth</a:t>
            </a:r>
          </a:p>
          <a:p>
            <a:pPr marL="0"/>
            <a:r>
              <a:t>Free Ride</a:t>
            </a:r>
          </a:p>
          <a:p>
            <a:pPr marL="0"/>
            <a:r>
              <a:t>Over specification</a:t>
            </a:r>
          </a:p>
          <a:p>
            <a:pPr marL="0"/>
            <a:endParaRPr/>
          </a:p>
          <a:p>
            <a:pPr marL="0">
              <a:spcBef>
                <a:spcPts val="400"/>
              </a:spcBef>
              <a:defRPr sz="2100"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https://habr.com/ru/post/43761/</a:t>
            </a:r>
          </a:p>
        </p:txBody>
      </p:sp>
      <p:sp>
        <p:nvSpPr>
          <p:cNvPr id="392" name="Google Shape;2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АНТИПАТТЕРНЫ</a:t>
            </a:r>
          </a:p>
        </p:txBody>
      </p:sp>
      <p:grpSp>
        <p:nvGrpSpPr>
          <p:cNvPr id="395" name="Google Shape;226;p44"/>
          <p:cNvGrpSpPr/>
          <p:nvPr/>
        </p:nvGrpSpPr>
        <p:grpSpPr>
          <a:xfrm>
            <a:off x="971550" y="1221580"/>
            <a:ext cx="3610017" cy="804285"/>
            <a:chOff x="0" y="0"/>
            <a:chExt cx="3610017" cy="804283"/>
          </a:xfrm>
        </p:grpSpPr>
        <p:sp>
          <p:nvSpPr>
            <p:cNvPr id="393" name="Google Shape;227;p44"/>
            <p:cNvSpPr txBox="1"/>
            <p:nvPr/>
          </p:nvSpPr>
          <p:spPr>
            <a:xfrm>
              <a:off x="520299" y="100733"/>
              <a:ext cx="3089719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SAMPLES / ANTIPATTERNS</a:t>
              </a:r>
            </a:p>
          </p:txBody>
        </p:sp>
        <p:pic>
          <p:nvPicPr>
            <p:cNvPr id="394" name="Google Shape;228;p44" descr="Google Shape;228;p4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6001" cy="593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23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ПИШЕМ ТЕСТЫ ЛЕГКО</a:t>
            </a:r>
          </a:p>
        </p:txBody>
      </p:sp>
      <p:sp>
        <p:nvSpPr>
          <p:cNvPr id="400" name="Google Shape;235;p45"/>
          <p:cNvSpPr txBox="1">
            <a:spLocks noGrp="1"/>
          </p:cNvSpPr>
          <p:nvPr>
            <p:ph type="body" sz="half" idx="1"/>
          </p:nvPr>
        </p:nvSpPr>
        <p:spPr>
          <a:xfrm>
            <a:off x="975374" y="1227219"/>
            <a:ext cx="7197078" cy="1344566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r>
              <a:t>ТЕСТ НАПИСАТЬ – КАК ЧАЙ ПОПИТЬ</a:t>
            </a:r>
          </a:p>
        </p:txBody>
      </p:sp>
      <p:pic>
        <p:nvPicPr>
          <p:cNvPr id="401" name="Google Shape;236;p45" descr="Google Shape;236;p45"/>
          <p:cNvPicPr>
            <a:picLocks noChangeAspect="1"/>
          </p:cNvPicPr>
          <p:nvPr/>
        </p:nvPicPr>
        <p:blipFill>
          <a:blip r:embed="rId3">
            <a:extLst/>
          </a:blip>
          <a:srcRect t="5"/>
          <a:stretch>
            <a:fillRect/>
          </a:stretch>
        </p:blipFill>
        <p:spPr>
          <a:xfrm>
            <a:off x="5166066" y="412352"/>
            <a:ext cx="2646295" cy="216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2" y="0"/>
                </a:moveTo>
                <a:cubicBezTo>
                  <a:pt x="4794" y="42"/>
                  <a:pt x="0" y="4857"/>
                  <a:pt x="0" y="10796"/>
                </a:cubicBezTo>
                <a:cubicBezTo>
                  <a:pt x="0" y="16762"/>
                  <a:pt x="4835" y="21600"/>
                  <a:pt x="10800" y="21600"/>
                </a:cubicBezTo>
                <a:cubicBezTo>
                  <a:pt x="16765" y="21600"/>
                  <a:pt x="21600" y="16762"/>
                  <a:pt x="21600" y="10796"/>
                </a:cubicBezTo>
                <a:cubicBezTo>
                  <a:pt x="21600" y="4857"/>
                  <a:pt x="16806" y="42"/>
                  <a:pt x="10878" y="0"/>
                </a:cubicBezTo>
                <a:lnTo>
                  <a:pt x="10722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242;p46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D94440"/>
              </a:buClr>
              <a:buSzPts val="2400"/>
              <a:buFont typeface="Arial"/>
              <a:buChar char="•"/>
            </a:pPr>
            <a:r>
              <a:t>Сборка и разборка окружения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ObjectMother и TestDataBuilder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Parametrized Tests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Собственные Assert-ы</a:t>
            </a:r>
          </a:p>
        </p:txBody>
      </p:sp>
      <p:sp>
        <p:nvSpPr>
          <p:cNvPr id="406" name="Google Shape;24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БОРЬБА С ДУБЛИРОВАНИЕМ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24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167"/>
            </a:lvl1pPr>
          </a:lstStyle>
          <a:p>
            <a:r>
              <a:t>СБОРКА И РАЗБОРКА ОКРУЖЕНИЯ</a:t>
            </a:r>
          </a:p>
        </p:txBody>
      </p:sp>
      <p:sp>
        <p:nvSpPr>
          <p:cNvPr id="409" name="Google Shape;249;p47"/>
          <p:cNvSpPr txBox="1">
            <a:spLocks noGrp="1"/>
          </p:cNvSpPr>
          <p:nvPr>
            <p:ph type="body" sz="half" idx="1"/>
          </p:nvPr>
        </p:nvSpPr>
        <p:spPr>
          <a:xfrm>
            <a:off x="1511602" y="1221581"/>
            <a:ext cx="306039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OneTimeSetUp</a:t>
            </a:r>
          </a:p>
          <a:p>
            <a:pPr marL="0"/>
            <a:r>
              <a:t>	SetUp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1</a:t>
            </a:r>
          </a:p>
          <a:p>
            <a:pPr marL="0"/>
            <a:r>
              <a:t>	TearDown</a:t>
            </a:r>
          </a:p>
          <a:p>
            <a:pPr marL="0"/>
            <a:r>
              <a:t>	SetUp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2</a:t>
            </a:r>
          </a:p>
          <a:p>
            <a:pPr marL="0"/>
            <a:r>
              <a:t>	TearDown</a:t>
            </a:r>
          </a:p>
          <a:p>
            <a:pPr marL="0"/>
            <a:r>
              <a:t>OneTimeTearDown</a:t>
            </a:r>
          </a:p>
        </p:txBody>
      </p:sp>
      <p:sp>
        <p:nvSpPr>
          <p:cNvPr id="410" name="Google Shape;250;p47"/>
          <p:cNvSpPr txBox="1">
            <a:spLocks noGrp="1"/>
          </p:cNvSpPr>
          <p:nvPr>
            <p:ph type="body" idx="21"/>
          </p:nvPr>
        </p:nvSpPr>
        <p:spPr>
          <a:xfrm>
            <a:off x="5111999" y="1221581"/>
            <a:ext cx="3060451" cy="35099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before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beforeEach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	</a:t>
            </a:r>
            <a:r>
              <a:rPr>
                <a:solidFill>
                  <a:srgbClr val="D94440"/>
                </a:solidFill>
              </a:rPr>
              <a:t>test 1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afterEach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beforeEach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	</a:t>
            </a:r>
            <a:r>
              <a:rPr>
                <a:solidFill>
                  <a:srgbClr val="D94440"/>
                </a:solidFill>
              </a:rPr>
              <a:t>test 2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afterEach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after</a:t>
            </a:r>
          </a:p>
        </p:txBody>
      </p:sp>
      <p:grpSp>
        <p:nvGrpSpPr>
          <p:cNvPr id="413" name="Google Shape;251;p47"/>
          <p:cNvGrpSpPr/>
          <p:nvPr/>
        </p:nvGrpSpPr>
        <p:grpSpPr>
          <a:xfrm>
            <a:off x="971602" y="1221580"/>
            <a:ext cx="540001" cy="540001"/>
            <a:chOff x="0" y="0"/>
            <a:chExt cx="539999" cy="539999"/>
          </a:xfrm>
        </p:grpSpPr>
        <p:sp>
          <p:nvSpPr>
            <p:cNvPr id="411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412" name="C#"/>
            <p:cNvSpPr txBox="1"/>
            <p:nvPr/>
          </p:nvSpPr>
          <p:spPr>
            <a:xfrm>
              <a:off x="34300" y="51574"/>
              <a:ext cx="471401" cy="436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C#</a:t>
              </a:r>
            </a:p>
          </p:txBody>
        </p:sp>
      </p:grpSp>
      <p:grpSp>
        <p:nvGrpSpPr>
          <p:cNvPr id="416" name="Google Shape;252;p47"/>
          <p:cNvGrpSpPr/>
          <p:nvPr/>
        </p:nvGrpSpPr>
        <p:grpSpPr>
          <a:xfrm>
            <a:off x="4572000" y="1222634"/>
            <a:ext cx="540000" cy="540001"/>
            <a:chOff x="0" y="0"/>
            <a:chExt cx="539999" cy="539999"/>
          </a:xfrm>
        </p:grpSpPr>
        <p:sp>
          <p:nvSpPr>
            <p:cNvPr id="414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415" name="JS"/>
            <p:cNvSpPr txBox="1"/>
            <p:nvPr/>
          </p:nvSpPr>
          <p:spPr>
            <a:xfrm>
              <a:off x="34300" y="51574"/>
              <a:ext cx="471401" cy="436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2400" b="1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JS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257;p48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>
            <a:lvl1pPr defTabSz="877823">
              <a:defRPr sz="3167"/>
            </a:lvl1pPr>
          </a:lstStyle>
          <a:p>
            <a:r>
              <a:t>СБОРКА И РАЗБОРКА ОКРУЖЕНИЯ</a:t>
            </a:r>
          </a:p>
        </p:txBody>
      </p:sp>
      <p:sp>
        <p:nvSpPr>
          <p:cNvPr id="419" name="Google Shape;258;p48"/>
          <p:cNvSpPr txBox="1">
            <a:spLocks noGrp="1"/>
          </p:cNvSpPr>
          <p:nvPr>
            <p:ph type="body" sz="half" idx="1"/>
          </p:nvPr>
        </p:nvSpPr>
        <p:spPr>
          <a:xfrm>
            <a:off x="5111999" y="1221580"/>
            <a:ext cx="3060601" cy="351000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beforeAll</a:t>
            </a:r>
          </a:p>
          <a:p>
            <a:pPr marL="0"/>
            <a:r>
              <a:t>	beforeEach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1</a:t>
            </a:r>
          </a:p>
          <a:p>
            <a:pPr marL="0"/>
            <a:r>
              <a:t>	afterEach</a:t>
            </a:r>
          </a:p>
          <a:p>
            <a:pPr marL="0"/>
            <a:r>
              <a:t>	beforeEach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2</a:t>
            </a:r>
          </a:p>
          <a:p>
            <a:pPr marL="0"/>
            <a:r>
              <a:t>	afterEach</a:t>
            </a:r>
          </a:p>
          <a:p>
            <a:pPr marL="0"/>
            <a:r>
              <a:t>afterAll</a:t>
            </a:r>
          </a:p>
        </p:txBody>
      </p:sp>
      <p:pic>
        <p:nvPicPr>
          <p:cNvPr id="420" name="Google Shape;259;p48" descr="Google Shape;259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6774" y="1221574"/>
            <a:ext cx="457351" cy="45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257;p48"/>
          <p:cNvSpPr txBox="1">
            <a:spLocks noGrp="1"/>
          </p:cNvSpPr>
          <p:nvPr>
            <p:ph type="title"/>
          </p:nvPr>
        </p:nvSpPr>
        <p:spPr>
          <a:xfrm>
            <a:off x="979714" y="411956"/>
            <a:ext cx="7192789" cy="594002"/>
          </a:xfrm>
          <a:prstGeom prst="rect">
            <a:avLst/>
          </a:prstGeom>
        </p:spPr>
        <p:txBody>
          <a:bodyPr>
            <a:normAutofit/>
          </a:bodyPr>
          <a:lstStyle>
            <a:lvl1pPr defTabSz="877823">
              <a:defRPr sz="3167"/>
            </a:lvl1pPr>
          </a:lstStyle>
          <a:p>
            <a:r>
              <a:rPr sz="3170"/>
              <a:t>СБОРКА И РАЗБОРКА ОКРУЖЕНИЯ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147" y="1111230"/>
            <a:ext cx="809626" cy="80962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Объект 2"/>
          <p:cNvSpPr txBox="1">
            <a:spLocks noGrp="1"/>
          </p:cNvSpPr>
          <p:nvPr>
            <p:ph type="body" idx="1"/>
          </p:nvPr>
        </p:nvSpPr>
        <p:spPr>
          <a:xfrm>
            <a:off x="1511601" y="1221581"/>
            <a:ext cx="7095386" cy="3509963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6">
                    <a:lumMod val="50000"/>
                  </a:schemeClr>
                </a:solidFill>
              </a:rPr>
              <a:t>@pytest.fixture(scope="session"/"function")</a:t>
            </a:r>
          </a:p>
          <a:p>
            <a:r>
              <a:rPr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t> </a:t>
            </a:r>
            <a:r>
              <a:rPr>
                <a:solidFill>
                  <a:schemeClr val="accent5">
                    <a:lumMod val="75000"/>
                  </a:schemeClr>
                </a:solidFill>
              </a:rPr>
              <a:t>one_test_setup()</a:t>
            </a:r>
            <a:r>
              <a:t>:</a:t>
            </a:r>
          </a:p>
          <a:p>
            <a:pPr marL="0" lvl="1" indent="783713">
              <a:buSzTx/>
              <a:buNone/>
            </a:pPr>
            <a:r>
              <a:t>setup()</a:t>
            </a:r>
          </a:p>
          <a:p>
            <a:pPr marL="0" lvl="1" indent="783713">
              <a:buSzTx/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yield</a:t>
            </a:r>
          </a:p>
          <a:p>
            <a:pPr marL="0" lvl="1" indent="783713">
              <a:buSzTx/>
              <a:buNone/>
            </a:pPr>
            <a:r>
              <a:t>tear_down() </a:t>
            </a:r>
          </a:p>
          <a:p>
            <a:r>
              <a:rPr/>
              <a:t/>
            </a:r>
            <a:br>
              <a:rPr/>
            </a:br>
            <a:r>
              <a:rPr lang="en-US" smtClean="0"/>
              <a:t>s</a:t>
            </a:r>
            <a:r>
              <a:rPr smtClean="0"/>
              <a:t>cope </a:t>
            </a:r>
            <a:r>
              <a:t>session - для one </a:t>
            </a:r>
            <a:r>
              <a:rPr/>
              <a:t>time </a:t>
            </a:r>
            <a:r>
              <a:rPr smtClean="0"/>
              <a:t>setup 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scope </a:t>
            </a:r>
            <a:r>
              <a:t>function (по умолчанию) - для теста</a:t>
            </a:r>
          </a:p>
        </p:txBody>
      </p:sp>
    </p:spTree>
    <p:extLst>
      <p:ext uri="{BB962C8B-B14F-4D97-AF65-F5344CB8AC3E}">
        <p14:creationId xmlns:p14="http://schemas.microsoft.com/office/powerpoint/2010/main" val="31108208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135;p33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Будет ли тест понятен ревьюеру?</a:t>
            </a:r>
          </a:p>
          <a:p>
            <a:pPr marL="0"/>
            <a:r>
              <a:t>Сможет ли ревьюер быстро убедиться в корректности теста?</a:t>
            </a:r>
          </a:p>
        </p:txBody>
      </p:sp>
      <p:sp>
        <p:nvSpPr>
          <p:cNvPr id="315" name="Google Shape;13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ДОВЕРИЕ ТЕСТАМ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264;p49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 defTabSz="905255">
              <a:spcBef>
                <a:spcPts val="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8B"/>
                </a:solidFill>
              </a:rPr>
              <a:t>TestFixture</a:t>
            </a:r>
            <a:r>
              <a:t>]</a:t>
            </a:r>
            <a:endParaRPr>
              <a:solidFill>
                <a:srgbClr val="0000FF"/>
              </a:solidFill>
            </a:endParaRP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Mailbox_Should</a:t>
            </a: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[</a:t>
            </a:r>
            <a:r>
              <a:rPr>
                <a:solidFill>
                  <a:srgbClr val="00008B"/>
                </a:solidFill>
              </a:rPr>
              <a:t>SetUp</a:t>
            </a:r>
            <a:r>
              <a:t>]</a:t>
            </a: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SetUp</a:t>
            </a:r>
            <a:r>
              <a:rPr>
                <a:solidFill>
                  <a:srgbClr val="000000"/>
                </a:solidFill>
              </a:rPr>
              <a:t>() {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(); }</a:t>
            </a: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[</a:t>
            </a:r>
            <a:r>
              <a:rPr>
                <a:solidFill>
                  <a:srgbClr val="00008B"/>
                </a:solidFill>
              </a:rPr>
              <a:t>TearDown</a:t>
            </a:r>
            <a:r>
              <a:t>]</a:t>
            </a: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TearDown</a:t>
            </a:r>
            <a:r>
              <a:rPr>
                <a:solidFill>
                  <a:srgbClr val="000000"/>
                </a:solidFill>
              </a:rPr>
              <a:t>() {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08B8B"/>
                </a:solidFill>
              </a:rPr>
              <a:t>Dispose</a:t>
            </a:r>
            <a:r>
              <a:rPr>
                <a:solidFill>
                  <a:srgbClr val="000000"/>
                </a:solidFill>
              </a:rPr>
              <a:t>(); }</a:t>
            </a: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427" name="Google Shape;26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SETUP &amp; TEARDOWN</a:t>
            </a:r>
          </a:p>
        </p:txBody>
      </p:sp>
      <p:grpSp>
        <p:nvGrpSpPr>
          <p:cNvPr id="430" name="Google Shape;266;p49"/>
          <p:cNvGrpSpPr/>
          <p:nvPr/>
        </p:nvGrpSpPr>
        <p:grpSpPr>
          <a:xfrm>
            <a:off x="7362400" y="3921914"/>
            <a:ext cx="810001" cy="809630"/>
            <a:chOff x="0" y="0"/>
            <a:chExt cx="810000" cy="809629"/>
          </a:xfrm>
        </p:grpSpPr>
        <p:sp>
          <p:nvSpPr>
            <p:cNvPr id="428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429" name="C#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30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C#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27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&amp; AFTER</a:t>
            </a:r>
          </a:p>
        </p:txBody>
      </p:sp>
      <p:grpSp>
        <p:nvGrpSpPr>
          <p:cNvPr id="435" name="Google Shape;272;p50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433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434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3000" b="1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436" name="Google Shape;273;p50"/>
          <p:cNvSpPr txBox="1">
            <a:spLocks noGrp="1"/>
          </p:cNvSpPr>
          <p:nvPr>
            <p:ph type="body" sz="half" idx="1"/>
          </p:nvPr>
        </p:nvSpPr>
        <p:spPr>
          <a:xfrm>
            <a:off x="971549" y="1221580"/>
            <a:ext cx="5293759" cy="3300905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21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describe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"Mailbox"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80"/>
                </a:solidFill>
              </a:rPr>
              <a:t>let </a:t>
            </a:r>
            <a:r>
              <a:rPr>
                <a:solidFill>
                  <a:srgbClr val="458383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660E7A"/>
                </a:solidFill>
              </a:rPr>
              <a:t>beforeEach</a:t>
            </a:r>
            <a:r>
              <a:rPr>
                <a:solidFill>
                  <a:srgbClr val="000000"/>
                </a:solidFill>
              </a:rPr>
              <a:t>(()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58383"/>
                </a:solidFill>
              </a:rPr>
              <a:t>mailbox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Mailbox();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660E7A"/>
                </a:solidFill>
              </a:rPr>
              <a:t>afterEach</a:t>
            </a:r>
            <a:r>
              <a:rPr>
                <a:solidFill>
                  <a:srgbClr val="000000"/>
                </a:solidFill>
              </a:rPr>
              <a:t>(()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58383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.dispose();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278;p51"/>
          <p:cNvSpPr txBox="1">
            <a:spLocks noGrp="1"/>
          </p:cNvSpPr>
          <p:nvPr>
            <p:ph type="body" idx="1"/>
          </p:nvPr>
        </p:nvSpPr>
        <p:spPr>
          <a:xfrm>
            <a:off x="971602" y="1113588"/>
            <a:ext cx="7434900" cy="38343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400"/>
              </a:spcBef>
              <a:defRPr sz="15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MailBoxShould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MailBox </a:t>
            </a:r>
            <a:r>
              <a:rPr>
                <a:solidFill>
                  <a:srgbClr val="871094"/>
                </a:solidFill>
              </a:rPr>
              <a:t>mailbox</a:t>
            </a:r>
            <a:r>
              <a:t>;</a:t>
            </a:r>
          </a:p>
          <a:p>
            <a:pPr marL="0">
              <a:spcBef>
                <a:spcPts val="400"/>
              </a:spcBef>
            </a:pPr>
            <a:endParaRPr sz="15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@BeforeEach</a:t>
            </a:r>
          </a:p>
          <a:p>
            <a:pPr marL="0">
              <a:spcBef>
                <a:spcPts val="400"/>
              </a:spcBef>
              <a:defRPr sz="15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beforeEach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</a:t>
            </a:r>
            <a:r>
              <a:rPr>
                <a:solidFill>
                  <a:srgbClr val="871094"/>
                </a:solidFill>
              </a:rPr>
              <a:t>mailbox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MailBox();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400"/>
              </a:spcBef>
            </a:pPr>
            <a:endParaRPr sz="15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@AfterEach</a:t>
            </a:r>
          </a:p>
          <a:p>
            <a:pPr marL="0">
              <a:spcBef>
                <a:spcPts val="400"/>
              </a:spcBef>
              <a:defRPr sz="15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afterEach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</a:t>
            </a:r>
            <a:r>
              <a:rPr>
                <a:solidFill>
                  <a:srgbClr val="871094"/>
                </a:solidFill>
              </a:rPr>
              <a:t>mailbox</a:t>
            </a:r>
            <a:r>
              <a:t>.dispose();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}</a:t>
            </a:r>
          </a:p>
        </p:txBody>
      </p:sp>
      <p:sp>
        <p:nvSpPr>
          <p:cNvPr id="439" name="Google Shape;279;p51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Before &amp; After</a:t>
            </a:r>
          </a:p>
        </p:txBody>
      </p:sp>
      <p:pic>
        <p:nvPicPr>
          <p:cNvPr id="440" name="Google Shape;280;p51" descr="Google Shape;280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9474" y="4187525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26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SETUP &amp; TEARDOWN</a:t>
            </a:r>
          </a:p>
        </p:txBody>
      </p:sp>
      <p:sp>
        <p:nvSpPr>
          <p:cNvPr id="429" name="C#"/>
          <p:cNvSpPr txBox="1"/>
          <p:nvPr/>
        </p:nvSpPr>
        <p:spPr>
          <a:xfrm>
            <a:off x="7396699" y="4063853"/>
            <a:ext cx="741403" cy="525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75" tIns="34275" rIns="34275" bIns="34275" numCol="1" anchor="ctr">
            <a:spAutoFit/>
          </a:bodyPr>
          <a:lstStyle>
            <a:lvl1pPr algn="ctr">
              <a:defRPr sz="30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C#</a:t>
            </a:r>
          </a:p>
        </p:txBody>
      </p:sp>
      <p:sp>
        <p:nvSpPr>
          <p:cNvPr id="8" name="Объект 1"/>
          <p:cNvSpPr txBox="1"/>
          <p:nvPr/>
        </p:nvSpPr>
        <p:spPr>
          <a:xfrm>
            <a:off x="4540536" y="1221584"/>
            <a:ext cx="4048795" cy="358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4"/>
                </a:solidFill>
              </a:rPr>
              <a:t># unittest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007F"/>
                </a:solidFill>
              </a:rPr>
              <a:t>TestMailbox</a:t>
            </a:r>
            <a:r>
              <a:t>(unittest.TestCase):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setUp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self.mailbox = Mailbox()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tearDown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self.mailbox.dispose()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test_mailbox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...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(Unittest дан для справки)</a:t>
            </a:r>
          </a:p>
        </p:txBody>
      </p:sp>
      <p:sp>
        <p:nvSpPr>
          <p:cNvPr id="9" name="Объект 1"/>
          <p:cNvSpPr txBox="1">
            <a:spLocks noGrp="1"/>
          </p:cNvSpPr>
          <p:nvPr>
            <p:ph type="body" sz="half" idx="1"/>
          </p:nvPr>
        </p:nvSpPr>
        <p:spPr>
          <a:xfrm>
            <a:off x="971549" y="1221584"/>
            <a:ext cx="3472434" cy="3509964"/>
          </a:xfrm>
          <a:prstGeom prst="rect">
            <a:avLst/>
          </a:prstGeom>
        </p:spPr>
        <p:txBody>
          <a:bodyPr/>
          <a:lstStyle/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4"/>
                </a:solidFill>
              </a:rPr>
              <a:t># pytest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@pytest.fixture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mailbox</a:t>
            </a:r>
            <a:r>
              <a:t>():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mailbox = Mailbox()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yield</a:t>
            </a:r>
            <a:r>
              <a:t> mailbox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mailbox.dispose()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test_mailbox</a:t>
            </a:r>
            <a:r>
              <a:t>(mailbox):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</p:txBody>
      </p:sp>
      <p:pic>
        <p:nvPicPr>
          <p:cNvPr id="1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798" y="3897715"/>
            <a:ext cx="809626" cy="8096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71782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285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2871"/>
            </a:lvl1pPr>
          </a:lstStyle>
          <a:p>
            <a:r>
              <a:t>OBJECT MOTHER &amp; TEST DATA BUILDER</a:t>
            </a:r>
          </a:p>
        </p:txBody>
      </p:sp>
      <p:grpSp>
        <p:nvGrpSpPr>
          <p:cNvPr id="450" name="Google Shape;286;p52"/>
          <p:cNvGrpSpPr/>
          <p:nvPr/>
        </p:nvGrpSpPr>
        <p:grpSpPr>
          <a:xfrm>
            <a:off x="971550" y="4137662"/>
            <a:ext cx="6724716" cy="804284"/>
            <a:chOff x="0" y="0"/>
            <a:chExt cx="6724715" cy="804283"/>
          </a:xfrm>
        </p:grpSpPr>
        <p:sp>
          <p:nvSpPr>
            <p:cNvPr id="448" name="Google Shape;287;p52"/>
            <p:cNvSpPr txBox="1"/>
            <p:nvPr/>
          </p:nvSpPr>
          <p:spPr>
            <a:xfrm>
              <a:off x="520300" y="100733"/>
              <a:ext cx="6204416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SAMPLES / TESTDATABUILDER / TESTDATABUILDER.CS</a:t>
              </a:r>
            </a:p>
          </p:txBody>
        </p:sp>
        <p:pic>
          <p:nvPicPr>
            <p:cNvPr id="449" name="Google Shape;288;p52" descr="Google Shape;288;p5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86001" cy="59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265;p49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smtClean="0"/>
              <a:t>PARAMETRIZED TESTS</a:t>
            </a:r>
            <a:endParaRPr sz="2800"/>
          </a:p>
        </p:txBody>
      </p:sp>
      <p:sp>
        <p:nvSpPr>
          <p:cNvPr id="429" name="C#"/>
          <p:cNvSpPr txBox="1"/>
          <p:nvPr/>
        </p:nvSpPr>
        <p:spPr>
          <a:xfrm>
            <a:off x="7396699" y="4063853"/>
            <a:ext cx="741403" cy="525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75" tIns="34275" rIns="34275" bIns="34275" numCol="1" anchor="ctr">
            <a:spAutoFit/>
          </a:bodyPr>
          <a:lstStyle>
            <a:lvl1pPr algn="ctr">
              <a:defRPr sz="30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C#</a:t>
            </a:r>
          </a:p>
        </p:txBody>
      </p:sp>
      <p:sp>
        <p:nvSpPr>
          <p:cNvPr id="11" name="Объект 5"/>
          <p:cNvSpPr txBox="1">
            <a:spLocks noGrp="1"/>
          </p:cNvSpPr>
          <p:nvPr>
            <p:ph type="body" sz="quarter" idx="1"/>
          </p:nvPr>
        </p:nvSpPr>
        <p:spPr>
          <a:xfrm>
            <a:off x="971574" y="1060852"/>
            <a:ext cx="7200852" cy="432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t>Они же Data Driven</a:t>
            </a:r>
          </a:p>
        </p:txBody>
      </p:sp>
      <p:grpSp>
        <p:nvGrpSpPr>
          <p:cNvPr id="12" name="Группа 9"/>
          <p:cNvGrpSpPr/>
          <p:nvPr/>
        </p:nvGrpSpPr>
        <p:grpSpPr>
          <a:xfrm>
            <a:off x="2032208" y="2044536"/>
            <a:ext cx="6194342" cy="607473"/>
            <a:chOff x="0" y="0"/>
            <a:chExt cx="6194340" cy="607471"/>
          </a:xfrm>
        </p:grpSpPr>
        <p:sp>
          <p:nvSpPr>
            <p:cNvPr id="13" name="TextBox 10"/>
            <p:cNvSpPr txBox="1"/>
            <p:nvPr/>
          </p:nvSpPr>
          <p:spPr>
            <a:xfrm>
              <a:off x="532196" y="129704"/>
              <a:ext cx="5662145" cy="352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defTabSz="685800">
                <a:defRPr sz="1800">
                  <a:solidFill>
                    <a:srgbClr val="D94440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r>
                <a:t>SAMPLES / PARAMETRIZED / DOUBLE_SHOULD.CS</a:t>
              </a:r>
            </a:p>
          </p:txBody>
        </p:sp>
        <p:pic>
          <p:nvPicPr>
            <p:cNvPr id="14" name="Picture 22" descr="Picture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7122" cy="607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" name="Группа 12"/>
          <p:cNvGrpSpPr/>
          <p:nvPr/>
        </p:nvGrpSpPr>
        <p:grpSpPr>
          <a:xfrm>
            <a:off x="2017720" y="3203629"/>
            <a:ext cx="6046137" cy="593882"/>
            <a:chOff x="0" y="0"/>
            <a:chExt cx="6046136" cy="593881"/>
          </a:xfrm>
        </p:grpSpPr>
        <p:sp>
          <p:nvSpPr>
            <p:cNvPr id="16" name="TextBox 13"/>
            <p:cNvSpPr txBox="1"/>
            <p:nvPr/>
          </p:nvSpPr>
          <p:spPr>
            <a:xfrm>
              <a:off x="520289" y="123816"/>
              <a:ext cx="5525848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 defTabSz="685800">
                <a:defRPr sz="1800">
                  <a:solidFill>
                    <a:srgbClr val="D94440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r>
                <a:t>SAMPLES / PARAMETRIZED / NUMBER_SHOULD.JS</a:t>
              </a:r>
            </a:p>
          </p:txBody>
        </p:sp>
        <p:pic>
          <p:nvPicPr>
            <p:cNvPr id="17" name="Picture 22" descr="Picture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86001" cy="593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" name="Прямоугольник 15"/>
          <p:cNvGrpSpPr/>
          <p:nvPr/>
        </p:nvGrpSpPr>
        <p:grpSpPr>
          <a:xfrm>
            <a:off x="988720" y="1428871"/>
            <a:ext cx="540001" cy="805181"/>
            <a:chOff x="0" y="3175"/>
            <a:chExt cx="539999" cy="805180"/>
          </a:xfrm>
        </p:grpSpPr>
        <p:sp>
          <p:nvSpPr>
            <p:cNvPr id="19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0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C#</a:t>
              </a:r>
            </a:p>
          </p:txBody>
        </p:sp>
      </p:grpSp>
      <p:grpSp>
        <p:nvGrpSpPr>
          <p:cNvPr id="21" name="Прямоугольник 16"/>
          <p:cNvGrpSpPr/>
          <p:nvPr/>
        </p:nvGrpSpPr>
        <p:grpSpPr>
          <a:xfrm>
            <a:off x="988720" y="2804199"/>
            <a:ext cx="540001" cy="540001"/>
            <a:chOff x="0" y="0"/>
            <a:chExt cx="539999" cy="539999"/>
          </a:xfrm>
        </p:grpSpPr>
        <p:sp>
          <p:nvSpPr>
            <p:cNvPr id="22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3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24" name="Объект 5"/>
          <p:cNvSpPr txBox="1"/>
          <p:nvPr/>
        </p:nvSpPr>
        <p:spPr>
          <a:xfrm>
            <a:off x="1923122" y="1615429"/>
            <a:ext cx="6232158" cy="43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defTabSz="685748">
              <a:lnSpc>
                <a:spcPct val="90000"/>
              </a:lnSpc>
              <a:spcBef>
                <a:spcPts val="500"/>
              </a:spcBef>
              <a:defRPr sz="1800"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Quattrocento Sans"/>
              </a:rPr>
              <a:t>Через атрибуты TestCase и TestCaseSource</a:t>
            </a:r>
          </a:p>
        </p:txBody>
      </p:sp>
      <p:sp>
        <p:nvSpPr>
          <p:cNvPr id="25" name="Объект 5"/>
          <p:cNvSpPr txBox="1"/>
          <p:nvPr/>
        </p:nvSpPr>
        <p:spPr>
          <a:xfrm>
            <a:off x="1923122" y="2781238"/>
            <a:ext cx="6232158" cy="4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>
            <a:lvl1pPr defTabSz="685748">
              <a:lnSpc>
                <a:spcPct val="90000"/>
              </a:lnSpc>
              <a:spcBef>
                <a:spcPts val="500"/>
              </a:spcBef>
              <a:defRPr sz="18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>
                <a:latin typeface="Quattrocento Sans"/>
              </a:rPr>
              <a:t>Динамически генерируемые тесты</a:t>
            </a:r>
          </a:p>
        </p:txBody>
      </p:sp>
      <p:pic>
        <p:nvPicPr>
          <p:cNvPr id="2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313" y="3947047"/>
            <a:ext cx="809626" cy="80962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Объект 5"/>
          <p:cNvSpPr txBox="1"/>
          <p:nvPr/>
        </p:nvSpPr>
        <p:spPr>
          <a:xfrm>
            <a:off x="1990528" y="3947047"/>
            <a:ext cx="6232159" cy="4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>
            <a:lvl1pPr defTabSz="678891">
              <a:lnSpc>
                <a:spcPct val="90000"/>
              </a:lnSpc>
              <a:spcBef>
                <a:spcPts val="500"/>
              </a:spcBef>
              <a:defRPr sz="1782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>
                <a:latin typeface="Quattrocento Sans"/>
              </a:rPr>
              <a:t>С использованием pytest.mark.parametrize и fixture</a:t>
            </a:r>
          </a:p>
        </p:txBody>
      </p:sp>
      <p:grpSp>
        <p:nvGrpSpPr>
          <p:cNvPr id="31" name="Группа 12"/>
          <p:cNvGrpSpPr/>
          <p:nvPr/>
        </p:nvGrpSpPr>
        <p:grpSpPr>
          <a:xfrm>
            <a:off x="2017719" y="4351859"/>
            <a:ext cx="5025794" cy="593883"/>
            <a:chOff x="-152401" y="995829"/>
            <a:chExt cx="5025793" cy="593882"/>
          </a:xfrm>
        </p:grpSpPr>
        <p:sp>
          <p:nvSpPr>
            <p:cNvPr id="32" name="TextBox 13"/>
            <p:cNvSpPr txBox="1"/>
            <p:nvPr/>
          </p:nvSpPr>
          <p:spPr>
            <a:xfrm>
              <a:off x="394284" y="1114631"/>
              <a:ext cx="4479108" cy="346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 defTabSz="685800">
                <a:defRPr sz="1800">
                  <a:solidFill>
                    <a:srgbClr val="D94440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r>
                <a:t>SAMPLES / PARAMETRIZED </a:t>
              </a:r>
              <a:r>
                <a:rPr/>
                <a:t>/ </a:t>
              </a:r>
              <a:r>
                <a:rPr lang="en-US" smtClean="0"/>
                <a:t>TEST_FLOAT.PY</a:t>
              </a:r>
              <a:endParaRPr/>
            </a:p>
          </p:txBody>
        </p:sp>
        <p:pic>
          <p:nvPicPr>
            <p:cNvPr id="33" name="Picture 22" descr="Picture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52401" y="995829"/>
              <a:ext cx="486001" cy="593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2573229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310;p54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D94440"/>
              </a:buClr>
              <a:buSzPts val="2400"/>
              <a:buFont typeface="Arial"/>
              <a:buChar char="•"/>
            </a:pPr>
            <a:r>
              <a:t>Should вместо Assert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Ожидание исключения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Ограничение по времени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Выбор тестов для прогона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Live templates &amp; Hotkeys</a:t>
            </a:r>
          </a:p>
        </p:txBody>
      </p:sp>
      <p:sp>
        <p:nvSpPr>
          <p:cNvPr id="477" name="Google Shape;31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ДОПОЛНИТЕЛЬНЫЕ ТРЮКИ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317;p55"/>
          <p:cNvSpPr txBox="1">
            <a:spLocks noGrp="1"/>
          </p:cNvSpPr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381000" indent="-381000">
              <a:spcBef>
                <a:spcPts val="0"/>
              </a:spcBef>
              <a:buClr>
                <a:srgbClr val="D94440"/>
              </a:buClr>
              <a:buSzPts val="2400"/>
              <a:buAutoNum type="arabicPeriod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Assert.AreEqual(expected, actual)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или </a:t>
            </a:r>
            <a:br>
              <a:rPr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t>Assert.AreEqual(actual, expected)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Assert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— корявая семантика</a:t>
            </a:r>
            <a:br>
              <a:rPr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sz="2100"/>
              <a:t>Assert.That(2+2, Is.EqualTo(4))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— длиннее</a:t>
            </a:r>
            <a:r>
              <a:t> </a:t>
            </a:r>
            <a:r>
              <a:rPr sz="2100"/>
              <a:t>(2+2).Should().Be(4)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— лучше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/>
            </a:pPr>
            <a:r>
              <a:t>Неудачное API:</a:t>
            </a:r>
            <a:br/>
            <a:r>
              <a:rPr sz="2100">
                <a:latin typeface="Consolas"/>
                <a:ea typeface="Consolas"/>
                <a:cs typeface="Consolas"/>
                <a:sym typeface="Consolas"/>
              </a:rPr>
              <a:t>Assert.That(x, </a:t>
            </a:r>
            <a:r>
              <a:rPr sz="2100" b="1">
                <a:latin typeface="Consolas"/>
                <a:ea typeface="Consolas"/>
                <a:cs typeface="Consolas"/>
                <a:sym typeface="Consolas"/>
              </a:rPr>
              <a:t>IResolveConstraint ?!?</a:t>
            </a:r>
            <a:r>
              <a:rPr sz="2100">
                <a:latin typeface="Consolas"/>
                <a:ea typeface="Consolas"/>
                <a:cs typeface="Consolas"/>
                <a:sym typeface="Consolas"/>
              </a:rPr>
              <a:t>) // O_o</a:t>
            </a:r>
          </a:p>
        </p:txBody>
      </p:sp>
      <p:sp>
        <p:nvSpPr>
          <p:cNvPr id="480" name="Google Shape;318;p55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/>
          <a:lstStyle/>
          <a:p>
            <a:r>
              <a:t>SHOULD ВМЕСТО ASSERT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324;p56"/>
          <p:cNvSpPr txBox="1">
            <a:spLocks noGrp="1"/>
          </p:cNvSpPr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381000" indent="-383540">
              <a:lnSpc>
                <a:spcPct val="80000"/>
              </a:lnSpc>
              <a:spcBef>
                <a:spcPts val="0"/>
              </a:spcBef>
              <a:buClr>
                <a:srgbClr val="D94440"/>
              </a:buClr>
              <a:buSzPct val="100000"/>
              <a:buAutoNum type="arabicPeriod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(2+2).Should().Be(4)</a:t>
            </a:r>
          </a:p>
          <a:p>
            <a:pPr marL="381000" indent="-383540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flag.Should().BeTrue()</a:t>
            </a:r>
          </a:p>
          <a:p>
            <a:pPr marL="381000" indent="-383540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/>
              <a:defRPr sz="2000"/>
            </a:pPr>
            <a:r>
              <a:t>Для массивов</a:t>
            </a:r>
          </a:p>
          <a:p>
            <a:pPr marL="939800" lvl="1" indent="-380047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new[] {1,2,3}</a:t>
            </a:r>
            <a:br/>
            <a:r>
              <a:t>	.ShouldAllBeEquivalentTo(new [] {3,2,1});</a:t>
            </a:r>
            <a:br/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без учёта порядка!</a:t>
            </a:r>
            <a:br>
              <a:rPr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39800" lvl="1" indent="-380047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new[] {1,2,3}</a:t>
            </a:r>
            <a:br/>
            <a:r>
              <a:t>	.ShouldAllBeEquivalentTo(new [] {1,2,3}, </a:t>
            </a:r>
            <a:br/>
            <a:r>
              <a:t>		options =&gt; options.WithStrictOrdering());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2000"/>
            </a:pPr>
            <a:endParaRPr/>
          </a:p>
          <a:p>
            <a:pPr marL="0">
              <a:lnSpc>
                <a:spcPct val="80000"/>
              </a:lnSpc>
              <a:spcBef>
                <a:spcPts val="400"/>
              </a:spcBef>
              <a:defRPr sz="2000">
                <a:solidFill>
                  <a:srgbClr val="D94440"/>
                </a:solidFill>
              </a:defRPr>
            </a:pPr>
            <a:r>
              <a:t>FluentAssertions</a:t>
            </a:r>
            <a:r>
              <a:rPr>
                <a:solidFill>
                  <a:srgbClr val="000000"/>
                </a:solidFill>
              </a:rPr>
              <a:t> – доступна через NuGet</a:t>
            </a:r>
          </a:p>
        </p:txBody>
      </p:sp>
      <p:sp>
        <p:nvSpPr>
          <p:cNvPr id="485" name="Google Shape;325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SHOULD</a:t>
            </a:r>
          </a:p>
        </p:txBody>
      </p:sp>
      <p:grpSp>
        <p:nvGrpSpPr>
          <p:cNvPr id="488" name="Google Shape;326;p56"/>
          <p:cNvGrpSpPr/>
          <p:nvPr/>
        </p:nvGrpSpPr>
        <p:grpSpPr>
          <a:xfrm>
            <a:off x="7362400" y="3921914"/>
            <a:ext cx="810001" cy="809630"/>
            <a:chOff x="0" y="0"/>
            <a:chExt cx="810000" cy="809629"/>
          </a:xfrm>
        </p:grpSpPr>
        <p:sp>
          <p:nvSpPr>
            <p:cNvPr id="486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487" name="C#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30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C#</a:t>
              </a:r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331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SHOULD И EXPECT</a:t>
            </a:r>
          </a:p>
        </p:txBody>
      </p:sp>
      <p:sp>
        <p:nvSpPr>
          <p:cNvPr id="493" name="Google Shape;332;p57"/>
          <p:cNvSpPr txBox="1">
            <a:spLocks noGrp="1"/>
          </p:cNvSpPr>
          <p:nvPr>
            <p:ph type="body" sz="half" idx="1"/>
          </p:nvPr>
        </p:nvSpPr>
        <p:spPr>
          <a:xfrm>
            <a:off x="971601" y="1222089"/>
            <a:ext cx="5530603" cy="2562242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expect(</a:t>
            </a:r>
            <a:r>
              <a:rPr>
                <a:solidFill>
                  <a:srgbClr val="0000FF"/>
                </a:solidFill>
              </a:rPr>
              <a:t>2</a:t>
            </a:r>
            <a:r>
              <a:t>+</a:t>
            </a:r>
            <a:r>
              <a:rPr>
                <a:solidFill>
                  <a:srgbClr val="0000FF"/>
                </a:solidFill>
              </a:rPr>
              <a:t>2</a:t>
            </a:r>
            <a:r>
              <a:t>).to.</a:t>
            </a:r>
            <a:r>
              <a:rPr>
                <a:solidFill>
                  <a:srgbClr val="7A7A43"/>
                </a:solidFill>
              </a:rPr>
              <a:t>equal</a:t>
            </a:r>
            <a:r>
              <a:t>(</a:t>
            </a:r>
            <a:r>
              <a:rPr>
                <a:solidFill>
                  <a:srgbClr val="0000FF"/>
                </a:solidFill>
              </a:rPr>
              <a:t>4</a:t>
            </a:r>
            <a:r>
              <a:t>);</a:t>
            </a:r>
            <a:br/>
            <a:r>
              <a:t>(</a:t>
            </a:r>
            <a:r>
              <a:rPr>
                <a:solidFill>
                  <a:srgbClr val="0000FF"/>
                </a:solidFill>
              </a:rPr>
              <a:t>2</a:t>
            </a:r>
            <a:r>
              <a:t>+</a:t>
            </a:r>
            <a:r>
              <a:rPr>
                <a:solidFill>
                  <a:srgbClr val="0000FF"/>
                </a:solidFill>
              </a:rPr>
              <a:t>2</a:t>
            </a:r>
            <a:r>
              <a:t>).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</a:t>
            </a:r>
            <a:r>
              <a:rPr>
                <a:solidFill>
                  <a:srgbClr val="7A7A43"/>
                </a:solidFill>
              </a:rPr>
              <a:t>equal</a:t>
            </a:r>
            <a:r>
              <a:t>(</a:t>
            </a:r>
            <a:r>
              <a:rPr>
                <a:solidFill>
                  <a:srgbClr val="0000FF"/>
                </a:solidFill>
              </a:rPr>
              <a:t>4</a:t>
            </a:r>
            <a:r>
              <a:t>);</a:t>
            </a:r>
            <a:br/>
            <a:r>
              <a:t/>
            </a:r>
            <a:br/>
            <a:r>
              <a:rPr b="1">
                <a:solidFill>
                  <a:srgbClr val="000080"/>
                </a:solidFill>
              </a:rPr>
              <a:t>let </a:t>
            </a:r>
            <a:r>
              <a:rPr>
                <a:solidFill>
                  <a:srgbClr val="458383"/>
                </a:solidFill>
              </a:rPr>
              <a:t>flag </a:t>
            </a:r>
            <a:r>
              <a:t>= </a:t>
            </a:r>
            <a:r>
              <a:rPr b="1">
                <a:solidFill>
                  <a:srgbClr val="000080"/>
                </a:solidFill>
              </a:rPr>
              <a:t>true</a:t>
            </a:r>
            <a:r>
              <a:t>;</a:t>
            </a:r>
            <a:br/>
            <a:r>
              <a:t>expect(</a:t>
            </a:r>
            <a:r>
              <a:rPr>
                <a:solidFill>
                  <a:srgbClr val="458383"/>
                </a:solidFill>
              </a:rPr>
              <a:t>flag</a:t>
            </a:r>
            <a:r>
              <a:t>).to.be.true;</a:t>
            </a:r>
            <a:br/>
            <a:r>
              <a:rPr>
                <a:solidFill>
                  <a:srgbClr val="458383"/>
                </a:solidFill>
              </a:rPr>
              <a:t>flag</a:t>
            </a:r>
            <a:r>
              <a:t>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.be.true;</a:t>
            </a:r>
            <a:br/>
            <a:r>
              <a:t/>
            </a:r>
            <a:br/>
            <a:r>
              <a:t>expect([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]).to.be.</a:t>
            </a:r>
            <a:r>
              <a:rPr b="1">
                <a:solidFill>
                  <a:srgbClr val="660E7A"/>
                </a:solidFill>
              </a:rPr>
              <a:t>eql</a:t>
            </a:r>
            <a:r>
              <a:t>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]);</a:t>
            </a:r>
            <a:br/>
            <a:r>
              <a:t>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</a:t>
            </a:r>
            <a:r>
              <a:rPr b="1">
                <a:solidFill>
                  <a:srgbClr val="660E7A"/>
                </a:solidFill>
              </a:rPr>
              <a:t>eql</a:t>
            </a:r>
            <a:r>
              <a:t>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]);</a:t>
            </a:r>
          </a:p>
        </p:txBody>
      </p:sp>
      <p:grpSp>
        <p:nvGrpSpPr>
          <p:cNvPr id="496" name="Google Shape;333;p57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494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495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3000" b="1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497" name="Google Shape;334;p57"/>
          <p:cNvSpPr txBox="1"/>
          <p:nvPr/>
        </p:nvSpPr>
        <p:spPr>
          <a:xfrm>
            <a:off x="1005849" y="4102691"/>
            <a:ext cx="5882502" cy="80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Chai</a:t>
            </a:r>
            <a:r>
              <a:rPr>
                <a:solidFill>
                  <a:srgbClr val="000000"/>
                </a:solidFill>
              </a:rPr>
              <a:t> поддерживает стиль should и expect</a:t>
            </a:r>
          </a:p>
        </p:txBody>
      </p:sp>
      <p:sp>
        <p:nvSpPr>
          <p:cNvPr id="498" name="Google Shape;335;p57"/>
          <p:cNvSpPr txBox="1"/>
          <p:nvPr/>
        </p:nvSpPr>
        <p:spPr>
          <a:xfrm rot="20788597">
            <a:off x="4024763" y="2272505"/>
            <a:ext cx="43188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800" i="1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to и be – можно безболезненно убирать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42;p34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spcBef>
                <a:spcPts val="0"/>
              </a:spcBef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 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7F"/>
                </a:solidFill>
              </a:rPr>
              <a:t>Superman_Should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]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</a:t>
            </a:r>
            <a:r>
              <a:rPr>
                <a:solidFill>
                  <a:srgbClr val="2B91AF"/>
                </a:solidFill>
              </a:rPr>
              <a:t>SaveKittenFromTree</a:t>
            </a:r>
            <a:r>
              <a:t>(){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	…</a:t>
            </a:r>
            <a:br/>
            <a:r>
              <a:t>		superman.</a:t>
            </a:r>
            <a:r>
              <a:rPr>
                <a:solidFill>
                  <a:srgbClr val="2B91AF"/>
                </a:solidFill>
              </a:rPr>
              <a:t>Act</a:t>
            </a:r>
            <a:r>
              <a:t>();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	</a:t>
            </a:r>
            <a:r>
              <a:rPr>
                <a:solidFill>
                  <a:srgbClr val="00007F"/>
                </a:solidFill>
              </a:rPr>
              <a:t>Assert</a:t>
            </a:r>
            <a:r>
              <a:t>.</a:t>
            </a:r>
            <a:r>
              <a:rPr>
                <a:solidFill>
                  <a:srgbClr val="2B91AF"/>
                </a:solidFill>
              </a:rPr>
              <a:t>IsTrue</a:t>
            </a:r>
            <a:r>
              <a:t>(kitten.</a:t>
            </a:r>
            <a:r>
              <a:rPr>
                <a:solidFill>
                  <a:srgbClr val="2B91AF"/>
                </a:solidFill>
              </a:rPr>
              <a:t>IsSaved</a:t>
            </a:r>
            <a:r>
              <a:t>());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]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</a:t>
            </a:r>
            <a:r>
              <a:rPr>
                <a:solidFill>
                  <a:srgbClr val="2B91AF"/>
                </a:solidFill>
              </a:rPr>
              <a:t>WearRedBlueSuit_WhenAtWork</a:t>
            </a:r>
            <a:r>
              <a:t>(){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	…</a:t>
            </a:r>
            <a:br/>
            <a:r>
              <a:t>	}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20" name="Google Shape;14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ТЕСТЫ КАК СПЕЦИФИКАЦИЯ</a:t>
            </a:r>
          </a:p>
        </p:txBody>
      </p:sp>
      <p:grpSp>
        <p:nvGrpSpPr>
          <p:cNvPr id="323" name="Google Shape;144;p34"/>
          <p:cNvGrpSpPr/>
          <p:nvPr/>
        </p:nvGrpSpPr>
        <p:grpSpPr>
          <a:xfrm>
            <a:off x="7362400" y="3921914"/>
            <a:ext cx="810001" cy="809630"/>
            <a:chOff x="0" y="0"/>
            <a:chExt cx="810000" cy="809629"/>
          </a:xfrm>
        </p:grpSpPr>
        <p:sp>
          <p:nvSpPr>
            <p:cNvPr id="321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322" name="C#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30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C#</a:t>
              </a: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341;p58"/>
          <p:cNvSpPr txBox="1">
            <a:spLocks noGrp="1"/>
          </p:cNvSpPr>
          <p:nvPr>
            <p:ph type="body" idx="1"/>
          </p:nvPr>
        </p:nvSpPr>
        <p:spPr>
          <a:xfrm>
            <a:off x="971549" y="1221574"/>
            <a:ext cx="7920902" cy="30783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assertThat(2+2).isEqualTo(4)</a:t>
            </a:r>
          </a:p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assertThat(flag).isTrue()</a:t>
            </a:r>
          </a:p>
          <a:p>
            <a:pPr marL="0">
              <a:spcBef>
                <a:spcPts val="0"/>
              </a:spcBef>
            </a:pP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assertThat(new int[]{1,2,3}).containsExactlyElementsOf(new []{3,2,1})</a:t>
            </a:r>
          </a:p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assertThat(new int[]{1,2,3}).containsExactlyInAnyOrder(new int[]{3,2,1})</a:t>
            </a:r>
          </a:p>
        </p:txBody>
      </p:sp>
      <p:sp>
        <p:nvSpPr>
          <p:cNvPr id="501" name="Google Shape;342;p58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1"/>
          </a:xfrm>
          <a:prstGeom prst="rect">
            <a:avLst/>
          </a:prstGeom>
        </p:spPr>
        <p:txBody>
          <a:bodyPr/>
          <a:lstStyle/>
          <a:p>
            <a:r>
              <a:t>SHOULD</a:t>
            </a:r>
          </a:p>
        </p:txBody>
      </p:sp>
      <p:sp>
        <p:nvSpPr>
          <p:cNvPr id="502" name="Google Shape;343;p58"/>
          <p:cNvSpPr txBox="1"/>
          <p:nvPr/>
        </p:nvSpPr>
        <p:spPr>
          <a:xfrm>
            <a:off x="1005849" y="4407953"/>
            <a:ext cx="4854702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21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Asertj доступен на maven</a:t>
            </a:r>
          </a:p>
        </p:txBody>
      </p:sp>
      <p:pic>
        <p:nvPicPr>
          <p:cNvPr id="503" name="Google Shape;344;p58" descr="Google Shape;344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1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342;p58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ASSERT</a:t>
            </a:r>
            <a:endParaRPr/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4095" y="4019189"/>
            <a:ext cx="809626" cy="809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Снимок экрана 2023-05-31 в 21.27.22.png" descr="Снимок экрана 2023-05-31 в 21.27.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2622" y="3450508"/>
            <a:ext cx="5724526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971602" y="1366458"/>
            <a:ext cx="6031022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smtClean="0">
                <a:latin typeface="Quattrocento Sans"/>
              </a:rPr>
              <a:t>Для </a:t>
            </a:r>
            <a:r>
              <a:rPr lang="en-US" sz="2400" smtClean="0">
                <a:latin typeface="Quattrocento Sans"/>
              </a:rPr>
              <a:t>python </a:t>
            </a:r>
            <a:r>
              <a:rPr lang="ru-RU" sz="2400" smtClean="0">
                <a:latin typeface="Quattrocento Sans"/>
              </a:rPr>
              <a:t>есть решения вроде </a:t>
            </a:r>
            <a:r>
              <a:rPr lang="en-US" sz="2400" smtClean="0">
                <a:latin typeface="Quattrocento Sans"/>
              </a:rPr>
              <a:t>FluentAssertions, </a:t>
            </a:r>
            <a:r>
              <a:rPr lang="ru-RU" sz="2400" smtClean="0">
                <a:latin typeface="Quattrocento Sans"/>
              </a:rPr>
              <a:t>но они редко используются</a:t>
            </a: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Quattrocento Sans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622" y="2747037"/>
            <a:ext cx="550947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Quattrocento Sans"/>
              </a:rPr>
              <a:t>a</a:t>
            </a:r>
            <a:r>
              <a:rPr lang="en-US" sz="2000" smtClean="0">
                <a:latin typeface="Quattrocento Sans"/>
              </a:rPr>
              <a:t>ssertpy – </a:t>
            </a:r>
            <a:r>
              <a:rPr lang="en-US" sz="2000" smtClean="0">
                <a:solidFill>
                  <a:srgbClr val="0070C0"/>
                </a:solidFill>
                <a:latin typeface="Quattrocento Sans"/>
              </a:rPr>
              <a:t>https</a:t>
            </a:r>
            <a:r>
              <a:rPr lang="en-US" sz="2000" smtClean="0">
                <a:solidFill>
                  <a:srgbClr val="0070C0"/>
                </a:solidFill>
                <a:latin typeface="Quattrocento Sans"/>
                <a:sym typeface="Wingdings" panose="05000000000000000000" pitchFamily="2" charset="2"/>
              </a:rPr>
              <a:t>://github.com/assertpy/assertpy</a:t>
            </a:r>
            <a:endParaRPr kumimoji="0" lang="ru-RU" sz="20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Quattrocento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48555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361;p60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ОЖИДАНИЕ ИСКЛЮЧЕНИЯ</a:t>
            </a:r>
          </a:p>
        </p:txBody>
      </p:sp>
      <p:sp>
        <p:nvSpPr>
          <p:cNvPr id="6" name="Объект 1"/>
          <p:cNvSpPr txBox="1">
            <a:spLocks noGrp="1"/>
          </p:cNvSpPr>
          <p:nvPr>
            <p:ph type="body" sz="quarter" idx="1"/>
          </p:nvPr>
        </p:nvSpPr>
        <p:spPr>
          <a:xfrm>
            <a:off x="1854540" y="1221581"/>
            <a:ext cx="6300789" cy="8029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Action</a:t>
            </a:r>
            <a:r>
              <a:rPr>
                <a:solidFill>
                  <a:srgbClr val="000000"/>
                </a:solidFill>
              </a:rPr>
              <a:t> action = () =&gt; { </a:t>
            </a:r>
            <a:r>
              <a:rPr>
                <a:solidFill>
                  <a:srgbClr val="0000FF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z = x / y; };</a:t>
            </a:r>
          </a:p>
          <a:p>
            <a:pPr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action.</a:t>
            </a:r>
            <a:r>
              <a:rPr>
                <a:solidFill>
                  <a:srgbClr val="008B8B"/>
                </a:solidFill>
              </a:rPr>
              <a:t>ShouldThrow</a:t>
            </a:r>
            <a:r>
              <a:t>&lt;</a:t>
            </a:r>
            <a:r>
              <a:rPr>
                <a:solidFill>
                  <a:srgbClr val="00008B"/>
                </a:solidFill>
              </a:rPr>
              <a:t>DivideByZeroException</a:t>
            </a:r>
            <a:r>
              <a:t>&gt;();</a:t>
            </a:r>
          </a:p>
        </p:txBody>
      </p:sp>
      <p:grpSp>
        <p:nvGrpSpPr>
          <p:cNvPr id="7" name="Прямоугольник 5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8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C#</a:t>
              </a:r>
            </a:p>
          </p:txBody>
        </p:sp>
      </p:grpSp>
      <p:sp>
        <p:nvSpPr>
          <p:cNvPr id="10" name="Объект 1"/>
          <p:cNvSpPr txBox="1"/>
          <p:nvPr/>
        </p:nvSpPr>
        <p:spPr>
          <a:xfrm>
            <a:off x="1923495" y="2352947"/>
            <a:ext cx="6232160" cy="91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defTabSz="68574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expect(() =&gt; {</a:t>
            </a:r>
            <a:br/>
            <a:r>
              <a:t>    </a:t>
            </a:r>
            <a:r>
              <a:rPr b="1">
                <a:solidFill>
                  <a:srgbClr val="660E7A"/>
                </a:solidFill>
              </a:rPr>
              <a:t>z </a:t>
            </a:r>
            <a:r>
              <a:t>= </a:t>
            </a:r>
            <a:r>
              <a:rPr>
                <a:solidFill>
                  <a:srgbClr val="458383"/>
                </a:solidFill>
              </a:rPr>
              <a:t>x </a:t>
            </a:r>
            <a:r>
              <a:t>/ </a:t>
            </a:r>
            <a:r>
              <a:rPr>
                <a:solidFill>
                  <a:srgbClr val="458383"/>
                </a:solidFill>
              </a:rPr>
              <a:t>y</a:t>
            </a:r>
            <a:br>
              <a:rPr>
                <a:solidFill>
                  <a:srgbClr val="458383"/>
                </a:solidFill>
              </a:rPr>
            </a:br>
            <a:r>
              <a:t>}).to.</a:t>
            </a:r>
            <a:r>
              <a:rPr b="1">
                <a:solidFill>
                  <a:srgbClr val="660E7A"/>
                </a:solidFill>
              </a:rPr>
              <a:t>throw</a:t>
            </a:r>
            <a:r>
              <a:t>();</a:t>
            </a:r>
          </a:p>
        </p:txBody>
      </p:sp>
      <p:grpSp>
        <p:nvGrpSpPr>
          <p:cNvPr id="11" name="Прямоугольник 8"/>
          <p:cNvGrpSpPr/>
          <p:nvPr/>
        </p:nvGrpSpPr>
        <p:grpSpPr>
          <a:xfrm>
            <a:off x="988345" y="2352947"/>
            <a:ext cx="540001" cy="540001"/>
            <a:chOff x="0" y="0"/>
            <a:chExt cx="539999" cy="539999"/>
          </a:xfrm>
        </p:grpSpPr>
        <p:sp>
          <p:nvSpPr>
            <p:cNvPr id="12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3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14" name="Объект 1"/>
          <p:cNvSpPr txBox="1"/>
          <p:nvPr/>
        </p:nvSpPr>
        <p:spPr>
          <a:xfrm>
            <a:off x="1923495" y="3791842"/>
            <a:ext cx="6232160" cy="91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>
            <a:lvl1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indent="702076"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lvl2pPr>
          </a:lstStyle>
          <a:p>
            <a:pPr>
              <a:defRPr>
                <a:solidFill>
                  <a:srgbClr val="00008B"/>
                </a:solidFill>
              </a:defRPr>
            </a:pPr>
            <a:r>
              <a:rPr>
                <a:solidFill>
                  <a:srgbClr val="000000"/>
                </a:solidFill>
              </a:rPr>
              <a:t>with pytest.raises(ZeroDivisionError):</a:t>
            </a:r>
          </a:p>
          <a:p>
            <a:pPr lvl="1">
              <a:defRPr>
                <a:solidFill>
                  <a:srgbClr val="00008B"/>
                </a:solidFill>
              </a:defRPr>
            </a:pPr>
            <a:r>
              <a:rPr>
                <a:solidFill>
                  <a:srgbClr val="000000"/>
                </a:solidFill>
              </a:rPr>
              <a:t>z = x / y</a:t>
            </a:r>
          </a:p>
        </p:txBody>
      </p:sp>
      <p:pic>
        <p:nvPicPr>
          <p:cNvPr id="1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8345" y="3910069"/>
            <a:ext cx="540001" cy="54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17861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360;p60"/>
          <p:cNvSpPr txBox="1">
            <a:spLocks noGrp="1"/>
          </p:cNvSpPr>
          <p:nvPr>
            <p:ph type="body" sz="quarter" idx="1"/>
          </p:nvPr>
        </p:nvSpPr>
        <p:spPr>
          <a:xfrm>
            <a:off x="980723" y="1383617"/>
            <a:ext cx="6300902" cy="8031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150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Executable</a:t>
            </a:r>
            <a:r>
              <a:rPr>
                <a:solidFill>
                  <a:srgbClr val="000000"/>
                </a:solidFill>
              </a:rPr>
              <a:t> action = () =&gt; { </a:t>
            </a:r>
            <a:r>
              <a:rPr>
                <a:solidFill>
                  <a:srgbClr val="0000FF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z = x / y; };</a:t>
            </a:r>
          </a:p>
          <a:p>
            <a:pPr marL="0">
              <a:spcBef>
                <a:spcPts val="400"/>
              </a:spcBef>
              <a:defRPr sz="1500" i="1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assertThrows(</a:t>
            </a:r>
            <a:r>
              <a:rPr i="0">
                <a:solidFill>
                  <a:srgbClr val="00008B"/>
                </a:solidFill>
              </a:rPr>
              <a:t>ArithmeticException.class, action</a:t>
            </a:r>
            <a:r>
              <a:rPr i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28" name="Google Shape;361;p60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ОЖИДАНИЕ ИСКЛЮЧЕНИЯ</a:t>
            </a:r>
          </a:p>
        </p:txBody>
      </p:sp>
      <p:pic>
        <p:nvPicPr>
          <p:cNvPr id="529" name="Google Shape;362;p60" descr="Google Shape;362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379;p62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ОГРАНИЧЕНИЕ ПО ВРЕМЕНИ</a:t>
            </a:r>
          </a:p>
        </p:txBody>
      </p:sp>
      <p:sp>
        <p:nvSpPr>
          <p:cNvPr id="6" name="Объект 5"/>
          <p:cNvSpPr txBox="1">
            <a:spLocks noGrp="1"/>
          </p:cNvSpPr>
          <p:nvPr>
            <p:ph type="body" sz="quarter" idx="1"/>
          </p:nvPr>
        </p:nvSpPr>
        <p:spPr>
          <a:xfrm>
            <a:off x="1871662" y="1221584"/>
            <a:ext cx="5400676" cy="1267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, </a:t>
            </a:r>
            <a:r>
              <a:rPr>
                <a:solidFill>
                  <a:srgbClr val="00007F"/>
                </a:solidFill>
              </a:rPr>
              <a:t>Timeout</a:t>
            </a:r>
            <a:r>
              <a:t>(1000)]</a:t>
            </a:r>
          </a:p>
          <a:p>
            <a:pPr defTabSz="528026">
              <a:spcBef>
                <a:spcPts val="300"/>
              </a:spcBef>
              <a:defRPr sz="138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B91AF"/>
                </a:solidFill>
              </a:rPr>
              <a:t>ShouldDoInTimeout</a:t>
            </a:r>
            <a:r>
              <a:rPr>
                <a:solidFill>
                  <a:srgbClr val="000000"/>
                </a:solidFill>
              </a:rPr>
              <a:t>()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7" name="Rectangle 1"/>
          <p:cNvSpPr txBox="1"/>
          <p:nvPr/>
        </p:nvSpPr>
        <p:spPr>
          <a:xfrm>
            <a:off x="1779688" y="2747135"/>
            <a:ext cx="5548521" cy="9448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it(</a:t>
            </a:r>
            <a:r>
              <a:rPr b="1">
                <a:solidFill>
                  <a:srgbClr val="008000"/>
                </a:solidFill>
              </a:rPr>
              <a:t>"should do in timeout"</a:t>
            </a:r>
            <a:r>
              <a:t>, () =&gt; {</a:t>
            </a:r>
            <a:br/>
            <a:r>
              <a:t>    …</a:t>
            </a:r>
            <a:br/>
            <a:r>
              <a:t>}).timeout(</a:t>
            </a:r>
            <a:r>
              <a:rPr>
                <a:solidFill>
                  <a:srgbClr val="0000FF"/>
                </a:solidFill>
              </a:rPr>
              <a:t>1000</a:t>
            </a:r>
            <a:r>
              <a:t>);</a:t>
            </a:r>
          </a:p>
        </p:txBody>
      </p:sp>
      <p:grpSp>
        <p:nvGrpSpPr>
          <p:cNvPr id="8" name="Прямоугольник 6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9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1" name="Прямоугольник 10"/>
          <p:cNvGrpSpPr/>
          <p:nvPr/>
        </p:nvGrpSpPr>
        <p:grpSpPr>
          <a:xfrm>
            <a:off x="915304" y="2700202"/>
            <a:ext cx="540001" cy="540001"/>
            <a:chOff x="0" y="0"/>
            <a:chExt cx="539999" cy="539999"/>
          </a:xfrm>
        </p:grpSpPr>
        <p:sp>
          <p:nvSpPr>
            <p:cNvPr id="12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3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14" name="Объект 5"/>
          <p:cNvSpPr txBox="1"/>
          <p:nvPr/>
        </p:nvSpPr>
        <p:spPr>
          <a:xfrm>
            <a:off x="1894770" y="3949691"/>
            <a:ext cx="5354460" cy="116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@pytest.mark.timeout</a:t>
            </a:r>
            <a:r>
              <a:t>(3)</a:t>
            </a:r>
          </a:p>
          <a:p>
            <a: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test_operation_with_timeout</a:t>
            </a:r>
            <a:r>
              <a:t>():</a:t>
            </a:r>
          </a:p>
          <a:p>
            <a: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...</a:t>
            </a:r>
          </a:p>
        </p:txBody>
      </p:sp>
      <p:pic>
        <p:nvPicPr>
          <p:cNvPr id="1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5304" y="4043058"/>
            <a:ext cx="540001" cy="54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969917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378;p62"/>
          <p:cNvSpPr txBox="1">
            <a:spLocks noGrp="1"/>
          </p:cNvSpPr>
          <p:nvPr>
            <p:ph type="body" sz="half" idx="1"/>
          </p:nvPr>
        </p:nvSpPr>
        <p:spPr>
          <a:xfrm>
            <a:off x="971602" y="1329611"/>
            <a:ext cx="6300600" cy="1674300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spcBef>
                <a:spcPts val="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@Timeout(1500)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B91AF"/>
                </a:solidFill>
              </a:rPr>
              <a:t>shouldDoInTimeout</a:t>
            </a:r>
            <a:r>
              <a:rPr>
                <a:solidFill>
                  <a:srgbClr val="000000"/>
                </a:solidFill>
              </a:rPr>
              <a:t>()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49" name="Google Shape;379;p62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ОГРАНИЧЕНИЕ ПО ВРЕМЕНИ</a:t>
            </a:r>
          </a:p>
        </p:txBody>
      </p:sp>
      <p:pic>
        <p:nvPicPr>
          <p:cNvPr id="550" name="Google Shape;380;p62" descr="Google Shape;380;p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395;p64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ВЫБОР ТЕСТОВ ДЛЯ ПРОГОНА</a:t>
            </a:r>
          </a:p>
        </p:txBody>
      </p:sp>
      <p:sp>
        <p:nvSpPr>
          <p:cNvPr id="6" name="Объект 1"/>
          <p:cNvSpPr txBox="1">
            <a:spLocks noGrp="1"/>
          </p:cNvSpPr>
          <p:nvPr>
            <p:ph type="body" sz="quarter" idx="1"/>
          </p:nvPr>
        </p:nvSpPr>
        <p:spPr>
          <a:xfrm>
            <a:off x="1907733" y="1219286"/>
            <a:ext cx="3037476" cy="1376099"/>
          </a:xfrm>
          <a:prstGeom prst="rect">
            <a:avLst/>
          </a:prstGeom>
        </p:spPr>
        <p:txBody>
          <a:bodyPr/>
          <a:lstStyle/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8B"/>
                </a:solidFill>
              </a:rPr>
              <a:t>Test</a:t>
            </a:r>
            <a:r>
              <a:t>, </a:t>
            </a:r>
            <a:r>
              <a:rPr>
                <a:solidFill>
                  <a:srgbClr val="00008B"/>
                </a:solidFill>
              </a:rPr>
              <a:t>Category</a:t>
            </a:r>
            <a:r>
              <a:t>(</a:t>
            </a:r>
            <a:r>
              <a:rPr>
                <a:solidFill>
                  <a:srgbClr val="A31515"/>
                </a:solidFill>
              </a:rPr>
              <a:t>"Smokie"</a:t>
            </a:r>
            <a:r>
              <a:t>)]</a:t>
            </a:r>
          </a:p>
          <a:p>
            <a:pPr defTabSz="541741">
              <a:spcBef>
                <a:spcPts val="300"/>
              </a:spcBef>
              <a:defRPr sz="142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Test</a:t>
            </a:r>
            <a:r>
              <a:rPr>
                <a:solidFill>
                  <a:srgbClr val="000000"/>
                </a:solidFill>
              </a:rPr>
              <a:t>()</a:t>
            </a:r>
          </a:p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7" name="Rectangle 1"/>
          <p:cNvSpPr/>
          <p:nvPr/>
        </p:nvSpPr>
        <p:spPr>
          <a:xfrm>
            <a:off x="1995074" y="2629197"/>
            <a:ext cx="5157027" cy="8305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 anchor="ctr">
            <a:spAutoFit/>
          </a:bodyPr>
          <a:lstStyle/>
          <a:p>
            <a:pPr defTabSz="685800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it.only(</a:t>
            </a:r>
            <a:r>
              <a:rPr b="1">
                <a:solidFill>
                  <a:srgbClr val="008000"/>
                </a:solidFill>
              </a:rPr>
              <a:t>"only you"</a:t>
            </a:r>
            <a:r>
              <a:t>, () =&gt; {...});</a:t>
            </a:r>
            <a:br/>
            <a:r>
              <a:t/>
            </a:r>
            <a:br/>
            <a:r>
              <a:t>it.skip(</a:t>
            </a:r>
            <a:r>
              <a:rPr b="1">
                <a:solidFill>
                  <a:srgbClr val="008000"/>
                </a:solidFill>
              </a:rPr>
              <a:t>"crashed test"</a:t>
            </a:r>
            <a:r>
              <a:t>, () =&gt; {...});</a:t>
            </a:r>
          </a:p>
        </p:txBody>
      </p:sp>
      <p:grpSp>
        <p:nvGrpSpPr>
          <p:cNvPr id="8" name="Прямоугольник 5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9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1" name="Прямоугольник 7"/>
          <p:cNvGrpSpPr/>
          <p:nvPr/>
        </p:nvGrpSpPr>
        <p:grpSpPr>
          <a:xfrm>
            <a:off x="971601" y="2702345"/>
            <a:ext cx="540001" cy="540001"/>
            <a:chOff x="0" y="0"/>
            <a:chExt cx="539999" cy="539999"/>
          </a:xfrm>
        </p:grpSpPr>
        <p:sp>
          <p:nvSpPr>
            <p:cNvPr id="12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3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14" name="Объект 5"/>
          <p:cNvSpPr txBox="1"/>
          <p:nvPr/>
        </p:nvSpPr>
        <p:spPr>
          <a:xfrm>
            <a:off x="1894770" y="3778354"/>
            <a:ext cx="5354460" cy="116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 lnSpcReduction="10000"/>
          </a:bodyPr>
          <a:lstStyle/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@pytest.mark.my_test_mark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test_some</a:t>
            </a:r>
            <a:r>
              <a:t>():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...</a:t>
            </a:r>
            <a:br/>
            <a:r>
              <a:t/>
            </a:r>
            <a:br/>
            <a:r>
              <a:t>pytest -m my_test_mark</a:t>
            </a:r>
          </a:p>
        </p:txBody>
      </p:sp>
      <p:pic>
        <p:nvPicPr>
          <p:cNvPr id="1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304" y="3871720"/>
            <a:ext cx="540001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Объект 5"/>
          <p:cNvSpPr txBox="1"/>
          <p:nvPr/>
        </p:nvSpPr>
        <p:spPr>
          <a:xfrm>
            <a:off x="6212970" y="3778354"/>
            <a:ext cx="2039661" cy="116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А также </a:t>
            </a:r>
            <a:br/>
            <a:r>
              <a:rPr>
                <a:solidFill>
                  <a:srgbClr val="00007F"/>
                </a:solidFill>
              </a:rPr>
              <a:t>@pytest.mark.skip </a:t>
            </a:r>
          </a:p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@pytest.mark.xfail</a:t>
            </a:r>
          </a:p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7F"/>
              </a:solidFill>
            </a:endParaRPr>
          </a:p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и другие </a:t>
            </a:r>
          </a:p>
        </p:txBody>
      </p:sp>
    </p:spTree>
    <p:extLst>
      <p:ext uri="{BB962C8B-B14F-4D97-AF65-F5344CB8AC3E}">
        <p14:creationId xmlns:p14="http://schemas.microsoft.com/office/powerpoint/2010/main" val="248989149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394;p64"/>
          <p:cNvSpPr txBox="1">
            <a:spLocks noGrp="1"/>
          </p:cNvSpPr>
          <p:nvPr>
            <p:ph type="body" sz="quarter" idx="1"/>
          </p:nvPr>
        </p:nvSpPr>
        <p:spPr>
          <a:xfrm>
            <a:off x="972960" y="1329611"/>
            <a:ext cx="3600601" cy="1782300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90000"/>
              </a:lnSpc>
              <a:spcBef>
                <a:spcPts val="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@Tag(</a:t>
            </a:r>
            <a:r>
              <a:rPr>
                <a:solidFill>
                  <a:srgbClr val="A31515"/>
                </a:solidFill>
              </a:rPr>
              <a:t>"Smokie"</a:t>
            </a:r>
            <a:r>
              <a:t>)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test</a:t>
            </a:r>
            <a:r>
              <a:rPr>
                <a:solidFill>
                  <a:srgbClr val="000000"/>
                </a:solidFill>
              </a:rPr>
              <a:t>()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68" name="Google Shape;395;p64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ВЫБОР ТЕСТОВ ДЛЯ ПРОГОНА</a:t>
            </a:r>
          </a:p>
        </p:txBody>
      </p:sp>
      <p:pic>
        <p:nvPicPr>
          <p:cNvPr id="569" name="Google Shape;396;p64" descr="Google Shape;396;p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411;p66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1"/>
          </a:xfrm>
          <a:prstGeom prst="rect">
            <a:avLst/>
          </a:prstGeom>
        </p:spPr>
        <p:txBody>
          <a:bodyPr/>
          <a:lstStyle/>
          <a:p>
            <a:r>
              <a:t>LIVE TEMPLATES</a:t>
            </a:r>
          </a:p>
        </p:txBody>
      </p:sp>
      <p:sp>
        <p:nvSpPr>
          <p:cNvPr id="6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945712" y="1221581"/>
            <a:ext cx="6221217" cy="953993"/>
          </a:xfrm>
          <a:prstGeom prst="rect">
            <a:avLst/>
          </a:prstGeom>
        </p:spPr>
        <p:txBody>
          <a:bodyPr/>
          <a:lstStyle/>
          <a:p>
            <a:pPr defTabSz="363446">
              <a:spcBef>
                <a:spcPts val="100"/>
              </a:spcBef>
              <a:defRPr sz="741"/>
            </a:pPr>
            <a:r>
              <a:t>Открыть Resharper → Tools → Templates Explorer</a:t>
            </a:r>
          </a:p>
          <a:p>
            <a:pPr defTabSz="363446">
              <a:spcBef>
                <a:spcPts val="100"/>
              </a:spcBef>
              <a:defRPr sz="741"/>
            </a:pPr>
            <a:r>
              <a:t>Импортировать tests-templates.DotSettings</a:t>
            </a:r>
          </a:p>
          <a:p>
            <a:pPr defTabSz="363446">
              <a:spcBef>
                <a:spcPts val="300"/>
              </a:spcBef>
              <a:defRPr sz="741"/>
            </a:pPr>
            <a:endParaRPr/>
          </a:p>
          <a:p>
            <a:pPr defTabSz="363446">
              <a:spcBef>
                <a:spcPts val="100"/>
              </a:spcBef>
              <a:defRPr sz="741"/>
            </a:pPr>
            <a:r>
              <a:t>tf — TestFixture</a:t>
            </a:r>
          </a:p>
          <a:p>
            <a:pPr defTabSz="363446">
              <a:spcBef>
                <a:spcPts val="100"/>
              </a:spcBef>
              <a:defRPr sz="741"/>
            </a:pPr>
            <a:r>
              <a:t>tt — Test</a:t>
            </a:r>
          </a:p>
          <a:p>
            <a:pPr defTabSz="363446">
              <a:spcBef>
                <a:spcPts val="100"/>
              </a:spcBef>
              <a:defRPr sz="741"/>
            </a:pPr>
            <a:r>
              <a:t>su — SetUp</a:t>
            </a:r>
          </a:p>
        </p:txBody>
      </p:sp>
      <p:sp>
        <p:nvSpPr>
          <p:cNvPr id="7" name="Объект 3"/>
          <p:cNvSpPr txBox="1"/>
          <p:nvPr/>
        </p:nvSpPr>
        <p:spPr>
          <a:xfrm>
            <a:off x="1932477" y="2529692"/>
            <a:ext cx="4364089" cy="953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Копировать Mocha.xml в </a:t>
            </a:r>
            <a:r>
              <a:rPr sz="635"/>
              <a:t>%USERPROFILE%\.WebStormNN\config\templates</a:t>
            </a:r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Открыть File → Settings → Editor → Live Templates</a:t>
            </a:r>
          </a:p>
          <a:p>
            <a:pPr defTabSz="363446">
              <a:spcBef>
                <a:spcPts val="3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desc — describe</a:t>
            </a:r>
            <a:endParaRPr sz="1271"/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it — it</a:t>
            </a:r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before — beforeEach</a:t>
            </a:r>
          </a:p>
        </p:txBody>
      </p:sp>
      <p:grpSp>
        <p:nvGrpSpPr>
          <p:cNvPr id="8" name="Прямоугольник 4"/>
          <p:cNvGrpSpPr/>
          <p:nvPr/>
        </p:nvGrpSpPr>
        <p:grpSpPr>
          <a:xfrm>
            <a:off x="977071" y="1088991"/>
            <a:ext cx="540001" cy="805181"/>
            <a:chOff x="0" y="3175"/>
            <a:chExt cx="539999" cy="805180"/>
          </a:xfrm>
        </p:grpSpPr>
        <p:sp>
          <p:nvSpPr>
            <p:cNvPr id="9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1" name="Прямоугольник 5"/>
          <p:cNvGrpSpPr/>
          <p:nvPr/>
        </p:nvGrpSpPr>
        <p:grpSpPr>
          <a:xfrm>
            <a:off x="977071" y="2542320"/>
            <a:ext cx="540001" cy="540001"/>
            <a:chOff x="0" y="0"/>
            <a:chExt cx="539999" cy="539999"/>
          </a:xfrm>
        </p:grpSpPr>
        <p:sp>
          <p:nvSpPr>
            <p:cNvPr id="12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3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14" name="Объект 3"/>
          <p:cNvSpPr txBox="1"/>
          <p:nvPr/>
        </p:nvSpPr>
        <p:spPr>
          <a:xfrm>
            <a:off x="1914704" y="3751459"/>
            <a:ext cx="4966345" cy="107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defTabSz="356589">
              <a:spcBef>
                <a:spcPts val="100"/>
              </a:spcBef>
              <a:defRPr sz="832">
                <a:latin typeface="Segoe UI"/>
                <a:ea typeface="Segoe UI"/>
                <a:cs typeface="Segoe UI"/>
                <a:sym typeface="Segoe UI"/>
              </a:defRPr>
            </a:pPr>
            <a:r>
              <a:t>File | Manage IDE Settings | Import Settings и выбрать файл ./python/settings.zip</a:t>
            </a:r>
            <a:br/>
            <a:r>
              <a:t/>
            </a:r>
            <a:br/>
            <a:r>
              <a:t>tf — pytest.fixture</a:t>
            </a:r>
          </a:p>
          <a:p>
            <a:pPr defTabSz="356589">
              <a:spcBef>
                <a:spcPts val="100"/>
              </a:spcBef>
              <a:defRPr sz="832">
                <a:latin typeface="Segoe UI"/>
                <a:ea typeface="Segoe UI"/>
                <a:cs typeface="Segoe UI"/>
                <a:sym typeface="Segoe UI"/>
              </a:defRPr>
            </a:pPr>
            <a:r>
              <a:t>tt — create test</a:t>
            </a:r>
          </a:p>
          <a:p>
            <a:pPr defTabSz="356589">
              <a:spcBef>
                <a:spcPts val="100"/>
              </a:spcBef>
              <a:defRPr sz="832">
                <a:latin typeface="Segoe UI"/>
                <a:ea typeface="Segoe UI"/>
                <a:cs typeface="Segoe UI"/>
                <a:sym typeface="Segoe UI"/>
              </a:defRPr>
            </a:pPr>
            <a:r>
              <a:t>su — fixture with yield</a:t>
            </a:r>
            <a:br/>
            <a:r>
              <a:t/>
            </a:r>
            <a:br/>
            <a:r>
              <a:t>Собственные темплейты можно создать в Preferences | Editor | Live Templates</a:t>
            </a:r>
          </a:p>
        </p:txBody>
      </p:sp>
      <p:pic>
        <p:nvPicPr>
          <p:cNvPr id="1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071" y="3828909"/>
            <a:ext cx="540001" cy="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411;p66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1"/>
          </a:xfrm>
          <a:prstGeom prst="rect">
            <a:avLst/>
          </a:prstGeom>
        </p:spPr>
        <p:txBody>
          <a:bodyPr/>
          <a:lstStyle/>
          <a:p>
            <a:r>
              <a:t>LIVE TEMPLATES</a:t>
            </a:r>
          </a:p>
        </p:txBody>
      </p:sp>
      <p:sp>
        <p:nvSpPr>
          <p:cNvPr id="584" name="Google Shape;412;p66"/>
          <p:cNvSpPr txBox="1">
            <a:spLocks noGrp="1"/>
          </p:cNvSpPr>
          <p:nvPr>
            <p:ph type="body" idx="1"/>
          </p:nvPr>
        </p:nvSpPr>
        <p:spPr>
          <a:xfrm>
            <a:off x="971600" y="1275605"/>
            <a:ext cx="7542901" cy="280830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400"/>
              </a:spcBef>
              <a:defRPr sz="2100"/>
            </a:pPr>
            <a:r>
              <a:t>Идём в ide</a:t>
            </a:r>
          </a:p>
          <a:p>
            <a:pPr marL="0">
              <a:spcBef>
                <a:spcPts val="400"/>
              </a:spcBef>
              <a:defRPr sz="2100"/>
            </a:pPr>
            <a:r>
              <a:t>alt+enter на любом классе</a:t>
            </a:r>
          </a:p>
          <a:p>
            <a:pPr marL="0">
              <a:spcBef>
                <a:spcPts val="400"/>
              </a:spcBef>
              <a:defRPr sz="2100"/>
            </a:pPr>
            <a:r>
              <a:t>select Create Test</a:t>
            </a:r>
          </a:p>
        </p:txBody>
      </p:sp>
      <p:pic>
        <p:nvPicPr>
          <p:cNvPr id="585" name="Google Shape;413;p66" descr="Google Shape;413;p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269703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15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ТЕСТЫ КАК СПЕЦИФИКАЦИЯ</a:t>
            </a:r>
          </a:p>
        </p:txBody>
      </p:sp>
      <p:sp>
        <p:nvSpPr>
          <p:cNvPr id="328" name="Google Shape;151;p35"/>
          <p:cNvSpPr txBox="1">
            <a:spLocks noGrp="1"/>
          </p:cNvSpPr>
          <p:nvPr>
            <p:ph type="body" idx="1"/>
          </p:nvPr>
        </p:nvSpPr>
        <p:spPr>
          <a:xfrm>
            <a:off x="971550" y="1221600"/>
            <a:ext cx="7200852" cy="3393236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1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suite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"Superman should"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test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"save kitten from tree"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superman.act();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assert.isTrue(kitten.isSaved());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test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"wear red blue suit when at work"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  <p:grpSp>
        <p:nvGrpSpPr>
          <p:cNvPr id="331" name="Google Shape;152;p35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329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  <a:endParaRPr/>
            </a:p>
          </p:txBody>
        </p:sp>
        <p:sp>
          <p:nvSpPr>
            <p:cNvPr id="330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sz="3000" b="1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JS</a:t>
              </a:r>
            </a:p>
          </p:txBody>
        </p: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427;p68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HOTKEYS</a:t>
            </a:r>
          </a:p>
        </p:txBody>
      </p:sp>
      <p:sp>
        <p:nvSpPr>
          <p:cNvPr id="6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871662" y="1221581"/>
            <a:ext cx="6289798" cy="540001"/>
          </a:xfrm>
          <a:prstGeom prst="rect">
            <a:avLst/>
          </a:prstGeom>
        </p:spPr>
        <p:txBody>
          <a:bodyPr/>
          <a:lstStyle/>
          <a:p>
            <a:r>
              <a:t>Ctrl+T+R или Ctrl+U+R — Run tests</a:t>
            </a:r>
          </a:p>
        </p:txBody>
      </p:sp>
      <p:sp>
        <p:nvSpPr>
          <p:cNvPr id="7" name="Объект 3"/>
          <p:cNvSpPr txBox="1"/>
          <p:nvPr/>
        </p:nvSpPr>
        <p:spPr>
          <a:xfrm>
            <a:off x="1925153" y="2434107"/>
            <a:ext cx="6221218" cy="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>
            <a:lvl1pPr defTabSz="685748">
              <a:spcBef>
                <a:spcPts val="500"/>
              </a:spcBef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Alt+Shift+R — Rerun tests</a:t>
            </a:r>
          </a:p>
        </p:txBody>
      </p:sp>
      <p:grpSp>
        <p:nvGrpSpPr>
          <p:cNvPr id="8" name="Прямоугольник 4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9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C#</a:t>
              </a:r>
            </a:p>
          </p:txBody>
        </p:sp>
      </p:grpSp>
      <p:grpSp>
        <p:nvGrpSpPr>
          <p:cNvPr id="11" name="Прямоугольник 6"/>
          <p:cNvGrpSpPr/>
          <p:nvPr/>
        </p:nvGrpSpPr>
        <p:grpSpPr>
          <a:xfrm>
            <a:off x="997629" y="2434107"/>
            <a:ext cx="540001" cy="540001"/>
            <a:chOff x="0" y="0"/>
            <a:chExt cx="539999" cy="539999"/>
          </a:xfrm>
        </p:grpSpPr>
        <p:sp>
          <p:nvSpPr>
            <p:cNvPr id="12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3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2400" b="1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JS</a:t>
              </a:r>
            </a:p>
          </p:txBody>
        </p:sp>
      </p:grpSp>
      <p:sp>
        <p:nvSpPr>
          <p:cNvPr id="14" name="Объект 3"/>
          <p:cNvSpPr txBox="1"/>
          <p:nvPr/>
        </p:nvSpPr>
        <p:spPr>
          <a:xfrm>
            <a:off x="1925153" y="3827914"/>
            <a:ext cx="6221218" cy="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>
            <a:lvl1pPr defTabSz="685748">
              <a:spcBef>
                <a:spcPts val="500"/>
              </a:spcBef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Ctrl + Shirt + R — Run/Rerun tests</a:t>
            </a:r>
          </a:p>
        </p:txBody>
      </p:sp>
      <p:pic>
        <p:nvPicPr>
          <p:cNvPr id="1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629" y="3827914"/>
            <a:ext cx="540001" cy="54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733725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427;p68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HOTKEYS</a:t>
            </a:r>
          </a:p>
        </p:txBody>
      </p:sp>
      <p:sp>
        <p:nvSpPr>
          <p:cNvPr id="602" name="Google Shape;428;p68"/>
          <p:cNvSpPr txBox="1">
            <a:spLocks noGrp="1"/>
          </p:cNvSpPr>
          <p:nvPr>
            <p:ph type="body" sz="quarter" idx="1"/>
          </p:nvPr>
        </p:nvSpPr>
        <p:spPr>
          <a:xfrm>
            <a:off x="971601" y="1221600"/>
            <a:ext cx="6289802" cy="1350001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r>
              <a:t>Ctrl+Shift+F10 run tests</a:t>
            </a:r>
          </a:p>
        </p:txBody>
      </p:sp>
      <p:pic>
        <p:nvPicPr>
          <p:cNvPr id="603" name="Google Shape;429;p68" descr="Google Shape;429;p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435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CHALLENGE</a:t>
            </a:r>
          </a:p>
        </p:txBody>
      </p:sp>
      <p:pic>
        <p:nvPicPr>
          <p:cNvPr id="606" name="Google Shape;436;p69" descr="Google Shape;436;p69"/>
          <p:cNvPicPr>
            <a:picLocks noChangeAspect="1"/>
          </p:cNvPicPr>
          <p:nvPr/>
        </p:nvPicPr>
        <p:blipFill>
          <a:blip r:embed="rId3">
            <a:extLst/>
          </a:blip>
          <a:srcRect l="17195" t="2751" r="14763" b="12202"/>
          <a:stretch>
            <a:fillRect/>
          </a:stretch>
        </p:blipFill>
        <p:spPr>
          <a:xfrm>
            <a:off x="3495878" y="411956"/>
            <a:ext cx="2159794" cy="2159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442;p70"/>
          <p:cNvSpPr txBox="1">
            <a:spLocks noGrp="1"/>
          </p:cNvSpPr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В проекте </a:t>
            </a:r>
            <a:r>
              <a:rPr>
                <a:solidFill>
                  <a:srgbClr val="D94440"/>
                </a:solidFill>
              </a:rPr>
              <a:t>Challenge</a:t>
            </a:r>
            <a:r>
              <a:t> в файле </a:t>
            </a:r>
            <a:r>
              <a:rPr>
                <a:solidFill>
                  <a:srgbClr val="D94440"/>
                </a:solidFill>
              </a:rPr>
              <a:t>WordsStatistics_Tests</a:t>
            </a:r>
            <a:r>
              <a:t> напишите тесты:</a:t>
            </a:r>
          </a:p>
          <a:p>
            <a:pPr marL="723900" lvl="1" indent="-387350">
              <a:spcBef>
                <a:spcPts val="400"/>
              </a:spcBef>
              <a:buClr>
                <a:srgbClr val="D94440"/>
              </a:buClr>
              <a:buSzPts val="2100"/>
              <a:buAutoNum type="arabicPeriod"/>
              <a:defRPr sz="2100"/>
            </a:pPr>
            <a:r>
              <a:t>WordsStatistics — должен проходить все тесты.</a:t>
            </a:r>
          </a:p>
          <a:p>
            <a:pPr marL="723900" lvl="1" indent="-387350">
              <a:spcBef>
                <a:spcPts val="400"/>
              </a:spcBef>
              <a:buClr>
                <a:srgbClr val="D94440"/>
              </a:buClr>
              <a:buSzPts val="2100"/>
              <a:buAutoNum type="arabicPeriod"/>
              <a:defRPr sz="2100"/>
            </a:pPr>
            <a:r>
              <a:t>WordStatisticsXXX — некорректные реализации. Должны падать хотя бы на одном тесте.</a:t>
            </a:r>
          </a:p>
          <a:p>
            <a:pPr marL="0"/>
            <a:r>
              <a:t>Запускайте по </a:t>
            </a:r>
            <a:r>
              <a:rPr>
                <a:solidFill>
                  <a:srgbClr val="D94440"/>
                </a:solidFill>
              </a:rPr>
              <a:t>Ctrl+F5</a:t>
            </a:r>
            <a:r>
              <a:t>.</a:t>
            </a:r>
          </a:p>
          <a:p>
            <a:pPr marL="0"/>
            <a:r>
              <a:t>Не открывайте файл </a:t>
            </a:r>
            <a:r>
              <a:rPr b="1">
                <a:solidFill>
                  <a:srgbClr val="D94440"/>
                </a:solidFill>
              </a:rPr>
              <a:t>DoNotOpen</a:t>
            </a:r>
            <a:r>
              <a:t>!</a:t>
            </a:r>
          </a:p>
        </p:txBody>
      </p:sp>
      <p:sp>
        <p:nvSpPr>
          <p:cNvPr id="611" name="Google Shape;443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448;p71"/>
          <p:cNvSpPr txBox="1">
            <a:spLocks noGrp="1"/>
          </p:cNvSpPr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 anchor="ctr"/>
          <a:lstStyle/>
          <a:p>
            <a:pPr marL="0" algn="ctr">
              <a:spcBef>
                <a:spcPts val="0"/>
              </a:spcBef>
              <a:defRPr sz="3000"/>
            </a:pPr>
            <a:r>
              <a:t>Открываем </a:t>
            </a:r>
            <a:r>
              <a:rPr>
                <a:solidFill>
                  <a:srgbClr val="D94440"/>
                </a:solidFill>
              </a:rPr>
              <a:t>DoNotOpen</a:t>
            </a:r>
            <a:r>
              <a:t>!</a:t>
            </a:r>
          </a:p>
        </p:txBody>
      </p:sp>
      <p:sp>
        <p:nvSpPr>
          <p:cNvPr id="614" name="Google Shape;449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455;p72"/>
          <p:cNvSpPr txBox="1">
            <a:spLocks noGrp="1"/>
          </p:cNvSpPr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90000"/>
              </a:lnSpc>
              <a:spcBef>
                <a:spcPts val="0"/>
              </a:spcBef>
            </a:pPr>
            <a:r>
              <a:t>Тесты по спецификации — это просто</a:t>
            </a:r>
          </a:p>
          <a:p>
            <a:pPr marL="0">
              <a:lnSpc>
                <a:spcPct val="90000"/>
              </a:lnSpc>
            </a:pPr>
            <a:r>
              <a:t>Про взаимодействие разных пунктов спецификации подумать трудно (E3)</a:t>
            </a:r>
          </a:p>
          <a:p>
            <a:pPr marL="0">
              <a:lnSpc>
                <a:spcPct val="90000"/>
              </a:lnSpc>
            </a:pPr>
            <a:r>
              <a:t>Про тесты на производительность вспомнить труднее (998, 999)</a:t>
            </a:r>
          </a:p>
          <a:p>
            <a:pPr marL="0">
              <a:lnSpc>
                <a:spcPct val="90000"/>
              </a:lnSpc>
            </a:pPr>
            <a:r>
              <a:t>Тесты не заменяют Code Review (STA)</a:t>
            </a:r>
          </a:p>
          <a:p>
            <a:pPr marL="0">
              <a:lnSpc>
                <a:spcPct val="90000"/>
              </a:lnSpc>
            </a:pPr>
            <a:r>
              <a:t>Code Review не заменяет тесты (CR)</a:t>
            </a:r>
          </a:p>
          <a:p>
            <a:pPr marL="0">
              <a:lnSpc>
                <a:spcPct val="90000"/>
              </a:lnSpc>
            </a:pPr>
            <a:r>
              <a:t>Большие цифры в лидерборде — плохо (Overspecification)</a:t>
            </a:r>
          </a:p>
        </p:txBody>
      </p:sp>
      <p:sp>
        <p:nvSpPr>
          <p:cNvPr id="617" name="Google Shape;456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РАЗБОР</a:t>
            </a:r>
            <a:r>
              <a:rPr>
                <a:solidFill>
                  <a:srgbClr val="D94440"/>
                </a:solidFill>
              </a:rPr>
              <a:t> CHALLENGE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1" build="p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461;p73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  <a:p>
            <a:pPr marL="0"/>
            <a:endParaRPr/>
          </a:p>
          <a:p>
            <a:pPr marL="0"/>
            <a:endParaRPr/>
          </a:p>
          <a:p>
            <a:pPr marL="0" algn="ctr">
              <a:spcBef>
                <a:spcPts val="400"/>
              </a:spcBef>
              <a:defRPr sz="2100"/>
            </a:pPr>
            <a:r>
              <a:t>Заполни форму обратной связи по ссылке</a:t>
            </a:r>
          </a:p>
          <a:p>
            <a:pPr marL="0" algn="ctr">
              <a:spcBef>
                <a:spcPts val="400"/>
              </a:spcBef>
              <a:defRPr sz="2100"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http://bit.ly/kontur-courses-feedback</a:t>
            </a:r>
          </a:p>
          <a:p>
            <a:pPr marL="0" algn="ctr">
              <a:spcBef>
                <a:spcPts val="400"/>
              </a:spcBef>
              <a:defRPr sz="2100"/>
            </a:pPr>
            <a:r>
              <a:t>или</a:t>
            </a:r>
          </a:p>
          <a:p>
            <a:pPr marL="0" algn="ctr">
              <a:spcBef>
                <a:spcPts val="400"/>
              </a:spcBef>
              <a:defRPr sz="2100"/>
            </a:pPr>
            <a:r>
              <a:t>по ярлыку </a:t>
            </a:r>
            <a:r>
              <a:rPr i="1">
                <a:solidFill>
                  <a:srgbClr val="D94440"/>
                </a:solidFill>
              </a:rPr>
              <a:t>feedback</a:t>
            </a:r>
            <a:r>
              <a:t> в корне репозитория</a:t>
            </a:r>
          </a:p>
        </p:txBody>
      </p:sp>
      <p:sp>
        <p:nvSpPr>
          <p:cNvPr id="622" name="Google Shape;462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ОБРАТНАЯ СВЯЗЬ</a:t>
            </a:r>
          </a:p>
        </p:txBody>
      </p:sp>
      <p:pic>
        <p:nvPicPr>
          <p:cNvPr id="623" name="Google Shape;463;p73" descr="Google Shape;463;p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7468" y="1216714"/>
            <a:ext cx="1369015" cy="1369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158;p36"/>
          <p:cNvSpPr txBox="1">
            <a:spLocks noGrp="1"/>
          </p:cNvSpPr>
          <p:nvPr>
            <p:ph type="body" idx="1"/>
          </p:nvPr>
        </p:nvSpPr>
        <p:spPr>
          <a:xfrm>
            <a:off x="971602" y="1113587"/>
            <a:ext cx="7596900" cy="392190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300"/>
              </a:spcBef>
              <a:defRPr sz="16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SupermanShould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@Test</a:t>
            </a:r>
          </a:p>
          <a:p>
            <a:pPr marL="0">
              <a:spcBef>
                <a:spcPts val="300"/>
              </a:spcBef>
              <a:defRPr sz="16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saveKittenFromTree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...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superman.Act();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assertTrue(kitten.isSaved());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300"/>
              </a:spcBef>
            </a:pPr>
            <a:endParaRPr sz="16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@Test</a:t>
            </a:r>
          </a:p>
          <a:p>
            <a:pPr marL="0">
              <a:spcBef>
                <a:spcPts val="300"/>
              </a:spcBef>
              <a:defRPr sz="16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wearRedBlueSuitWhenAtWork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...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}</a:t>
            </a:r>
          </a:p>
        </p:txBody>
      </p:sp>
      <p:sp>
        <p:nvSpPr>
          <p:cNvPr id="336" name="Google Shape;159;p36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ТЕСТЫ КАК СПЕЦИФИКАЦИЯ</a:t>
            </a:r>
          </a:p>
        </p:txBody>
      </p:sp>
      <p:pic>
        <p:nvPicPr>
          <p:cNvPr id="337" name="Google Shape;160;p36" descr="Google Shape;160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5149" y="3992150"/>
            <a:ext cx="1043351" cy="1043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59;p36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r>
              <a:t>ТЕСТЫ КАК СПЕЦИФИКАЦИЯ</a:t>
            </a: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9798" y="3879679"/>
            <a:ext cx="809626" cy="8096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Объект 2"/>
          <p:cNvSpPr txBox="1">
            <a:spLocks noGrp="1"/>
          </p:cNvSpPr>
          <p:nvPr>
            <p:ph type="body" idx="1"/>
          </p:nvPr>
        </p:nvSpPr>
        <p:spPr>
          <a:xfrm>
            <a:off x="971549" y="1221584"/>
            <a:ext cx="7200851" cy="3509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</a:t>
            </a:r>
            <a:r>
              <a:rPr>
                <a:solidFill>
                  <a:srgbClr val="00007F"/>
                </a:solidFill>
              </a:rPr>
              <a:t>TestSupermanShould</a:t>
            </a:r>
            <a:r>
              <a:rPr>
                <a:solidFill>
                  <a:srgbClr val="4A8FAC"/>
                </a:solidFill>
              </a:rPr>
              <a:t>:</a:t>
            </a:r>
          </a:p>
          <a:p>
            <a:pPr marL="0" lvl="1" indent="681667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2B91AF"/>
                </a:solidFill>
              </a:rPr>
              <a:t>test_save_kitten_from_tree</a:t>
            </a:r>
            <a:r>
              <a:rPr>
                <a:solidFill>
                  <a:srgbClr val="0000F4"/>
                </a:solidFill>
              </a:rPr>
              <a:t>(self)</a:t>
            </a:r>
            <a:r>
              <a:rPr>
                <a:solidFill>
                  <a:srgbClr val="2B91AF"/>
                </a:solidFill>
              </a:rPr>
              <a:t>:</a:t>
            </a:r>
          </a:p>
          <a:p>
            <a:pPr marL="0" lvl="2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2040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  <a:endParaRPr>
              <a:solidFill>
                <a:srgbClr val="2B91AF"/>
              </a:solidFill>
            </a:endParaRPr>
          </a:p>
          <a:p>
            <a:pPr marL="0" lvl="2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superman.</a:t>
            </a:r>
            <a:r>
              <a:rPr>
                <a:solidFill>
                  <a:srgbClr val="2B91AF"/>
                </a:solidFill>
              </a:rPr>
              <a:t>act()</a:t>
            </a:r>
          </a:p>
          <a:p>
            <a:pPr marL="0" lvl="2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2B91AF"/>
              </a:solidFill>
            </a:endParaRPr>
          </a:p>
          <a:p>
            <a:pPr marL="0" lvl="2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assert</a:t>
            </a:r>
            <a:r>
              <a:t> kitten.</a:t>
            </a:r>
            <a:r>
              <a:rPr>
                <a:solidFill>
                  <a:srgbClr val="2B91AF"/>
                </a:solidFill>
              </a:rPr>
              <a:t>is_save</a:t>
            </a:r>
          </a:p>
          <a:p>
            <a:pPr marL="0" lvl="1" indent="681667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2B91AF"/>
              </a:solidFill>
            </a:endParaRPr>
          </a:p>
          <a:p>
            <a:pPr marL="0" lvl="1" indent="681667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2B91AF"/>
                </a:solidFill>
              </a:rPr>
              <a:t>test_wear_red_blue_suit_when_at_work</a:t>
            </a:r>
            <a:r>
              <a:rPr>
                <a:solidFill>
                  <a:srgbClr val="0000F4"/>
                </a:solidFill>
              </a:rPr>
              <a:t>(self)</a:t>
            </a:r>
            <a:r>
              <a:rPr>
                <a:solidFill>
                  <a:srgbClr val="2B91AF"/>
                </a:solidFill>
              </a:rPr>
              <a:t>:</a:t>
            </a:r>
          </a:p>
          <a:p>
            <a:pPr marL="0" lvl="2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</a:p>
          <a:p>
            <a:pPr marL="0" lvl="2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lvl="2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3655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166;p37"/>
          <p:cNvSpPr txBox="1">
            <a:spLocks noGrp="1"/>
          </p:cNvSpPr>
          <p:nvPr>
            <p:ph type="body" idx="1"/>
          </p:nvPr>
        </p:nvSpPr>
        <p:spPr>
          <a:xfrm>
            <a:off x="971550" y="1221585"/>
            <a:ext cx="7200849" cy="2700335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3300">
                <a:solidFill>
                  <a:srgbClr val="D94440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rrange</a:t>
            </a:r>
          </a:p>
          <a:p>
            <a:pPr marL="0">
              <a:spcBef>
                <a:spcPts val="700"/>
              </a:spcBef>
              <a:defRPr sz="3300">
                <a:solidFill>
                  <a:srgbClr val="D94440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ct</a:t>
            </a:r>
          </a:p>
          <a:p>
            <a:pPr marL="0">
              <a:spcBef>
                <a:spcPts val="700"/>
              </a:spcBef>
              <a:defRPr sz="3300">
                <a:solidFill>
                  <a:srgbClr val="D94440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ssert</a:t>
            </a:r>
          </a:p>
        </p:txBody>
      </p:sp>
      <p:sp>
        <p:nvSpPr>
          <p:cNvPr id="348" name="Google Shape;16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ПРАВИЛЬНАЯ СТРУКТУРА ТЕСТА</a:t>
            </a:r>
          </a:p>
        </p:txBody>
      </p:sp>
      <p:grpSp>
        <p:nvGrpSpPr>
          <p:cNvPr id="351" name="Google Shape;168;p37"/>
          <p:cNvGrpSpPr/>
          <p:nvPr/>
        </p:nvGrpSpPr>
        <p:grpSpPr>
          <a:xfrm>
            <a:off x="971549" y="4137662"/>
            <a:ext cx="4465589" cy="804284"/>
            <a:chOff x="0" y="0"/>
            <a:chExt cx="4465587" cy="804283"/>
          </a:xfrm>
        </p:grpSpPr>
        <p:sp>
          <p:nvSpPr>
            <p:cNvPr id="349" name="Google Shape;169;p37"/>
            <p:cNvSpPr txBox="1"/>
            <p:nvPr/>
          </p:nvSpPr>
          <p:spPr>
            <a:xfrm>
              <a:off x="520300" y="100733"/>
              <a:ext cx="3945288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SAMPLES / AAA / ZIP_SHOULD.CS</a:t>
              </a:r>
            </a:p>
          </p:txBody>
        </p:sp>
        <p:pic>
          <p:nvPicPr>
            <p:cNvPr id="350" name="Google Shape;170;p37" descr="Google Shape;170;p3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86001" cy="59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2" name="Google Shape;171;p37" descr="Google Shape;171;p3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20440" y="1205096"/>
            <a:ext cx="678519" cy="878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Google Shape;172;p37" descr="Google Shape;172;p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41174" y="1756542"/>
            <a:ext cx="1414536" cy="1428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6" name="Google Shape;173;p37"/>
          <p:cNvGrpSpPr/>
          <p:nvPr/>
        </p:nvGrpSpPr>
        <p:grpSpPr>
          <a:xfrm>
            <a:off x="3324904" y="1262954"/>
            <a:ext cx="1757190" cy="3228780"/>
            <a:chOff x="0" y="0"/>
            <a:chExt cx="1757189" cy="3228778"/>
          </a:xfrm>
        </p:grpSpPr>
        <p:pic>
          <p:nvPicPr>
            <p:cNvPr id="354" name="Google Shape;174;p37" descr="Google Shape;174;p3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695536" cy="18902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Google Shape;175;p37"/>
            <p:cNvSpPr txBox="1"/>
            <p:nvPr/>
          </p:nvSpPr>
          <p:spPr>
            <a:xfrm>
              <a:off x="844415" y="1890228"/>
              <a:ext cx="912775" cy="1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pPr>
              <a:r>
                <a:t>S</a:t>
              </a:r>
              <a:r>
                <a:rPr>
                  <a:solidFill>
                    <a:srgbClr val="000000"/>
                  </a:solidFill>
                </a:rPr>
                <a:t>ystem</a:t>
              </a:r>
              <a:endParaRPr sz="1100"/>
            </a:p>
            <a:p>
              <a: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pPr>
              <a:r>
                <a:t>U</a:t>
              </a:r>
              <a:r>
                <a:rPr>
                  <a:solidFill>
                    <a:srgbClr val="000000"/>
                  </a:solidFill>
                </a:rPr>
                <a:t>nder</a:t>
              </a:r>
              <a:br>
                <a:rPr>
                  <a:solidFill>
                    <a:srgbClr val="000000"/>
                  </a:solidFill>
                </a:rPr>
              </a:br>
              <a:r>
                <a:t>T</a:t>
              </a:r>
              <a:r>
                <a:rPr>
                  <a:solidFill>
                    <a:srgbClr val="000000"/>
                  </a:solidFill>
                </a:rPr>
                <a:t>est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1" build="p" animBg="1" advAuto="0"/>
      <p:bldP spid="351" grpId="5" animBg="1" advAuto="0"/>
      <p:bldP spid="352" grpId="2" animBg="1" advAuto="0"/>
      <p:bldP spid="353" grpId="4" animBg="1" advAuto="0"/>
      <p:bldP spid="356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181;p38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Что должно быть в имени теста?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/>
            </a:pPr>
            <a:r>
              <a:t>Conditions: preconditions, input, state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/>
            </a:pPr>
            <a:r>
              <a:t>System Under Test: class name, method name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/>
            </a:pPr>
            <a:r>
              <a:t>Expected behaviour / Requirement to check</a:t>
            </a:r>
          </a:p>
          <a:p>
            <a:pPr marL="0"/>
            <a:endParaRPr/>
          </a:p>
          <a:p>
            <a:pPr marL="0">
              <a:spcBef>
                <a:spcPts val="400"/>
              </a:spcBef>
              <a:defRPr sz="2100"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https://dzone.com/articles/7-popular-unit-test-naming</a:t>
            </a:r>
          </a:p>
        </p:txBody>
      </p:sp>
      <p:sp>
        <p:nvSpPr>
          <p:cNvPr id="361" name="Google Shape;18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ИМЯ ТЕСТА КАК СПЕЦИФИКАЦИЯ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88;p39"/>
          <p:cNvSpPr txBox="1">
            <a:spLocks noGrp="1"/>
          </p:cNvSpPr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ParserTests.TestParse</a:t>
            </a:r>
            <a:r>
              <a:rPr>
                <a:solidFill>
                  <a:srgbClr val="D94440"/>
                </a:solidFill>
              </a:rPr>
              <a:t>?</a:t>
            </a:r>
          </a:p>
          <a:p>
            <a:pPr marL="0"/>
            <a:r>
              <a:t>ParserTests.Parse_Fails</a:t>
            </a:r>
            <a:r>
              <a:rPr>
                <a:solidFill>
                  <a:srgbClr val="D94440"/>
                </a:solidFill>
              </a:rPr>
              <a:t>?</a:t>
            </a:r>
          </a:p>
          <a:p>
            <a:pPr marL="0"/>
            <a:r>
              <a:t>ParserTests.Parse_BigNumbers</a:t>
            </a:r>
            <a:r>
              <a:rPr>
                <a:solidFill>
                  <a:srgbClr val="D94440"/>
                </a:solidFill>
              </a:rPr>
              <a:t>?</a:t>
            </a:r>
          </a:p>
          <a:p>
            <a:pPr marL="0"/>
            <a:r>
              <a:t>ParserTests.Parse_NumbersGreaterThanMaxInt</a:t>
            </a:r>
            <a:r>
              <a:rPr>
                <a:solidFill>
                  <a:srgbClr val="D94440"/>
                </a:solidFill>
              </a:rPr>
              <a:t>?</a:t>
            </a:r>
          </a:p>
          <a:p>
            <a:pPr marL="0"/>
            <a:r>
              <a:t>ParserTests.Fail_OnNegativeNumbers</a:t>
            </a:r>
            <a:r>
              <a:rPr>
                <a:solidFill>
                  <a:srgbClr val="D94440"/>
                </a:solidFill>
              </a:rPr>
              <a:t>?</a:t>
            </a:r>
          </a:p>
        </p:txBody>
      </p:sp>
      <p:sp>
        <p:nvSpPr>
          <p:cNvPr id="366" name="Google Shape;189;p39"/>
          <p:cNvSpPr txBox="1">
            <a:spLocks noGrp="1"/>
          </p:cNvSpPr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/>
          <a:lstStyle/>
          <a:p>
            <a:r>
              <a:t>ИМЯ ТЕСТА КАК СПЕЦИФИКАЦИЯ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1" build="p" bldLvl="5" animBg="1" advAuto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1993</Words>
  <Application>Microsoft Office PowerPoint</Application>
  <PresentationFormat>Экран (16:9)</PresentationFormat>
  <Paragraphs>464</Paragraphs>
  <Slides>46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JetBrains Mono</vt:lpstr>
      <vt:lpstr>Quattrocento Sans</vt:lpstr>
      <vt:lpstr>Segoe UI</vt:lpstr>
      <vt:lpstr>Segoe UI Light</vt:lpstr>
      <vt:lpstr>Wingdings</vt:lpstr>
      <vt:lpstr>Simple Light</vt:lpstr>
      <vt:lpstr>ТЕСТИРОВАНИЕ</vt:lpstr>
      <vt:lpstr>ДОВЕРИЕ ТЕСТАМ</vt:lpstr>
      <vt:lpstr>ТЕСТЫ КАК СПЕЦИФИКАЦИЯ</vt:lpstr>
      <vt:lpstr>ТЕСТЫ КАК СПЕЦИФИКАЦИЯ</vt:lpstr>
      <vt:lpstr>ТЕСТЫ КАК СПЕЦИФИКАЦИЯ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BEHAVIOUR DRIVEN DEVELOPMENT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СБОРКА И РАЗБОРКА ОКРУЖЕНИЯ</vt:lpstr>
      <vt:lpstr>СБОРКА И РАЗБОРКА ОКРУЖЕНИЯ</vt:lpstr>
      <vt:lpstr>СБОРКА И РАЗБОРКА ОКРУЖЕНИЯ</vt:lpstr>
      <vt:lpstr>SETUP &amp; TEARDOWN</vt:lpstr>
      <vt:lpstr>BEFORE &amp; AFTER</vt:lpstr>
      <vt:lpstr>Before &amp; After</vt:lpstr>
      <vt:lpstr>SETUP &amp; TEARDOWN</vt:lpstr>
      <vt:lpstr>OBJECT MOTHER &amp; TEST DATA BUILDER</vt:lpstr>
      <vt:lpstr>PARAMETRIZED TESTS</vt:lpstr>
      <vt:lpstr>ДОПОЛНИТЕЛЬНЫЕ ТРЮКИ</vt:lpstr>
      <vt:lpstr>SHOULD ВМЕСТО ASSERT</vt:lpstr>
      <vt:lpstr>SHOULD</vt:lpstr>
      <vt:lpstr>SHOULD И EXPECT</vt:lpstr>
      <vt:lpstr>SHOULD</vt:lpstr>
      <vt:lpstr>ASSERT</vt:lpstr>
      <vt:lpstr>ОЖИДАНИЕ ИСКЛЮЧЕНИЯ</vt:lpstr>
      <vt:lpstr>ОЖИДАНИЕ ИСКЛЮЧЕНИЯ</vt:lpstr>
      <vt:lpstr>ОГРАНИЧЕНИЕ ПО ВРЕМЕНИ</vt:lpstr>
      <vt:lpstr>ОГРАНИЧЕНИЕ ПО ВРЕМЕНИ</vt:lpstr>
      <vt:lpstr>ВЫБОР ТЕСТОВ ДЛЯ ПРОГОНА</vt:lpstr>
      <vt:lpstr>ВЫБОР ТЕСТОВ ДЛЯ ПРОГОНА</vt:lpstr>
      <vt:lpstr>LIVE TEMPLATES</vt:lpstr>
      <vt:lpstr>LIVE TEMPLATES</vt:lpstr>
      <vt:lpstr>HOTKEYS</vt:lpstr>
      <vt:lpstr>HOTKEYS</vt:lpstr>
      <vt:lpstr>CHALLENGE</vt:lpstr>
      <vt:lpstr>CHALLENGE</vt:lpstr>
      <vt:lpstr>CHALLENGE</vt:lpstr>
      <vt:lpstr>РАЗБОР CHALLENGE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cp:lastModifiedBy>Артём Дюбков</cp:lastModifiedBy>
  <cp:revision>5</cp:revision>
  <dcterms:modified xsi:type="dcterms:W3CDTF">2023-06-28T14:00:57Z</dcterms:modified>
</cp:coreProperties>
</file>