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.jpe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2.jpeg" ContentType="image/jpe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3.jpe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4.jpeg" ContentType="image/jpeg"/>
  <Override PartName="/ppt/notesSlides/notesSlide2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4" name="Shape 30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2" name="Shape 3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Кто уже применял NUnit или подобные тесты?</a:t>
            </a:r>
            <a:br/>
            <a:r>
              <a:t>Зачем нужно тестирование? 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оперативная обратная связь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качество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доверие к коду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hape 3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3" name="Shape 3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ParseInt – это метод какого-то класса. По умолчанию взят случай Success (поэтому это норм), но не понятно к какому классу относится данный метод, какой класс проверяет.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Резюме: нейминг – наше всё и не только для основного кода, но и для тестов.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Читаемые тесты ускоряют адаптацию нового члена команды в проект.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1" name="Shape 3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В Mocha в JS можно использовать другие слова для описания тестов – describe вместо suite и it вместо test.</a:t>
            </a:r>
          </a:p>
          <a:p>
            <a:pPr>
              <a:defRPr sz="1100"/>
            </a:pPr>
            <a:r>
              <a:t>Для описания условий предусмотрено слово context, которое функционально является синонимом describe, но несет другой смысл при чтении тестов.</a:t>
            </a:r>
          </a:p>
          <a:p>
            <a:pPr>
              <a:defRPr sz="1100"/>
            </a:pPr>
            <a:r>
              <a:t>Такой стиль написания тестов в Mocha называется BDD. А предыдущий – стиль TDD. Можно выбрать любой.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Behaviour Driven Development – это идея о том, что тесты должны быть максимально похожи на спецификацию.</a:t>
            </a:r>
          </a:p>
          <a:p>
            <a:pPr>
              <a:defRPr sz="1100"/>
            </a:pPr>
            <a:r>
              <a:t>Этот стиль более читабелен и мы именно его и обсуждаем.</a:t>
            </a:r>
          </a:p>
          <a:p>
            <a:pPr>
              <a:defRPr sz="1100"/>
            </a:pPr>
            <a:r>
              <a:t>Чтобы ему следовать не обязательно нужна дополнительная поддержка в языке или библиотеках.</a:t>
            </a:r>
          </a:p>
          <a:p>
            <a:pPr>
              <a:defRPr sz="1100"/>
            </a:pPr>
            <a:r>
              <a:t>Но раз уж она есть в Mocha, то все последующие примеры на JS будут написаны именно в стиле BDD.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7" name="Shape 3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Существует большое количество антипаттернов (см. по ссылке), здесь приведены лишь 4 из самых злостных и часто встречающихся.</a:t>
            </a:r>
          </a:p>
          <a:p>
            <a:pPr>
              <a:defRPr sz="1100"/>
            </a:pPr>
          </a:p>
          <a:p>
            <a:pPr>
              <a:defRPr b="1" sz="1100"/>
            </a:pPr>
            <a:r>
              <a:t>Открой файл с примерами.</a:t>
            </a:r>
          </a:p>
          <a:p>
            <a:pPr>
              <a:defRPr sz="1100"/>
            </a:pPr>
            <a:r>
              <a:t>Сначала спроси, что лишнего видят слушатели, потом объясни, если не сказали всего.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Local Hero – не будет работать на других машинах.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Loudmouth (крикун) – тест не является автоматическим: что-то выводит, но exception не кидает.</a:t>
            </a:r>
          </a:p>
          <a:p>
            <a:pPr>
              <a:defRPr sz="1100"/>
            </a:pPr>
            <a:r>
              <a:t>	История: Вы решили ознакомиться с работой какой-то библиотеки, накидали тестов, которые что-то выводят в консоль, что-то пишут на диск или ещё что-то в этом роде, провели эксперименты, освоились с библиотекой и забыли про них. Это мусорные тесты, которые по своей сути ничего не проверяют, а значит, что хранить их не нужно.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Free Ride – тестируется все подряд (много act, много assert)</a:t>
            </a:r>
          </a:p>
          <a:p>
            <a:pPr>
              <a:defRPr sz="1100"/>
            </a:pPr>
            <a:r>
              <a:t>Over specification – создается одна ситуация, но в ней тестируется все (один act, много assert)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Только хорошо написанные тесты могут служить спецификацией.</a:t>
            </a: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3" name="Shape 4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Почему не пишем тесты сразу?</a:t>
            </a:r>
          </a:p>
          <a:p>
            <a:pPr>
              <a:defRPr sz="1100"/>
            </a:pPr>
            <a:r>
              <a:t>Спойлер для TDD</a:t>
            </a:r>
          </a:p>
          <a:p>
            <a:pPr>
              <a:defRPr sz="1100"/>
            </a:pPr>
            <a:r>
              <a:t>Первое, что в голову приходит: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Дольше разработка: писать ведь больше, больше кнопок нажимать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Есть повторяющиеся сценарии, разные параметры и соответственно очень похожие тесты</a:t>
            </a:r>
          </a:p>
          <a:p>
            <a:pPr marL="171450" indent="-171450">
              <a:buClr>
                <a:srgbClr val="000000"/>
              </a:buClr>
              <a:buSzPts val="1100"/>
              <a:buFont typeface="Calibri"/>
              <a:buChar char="-"/>
              <a:defRPr sz="1100"/>
            </a:pPr>
            <a:r>
              <a:t>Непонятное API у тестового фреймворка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Нужно настроить окружение таким образом, чтобы тесты писались как можно легче.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4" name="Shape 4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Аттрибуты </a:t>
            </a:r>
            <a:r>
              <a:t>TestCase</a:t>
            </a:r>
            <a:r>
              <a:t> и</a:t>
            </a:r>
            <a:r>
              <a:t> TestCaseSource</a:t>
            </a:r>
            <a:r>
              <a:t> в </a:t>
            </a:r>
            <a:r>
              <a:t>nUnit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Ещё </a:t>
            </a:r>
            <a:r>
              <a:t>nUnit </a:t>
            </a:r>
            <a:r>
              <a:t>умеет такие классные штуки, которые не умеют другие фреймворки =</a:t>
            </a:r>
            <a:r>
              <a:t>&gt; TestCase </a:t>
            </a:r>
            <a:r>
              <a:t>и </a:t>
            </a:r>
            <a:r>
              <a:t>TestCaseSourse</a:t>
            </a:r>
            <a:r>
              <a:t>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С ними можно: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Красиво называть тесты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Указать ожидаемый результат и получать его из теста. (</a:t>
            </a:r>
            <a:r>
              <a:t>withInvariantCulture_parse(string input)</a:t>
            </a:r>
            <a:r>
              <a:t> возвращает </a:t>
            </a:r>
            <a:r>
              <a:t>double</a:t>
            </a:r>
            <a:r>
              <a:t>, а не </a:t>
            </a:r>
            <a:r>
              <a:t>void)</a:t>
            </a:r>
          </a:p>
          <a:p>
            <a:pPr marL="171450" indent="-171450">
              <a:buSzPct val="100000"/>
              <a:buFont typeface="Arial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В </a:t>
            </a:r>
            <a:r>
              <a:t>TestaCase </a:t>
            </a:r>
            <a:r>
              <a:t>в качестве параметров можно указать</a:t>
            </a:r>
            <a:r>
              <a:t> </a:t>
            </a:r>
            <a:r>
              <a:t>только типы, поддерживаемые </a:t>
            </a:r>
            <a:r>
              <a:t>CLR:</a:t>
            </a:r>
          </a:p>
          <a:p>
            <a:pPr marL="171450" indent="-17145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константы,</a:t>
            </a:r>
          </a:p>
          <a:p>
            <a:pPr marL="171450" indent="-17145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системные типы,</a:t>
            </a:r>
          </a:p>
          <a:p>
            <a:pPr marL="171450" indent="-171450">
              <a:buSzPct val="100000"/>
              <a:buChar char="-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одноразмерный массив, содержащий константы и системные типы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2" name="Shape 4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Неочевидный синтаксис у Assert.</a:t>
            </a:r>
          </a:p>
          <a:p>
            <a:pPr>
              <a:defRPr sz="1100"/>
            </a:pPr>
            <a:r>
              <a:t>Что должно быть сначала, а что в конце?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Если перепутать местами actual и expected, то при срабатывании теста output будет не ясен.</a:t>
            </a:r>
          </a:p>
          <a:p>
            <a:pPr>
              <a:defRPr sz="1100"/>
            </a:pPr>
            <a:r>
              <a:t>«эээээ…Я же так и написал, чего он ругается?»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0" name="Shape 4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Options лучше читается, но можно и просто o =&gt; o….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currentSyntax =&gt; </a:t>
            </a:r>
          </a:p>
          <a:p>
            <a:pPr>
              <a:defRPr sz="1100"/>
            </a:pP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{1,2,3}.ShouldBeEquivalentTo(new [] {3,2,1});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{1,2,3}.ShouldAllBeEquivalentTo(new [] {1,2,3}, options =&gt; options</a:t>
            </a:r>
          </a:p>
          <a:p>
            <a:pPr lvl="1" indent="457200">
              <a:defRPr sz="1100"/>
            </a:pPr>
            <a:r>
              <a:t>.WithStrictOrdering());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05" name="Shape 5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Options лучше читается, но можно и просто o =&gt; o….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currentSyntax =&gt; </a:t>
            </a:r>
          </a:p>
          <a:p>
            <a:pPr>
              <a:defRPr sz="1100"/>
            </a:pP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{1,2,3}.ShouldBeEquivalentTo(new [] {3,2,1});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new[] {1,2,3}.ShouldAllBeEquivalentTo(new [] {1,2,3}, options =&gt; options</a:t>
            </a:r>
          </a:p>
          <a:p>
            <a:pPr lvl="1" indent="457200">
              <a:defRPr sz="1100"/>
            </a:pPr>
            <a:r>
              <a:t>.WithStrictOrdering());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5" name="Shape 5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Можем ожидать исключения только от функции.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Проверяющая система ее вызовет сама, поймает исключение и возможно кинет свое.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1" name="Shape 5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Можем ожидать исключения только от функции.</a:t>
            </a:r>
          </a:p>
          <a:p>
            <a:pPr>
              <a:defRPr sz="1100"/>
            </a:pPr>
            <a:r>
              <a:t>Проверяющая система ее вызовет сама, поймает исключение и возможно кинет свое.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17" name="Shape 3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Тесты дают доверие к коду, но только если есть доверие к самим тестам</a:t>
            </a:r>
          </a:p>
          <a:p>
            <a:pPr>
              <a:defRPr sz="1100"/>
            </a:pPr>
            <a:r>
              <a:t>Если тест не понятен, то когда он упадёт (выполнит своё предназначение), это проигнорируют, тест закомментируют или и вовсе удалят.</a:t>
            </a:r>
          </a:p>
          <a:p>
            <a:pPr>
              <a:defRPr sz="1100"/>
            </a:pPr>
            <a:r>
              <a:t>Поэтому для тестов критически важно быть читаемыми и понятными.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46" name="Shape 5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NUnit</a:t>
            </a:r>
            <a:r>
              <a:t> умеет много всего интересного. Просмотрите хотя бы один раз его документацию на </a:t>
            </a:r>
            <a:r>
              <a:t>nunit.org</a:t>
            </a:r>
            <a:r>
              <a:t>.</a:t>
            </a:r>
            <a:r>
              <a:t> </a:t>
            </a:r>
            <a:r>
              <a:t>Вот пример того, что можно там найти.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[Timeout]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+ : Помогает обнаружить изъяны в реализации.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Как пользоваться </a:t>
            </a:r>
            <a:r>
              <a:t>Timeout’</a:t>
            </a:r>
            <a:r>
              <a:t>ом? Какое значение в мс адекватное?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Что он должен ловить?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O(n)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O(n^2)</a:t>
            </a:r>
            <a:r>
              <a:t> и прочее.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52" name="Shape 5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Junit умеет много всего интересного. Просмотрите хотя бы один раз его документацию на junit.org. Вот пример того, что можно там найти.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@Tineout</a:t>
            </a:r>
          </a:p>
          <a:p>
            <a:pPr>
              <a:defRPr sz="1100"/>
            </a:pPr>
            <a:r>
              <a:t>- : Достаточно грубая проверка производительности. Полноценная проверка производительности – это большая отдельная тема.</a:t>
            </a:r>
          </a:p>
          <a:p>
            <a:pPr>
              <a:defRPr sz="1100"/>
            </a:pPr>
            <a:r>
              <a:t>+ : Помогает обнаружить изъяны в реализации.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Как пользоваться Timeout’ом? Какое значение в мс адекватное?</a:t>
            </a:r>
          </a:p>
          <a:p>
            <a:pPr>
              <a:defRPr sz="1100"/>
            </a:pPr>
            <a:r>
              <a:t>Что он должен ловить?</a:t>
            </a:r>
          </a:p>
          <a:p>
            <a:pPr>
              <a:defRPr sz="1100"/>
            </a:pPr>
            <a:r>
              <a:t>O(n) VS O(n^2) и прочее.</a:t>
            </a:r>
          </a:p>
          <a:p>
            <a:pPr>
              <a:defRPr sz="1100"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7" name="Shape 5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Показываем как быстро можно нагенерировать темплейт для юнитов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8" name="Shape 6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Мартовский кролик написал кучу реализаций, но не успел написать тесты…</a:t>
            </a:r>
          </a:p>
          <a:p>
            <a:pPr>
              <a:defRPr sz="1100"/>
            </a:pPr>
            <a:r>
              <a:t>Итак, на первую часть даётся час, потому полчаса на do not open.</a:t>
            </a:r>
          </a:p>
          <a:p>
            <a:pPr>
              <a:defRPr sz="1100"/>
            </a:pPr>
            <a:r>
              <a:t>И ещё полчаса на разбор и решение.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9" name="Shape 6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1. По явно написанным требованиям легко писать тесты. Другими словами, что самое простое – это взять спеку и по ней написать тесты, либо взять проверенный рабочий код и по нему написать тесты.</a:t>
            </a:r>
          </a:p>
          <a:p>
            <a:pPr>
              <a:defRPr sz="1100"/>
            </a:pPr>
            <a:r>
              <a:t>2. Е3: 10 пробелов и символ. Что должно произойти? Не всегда очевидно, как взаимодействуют отдельные требования.</a:t>
            </a:r>
          </a:p>
          <a:p>
            <a:pPr>
              <a:defRPr sz="1100"/>
            </a:pPr>
            <a:r>
              <a:t>3. 998, 999 -&gt; Вот где спасёт таймаут. Ну и код ревью. Опытный инженер сразу увидит дорогие операции для List’а.</a:t>
            </a:r>
          </a:p>
          <a:p>
            <a:pPr>
              <a:defRPr sz="1100"/>
            </a:pPr>
            <a:r>
              <a:t>Нужно создать цикл 10_000 повторений.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4. string.</a:t>
            </a:r>
            <a:r>
              <a:rPr b="1"/>
              <a:t>IsNullOrEmpty</a:t>
            </a:r>
            <a:r>
              <a:t>(word): при ревью возможно, что на это не обратят внимания. Потому что «</a:t>
            </a:r>
            <a:r>
              <a:rPr b="1"/>
              <a:t>По рзеузльаттам илссоевадний одонго анлигсйокго унвиертисета, не иеемт занчнеия, в каокм проякде рсапжоолены бкувы в солве. Галовне, чотбы преавя и пслонедяя бквуы блыи на мсете. осатьлыне бкувы мгоут селдовтаь в плоонм бсепордяке, все-рвано ткест чтаитсея без побрелм. Пичрионй эгото ялвятеся то, что мы не чиаетм кдаужю бкуву по отдльенотси, а все солво цлиеком.</a:t>
            </a:r>
            <a:r>
              <a:t>»</a:t>
            </a:r>
            <a:endParaRPr sz="1100"/>
          </a:p>
          <a:p>
            <a:pPr>
              <a:defRPr sz="1100"/>
            </a:pPr>
            <a:r>
              <a:t>5. 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1" sz="1200">
                <a:latin typeface="Calibri"/>
                <a:ea typeface="Calibri"/>
                <a:cs typeface="Calibri"/>
                <a:sym typeface="Calibri"/>
              </a:rPr>
              <a:t>static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readonly IDictionary&lt;string, int&gt; stats = new Dictionary&lt;string, int&gt;();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Как это отловить?</a:t>
            </a:r>
            <a:endParaRPr sz="1100"/>
          </a:p>
          <a:p>
            <a:pPr>
              <a:defRPr sz="1100"/>
            </a:pPr>
            <a:br/>
            <a:r>
              <a:t>6. Много тестов, проверяющих одно и то же – это признак Overspecification из Антипаттернов, что не есть хорошо.</a:t>
            </a:r>
          </a:p>
          <a:p>
            <a:pPr>
              <a:defRPr sz="1100"/>
            </a:pPr>
            <a:r>
              <a:t>Почему?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Каждую колонку можно рассматривать как требование из спецификации. Мы живём в изменяющемся мире, условия меняются, требования меняются, соответственно тесты и реализация тоже должны меняться. Но когда у тебя 12 тестов, проверяющих одно и то же требование. То при изменении этого требования, придётся поменять 12 тестов. А если этих тестов 20? 100?..</a:t>
            </a:r>
          </a:p>
          <a:p>
            <a:pPr marL="95250" indent="-19050">
              <a:defRPr sz="1100"/>
            </a:pPr>
          </a:p>
          <a:p>
            <a:pPr>
              <a:defRPr sz="1100"/>
            </a:pPr>
            <a:r>
              <a:t>Подытожим: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Легко писать тесты по существующему проверенному коду и/или спецификации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Не всегда очевидно взаимодействие требований.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Тесты не заменяют CR</a:t>
            </a:r>
          </a:p>
          <a:p>
            <a:pPr marL="171450" indent="-171450">
              <a:buClr>
                <a:srgbClr val="000000"/>
              </a:buClr>
              <a:buSzPts val="1100"/>
              <a:buFont typeface="Arial"/>
              <a:buChar char="•"/>
              <a:defRPr sz="1100"/>
            </a:pPr>
            <a:r>
              <a:t>CR не заменяет тестов. И то, и другое – инструменты, которыми можно предотвратить </a:t>
            </a:r>
            <a:r>
              <a:rPr b="1"/>
              <a:t>почти</a:t>
            </a:r>
            <a:r>
              <a:t> все проблемы при использовании их вместе.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5" name="Shape 3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Тесты, как и хороший код, должны рассказывать историю.</a:t>
            </a:r>
          </a:p>
          <a:p>
            <a:pPr>
              <a:defRPr sz="1100"/>
            </a:pPr>
            <a:r>
              <a:t>Из названий тестов можно составить короткое описание функционала.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Что здесь происходит? Что делает класс Superman?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Так мог бы выглядеть тест для C# с использованием NUnit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3" name="Shape 3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А так эти же тесты выглядели бы на JS c использованием Mocha.</a:t>
            </a:r>
          </a:p>
          <a:p>
            <a:pPr>
              <a:defRPr sz="1100"/>
            </a:pPr>
            <a:r>
              <a:t>Немного другие ключевые слова и синтаксис: вместо класса - функция suite, вместо атрибута Test – функция test.</a:t>
            </a:r>
          </a:p>
          <a:p>
            <a:pPr>
              <a:defRPr sz="1100"/>
            </a:pPr>
            <a:r>
              <a:t>Но сам тест не меняется: название теста то же, структура теста та же..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9" name="Shape 33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Так бы эти тесты выглядели на Java с использованием junit5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5" name="Shape 3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Тесты, как и хороший код, должны рассказывать историю.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Из названий тестов можно составить короткое описание функционала.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Что здесь происходит? Что делает класс </a:t>
            </a:r>
            <a:r>
              <a:t>Superman?</a:t>
            </a: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Так мог бы выглядеть тест для </a:t>
            </a:r>
            <a:r>
              <a:t>C#</a:t>
            </a:r>
            <a:r>
              <a:t> с использованием </a:t>
            </a:r>
            <a:r>
              <a:t>NUnit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8" name="Shape 3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Правильная структура теста повышает читаемость, а =&gt; поддерживаемость</a:t>
            </a:r>
          </a:p>
          <a:p>
            <a:pPr>
              <a:defRPr sz="1100"/>
            </a:pPr>
            <a:r>
              <a:t>Много Assert-ов — плохо. Непонятно, что проверяет тест.</a:t>
            </a:r>
          </a:p>
          <a:p>
            <a:pPr>
              <a:defRPr sz="1100"/>
            </a:pPr>
            <a:r>
              <a:t>Если каждый тест проверяет что-то одно, все множество тестов специфицируют тестируемый модуль.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3" name="Shape 3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MethodName</a:t>
            </a:r>
          </a:p>
          <a:p>
            <a:pPr>
              <a:defRPr sz="1100"/>
            </a:pPr>
            <a:r>
              <a:t>Preconditions (keyword Given)</a:t>
            </a:r>
          </a:p>
          <a:p>
            <a:pPr>
              <a:defRPr sz="1100"/>
            </a:pPr>
            <a:r>
              <a:t>State (keyword When)</a:t>
            </a:r>
          </a:p>
          <a:p>
            <a:pPr>
              <a:defRPr sz="1100"/>
            </a:pPr>
            <a:r>
              <a:t>ExpectedBehaviour (keyword Should/Expect/Then)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8" name="Shape 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В каких именах чего не хватает? А что лишнее?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kontur.ru/" TargetMode="Externa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Уровень текста 1…"/>
          <p:cNvSpPr txBox="1"/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Текст заголовка"/>
          <p:cNvSpPr txBox="1"/>
          <p:nvPr>
            <p:ph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</p:spPr>
        <p:txBody>
          <a:bodyPr lIns="0" tIns="0" rIns="0" bIns="0" anchor="b"/>
          <a:lstStyle>
            <a:lvl1pPr algn="ctr"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08" name="Уровень текста 1…"/>
          <p:cNvSpPr txBox="1"/>
          <p:nvPr>
            <p:ph type="body" sz="half" idx="1"/>
          </p:nvPr>
        </p:nvSpPr>
        <p:spPr>
          <a:xfrm>
            <a:off x="971550" y="2571750"/>
            <a:ext cx="7200900" cy="135017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indent="3238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228600" indent="8001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28600" indent="12763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" indent="173355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9" name="Google Shape;56;p14"/>
          <p:cNvSpPr txBox="1"/>
          <p:nvPr>
            <p:ph type="body" sz="quarter" idx="21"/>
          </p:nvPr>
        </p:nvSpPr>
        <p:spPr>
          <a:xfrm>
            <a:off x="3275857" y="3921954"/>
            <a:ext cx="4896597" cy="32920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1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Уровень текста 1…"/>
          <p:cNvSpPr txBox="1"/>
          <p:nvPr>
            <p:ph type="body" idx="1"/>
          </p:nvPr>
        </p:nvSpPr>
        <p:spPr>
          <a:xfrm>
            <a:off x="971550" y="1221583"/>
            <a:ext cx="72008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66107" indent="-4136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18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19" name="Google Shape;60;p15"/>
          <p:cNvSpPr/>
          <p:nvPr/>
        </p:nvSpPr>
        <p:spPr>
          <a:xfrm>
            <a:off x="971550" y="1006078"/>
            <a:ext cx="7200850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2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Текст заголовка"/>
          <p:cNvSpPr txBox="1"/>
          <p:nvPr>
            <p:ph type="title"/>
          </p:nvPr>
        </p:nvSpPr>
        <p:spPr>
          <a:xfrm>
            <a:off x="971550" y="3921919"/>
            <a:ext cx="7200850" cy="43203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28" name="Google Shape;63;p16"/>
          <p:cNvSpPr/>
          <p:nvPr>
            <p:ph type="pic" idx="21"/>
          </p:nvPr>
        </p:nvSpPr>
        <p:spPr>
          <a:xfrm>
            <a:off x="971550" y="411990"/>
            <a:ext cx="7200900" cy="3509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Уровень текста 1…"/>
          <p:cNvSpPr txBox="1"/>
          <p:nvPr>
            <p:ph type="body" sz="quarter" idx="1"/>
          </p:nvPr>
        </p:nvSpPr>
        <p:spPr>
          <a:xfrm>
            <a:off x="971550" y="4363001"/>
            <a:ext cx="7200900" cy="36854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23685" indent="-226785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18683" indent="-264583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Текст заголовка"/>
          <p:cNvSpPr txBox="1"/>
          <p:nvPr>
            <p:ph type="title"/>
          </p:nvPr>
        </p:nvSpPr>
        <p:spPr>
          <a:xfrm>
            <a:off x="975376" y="2571785"/>
            <a:ext cx="7200801" cy="1350170"/>
          </a:xfrm>
          <a:prstGeom prst="rect">
            <a:avLst/>
          </a:prstGeom>
        </p:spPr>
        <p:txBody>
          <a:bodyPr lIns="0" tIns="0" rIns="0" bIns="0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8" name="Google Shape;67;p17"/>
          <p:cNvSpPr/>
          <p:nvPr/>
        </p:nvSpPr>
        <p:spPr>
          <a:xfrm>
            <a:off x="975375" y="2571750"/>
            <a:ext cx="7200849" cy="0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39" name="Уровень текста 1…"/>
          <p:cNvSpPr txBox="1"/>
          <p:nvPr>
            <p:ph type="body" sz="half" idx="1"/>
          </p:nvPr>
        </p:nvSpPr>
        <p:spPr>
          <a:xfrm>
            <a:off x="975374" y="1227219"/>
            <a:ext cx="7197078" cy="1344566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69042" indent="-272142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indent="-3175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92300" indent="-3810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349500" indent="-381000">
              <a:lnSpc>
                <a:spcPct val="100000"/>
              </a:lnSpc>
              <a:spcBef>
                <a:spcPts val="400"/>
              </a:spcBef>
              <a:buClrTx/>
              <a:buFontTx/>
              <a:buChar char="•"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8" name="Google Shape;71;p18"/>
          <p:cNvSpPr/>
          <p:nvPr/>
        </p:nvSpPr>
        <p:spPr>
          <a:xfrm>
            <a:off x="971550" y="1006078"/>
            <a:ext cx="7200850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49" name="Уровень текста 1…"/>
          <p:cNvSpPr txBox="1"/>
          <p:nvPr>
            <p:ph type="body" sz="half" idx="1"/>
          </p:nvPr>
        </p:nvSpPr>
        <p:spPr>
          <a:xfrm>
            <a:off x="971550" y="1221580"/>
            <a:ext cx="36004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0" name="Google Shape;73;p18"/>
          <p:cNvSpPr txBox="1"/>
          <p:nvPr>
            <p:ph type="body" sz="half" idx="21"/>
          </p:nvPr>
        </p:nvSpPr>
        <p:spPr>
          <a:xfrm>
            <a:off x="4572000" y="1221581"/>
            <a:ext cx="3600450" cy="3509963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51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9" name="Google Shape;76;p19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60" name="Уровень текста 1…"/>
          <p:cNvSpPr txBox="1"/>
          <p:nvPr>
            <p:ph type="body" sz="half" idx="1"/>
          </p:nvPr>
        </p:nvSpPr>
        <p:spPr>
          <a:xfrm>
            <a:off x="971550" y="1815702"/>
            <a:ext cx="3600450" cy="291584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3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Google Shape;78;p19"/>
          <p:cNvSpPr txBox="1"/>
          <p:nvPr>
            <p:ph type="body" sz="half" idx="21"/>
          </p:nvPr>
        </p:nvSpPr>
        <p:spPr>
          <a:xfrm>
            <a:off x="4572000" y="1815702"/>
            <a:ext cx="3600450" cy="291584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62" name="Google Shape;79;p19"/>
          <p:cNvSpPr txBox="1"/>
          <p:nvPr>
            <p:ph type="body" sz="quarter" idx="22"/>
          </p:nvPr>
        </p:nvSpPr>
        <p:spPr>
          <a:xfrm>
            <a:off x="971550" y="1221580"/>
            <a:ext cx="3600450" cy="594123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63" name="Google Shape;80;p19"/>
          <p:cNvSpPr txBox="1"/>
          <p:nvPr>
            <p:ph type="body" sz="quarter" idx="23"/>
          </p:nvPr>
        </p:nvSpPr>
        <p:spPr>
          <a:xfrm>
            <a:off x="4571950" y="1221580"/>
            <a:ext cx="3600451" cy="594123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64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2" name="Google Shape;83;p20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173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Текст заголовка"/>
          <p:cNvSpPr txBox="1"/>
          <p:nvPr>
            <p:ph type="title"/>
          </p:nvPr>
        </p:nvSpPr>
        <p:spPr>
          <a:xfrm>
            <a:off x="971550" y="3921919"/>
            <a:ext cx="7200850" cy="43203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8" name="Уровень текста 1…"/>
          <p:cNvSpPr txBox="1"/>
          <p:nvPr>
            <p:ph type="body" sz="quarter" idx="1"/>
          </p:nvPr>
        </p:nvSpPr>
        <p:spPr>
          <a:xfrm>
            <a:off x="971550" y="4363001"/>
            <a:ext cx="7200900" cy="368544"/>
          </a:xfrm>
          <a:prstGeom prst="rect">
            <a:avLst/>
          </a:prstGeom>
        </p:spPr>
        <p:txBody>
          <a:bodyPr lIns="0" tIns="0" rIns="0" bIns="0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23685" indent="-226785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18683" indent="-264583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indent="-317500">
              <a:lnSpc>
                <a:spcPct val="100000"/>
              </a:lnSpc>
              <a:spcBef>
                <a:spcPts val="300"/>
              </a:spcBef>
              <a:buClrTx/>
              <a:buSzPts val="1500"/>
              <a:buFontTx/>
              <a:buChar char="•"/>
              <a:defRPr sz="15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89" name="Google Shape;88;p22"/>
          <p:cNvSpPr txBox="1"/>
          <p:nvPr>
            <p:ph type="body" idx="21"/>
          </p:nvPr>
        </p:nvSpPr>
        <p:spPr>
          <a:xfrm>
            <a:off x="971550" y="411955"/>
            <a:ext cx="7200900" cy="3500911"/>
          </a:xfrm>
          <a:prstGeom prst="rect">
            <a:avLst/>
          </a:prstGeom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19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Многострочны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Уровень текста 1…"/>
          <p:cNvSpPr txBox="1"/>
          <p:nvPr>
            <p:ph type="body" idx="1"/>
          </p:nvPr>
        </p:nvSpPr>
        <p:spPr>
          <a:xfrm>
            <a:off x="971550" y="1437084"/>
            <a:ext cx="7200850" cy="3294460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228600" indent="45720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8" name="Текст заголовка"/>
          <p:cNvSpPr txBox="1"/>
          <p:nvPr>
            <p:ph type="title"/>
          </p:nvPr>
        </p:nvSpPr>
        <p:spPr>
          <a:xfrm>
            <a:off x="971649" y="414109"/>
            <a:ext cx="7200801" cy="80747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99" name="Google Shape;92;p23"/>
          <p:cNvSpPr/>
          <p:nvPr/>
        </p:nvSpPr>
        <p:spPr>
          <a:xfrm>
            <a:off x="971601" y="1221580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00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Без подчеркив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8" name="Уровень текста 1…"/>
          <p:cNvSpPr txBox="1"/>
          <p:nvPr>
            <p:ph type="body" idx="1"/>
          </p:nvPr>
        </p:nvSpPr>
        <p:spPr>
          <a:xfrm>
            <a:off x="971550" y="1221583"/>
            <a:ext cx="7200850" cy="3509964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66107" indent="-4136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85900" indent="-4572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231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80310" indent="-51816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09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 центр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Текст заголовка"/>
          <p:cNvSpPr txBox="1"/>
          <p:nvPr>
            <p:ph type="title"/>
          </p:nvPr>
        </p:nvSpPr>
        <p:spPr>
          <a:xfrm>
            <a:off x="971649" y="1221580"/>
            <a:ext cx="7200801" cy="270034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17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верх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99;p26"/>
          <p:cNvSpPr/>
          <p:nvPr>
            <p:ph type="pic" idx="21"/>
          </p:nvPr>
        </p:nvSpPr>
        <p:spPr>
          <a:xfrm>
            <a:off x="0" y="9888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5" name="Текст заголовка"/>
          <p:cNvSpPr txBox="1"/>
          <p:nvPr>
            <p:ph type="title"/>
          </p:nvPr>
        </p:nvSpPr>
        <p:spPr>
          <a:xfrm>
            <a:off x="971550" y="305699"/>
            <a:ext cx="8172450" cy="809626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>
              <a:defRPr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6" name="Уровень текста 1…"/>
          <p:cNvSpPr txBox="1"/>
          <p:nvPr>
            <p:ph type="body" sz="quarter" idx="1"/>
          </p:nvPr>
        </p:nvSpPr>
        <p:spPr>
          <a:xfrm>
            <a:off x="3247" y="374946"/>
            <a:ext cx="968307" cy="738291"/>
          </a:xfrm>
          <a:prstGeom prst="rect">
            <a:avLst/>
          </a:prstGeom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7" name="Google Shape;102;p26"/>
          <p:cNvSpPr txBox="1"/>
          <p:nvPr>
            <p:ph type="body" sz="quarter" idx="22"/>
          </p:nvPr>
        </p:nvSpPr>
        <p:spPr>
          <a:xfrm>
            <a:off x="0" y="306197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228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внизу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104;p27"/>
          <p:cNvSpPr/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6" name="Текст заголовка"/>
          <p:cNvSpPr txBox="1"/>
          <p:nvPr>
            <p:ph type="title"/>
          </p:nvPr>
        </p:nvSpPr>
        <p:spPr>
          <a:xfrm>
            <a:off x="971550" y="4032186"/>
            <a:ext cx="8172450" cy="807722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>
              <a:defRPr sz="33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7" name="Уровень текста 1…"/>
          <p:cNvSpPr txBox="1"/>
          <p:nvPr>
            <p:ph type="body" sz="quarter" idx="1"/>
          </p:nvPr>
        </p:nvSpPr>
        <p:spPr>
          <a:xfrm>
            <a:off x="0" y="4030266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>
            <a:lvl1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59757" indent="-362857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477433" indent="-423333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20193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476500" indent="-508000">
              <a:lnSpc>
                <a:spcPct val="100000"/>
              </a:lnSpc>
              <a:spcBef>
                <a:spcPts val="500"/>
              </a:spcBef>
              <a:buClrTx/>
              <a:buSzPts val="2400"/>
              <a:buFontTx/>
              <a:buChar char="•"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8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екст на подложк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108;p28"/>
          <p:cNvSpPr/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6" name="Уровень текста 1…"/>
          <p:cNvSpPr txBox="1"/>
          <p:nvPr>
            <p:ph type="body" sz="quarter" idx="1"/>
          </p:nvPr>
        </p:nvSpPr>
        <p:spPr>
          <a:xfrm>
            <a:off x="971550" y="4029912"/>
            <a:ext cx="8172450" cy="80998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0" tIns="0" rIns="0" bIns="0" anchor="ctr"/>
          <a:lstStyle>
            <a:lvl1pPr marL="228600" indent="0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47" name="Google Shape;110;p28"/>
          <p:cNvSpPr txBox="1"/>
          <p:nvPr>
            <p:ph type="body" sz="quarter" idx="22"/>
          </p:nvPr>
        </p:nvSpPr>
        <p:spPr>
          <a:xfrm>
            <a:off x="0" y="4030266"/>
            <a:ext cx="971550" cy="807040"/>
          </a:xfrm>
          <a:prstGeom prst="rect">
            <a:avLst/>
          </a:prstGeom>
          <a:solidFill>
            <a:srgbClr val="D94440">
              <a:alpha val="80000"/>
            </a:srgbClr>
          </a:solidFill>
        </p:spPr>
        <p:txBody>
          <a:bodyPr lIns="34275" tIns="34275" rIns="34275" bIns="34275"/>
          <a:lstStyle/>
          <a:p>
            <a:pPr marL="22860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248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12;p29"/>
          <p:cNvSpPr/>
          <p:nvPr>
            <p:ph type="pic" idx="21"/>
          </p:nvPr>
        </p:nvSpPr>
        <p:spPr>
          <a:xfrm>
            <a:off x="0" y="-979"/>
            <a:ext cx="9144000" cy="5143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6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и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Текст заголовка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3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4" name="Google Shape;115;p30"/>
          <p:cNvSpPr/>
          <p:nvPr/>
        </p:nvSpPr>
        <p:spPr>
          <a:xfrm>
            <a:off x="971550" y="1006078"/>
            <a:ext cx="7200849" cy="1"/>
          </a:xfrm>
          <a:prstGeom prst="line">
            <a:avLst/>
          </a:prstGeom>
          <a:ln w="12700">
            <a:solidFill>
              <a:srgbClr val="D63E3A"/>
            </a:solidFill>
          </a:ln>
        </p:spPr>
        <p:txBody>
          <a:bodyPr lIns="0" tIns="0" rIns="0" bIns="0"/>
          <a:lstStyle/>
          <a:p>
            <a:pPr/>
          </a:p>
        </p:txBody>
      </p:sp>
      <p:sp>
        <p:nvSpPr>
          <p:cNvPr id="265" name="Google Shape;116;p30"/>
          <p:cNvSpPr/>
          <p:nvPr>
            <p:ph type="pic" sz="half" idx="21"/>
          </p:nvPr>
        </p:nvSpPr>
        <p:spPr>
          <a:xfrm>
            <a:off x="971525" y="1223338"/>
            <a:ext cx="3600451" cy="35099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6" name="Уровень текста 1…"/>
          <p:cNvSpPr txBox="1"/>
          <p:nvPr>
            <p:ph type="body" sz="half" idx="1"/>
          </p:nvPr>
        </p:nvSpPr>
        <p:spPr>
          <a:xfrm>
            <a:off x="4572000" y="1221580"/>
            <a:ext cx="3600450" cy="3509964"/>
          </a:xfrm>
          <a:prstGeom prst="rect">
            <a:avLst/>
          </a:prstGeom>
        </p:spPr>
        <p:txBody>
          <a:bodyPr lIns="34275" tIns="34275" rIns="34275" bIns="34275" anchor="ctr"/>
          <a:lstStyle>
            <a:lvl1pPr indent="-317500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>
              <a:lnSpc>
                <a:spcPct val="100000"/>
              </a:lnSpc>
              <a:spcBef>
                <a:spcPts val="300"/>
              </a:spcBef>
              <a:buClr>
                <a:srgbClr val="D94440"/>
              </a:buClr>
              <a:buSzPts val="1400"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7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опрос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119;p31"/>
          <p:cNvSpPr txBox="1"/>
          <p:nvPr/>
        </p:nvSpPr>
        <p:spPr>
          <a:xfrm>
            <a:off x="971601" y="4292974"/>
            <a:ext cx="2892130" cy="197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>
            <a:lvl1pPr defTabSz="886968">
              <a:lnSpc>
                <a:spcPct val="90000"/>
              </a:lnSpc>
              <a:defRPr sz="1358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070C0"/>
                </a:solidFill>
                <a:uFillTx/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www.kontur.ru</a:t>
            </a:r>
          </a:p>
        </p:txBody>
      </p:sp>
      <p:sp>
        <p:nvSpPr>
          <p:cNvPr id="275" name="Уровень текста 1…"/>
          <p:cNvSpPr txBox="1"/>
          <p:nvPr>
            <p:ph type="body" sz="quarter" idx="1"/>
          </p:nvPr>
        </p:nvSpPr>
        <p:spPr>
          <a:xfrm>
            <a:off x="3275869" y="4251123"/>
            <a:ext cx="4884738" cy="273922"/>
          </a:xfrm>
          <a:prstGeom prst="rect">
            <a:avLst/>
          </a:prstGeom>
        </p:spPr>
        <p:txBody>
          <a:bodyPr lIns="0" tIns="0" rIns="0" bIns="0" anchor="b"/>
          <a:lstStyle>
            <a:lvl1pPr marL="228600" indent="0" algn="r">
              <a:lnSpc>
                <a:spcPct val="100000"/>
              </a:lnSpc>
              <a:spcBef>
                <a:spcPts val="3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808566" indent="-211666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01044" indent="-246944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07633" indent="-296333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64833" indent="-296333" algn="r">
              <a:lnSpc>
                <a:spcPct val="100000"/>
              </a:lnSpc>
              <a:spcBef>
                <a:spcPts val="3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76" name="Google Shape;121;p31"/>
          <p:cNvSpPr txBox="1"/>
          <p:nvPr>
            <p:ph type="body" sz="quarter" idx="21"/>
          </p:nvPr>
        </p:nvSpPr>
        <p:spPr>
          <a:xfrm>
            <a:off x="3275857" y="3921954"/>
            <a:ext cx="4896597" cy="329207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0" algn="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</a:p>
        </p:txBody>
      </p:sp>
      <p:sp>
        <p:nvSpPr>
          <p:cNvPr id="277" name="Номер слайда"/>
          <p:cNvSpPr txBox="1"/>
          <p:nvPr>
            <p:ph type="sldNum" sz="quarter" idx="2"/>
          </p:nvPr>
        </p:nvSpPr>
        <p:spPr>
          <a:xfrm>
            <a:off x="4419600" y="4608064"/>
            <a:ext cx="2133600" cy="31839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9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Уровень текста 1…"/>
          <p:cNvSpPr txBox="1"/>
          <p:nvPr>
            <p:ph type="body" idx="1"/>
          </p:nvPr>
        </p:nvSpPr>
        <p:spPr>
          <a:xfrm>
            <a:off x="971550" y="1221584"/>
            <a:ext cx="7200851" cy="3509964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defTabSz="68574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02076" indent="-244911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142913" indent="-228584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645796" indent="-274300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02963" indent="-274300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85" name="ЗАГОЛОВОК И ОБЪЕКТ"/>
          <p:cNvSpPr txBox="1"/>
          <p:nvPr>
            <p:ph type="title" hasCustomPrompt="1"/>
          </p:nvPr>
        </p:nvSpPr>
        <p:spPr>
          <a:xfrm>
            <a:off x="971601" y="411957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 defTabSz="685748">
              <a:defRPr cap="all" sz="3200">
                <a:solidFill>
                  <a:srgbClr val="D944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ЗАГОЛОВОК И ОБЪЕКТ</a:t>
            </a:r>
          </a:p>
        </p:txBody>
      </p:sp>
      <p:sp>
        <p:nvSpPr>
          <p:cNvPr id="286" name="Прямая соединительная линия 11"/>
          <p:cNvSpPr/>
          <p:nvPr/>
        </p:nvSpPr>
        <p:spPr>
          <a:xfrm>
            <a:off x="971549" y="1006078"/>
            <a:ext cx="7200851" cy="1"/>
          </a:xfrm>
          <a:prstGeom prst="line">
            <a:avLst/>
          </a:prstGeom>
          <a:ln w="3175">
            <a:solidFill>
              <a:srgbClr val="D83F3B"/>
            </a:solidFill>
          </a:ln>
        </p:spPr>
        <p:txBody>
          <a:bodyPr lIns="34289" tIns="34289" rIns="34289" bIns="34289"/>
          <a:lstStyle/>
          <a:p>
            <a:pPr defTabSz="685800">
              <a:defRPr sz="12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87" name="Номер слайда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34289" tIns="34289" rIns="34289" bIns="34289">
            <a:spAutoFit/>
          </a:bodyPr>
          <a:lstStyle>
            <a:lvl1pPr defTabSz="685800">
              <a:defRPr sz="9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ДВА ОБЪЕКТА"/>
          <p:cNvSpPr txBox="1"/>
          <p:nvPr>
            <p:ph type="title" hasCustomPrompt="1"/>
          </p:nvPr>
        </p:nvSpPr>
        <p:spPr>
          <a:xfrm>
            <a:off x="971601" y="411957"/>
            <a:ext cx="7200801" cy="594123"/>
          </a:xfrm>
          <a:prstGeom prst="rect">
            <a:avLst/>
          </a:prstGeom>
        </p:spPr>
        <p:txBody>
          <a:bodyPr lIns="0" tIns="0" rIns="0" bIns="0" anchor="b"/>
          <a:lstStyle>
            <a:lvl1pPr defTabSz="685748">
              <a:defRPr cap="all" sz="3200">
                <a:solidFill>
                  <a:srgbClr val="D944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pPr/>
            <a:r>
              <a:t>ДВА ОБЪЕКТА</a:t>
            </a:r>
          </a:p>
        </p:txBody>
      </p:sp>
      <p:sp>
        <p:nvSpPr>
          <p:cNvPr id="295" name="Прямая соединительная линия 2"/>
          <p:cNvSpPr/>
          <p:nvPr/>
        </p:nvSpPr>
        <p:spPr>
          <a:xfrm>
            <a:off x="971549" y="1006078"/>
            <a:ext cx="7200851" cy="1"/>
          </a:xfrm>
          <a:prstGeom prst="line">
            <a:avLst/>
          </a:prstGeom>
          <a:ln w="3175">
            <a:solidFill>
              <a:srgbClr val="D83F3B"/>
            </a:solidFill>
          </a:ln>
        </p:spPr>
        <p:txBody>
          <a:bodyPr lIns="34289" tIns="34289" rIns="34289" bIns="34289"/>
          <a:lstStyle/>
          <a:p>
            <a:pPr defTabSz="685800">
              <a:defRPr sz="1200">
                <a:latin typeface="Segoe UI"/>
                <a:ea typeface="Segoe UI"/>
                <a:cs typeface="Segoe UI"/>
                <a:sym typeface="Segoe UI"/>
              </a:defRPr>
            </a:pPr>
          </a:p>
        </p:txBody>
      </p:sp>
      <p:sp>
        <p:nvSpPr>
          <p:cNvPr id="296" name="Уровень текста 1…"/>
          <p:cNvSpPr txBox="1"/>
          <p:nvPr>
            <p:ph type="body" sz="half" idx="1"/>
          </p:nvPr>
        </p:nvSpPr>
        <p:spPr>
          <a:xfrm>
            <a:off x="971550" y="1221581"/>
            <a:ext cx="3600450" cy="3509963"/>
          </a:xfrm>
          <a:prstGeom prst="rect">
            <a:avLst/>
          </a:prstGeom>
        </p:spPr>
        <p:txBody>
          <a:bodyPr lIns="34289" tIns="34289" rIns="34289" bIns="34289"/>
          <a:lstStyle>
            <a:lvl1pPr marL="0" indent="0" defTabSz="685748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702076" indent="-244911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1142913" indent="-228584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1645796" indent="-274300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2102963" indent="-274300" defTabSz="685748">
              <a:lnSpc>
                <a:spcPct val="100000"/>
              </a:lnSpc>
              <a:spcBef>
                <a:spcPts val="500"/>
              </a:spcBef>
              <a:buClrTx/>
              <a:buSzPct val="100000"/>
              <a:buFontTx/>
              <a:buChar char="•"/>
              <a:defRPr sz="24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7" name="Номер слайда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lIns="34289" tIns="34289" rIns="34289" bIns="34289">
            <a:spAutoFit/>
          </a:bodyPr>
          <a:lstStyle>
            <a:lvl1pPr defTabSz="685800">
              <a:defRPr sz="900">
                <a:solidFill>
                  <a:srgbClr val="00000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8" name="Уровень текста 1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56" name="Уровень текста 1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Текст заголовка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Текст заголовка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4" name="Уровень текста 1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Уровень текста 1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ontur-csharper/testing" TargetMode="External"/><Relationship Id="rId4" Type="http://schemas.openxmlformats.org/officeDocument/2006/relationships/hyperlink" Target="https://github.com/kontur-courses/di" TargetMode="External"/><Relationship Id="rId5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habr.com/ru/post/43761/" TargetMode="External"/><Relationship Id="rId4" Type="http://schemas.openxmlformats.org/officeDocument/2006/relationships/image" Target="../media/image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tif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tif"/><Relationship Id="rId3" Type="http://schemas.openxmlformats.org/officeDocument/2006/relationships/image" Target="../media/image7.png"/><Relationship Id="rId4" Type="http://schemas.openxmlformats.org/officeDocument/2006/relationships/hyperlink" Target="https://github.com/assertpy/assertpy" TargetMode="Externa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tif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tif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image" Target="../media/image1.tif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tif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tif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.ly/kontur-courses-feedback" TargetMode="External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e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zone.com/articles/7-popular-unit-test-naming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127;p32"/>
          <p:cNvSpPr txBox="1"/>
          <p:nvPr>
            <p:ph type="title"/>
          </p:nvPr>
        </p:nvSpPr>
        <p:spPr>
          <a:xfrm>
            <a:off x="971550" y="411956"/>
            <a:ext cx="7200900" cy="2159794"/>
          </a:xfrm>
          <a:prstGeom prst="rect">
            <a:avLst/>
          </a:prstGeom>
        </p:spPr>
        <p:txBody>
          <a:bodyPr/>
          <a:lstStyle/>
          <a:p>
            <a:pPr/>
            <a:r>
              <a:t>ТЕСТИРОВАНИЕ</a:t>
            </a:r>
          </a:p>
        </p:txBody>
      </p:sp>
      <p:sp>
        <p:nvSpPr>
          <p:cNvPr id="307" name="Google Shape;128;p32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https://github.com/</a:t>
            </a: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kontur-courses</a:t>
            </a: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/</a:t>
            </a:r>
            <a:r>
              <a:rPr b="1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testing</a:t>
            </a:r>
          </a:p>
        </p:txBody>
      </p:sp>
      <p:grpSp>
        <p:nvGrpSpPr>
          <p:cNvPr id="310" name="Google Shape;129;p32"/>
          <p:cNvGrpSpPr/>
          <p:nvPr/>
        </p:nvGrpSpPr>
        <p:grpSpPr>
          <a:xfrm>
            <a:off x="845585" y="3759882"/>
            <a:ext cx="471444" cy="487945"/>
            <a:chOff x="0" y="0"/>
            <a:chExt cx="471442" cy="487944"/>
          </a:xfrm>
        </p:grpSpPr>
        <p:sp>
          <p:nvSpPr>
            <p:cNvPr id="308" name="Прямоугольник"/>
            <p:cNvSpPr/>
            <p:nvPr/>
          </p:nvSpPr>
          <p:spPr>
            <a:xfrm>
              <a:off x="0" y="0"/>
              <a:ext cx="471443" cy="4879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pic>
          <p:nvPicPr>
            <p:cNvPr id="309" name="image1.png" descr="image1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471443" cy="4879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195;p40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800"/>
            </a:pPr>
            <a:r>
              <a:t>IsAdult_AgeLessThan18_False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ParseInt_Should.Fail_OnNonNumber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Stack_Should.BeEmpty_AfterCreation</a:t>
            </a:r>
          </a:p>
          <a:p>
            <a:pPr marL="0">
              <a:spcBef>
                <a:spcPts val="400"/>
              </a:spcBef>
            </a:pPr>
            <a:endParaRPr sz="1800"/>
          </a:p>
          <a:p>
            <a:pPr marL="0">
              <a:spcBef>
                <a:spcPts val="400"/>
              </a:spcBef>
              <a:defRPr sz="1800"/>
            </a:pPr>
            <a:r>
              <a:t>When_MandatoryFieldsAreMissing_Expect_StudentAdmissionToFail</a:t>
            </a:r>
          </a:p>
        </p:txBody>
      </p:sp>
      <p:sp>
        <p:nvSpPr>
          <p:cNvPr id="371" name="Google Shape;196;p40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202;p41"/>
          <p:cNvSpPr txBox="1"/>
          <p:nvPr>
            <p:ph type="body" idx="1"/>
          </p:nvPr>
        </p:nvSpPr>
        <p:spPr>
          <a:xfrm>
            <a:off x="971550" y="1267772"/>
            <a:ext cx="7200900" cy="3300904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5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it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"should 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context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t>it 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"wears red blue suit"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sp>
        <p:nvSpPr>
          <p:cNvPr id="376" name="Google Shape;203;p4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201"/>
            </a:lvl1pPr>
          </a:lstStyle>
          <a:p>
            <a:pPr/>
            <a:r>
              <a:t>BEHAVIOUR DRIVEN DEVELOPMENT</a:t>
            </a:r>
          </a:p>
        </p:txBody>
      </p:sp>
      <p:grpSp>
        <p:nvGrpSpPr>
          <p:cNvPr id="379" name="Google Shape;204;p41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377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378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209;p4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  <p:grpSp>
        <p:nvGrpSpPr>
          <p:cNvPr id="386" name="Google Shape;210;p42"/>
          <p:cNvGrpSpPr/>
          <p:nvPr/>
        </p:nvGrpSpPr>
        <p:grpSpPr>
          <a:xfrm>
            <a:off x="971550" y="4137662"/>
            <a:ext cx="6933570" cy="804284"/>
            <a:chOff x="0" y="0"/>
            <a:chExt cx="6933570" cy="804283"/>
          </a:xfrm>
        </p:grpSpPr>
        <p:sp>
          <p:nvSpPr>
            <p:cNvPr id="384" name="Google Shape;211;p42"/>
            <p:cNvSpPr txBox="1"/>
            <p:nvPr/>
          </p:nvSpPr>
          <p:spPr>
            <a:xfrm>
              <a:off x="520299" y="100733"/>
              <a:ext cx="6413272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SAMPLES / SPECIFICATIONS / STACK_SPECIFICATION.CS</a:t>
              </a:r>
            </a:p>
          </p:txBody>
        </p:sp>
        <p:pic>
          <p:nvPicPr>
            <p:cNvPr id="385" name="Google Shape;212;p42" descr="Google Shape;212;p4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217;p43"/>
          <p:cNvSpPr txBox="1"/>
          <p:nvPr>
            <p:ph type="title"/>
          </p:nvPr>
        </p:nvSpPr>
        <p:spPr>
          <a:xfrm>
            <a:off x="971550" y="3921919"/>
            <a:ext cx="7200849" cy="43203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ПРИМЕР СПЕЦИФИКАЦИИ ТЕСТАМИ</a:t>
            </a:r>
          </a:p>
        </p:txBody>
      </p:sp>
      <p:pic>
        <p:nvPicPr>
          <p:cNvPr id="389" name="Google Shape;218;p43" descr="Google Shape;218;p43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2284452" y="411990"/>
            <a:ext cx="4575051" cy="3509963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224;p44"/>
          <p:cNvSpPr txBox="1"/>
          <p:nvPr>
            <p:ph type="body" sz="half" idx="1"/>
          </p:nvPr>
        </p:nvSpPr>
        <p:spPr>
          <a:xfrm>
            <a:off x="971550" y="2139014"/>
            <a:ext cx="7200849" cy="2592534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Local Hero</a:t>
            </a:r>
          </a:p>
          <a:p>
            <a:pPr marL="0"/>
            <a:r>
              <a:t>Loudmouth</a:t>
            </a:r>
          </a:p>
          <a:p>
            <a:pPr marL="0"/>
            <a:r>
              <a:t>Free Ride</a:t>
            </a:r>
          </a:p>
          <a:p>
            <a:pPr marL="0"/>
            <a:r>
              <a:t>Over specification</a:t>
            </a:r>
          </a:p>
          <a:p>
            <a:pPr marL="0"/>
          </a:p>
          <a:p>
            <a:pPr marL="0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https://habr.com/ru/post/43761/</a:t>
            </a:r>
          </a:p>
        </p:txBody>
      </p:sp>
      <p:sp>
        <p:nvSpPr>
          <p:cNvPr id="392" name="Google Shape;225;p4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АНТИПАТТЕРНЫ</a:t>
            </a:r>
          </a:p>
        </p:txBody>
      </p:sp>
      <p:grpSp>
        <p:nvGrpSpPr>
          <p:cNvPr id="395" name="Google Shape;226;p44"/>
          <p:cNvGrpSpPr/>
          <p:nvPr/>
        </p:nvGrpSpPr>
        <p:grpSpPr>
          <a:xfrm>
            <a:off x="971550" y="1221580"/>
            <a:ext cx="3610017" cy="804285"/>
            <a:chOff x="0" y="0"/>
            <a:chExt cx="3610017" cy="804283"/>
          </a:xfrm>
        </p:grpSpPr>
        <p:sp>
          <p:nvSpPr>
            <p:cNvPr id="393" name="Google Shape;227;p44"/>
            <p:cNvSpPr txBox="1"/>
            <p:nvPr/>
          </p:nvSpPr>
          <p:spPr>
            <a:xfrm>
              <a:off x="520299" y="100733"/>
              <a:ext cx="3089719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SAMPLES / ANTIPATTERNS</a:t>
              </a:r>
            </a:p>
          </p:txBody>
        </p:sp>
        <p:pic>
          <p:nvPicPr>
            <p:cNvPr id="394" name="Google Shape;228;p44" descr="Google Shape;228;p4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486001" cy="593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234;p4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ПИШЕМ ТЕСТЫ ЛЕГКО</a:t>
            </a:r>
          </a:p>
        </p:txBody>
      </p:sp>
      <p:sp>
        <p:nvSpPr>
          <p:cNvPr id="400" name="Google Shape;235;p45"/>
          <p:cNvSpPr txBox="1"/>
          <p:nvPr>
            <p:ph type="body" sz="half" idx="1"/>
          </p:nvPr>
        </p:nvSpPr>
        <p:spPr>
          <a:xfrm>
            <a:off x="975374" y="1227219"/>
            <a:ext cx="7197078" cy="1344566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ТЕСТ НАПИСАТЬ – КАК ЧАЙ ПОПИТЬ</a:t>
            </a:r>
          </a:p>
        </p:txBody>
      </p:sp>
      <p:pic>
        <p:nvPicPr>
          <p:cNvPr id="401" name="Google Shape;236;p45" descr="Google Shape;236;p45"/>
          <p:cNvPicPr>
            <a:picLocks noChangeAspect="1"/>
          </p:cNvPicPr>
          <p:nvPr/>
        </p:nvPicPr>
        <p:blipFill>
          <a:blip r:embed="rId3">
            <a:extLst/>
          </a:blip>
          <a:srcRect l="0" t="5" r="0" b="0"/>
          <a:stretch>
            <a:fillRect/>
          </a:stretch>
        </p:blipFill>
        <p:spPr>
          <a:xfrm>
            <a:off x="5166066" y="412352"/>
            <a:ext cx="2646295" cy="2162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22" y="0"/>
                </a:moveTo>
                <a:cubicBezTo>
                  <a:pt x="4794" y="42"/>
                  <a:pt x="0" y="4857"/>
                  <a:pt x="0" y="10796"/>
                </a:cubicBezTo>
                <a:cubicBezTo>
                  <a:pt x="0" y="16762"/>
                  <a:pt x="4835" y="21600"/>
                  <a:pt x="10800" y="21600"/>
                </a:cubicBezTo>
                <a:cubicBezTo>
                  <a:pt x="16765" y="21600"/>
                  <a:pt x="21600" y="16762"/>
                  <a:pt x="21600" y="10796"/>
                </a:cubicBezTo>
                <a:cubicBezTo>
                  <a:pt x="21600" y="4857"/>
                  <a:pt x="16806" y="42"/>
                  <a:pt x="10878" y="0"/>
                </a:cubicBezTo>
                <a:lnTo>
                  <a:pt x="10722" y="0"/>
                </a:ln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242;p46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D94440"/>
              </a:buClr>
              <a:buSzPts val="2400"/>
              <a:buFont typeface="Arial"/>
              <a:buChar char="•"/>
            </a:pPr>
            <a:r>
              <a:t>Сборка и разборка окружения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ObjectMother и TestDataBuilder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Parametrized Tests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Собственные Assert-ы</a:t>
            </a:r>
          </a:p>
        </p:txBody>
      </p:sp>
      <p:sp>
        <p:nvSpPr>
          <p:cNvPr id="406" name="Google Shape;243;p4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БОРЬБА С ДУБЛИРОВАНИЕМ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248;p4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77823">
              <a:defRPr sz="3167"/>
            </a:lvl1pPr>
          </a:lstStyle>
          <a:p>
            <a:pPr/>
            <a:r>
              <a:t>СБОРКА И РАЗБОРКА ОКРУЖЕНИЯ</a:t>
            </a:r>
          </a:p>
        </p:txBody>
      </p:sp>
      <p:sp>
        <p:nvSpPr>
          <p:cNvPr id="409" name="Google Shape;249;p47"/>
          <p:cNvSpPr txBox="1"/>
          <p:nvPr>
            <p:ph type="body" sz="half" idx="1"/>
          </p:nvPr>
        </p:nvSpPr>
        <p:spPr>
          <a:xfrm>
            <a:off x="1511602" y="1221581"/>
            <a:ext cx="306039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OneTimeSetUp</a:t>
            </a:r>
          </a:p>
          <a:p>
            <a:pPr marL="0"/>
            <a:r>
              <a:t>	SetUp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	TearDown</a:t>
            </a:r>
          </a:p>
          <a:p>
            <a:pPr marL="0"/>
            <a:r>
              <a:t>	SetUp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	TearDown</a:t>
            </a:r>
          </a:p>
          <a:p>
            <a:pPr marL="0"/>
            <a:r>
              <a:t>OneTimeTearDown</a:t>
            </a:r>
          </a:p>
        </p:txBody>
      </p:sp>
      <p:sp>
        <p:nvSpPr>
          <p:cNvPr id="410" name="Google Shape;250;p47"/>
          <p:cNvSpPr txBox="1"/>
          <p:nvPr>
            <p:ph type="body" idx="21"/>
          </p:nvPr>
        </p:nvSpPr>
        <p:spPr>
          <a:xfrm>
            <a:off x="5111999" y="1221581"/>
            <a:ext cx="3060451" cy="350996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before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beforeEach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  <a:endParaRPr>
              <a:solidFill>
                <a:srgbClr val="D944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afterEach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beforeEach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  <a:endParaRPr>
              <a:solidFill>
                <a:srgbClr val="D944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	afterEach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ClrTx/>
              <a:buSzTx/>
              <a:buFontTx/>
              <a:buNone/>
              <a:defRPr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after</a:t>
            </a:r>
          </a:p>
        </p:txBody>
      </p:sp>
      <p:grpSp>
        <p:nvGrpSpPr>
          <p:cNvPr id="413" name="Google Shape;251;p47"/>
          <p:cNvGrpSpPr/>
          <p:nvPr/>
        </p:nvGrpSpPr>
        <p:grpSpPr>
          <a:xfrm>
            <a:off x="971602" y="1221580"/>
            <a:ext cx="540001" cy="540001"/>
            <a:chOff x="0" y="0"/>
            <a:chExt cx="539999" cy="539999"/>
          </a:xfrm>
        </p:grpSpPr>
        <p:sp>
          <p:nvSpPr>
            <p:cNvPr id="411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12" name="C#"/>
            <p:cNvSpPr txBox="1"/>
            <p:nvPr/>
          </p:nvSpPr>
          <p:spPr>
            <a:xfrm>
              <a:off x="34300" y="51574"/>
              <a:ext cx="471401" cy="436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24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16" name="Google Shape;252;p47"/>
          <p:cNvGrpSpPr/>
          <p:nvPr/>
        </p:nvGrpSpPr>
        <p:grpSpPr>
          <a:xfrm>
            <a:off x="4572000" y="1222634"/>
            <a:ext cx="540000" cy="540001"/>
            <a:chOff x="0" y="0"/>
            <a:chExt cx="539999" cy="539999"/>
          </a:xfrm>
        </p:grpSpPr>
        <p:sp>
          <p:nvSpPr>
            <p:cNvPr id="414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15" name="JS"/>
            <p:cNvSpPr txBox="1"/>
            <p:nvPr/>
          </p:nvSpPr>
          <p:spPr>
            <a:xfrm>
              <a:off x="34300" y="51574"/>
              <a:ext cx="471401" cy="436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2400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257;p48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>
            <a:lvl1pPr defTabSz="877823">
              <a:defRPr sz="3167"/>
            </a:lvl1pPr>
          </a:lstStyle>
          <a:p>
            <a:pPr/>
            <a:r>
              <a:t>СБОРКА И РАЗБОРКА ОКРУЖЕНИЯ</a:t>
            </a:r>
          </a:p>
        </p:txBody>
      </p:sp>
      <p:sp>
        <p:nvSpPr>
          <p:cNvPr id="419" name="Google Shape;258;p48"/>
          <p:cNvSpPr txBox="1"/>
          <p:nvPr>
            <p:ph type="body" sz="half" idx="1"/>
          </p:nvPr>
        </p:nvSpPr>
        <p:spPr>
          <a:xfrm>
            <a:off x="5111999" y="1221580"/>
            <a:ext cx="3060601" cy="35100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beforeAll</a:t>
            </a:r>
          </a:p>
          <a:p>
            <a:pPr marL="0"/>
            <a:r>
              <a:t>	beforeEach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1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	afterEach</a:t>
            </a:r>
          </a:p>
          <a:p>
            <a:pPr marL="0"/>
            <a:r>
              <a:t>	beforeEach</a:t>
            </a:r>
          </a:p>
          <a:p>
            <a:pPr marL="0"/>
            <a:r>
              <a:t>		</a:t>
            </a:r>
            <a:r>
              <a:rPr>
                <a:solidFill>
                  <a:srgbClr val="D94440"/>
                </a:solidFill>
              </a:rPr>
              <a:t>test 2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	afterEach</a:t>
            </a:r>
          </a:p>
          <a:p>
            <a:pPr marL="0"/>
            <a:r>
              <a:t>afterAll</a:t>
            </a:r>
          </a:p>
        </p:txBody>
      </p:sp>
      <p:pic>
        <p:nvPicPr>
          <p:cNvPr id="420" name="Google Shape;259;p48" descr="Google Shape;259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06774" y="1221574"/>
            <a:ext cx="457351" cy="457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Сборка и разборка окружения</a:t>
            </a:r>
          </a:p>
        </p:txBody>
      </p:sp>
      <p:sp>
        <p:nvSpPr>
          <p:cNvPr id="423" name="Объект 2"/>
          <p:cNvSpPr txBox="1"/>
          <p:nvPr>
            <p:ph type="body" idx="1"/>
          </p:nvPr>
        </p:nvSpPr>
        <p:spPr>
          <a:xfrm>
            <a:off x="1511601" y="1221581"/>
            <a:ext cx="7095386" cy="3509963"/>
          </a:xfrm>
          <a:prstGeom prst="rect">
            <a:avLst/>
          </a:prstGeom>
        </p:spPr>
        <p:txBody>
          <a:bodyPr/>
          <a:lstStyle/>
          <a:p>
            <a:pPr/>
            <a:r>
              <a:t>@pytest.fixture(scope="session"/"function")</a:t>
            </a:r>
          </a:p>
          <a:p>
            <a:pPr/>
            <a:r>
              <a:t>def one_test_setup():</a:t>
            </a:r>
          </a:p>
          <a:p>
            <a:pPr lvl="1" marL="0" indent="783713">
              <a:buSzTx/>
              <a:buNone/>
            </a:pPr>
            <a:r>
              <a:t>setup()</a:t>
            </a:r>
          </a:p>
          <a:p>
            <a:pPr lvl="1" marL="0" indent="783713">
              <a:buSzTx/>
              <a:buNone/>
            </a:pPr>
            <a:r>
              <a:t>yield</a:t>
            </a:r>
          </a:p>
          <a:p>
            <a:pPr lvl="1" marL="0" indent="783713">
              <a:buSzTx/>
              <a:buNone/>
            </a:pPr>
            <a:r>
              <a:t>tear_down() </a:t>
            </a:r>
          </a:p>
          <a:p>
            <a:pPr/>
            <a:br/>
            <a:r>
              <a:t>Scope session - для one time setup, scope function (по умолчанию) - для теста</a:t>
            </a:r>
          </a:p>
        </p:txBody>
      </p:sp>
      <p:pic>
        <p:nvPicPr>
          <p:cNvPr id="42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5147" y="1111230"/>
            <a:ext cx="809626" cy="80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135;p33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Будет ли тест понятен ревьюеру?</a:t>
            </a:r>
          </a:p>
          <a:p>
            <a:pPr marL="0"/>
            <a:r>
              <a:t>Сможет ли ревьюер быстро убедиться в корректности теста?</a:t>
            </a:r>
          </a:p>
        </p:txBody>
      </p:sp>
      <p:sp>
        <p:nvSpPr>
          <p:cNvPr id="315" name="Google Shape;136;p3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ДОВЕРИЕ ТЕСТАМ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264;p49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 defTabSz="905255">
              <a:spcBef>
                <a:spcPts val="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TestFixture</a:t>
            </a:r>
            <a:r>
              <a:t>]</a:t>
            </a:r>
            <a:endParaRPr>
              <a:solidFill>
                <a:srgbClr val="0000FF"/>
              </a:solidFill>
            </a:endParaRP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Mailbox_Should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private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SetUp</a:t>
            </a:r>
            <a:r>
              <a:t>]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SetUp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 = </a:t>
            </a:r>
            <a: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8B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(); }</a:t>
            </a:r>
            <a:endParaRPr>
              <a:solidFill>
                <a:srgbClr val="000000"/>
              </a:solidFill>
            </a:endParaRP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    [</a:t>
            </a:r>
            <a:r>
              <a:rPr>
                <a:solidFill>
                  <a:srgbClr val="00008B"/>
                </a:solidFill>
              </a:rPr>
              <a:t>TearDown</a:t>
            </a:r>
            <a:r>
              <a:t>]</a:t>
            </a:r>
          </a:p>
          <a:p>
            <a:pPr marL="0" defTabSz="905255">
              <a:spcBef>
                <a:spcPts val="300"/>
              </a:spcBef>
              <a:defRPr sz="178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TearDown</a:t>
            </a:r>
            <a:r>
              <a:rPr>
                <a:solidFill>
                  <a:srgbClr val="000000"/>
                </a:solidFill>
              </a:rPr>
              <a:t>() { </a:t>
            </a:r>
            <a:r>
              <a:rPr>
                <a:solidFill>
                  <a:srgbClr val="800080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</a:t>
            </a:r>
            <a:r>
              <a:rPr>
                <a:solidFill>
                  <a:srgbClr val="008B8B"/>
                </a:solidFill>
              </a:rPr>
              <a:t>Dispose</a:t>
            </a:r>
            <a:r>
              <a:rPr>
                <a:solidFill>
                  <a:srgbClr val="000000"/>
                </a:solidFill>
              </a:rPr>
              <a:t>(); }</a:t>
            </a:r>
            <a:endParaRPr>
              <a:solidFill>
                <a:srgbClr val="000000"/>
              </a:solidFill>
            </a:endParaRPr>
          </a:p>
          <a:p>
            <a:pPr marL="0" defTabSz="905255">
              <a:spcBef>
                <a:spcPts val="300"/>
              </a:spcBef>
              <a:defRPr sz="1782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427" name="Google Shape;265;p4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SETUP &amp; TEARDOWN</a:t>
            </a:r>
          </a:p>
        </p:txBody>
      </p:sp>
      <p:grpSp>
        <p:nvGrpSpPr>
          <p:cNvPr id="430" name="Google Shape;266;p49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428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29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271;p5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BEFORE &amp; AFTER</a:t>
            </a:r>
          </a:p>
        </p:txBody>
      </p:sp>
      <p:grpSp>
        <p:nvGrpSpPr>
          <p:cNvPr id="435" name="Google Shape;272;p50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433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34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36" name="Google Shape;273;p50"/>
          <p:cNvSpPr txBox="1"/>
          <p:nvPr>
            <p:ph type="body" sz="half" idx="1"/>
          </p:nvPr>
        </p:nvSpPr>
        <p:spPr>
          <a:xfrm>
            <a:off x="971549" y="1221580"/>
            <a:ext cx="5293759" cy="3300905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21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describe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"Mailbox"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beforeEach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 </a:t>
            </a:r>
            <a:r>
              <a:rPr>
                <a:solidFill>
                  <a:srgbClr val="000000"/>
                </a:solidFill>
              </a:rPr>
              <a:t>= </a:t>
            </a:r>
            <a:r>
              <a:rPr b="1">
                <a:solidFill>
                  <a:srgbClr val="000080"/>
                </a:solidFill>
              </a:rPr>
              <a:t>new </a:t>
            </a:r>
            <a:r>
              <a:rPr>
                <a:solidFill>
                  <a:srgbClr val="000000"/>
                </a:solidFill>
              </a:rPr>
              <a:t>Mailbox();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rPr b="1">
                <a:solidFill>
                  <a:srgbClr val="660E7A"/>
                </a:solidFill>
              </a:rPr>
              <a:t>afterEach</a:t>
            </a:r>
            <a:r>
              <a:rPr>
                <a:solidFill>
                  <a:srgbClr val="000000"/>
                </a:solidFill>
              </a:rPr>
              <a:t>(()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458383"/>
                </a:solidFill>
              </a:rPr>
              <a:t>mailbox</a:t>
            </a:r>
            <a:r>
              <a:rPr>
                <a:solidFill>
                  <a:srgbClr val="000000"/>
                </a:solidFill>
              </a:rPr>
              <a:t>.dispose();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278;p51"/>
          <p:cNvSpPr txBox="1"/>
          <p:nvPr>
            <p:ph type="body" idx="1"/>
          </p:nvPr>
        </p:nvSpPr>
        <p:spPr>
          <a:xfrm>
            <a:off x="971602" y="1113588"/>
            <a:ext cx="7434900" cy="38343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400"/>
              </a:spcBef>
              <a:defRPr sz="15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MailBoxShould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private </a:t>
            </a:r>
            <a:r>
              <a:rPr>
                <a:solidFill>
                  <a:srgbClr val="000000"/>
                </a:solidFill>
              </a:rPr>
              <a:t>MailBox </a:t>
            </a:r>
            <a:r>
              <a:rPr>
                <a:solidFill>
                  <a:srgbClr val="871094"/>
                </a:solidFill>
              </a:rPr>
              <a:t>mailbox</a:t>
            </a:r>
            <a:r>
              <a:t>;</a:t>
            </a:r>
          </a:p>
          <a:p>
            <a:pPr marL="0">
              <a:spcBef>
                <a:spcPts val="400"/>
              </a:spcBef>
            </a:pPr>
            <a:endParaRPr sz="15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@BeforeEach</a:t>
            </a:r>
            <a:endParaRPr>
              <a:solidFill>
                <a:srgbClr val="9E880D"/>
              </a:solidFill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beforeEach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</a:t>
            </a:r>
            <a:r>
              <a:rPr>
                <a:solidFill>
                  <a:srgbClr val="871094"/>
                </a:solidFill>
              </a:rPr>
              <a:t>mailbox </a:t>
            </a:r>
            <a:r>
              <a:t>= </a:t>
            </a:r>
            <a:r>
              <a:rPr>
                <a:solidFill>
                  <a:srgbClr val="0033B3"/>
                </a:solidFill>
              </a:rPr>
              <a:t>new </a:t>
            </a:r>
            <a:r>
              <a:t>MailBox();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400"/>
              </a:spcBef>
            </a:pPr>
            <a:endParaRPr sz="15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@AfterEach</a:t>
            </a:r>
            <a:endParaRPr>
              <a:solidFill>
                <a:srgbClr val="9E880D"/>
              </a:solidFill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afterEach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</a:t>
            </a:r>
            <a:r>
              <a:rPr>
                <a:solidFill>
                  <a:srgbClr val="871094"/>
                </a:solidFill>
              </a:rPr>
              <a:t>mailbox</a:t>
            </a:r>
            <a:r>
              <a:t>.dispose();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400"/>
              </a:spcBef>
              <a:defRPr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}</a:t>
            </a:r>
          </a:p>
        </p:txBody>
      </p:sp>
      <p:sp>
        <p:nvSpPr>
          <p:cNvPr id="439" name="Google Shape;279;p51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Before &amp; After</a:t>
            </a:r>
          </a:p>
        </p:txBody>
      </p:sp>
      <p:pic>
        <p:nvPicPr>
          <p:cNvPr id="440" name="Google Shape;280;p51" descr="Google Shape;280;p5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9474" y="4187525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Объект 1"/>
          <p:cNvSpPr txBox="1"/>
          <p:nvPr>
            <p:ph type="body" sz="half" idx="1"/>
          </p:nvPr>
        </p:nvSpPr>
        <p:spPr>
          <a:xfrm>
            <a:off x="971549" y="1221584"/>
            <a:ext cx="3472434" cy="3509964"/>
          </a:xfrm>
          <a:prstGeom prst="rect">
            <a:avLst/>
          </a:prstGeom>
        </p:spPr>
        <p:txBody>
          <a:bodyPr/>
          <a:lstStyle/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# pytest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@pytest.fixture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mailbox</a:t>
            </a:r>
            <a:r>
              <a:t>():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mailbox = Mailbox()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yield mailbox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mailbox.dispose()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(mailbox):</a:t>
            </a:r>
          </a:p>
          <a:p>
            <a:pPr defTabSz="651461">
              <a:spcBef>
                <a:spcPts val="400"/>
              </a:spcBef>
              <a:defRPr sz="1710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</p:txBody>
      </p:sp>
      <p:sp>
        <p:nvSpPr>
          <p:cNvPr id="443" name="Заголовок 2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SetUp &amp; TearDown</a:t>
            </a:r>
          </a:p>
        </p:txBody>
      </p:sp>
      <p:pic>
        <p:nvPicPr>
          <p:cNvPr id="44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798" y="3897715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Объект 1"/>
          <p:cNvSpPr txBox="1"/>
          <p:nvPr/>
        </p:nvSpPr>
        <p:spPr>
          <a:xfrm>
            <a:off x="4540536" y="1221584"/>
            <a:ext cx="4048795" cy="3587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# unittest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class</a:t>
            </a:r>
            <a:r>
              <a:t> </a:t>
            </a:r>
            <a:r>
              <a:rPr>
                <a:solidFill>
                  <a:srgbClr val="00007F"/>
                </a:solidFill>
              </a:rPr>
              <a:t>TestMailbox</a:t>
            </a:r>
            <a:r>
              <a:t>(unittest.TestCase):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setUp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 = Mailbox()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tearDown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self.mailbox.dispose()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test_mailbox</a:t>
            </a:r>
            <a:r>
              <a:t>(</a:t>
            </a:r>
            <a:r>
              <a:rPr>
                <a:solidFill>
                  <a:srgbClr val="0000FF"/>
                </a:solidFill>
              </a:rPr>
              <a:t>self</a:t>
            </a:r>
            <a:r>
              <a:t>):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        ...</a:t>
            </a: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534884">
              <a:spcBef>
                <a:spcPts val="300"/>
              </a:spcBef>
              <a:defRPr sz="1403">
                <a:latin typeface="Consolas"/>
                <a:ea typeface="Consolas"/>
                <a:cs typeface="Consolas"/>
                <a:sym typeface="Consolas"/>
              </a:defRPr>
            </a:pPr>
            <a:r>
              <a:t>(Unittest дан для справки)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285;p5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95527">
              <a:defRPr sz="2871"/>
            </a:lvl1pPr>
          </a:lstStyle>
          <a:p>
            <a:pPr/>
            <a:r>
              <a:t>OBJECT MOTHER &amp; TEST DATA BUILDER</a:t>
            </a:r>
          </a:p>
        </p:txBody>
      </p:sp>
      <p:grpSp>
        <p:nvGrpSpPr>
          <p:cNvPr id="450" name="Google Shape;286;p52"/>
          <p:cNvGrpSpPr/>
          <p:nvPr/>
        </p:nvGrpSpPr>
        <p:grpSpPr>
          <a:xfrm>
            <a:off x="971550" y="4137662"/>
            <a:ext cx="6724716" cy="804284"/>
            <a:chOff x="0" y="0"/>
            <a:chExt cx="6724715" cy="804283"/>
          </a:xfrm>
        </p:grpSpPr>
        <p:sp>
          <p:nvSpPr>
            <p:cNvPr id="448" name="Google Shape;287;p52"/>
            <p:cNvSpPr txBox="1"/>
            <p:nvPr/>
          </p:nvSpPr>
          <p:spPr>
            <a:xfrm>
              <a:off x="520300" y="100733"/>
              <a:ext cx="6204416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SAMPLES / TESTDATABUILDER / TESTDATABUILDER.CS</a:t>
              </a:r>
            </a:p>
          </p:txBody>
        </p:sp>
        <p:pic>
          <p:nvPicPr>
            <p:cNvPr id="449" name="Google Shape;288;p52" descr="Google Shape;288;p5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Объект 5"/>
          <p:cNvSpPr txBox="1"/>
          <p:nvPr>
            <p:ph type="body" sz="quarter" idx="1"/>
          </p:nvPr>
        </p:nvSpPr>
        <p:spPr>
          <a:xfrm>
            <a:off x="971574" y="1060852"/>
            <a:ext cx="7200852" cy="432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t>Они же </a:t>
            </a:r>
            <a:r>
              <a:t>Data Driven</a:t>
            </a:r>
          </a:p>
        </p:txBody>
      </p:sp>
      <p:sp>
        <p:nvSpPr>
          <p:cNvPr id="453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Parametrized tests</a:t>
            </a:r>
          </a:p>
        </p:txBody>
      </p:sp>
      <p:grpSp>
        <p:nvGrpSpPr>
          <p:cNvPr id="456" name="Группа 9"/>
          <p:cNvGrpSpPr/>
          <p:nvPr/>
        </p:nvGrpSpPr>
        <p:grpSpPr>
          <a:xfrm>
            <a:off x="2032208" y="2044536"/>
            <a:ext cx="6194342" cy="607473"/>
            <a:chOff x="0" y="0"/>
            <a:chExt cx="6194340" cy="607471"/>
          </a:xfrm>
        </p:grpSpPr>
        <p:sp>
          <p:nvSpPr>
            <p:cNvPr id="454" name="TextBox 10"/>
            <p:cNvSpPr txBox="1"/>
            <p:nvPr/>
          </p:nvSpPr>
          <p:spPr>
            <a:xfrm>
              <a:off x="532196" y="129704"/>
              <a:ext cx="5662145" cy="3526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DOUBLE_SHOULD.CS</a:t>
              </a:r>
            </a:p>
          </p:txBody>
        </p:sp>
        <p:pic>
          <p:nvPicPr>
            <p:cNvPr id="455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97122" cy="6074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9" name="Группа 12"/>
          <p:cNvGrpSpPr/>
          <p:nvPr/>
        </p:nvGrpSpPr>
        <p:grpSpPr>
          <a:xfrm>
            <a:off x="2017720" y="3203629"/>
            <a:ext cx="6046137" cy="593882"/>
            <a:chOff x="0" y="0"/>
            <a:chExt cx="6046136" cy="593881"/>
          </a:xfrm>
        </p:grpSpPr>
        <p:sp>
          <p:nvSpPr>
            <p:cNvPr id="457" name="TextBox 13"/>
            <p:cNvSpPr txBox="1"/>
            <p:nvPr/>
          </p:nvSpPr>
          <p:spPr>
            <a:xfrm>
              <a:off x="520289" y="123816"/>
              <a:ext cx="5525848" cy="3479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NUMBER_SHOULD.JS</a:t>
              </a:r>
            </a:p>
          </p:txBody>
        </p:sp>
        <p:pic>
          <p:nvPicPr>
            <p:cNvPr id="458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6001" cy="593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2" name="Прямоугольник 15"/>
          <p:cNvGrpSpPr/>
          <p:nvPr/>
        </p:nvGrpSpPr>
        <p:grpSpPr>
          <a:xfrm>
            <a:off x="988720" y="1428871"/>
            <a:ext cx="540001" cy="805181"/>
            <a:chOff x="0" y="3175"/>
            <a:chExt cx="539999" cy="805180"/>
          </a:xfrm>
        </p:grpSpPr>
        <p:sp>
          <p:nvSpPr>
            <p:cNvPr id="460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461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465" name="Прямоугольник 16"/>
          <p:cNvGrpSpPr/>
          <p:nvPr/>
        </p:nvGrpSpPr>
        <p:grpSpPr>
          <a:xfrm>
            <a:off x="988720" y="2804199"/>
            <a:ext cx="540001" cy="540001"/>
            <a:chOff x="0" y="0"/>
            <a:chExt cx="539999" cy="539999"/>
          </a:xfrm>
        </p:grpSpPr>
        <p:sp>
          <p:nvSpPr>
            <p:cNvPr id="463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464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66" name="Объект 5"/>
          <p:cNvSpPr txBox="1"/>
          <p:nvPr/>
        </p:nvSpPr>
        <p:spPr>
          <a:xfrm>
            <a:off x="1923122" y="1615429"/>
            <a:ext cx="6232158" cy="43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685748">
              <a:lnSpc>
                <a:spcPct val="90000"/>
              </a:lnSpc>
              <a:spcBef>
                <a:spcPts val="500"/>
              </a:spcBef>
              <a:defRPr sz="1800">
                <a:latin typeface="Segoe UI"/>
                <a:ea typeface="Segoe UI"/>
                <a:cs typeface="Segoe UI"/>
                <a:sym typeface="Segoe UI"/>
              </a:defRPr>
            </a:pPr>
            <a:r>
              <a:t>Через атрибуты </a:t>
            </a:r>
            <a:r>
              <a:t>TestCase </a:t>
            </a:r>
            <a:r>
              <a:t>и </a:t>
            </a:r>
            <a:r>
              <a:t>TestCaseSource</a:t>
            </a:r>
          </a:p>
        </p:txBody>
      </p:sp>
      <p:sp>
        <p:nvSpPr>
          <p:cNvPr id="467" name="Объект 5"/>
          <p:cNvSpPr txBox="1"/>
          <p:nvPr/>
        </p:nvSpPr>
        <p:spPr>
          <a:xfrm>
            <a:off x="1923122" y="2781238"/>
            <a:ext cx="6232158" cy="4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685748">
              <a:lnSpc>
                <a:spcPct val="90000"/>
              </a:lnSpc>
              <a:spcBef>
                <a:spcPts val="500"/>
              </a:spcBef>
              <a:defRPr sz="18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Динамически генерируемые тесты</a:t>
            </a:r>
          </a:p>
        </p:txBody>
      </p:sp>
      <p:pic>
        <p:nvPicPr>
          <p:cNvPr id="468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1313" y="3947047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469" name="Объект 5"/>
          <p:cNvSpPr txBox="1"/>
          <p:nvPr/>
        </p:nvSpPr>
        <p:spPr>
          <a:xfrm>
            <a:off x="1990528" y="3947047"/>
            <a:ext cx="6232159" cy="442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678891">
              <a:lnSpc>
                <a:spcPct val="90000"/>
              </a:lnSpc>
              <a:spcBef>
                <a:spcPts val="500"/>
              </a:spcBef>
              <a:defRPr sz="1782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С использованием pytest.mark.parametrize и fixture</a:t>
            </a:r>
          </a:p>
        </p:txBody>
      </p:sp>
      <p:grpSp>
        <p:nvGrpSpPr>
          <p:cNvPr id="472" name="Группа 12"/>
          <p:cNvGrpSpPr/>
          <p:nvPr/>
        </p:nvGrpSpPr>
        <p:grpSpPr>
          <a:xfrm>
            <a:off x="2055434" y="4351860"/>
            <a:ext cx="1790291" cy="1393817"/>
            <a:chOff x="0" y="0"/>
            <a:chExt cx="1790289" cy="1393816"/>
          </a:xfrm>
        </p:grpSpPr>
        <p:sp>
          <p:nvSpPr>
            <p:cNvPr id="470" name="TextBox 13"/>
            <p:cNvSpPr/>
            <p:nvPr/>
          </p:nvSpPr>
          <p:spPr>
            <a:xfrm>
              <a:off x="520289" y="12381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289" tIns="34289" rIns="34289" bIns="34289" numCol="1" anchor="t">
              <a:spAutoFit/>
            </a:bodyPr>
            <a:lstStyle>
              <a:lvl1pPr defTabSz="685800">
                <a:defRPr sz="1800">
                  <a:solidFill>
                    <a:srgbClr val="D94440"/>
                  </a:solidFill>
                  <a:latin typeface="Segoe UI Light"/>
                  <a:ea typeface="Segoe UI Light"/>
                  <a:cs typeface="Segoe UI Light"/>
                  <a:sym typeface="Segoe UI Light"/>
                </a:defRPr>
              </a:lvl1pPr>
            </a:lstStyle>
            <a:p>
              <a:pPr/>
              <a:r>
                <a:t>SAMPLES / PARAMETRIZED / TEST_FLOAT.PY</a:t>
              </a:r>
            </a:p>
          </p:txBody>
        </p:sp>
        <p:pic>
          <p:nvPicPr>
            <p:cNvPr id="471" name="Picture 22" descr="Picture 2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6001" cy="5938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310;p54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D94440"/>
              </a:buClr>
              <a:buSzPts val="2400"/>
              <a:buFont typeface="Arial"/>
              <a:buChar char="•"/>
            </a:pPr>
            <a:r>
              <a:t>Should вместо Assert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Ожидание исключения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Ограничение по времени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Выбор тестов для прогона</a:t>
            </a:r>
          </a:p>
          <a:p>
            <a:pPr marL="342900" indent="-342900">
              <a:buClr>
                <a:srgbClr val="D94440"/>
              </a:buClr>
              <a:buSzPts val="2400"/>
              <a:buFont typeface="Arial"/>
              <a:buChar char="•"/>
            </a:pPr>
            <a:r>
              <a:t>Live templates &amp; Hotkeys</a:t>
            </a:r>
          </a:p>
        </p:txBody>
      </p:sp>
      <p:sp>
        <p:nvSpPr>
          <p:cNvPr id="477" name="Google Shape;311;p5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ДОПОЛНИТЕЛЬНЫЕ ТРЮКИ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317;p55"/>
          <p:cNvSpPr txBox="1"/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381000" indent="-381000">
              <a:spcBef>
                <a:spcPts val="0"/>
              </a:spcBef>
              <a:buClr>
                <a:srgbClr val="D94440"/>
              </a:buClr>
              <a:buSzPts val="24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Assert.AreEqual(expected, actual)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или 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t>Assert.AreEqual(actual, expected)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81000" indent="-381000">
              <a:buClr>
                <a:srgbClr val="D94440"/>
              </a:buClr>
              <a:buSzPts val="2400"/>
              <a:buAutoNum type="arabicPeriod" startAt="1"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Assert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 корявая семантика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sz="2100"/>
              <a:t>Assert.That(2+2, Is.EqualTo(4))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 длиннее</a:t>
            </a:r>
            <a:r>
              <a:t> </a:t>
            </a:r>
            <a:r>
              <a:rPr sz="2100"/>
              <a:t>(2+2).Should().Be(4)</a:t>
            </a:r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 — лучше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81000" indent="-381000">
              <a:buClr>
                <a:srgbClr val="D94440"/>
              </a:buClr>
              <a:buSzPts val="2400"/>
              <a:buAutoNum type="arabicPeriod" startAt="1"/>
            </a:pPr>
            <a:r>
              <a:t>Неудачное API:</a:t>
            </a:r>
            <a:br/>
            <a:r>
              <a:rPr sz="2100">
                <a:latin typeface="Consolas"/>
                <a:ea typeface="Consolas"/>
                <a:cs typeface="Consolas"/>
                <a:sym typeface="Consolas"/>
              </a:rPr>
              <a:t>Assert.That(x, </a:t>
            </a:r>
            <a:r>
              <a:rPr b="1" sz="2100">
                <a:latin typeface="Consolas"/>
                <a:ea typeface="Consolas"/>
                <a:cs typeface="Consolas"/>
                <a:sym typeface="Consolas"/>
              </a:rPr>
              <a:t>IResolveConstraint ?!?</a:t>
            </a:r>
            <a:r>
              <a:rPr sz="2100">
                <a:latin typeface="Consolas"/>
                <a:ea typeface="Consolas"/>
                <a:cs typeface="Consolas"/>
                <a:sym typeface="Consolas"/>
              </a:rPr>
              <a:t>) // O_o</a:t>
            </a:r>
          </a:p>
        </p:txBody>
      </p:sp>
      <p:sp>
        <p:nvSpPr>
          <p:cNvPr id="480" name="Google Shape;318;p55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pPr/>
            <a:r>
              <a:t>SHOULD ВМЕСТО ASSERT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7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324;p56"/>
          <p:cNvSpPr txBox="1"/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381000" indent="-383540">
              <a:lnSpc>
                <a:spcPct val="80000"/>
              </a:lnSpc>
              <a:spcBef>
                <a:spcPts val="0"/>
              </a:spcBef>
              <a:buClr>
                <a:srgbClr val="D94440"/>
              </a:buClr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(2+2).Should().Be(4)</a:t>
            </a:r>
          </a:p>
          <a:p>
            <a:pPr marL="381000" indent="-383540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 startAt="1"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flag.Should().BeTrue()</a:t>
            </a:r>
          </a:p>
          <a:p>
            <a:pPr marL="381000" indent="-383540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 startAt="1"/>
              <a:defRPr sz="2000"/>
            </a:pPr>
            <a:r>
              <a:t>Для массивов</a:t>
            </a:r>
          </a:p>
          <a:p>
            <a:pPr lvl="1" marL="939800" indent="-380047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 startAt="1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{3,2,1});</a:t>
            </a:r>
            <a:br/>
            <a:r>
              <a:rPr>
                <a:latin typeface="Quattrocento Sans"/>
                <a:ea typeface="Quattrocento Sans"/>
                <a:cs typeface="Quattrocento Sans"/>
                <a:sym typeface="Quattrocento Sans"/>
              </a:rPr>
              <a:t>без учёта порядка!</a:t>
            </a:r>
            <a:br>
              <a:rPr>
                <a:latin typeface="Quattrocento Sans"/>
                <a:ea typeface="Quattrocento Sans"/>
                <a:cs typeface="Quattrocento Sans"/>
                <a:sym typeface="Quattrocento Sans"/>
              </a:rPr>
            </a:br>
          </a:p>
          <a:p>
            <a:pPr lvl="1" marL="939800" indent="-380047">
              <a:lnSpc>
                <a:spcPct val="80000"/>
              </a:lnSpc>
              <a:spcBef>
                <a:spcPts val="400"/>
              </a:spcBef>
              <a:buClr>
                <a:srgbClr val="D94440"/>
              </a:buClr>
              <a:buSzPct val="100000"/>
              <a:buAutoNum type="arabicPeriod" startAt="1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new[] {1,2,3}</a:t>
            </a:r>
            <a:br/>
            <a:r>
              <a:t>	.ShouldAllBeEquivalentTo(new [] {1,2,3}, </a:t>
            </a:r>
            <a:br/>
            <a:r>
              <a:t>		options =&gt; options.WithStrictOrdering());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2000"/>
            </a:pPr>
          </a:p>
          <a:p>
            <a:pPr marL="0">
              <a:lnSpc>
                <a:spcPct val="80000"/>
              </a:lnSpc>
              <a:spcBef>
                <a:spcPts val="400"/>
              </a:spcBef>
              <a:defRPr sz="2000">
                <a:solidFill>
                  <a:srgbClr val="D94440"/>
                </a:solidFill>
              </a:defRPr>
            </a:pPr>
            <a:r>
              <a:t>FluentAssertions</a:t>
            </a:r>
            <a:r>
              <a:rPr>
                <a:solidFill>
                  <a:srgbClr val="000000"/>
                </a:solidFill>
              </a:rPr>
              <a:t> – доступна через NuGet</a:t>
            </a:r>
          </a:p>
        </p:txBody>
      </p:sp>
      <p:sp>
        <p:nvSpPr>
          <p:cNvPr id="485" name="Google Shape;325;p5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SHOULD</a:t>
            </a:r>
          </a:p>
        </p:txBody>
      </p:sp>
      <p:grpSp>
        <p:nvGrpSpPr>
          <p:cNvPr id="488" name="Google Shape;326;p56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486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87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331;p5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SHOULD И EXPECT</a:t>
            </a:r>
          </a:p>
        </p:txBody>
      </p:sp>
      <p:sp>
        <p:nvSpPr>
          <p:cNvPr id="493" name="Google Shape;332;p57"/>
          <p:cNvSpPr txBox="1"/>
          <p:nvPr>
            <p:ph type="body" sz="half" idx="1"/>
          </p:nvPr>
        </p:nvSpPr>
        <p:spPr>
          <a:xfrm>
            <a:off x="971601" y="1222089"/>
            <a:ext cx="5530603" cy="2562242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).to.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r>
              <a:t>(</a:t>
            </a:r>
            <a:r>
              <a:rPr>
                <a:solidFill>
                  <a:srgbClr val="0000FF"/>
                </a:solidFill>
              </a:rPr>
              <a:t>2</a:t>
            </a:r>
            <a:r>
              <a:t>+</a:t>
            </a:r>
            <a:r>
              <a:rPr>
                <a:solidFill>
                  <a:srgbClr val="0000FF"/>
                </a:solidFill>
              </a:rPr>
              <a:t>2</a:t>
            </a:r>
            <a:r>
              <a:t>).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>
                <a:solidFill>
                  <a:srgbClr val="7A7A43"/>
                </a:solidFill>
              </a:rPr>
              <a:t>equal</a:t>
            </a:r>
            <a:r>
              <a:t>(</a:t>
            </a:r>
            <a:r>
              <a:rPr>
                <a:solidFill>
                  <a:srgbClr val="0000FF"/>
                </a:solidFill>
              </a:rPr>
              <a:t>4</a:t>
            </a:r>
            <a:r>
              <a:t>);</a:t>
            </a:r>
            <a:br/>
            <a:br/>
            <a:r>
              <a:rPr b="1">
                <a:solidFill>
                  <a:srgbClr val="000080"/>
                </a:solidFill>
              </a:rPr>
              <a:t>let </a:t>
            </a:r>
            <a:r>
              <a:rPr>
                <a:solidFill>
                  <a:srgbClr val="458383"/>
                </a:solidFill>
              </a:rPr>
              <a:t>flag </a:t>
            </a:r>
            <a:r>
              <a:t>= </a:t>
            </a:r>
            <a:r>
              <a:rPr b="1">
                <a:solidFill>
                  <a:srgbClr val="000080"/>
                </a:solidFill>
              </a:rPr>
              <a:t>true</a:t>
            </a:r>
            <a:r>
              <a:t>;</a:t>
            </a:r>
            <a:br/>
            <a:r>
              <a:t>expect(</a:t>
            </a:r>
            <a:r>
              <a:rPr>
                <a:solidFill>
                  <a:srgbClr val="458383"/>
                </a:solidFill>
              </a:rPr>
              <a:t>flag</a:t>
            </a:r>
            <a:r>
              <a:t>).to.be.true;</a:t>
            </a:r>
            <a:br/>
            <a:r>
              <a:rPr>
                <a:solidFill>
                  <a:srgbClr val="458383"/>
                </a:solidFill>
              </a:rPr>
              <a:t>flag</a:t>
            </a:r>
            <a:r>
              <a:t>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.be.true;</a:t>
            </a:r>
            <a:br/>
            <a:br/>
            <a:r>
              <a:t>expect([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]).to.be.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  <a:br/>
            <a:r>
              <a:t>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].</a:t>
            </a:r>
            <a:r>
              <a:rPr b="1">
                <a:solidFill>
                  <a:srgbClr val="660E7A"/>
                </a:solidFill>
              </a:rPr>
              <a:t>should</a:t>
            </a:r>
            <a:r>
              <a:t>.be.</a:t>
            </a:r>
            <a:r>
              <a:rPr b="1">
                <a:solidFill>
                  <a:srgbClr val="660E7A"/>
                </a:solidFill>
              </a:rPr>
              <a:t>eql</a:t>
            </a:r>
            <a:r>
              <a:t>([</a:t>
            </a:r>
            <a:r>
              <a:rPr>
                <a:solidFill>
                  <a:srgbClr val="0000FF"/>
                </a:solidFill>
              </a:rPr>
              <a:t>1</a:t>
            </a:r>
            <a:r>
              <a:t>, </a:t>
            </a:r>
            <a:r>
              <a:rPr>
                <a:solidFill>
                  <a:srgbClr val="0000FF"/>
                </a:solidFill>
              </a:rPr>
              <a:t>2</a:t>
            </a:r>
            <a:r>
              <a:t>, </a:t>
            </a:r>
            <a:r>
              <a:rPr>
                <a:solidFill>
                  <a:srgbClr val="0000FF"/>
                </a:solidFill>
              </a:rPr>
              <a:t>3</a:t>
            </a:r>
            <a:r>
              <a:t>]);</a:t>
            </a:r>
          </a:p>
        </p:txBody>
      </p:sp>
      <p:grpSp>
        <p:nvGrpSpPr>
          <p:cNvPr id="496" name="Google Shape;333;p57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494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495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497" name="Google Shape;334;p57"/>
          <p:cNvSpPr txBox="1"/>
          <p:nvPr/>
        </p:nvSpPr>
        <p:spPr>
          <a:xfrm>
            <a:off x="1005849" y="4102691"/>
            <a:ext cx="5882502" cy="805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defRPr sz="24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pPr>
            <a:r>
              <a:t>Chai</a:t>
            </a:r>
            <a:r>
              <a:rPr>
                <a:solidFill>
                  <a:srgbClr val="000000"/>
                </a:solidFill>
              </a:rPr>
              <a:t> поддерживает стиль should и expect</a:t>
            </a:r>
          </a:p>
        </p:txBody>
      </p:sp>
      <p:sp>
        <p:nvSpPr>
          <p:cNvPr id="498" name="Google Shape;335;p57"/>
          <p:cNvSpPr txBox="1"/>
          <p:nvPr/>
        </p:nvSpPr>
        <p:spPr>
          <a:xfrm rot="20788597">
            <a:off x="4024763" y="2272505"/>
            <a:ext cx="4318899" cy="627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i="1" sz="18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to и be – можно безболезненно убирать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142;p34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spcBef>
                <a:spcPts val="0"/>
              </a:spcBef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 class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007F"/>
                </a:solidFill>
              </a:rPr>
              <a:t>Superman_Should</a:t>
            </a:r>
            <a:r>
              <a:rPr>
                <a:solidFill>
                  <a:srgbClr val="000000"/>
                </a:solidFill>
              </a:rPr>
              <a:t> 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SaveKittenFromTree</a:t>
            </a:r>
            <a:r>
              <a:t>(){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	superman.</a:t>
            </a:r>
            <a:r>
              <a:rPr>
                <a:solidFill>
                  <a:srgbClr val="2B91AF"/>
                </a:solidFill>
              </a:rPr>
              <a:t>Act</a:t>
            </a:r>
            <a:r>
              <a:t>();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</a:t>
            </a:r>
            <a:r>
              <a:rPr>
                <a:solidFill>
                  <a:srgbClr val="00007F"/>
                </a:solidFill>
              </a:rPr>
              <a:t>Assert</a:t>
            </a:r>
            <a:r>
              <a:t>.</a:t>
            </a:r>
            <a:r>
              <a:rPr>
                <a:solidFill>
                  <a:srgbClr val="2B91AF"/>
                </a:solidFill>
              </a:rPr>
              <a:t>IsTrue</a:t>
            </a:r>
            <a:r>
              <a:t>(kitten.</a:t>
            </a:r>
            <a:r>
              <a:rPr>
                <a:solidFill>
                  <a:srgbClr val="2B91AF"/>
                </a:solidFill>
              </a:rPr>
              <a:t>IsSaved</a:t>
            </a:r>
            <a:r>
              <a:t>());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]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rPr>
                <a:solidFill>
                  <a:srgbClr val="0000FF"/>
                </a:solidFill>
              </a:rPr>
              <a:t>public</a:t>
            </a:r>
            <a:r>
              <a:t> </a:t>
            </a:r>
            <a:r>
              <a:rPr>
                <a:solidFill>
                  <a:srgbClr val="0000FF"/>
                </a:solidFill>
              </a:rPr>
              <a:t>void</a:t>
            </a:r>
            <a:r>
              <a:t> </a:t>
            </a:r>
            <a:r>
              <a:rPr>
                <a:solidFill>
                  <a:srgbClr val="2B91AF"/>
                </a:solidFill>
              </a:rPr>
              <a:t>WearRedBlueSuit_WhenAtWork</a:t>
            </a:r>
            <a:r>
              <a:t>(){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	…</a:t>
            </a:r>
            <a:br/>
            <a:r>
              <a:t>	}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80000"/>
              </a:lnSpc>
              <a:spcBef>
                <a:spcPts val="300"/>
              </a:spcBef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320" name="Google Shape;143;p3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grpSp>
        <p:nvGrpSpPr>
          <p:cNvPr id="323" name="Google Shape;144;p34"/>
          <p:cNvGrpSpPr/>
          <p:nvPr/>
        </p:nvGrpSpPr>
        <p:grpSpPr>
          <a:xfrm>
            <a:off x="7362400" y="3921914"/>
            <a:ext cx="810001" cy="809630"/>
            <a:chOff x="0" y="0"/>
            <a:chExt cx="810000" cy="809629"/>
          </a:xfrm>
        </p:grpSpPr>
        <p:sp>
          <p:nvSpPr>
            <p:cNvPr id="321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322" name="C#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C#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341;p58"/>
          <p:cNvSpPr txBox="1"/>
          <p:nvPr>
            <p:ph type="body" idx="1"/>
          </p:nvPr>
        </p:nvSpPr>
        <p:spPr>
          <a:xfrm>
            <a:off x="971549" y="1221574"/>
            <a:ext cx="7920902" cy="30783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assertThat(2+2).isEqualTo(4)</a:t>
            </a: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assertThat(flag).isTrue()</a:t>
            </a:r>
          </a:p>
          <a:p>
            <a:pPr marL="0">
              <a:spcBef>
                <a:spcPts val="0"/>
              </a:spcBef>
            </a:pPr>
            <a:endParaRPr sz="14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assertThat(new int[]{1,2,3}).containsExactlyElementsOf(new []{3,2,1})</a:t>
            </a:r>
          </a:p>
          <a:p>
            <a:pPr marL="0">
              <a:spcBef>
                <a:spcPts val="0"/>
              </a:spcBef>
              <a:defRPr sz="1400"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assertThat(new int[]{1,2,3}).containsExactlyInAnyOrder(new int[]{3,2,1})</a:t>
            </a:r>
          </a:p>
        </p:txBody>
      </p:sp>
      <p:sp>
        <p:nvSpPr>
          <p:cNvPr id="501" name="Google Shape;342;p58"/>
          <p:cNvSpPr txBox="1"/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pPr/>
            <a:r>
              <a:t>SHOULD</a:t>
            </a:r>
          </a:p>
        </p:txBody>
      </p:sp>
      <p:sp>
        <p:nvSpPr>
          <p:cNvPr id="502" name="Google Shape;343;p58"/>
          <p:cNvSpPr txBox="1"/>
          <p:nvPr/>
        </p:nvSpPr>
        <p:spPr>
          <a:xfrm>
            <a:off x="1005849" y="4407953"/>
            <a:ext cx="4854702" cy="386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2100">
                <a:solidFill>
                  <a:srgbClr val="D9444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</a:lstStyle>
          <a:p>
            <a:pPr/>
            <a:r>
              <a:t>Asertj доступен на maven</a:t>
            </a:r>
          </a:p>
        </p:txBody>
      </p:sp>
      <p:pic>
        <p:nvPicPr>
          <p:cNvPr id="503" name="Google Shape;344;p58" descr="Google Shape;344;p5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0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Заголовок 2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ASSERT</a:t>
            </a:r>
          </a:p>
        </p:txBody>
      </p:sp>
      <p:pic>
        <p:nvPicPr>
          <p:cNvPr id="508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14095" y="4019189"/>
            <a:ext cx="809626" cy="809626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Rectangle 2"/>
          <p:cNvSpPr txBox="1"/>
          <p:nvPr>
            <p:ph type="body" sz="half" idx="1"/>
          </p:nvPr>
        </p:nvSpPr>
        <p:spPr>
          <a:xfrm>
            <a:off x="962583" y="1233895"/>
            <a:ext cx="5824605" cy="2562241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defTabSz="685800">
              <a:spcBef>
                <a:spcPts val="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Для python есть решения вроде FluentAssertions, но они мало используются.</a:t>
            </a:r>
            <a:br/>
            <a:br/>
            <a:r>
              <a:rPr b="1" sz="2400"/>
              <a:t>assertpy</a:t>
            </a:r>
            <a:endParaRPr b="1" sz="2400"/>
          </a:p>
          <a:p>
            <a:pPr defTabSz="685800">
              <a:spcBef>
                <a:spcPts val="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br/>
          </a:p>
        </p:txBody>
      </p:sp>
      <p:pic>
        <p:nvPicPr>
          <p:cNvPr id="510" name="Снимок экрана 2023-05-31 в 21.27.22.png" descr="Снимок экрана 2023-05-31 в 21.27.2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2623" y="3168027"/>
            <a:ext cx="5724526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(https://github.com/assertpy/assertpy)"/>
          <p:cNvSpPr txBox="1"/>
          <p:nvPr/>
        </p:nvSpPr>
        <p:spPr>
          <a:xfrm>
            <a:off x="2650545" y="2661741"/>
            <a:ext cx="3117300" cy="25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/>
          <a:p>
            <a:pPr defTabSz="685800">
              <a:defRPr sz="1200">
                <a:latin typeface="Segoe UI"/>
                <a:ea typeface="Segoe UI"/>
                <a:cs typeface="Segoe UI"/>
                <a:sym typeface="Segoe UI"/>
              </a:defRPr>
            </a:pPr>
            <a:r>
              <a:t>(</a:t>
            </a:r>
            <a:r>
              <a:rPr u="sng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hlinkClick r:id="rId4" invalidUrl="" action="" tgtFrame="" tooltip="" history="1" highlightClick="0" endSnd="0"/>
              </a:rPr>
              <a:t>https://github.com/assertpy/assertpy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Объект 1"/>
          <p:cNvSpPr txBox="1"/>
          <p:nvPr>
            <p:ph type="body" sz="quarter" idx="1"/>
          </p:nvPr>
        </p:nvSpPr>
        <p:spPr>
          <a:xfrm>
            <a:off x="1854540" y="1221581"/>
            <a:ext cx="6300789" cy="80295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Action</a:t>
            </a:r>
            <a:r>
              <a:rPr>
                <a:solidFill>
                  <a:srgbClr val="000000"/>
                </a:solidFill>
              </a:rPr>
              <a:t> action = () =&gt; { </a:t>
            </a:r>
            <a:r>
              <a:rPr>
                <a:solidFill>
                  <a:srgbClr val="0000FF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= x / y; };</a:t>
            </a:r>
            <a:endParaRPr>
              <a:solidFill>
                <a:srgbClr val="000000"/>
              </a:solidFill>
            </a:endParaRPr>
          </a:p>
          <a:p>
            <a:pPr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action.</a:t>
            </a:r>
            <a:r>
              <a:rPr>
                <a:solidFill>
                  <a:srgbClr val="008B8B"/>
                </a:solidFill>
              </a:rPr>
              <a:t>ShouldThrow</a:t>
            </a:r>
            <a:r>
              <a:t>&lt;</a:t>
            </a:r>
            <a:r>
              <a:rPr>
                <a:solidFill>
                  <a:srgbClr val="00008B"/>
                </a:solidFill>
              </a:rPr>
              <a:t>DivideByZeroException</a:t>
            </a:r>
            <a:r>
              <a:t>&gt;();</a:t>
            </a:r>
          </a:p>
        </p:txBody>
      </p:sp>
      <p:sp>
        <p:nvSpPr>
          <p:cNvPr id="514" name="Заголовок 2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Ожидание исключения</a:t>
            </a:r>
          </a:p>
        </p:txBody>
      </p:sp>
      <p:grpSp>
        <p:nvGrpSpPr>
          <p:cNvPr id="517" name="Прямоугольник 5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515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16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sp>
        <p:nvSpPr>
          <p:cNvPr id="518" name="Объект 1"/>
          <p:cNvSpPr txBox="1"/>
          <p:nvPr/>
        </p:nvSpPr>
        <p:spPr>
          <a:xfrm>
            <a:off x="1923495" y="2352947"/>
            <a:ext cx="6232160" cy="91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685748">
              <a:spcBef>
                <a:spcPts val="400"/>
              </a:spcBef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expect(() =&gt; {</a:t>
            </a:r>
            <a:br/>
            <a:r>
              <a:t>    </a:t>
            </a:r>
            <a:r>
              <a:rPr b="1">
                <a:solidFill>
                  <a:srgbClr val="660E7A"/>
                </a:solidFill>
              </a:rPr>
              <a:t>z </a:t>
            </a:r>
            <a:r>
              <a:t>= </a:t>
            </a:r>
            <a:r>
              <a:rPr>
                <a:solidFill>
                  <a:srgbClr val="458383"/>
                </a:solidFill>
              </a:rPr>
              <a:t>x </a:t>
            </a:r>
            <a:r>
              <a:t>/ </a:t>
            </a:r>
            <a:r>
              <a:rPr>
                <a:solidFill>
                  <a:srgbClr val="458383"/>
                </a:solidFill>
              </a:rPr>
              <a:t>y</a:t>
            </a:r>
            <a:br>
              <a:rPr>
                <a:solidFill>
                  <a:srgbClr val="458383"/>
                </a:solidFill>
              </a:rPr>
            </a:br>
            <a:r>
              <a:t>}).to.</a:t>
            </a:r>
            <a:r>
              <a:rPr b="1">
                <a:solidFill>
                  <a:srgbClr val="660E7A"/>
                </a:solidFill>
              </a:rPr>
              <a:t>throw</a:t>
            </a:r>
            <a:r>
              <a:t>();</a:t>
            </a:r>
          </a:p>
        </p:txBody>
      </p:sp>
      <p:grpSp>
        <p:nvGrpSpPr>
          <p:cNvPr id="521" name="Прямоугольник 8"/>
          <p:cNvGrpSpPr/>
          <p:nvPr/>
        </p:nvGrpSpPr>
        <p:grpSpPr>
          <a:xfrm>
            <a:off x="988345" y="2352947"/>
            <a:ext cx="540001" cy="540001"/>
            <a:chOff x="0" y="0"/>
            <a:chExt cx="539999" cy="539999"/>
          </a:xfrm>
        </p:grpSpPr>
        <p:sp>
          <p:nvSpPr>
            <p:cNvPr id="519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20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522" name="Объект 1"/>
          <p:cNvSpPr txBox="1"/>
          <p:nvPr/>
        </p:nvSpPr>
        <p:spPr>
          <a:xfrm>
            <a:off x="1923495" y="3791842"/>
            <a:ext cx="6232160" cy="918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lvl1pPr>
            <a:lvl2pPr indent="702076"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lvl2pPr>
          </a:lstStyle>
          <a:p>
            <a:pPr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with pytest.raises(ZeroDivisionError):</a:t>
            </a:r>
            <a:endParaRPr>
              <a:solidFill>
                <a:srgbClr val="000000"/>
              </a:solidFill>
            </a:endParaRPr>
          </a:p>
          <a:p>
            <a:pPr lvl="1">
              <a:defRPr>
                <a:solidFill>
                  <a:srgbClr val="00008B"/>
                </a:solidFill>
              </a:defRPr>
            </a:pPr>
            <a:r>
              <a:rPr>
                <a:solidFill>
                  <a:srgbClr val="000000"/>
                </a:solidFill>
              </a:rPr>
              <a:t>z = x / y</a:t>
            </a:r>
          </a:p>
        </p:txBody>
      </p:sp>
      <p:pic>
        <p:nvPicPr>
          <p:cNvPr id="52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8345" y="3910069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360;p60"/>
          <p:cNvSpPr txBox="1"/>
          <p:nvPr>
            <p:ph type="body" sz="quarter" idx="1"/>
          </p:nvPr>
        </p:nvSpPr>
        <p:spPr>
          <a:xfrm>
            <a:off x="980723" y="1383617"/>
            <a:ext cx="6300902" cy="803101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1500">
                <a:solidFill>
                  <a:srgbClr val="00008B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Executable</a:t>
            </a:r>
            <a:r>
              <a:rPr>
                <a:solidFill>
                  <a:srgbClr val="000000"/>
                </a:solidFill>
              </a:rPr>
              <a:t> action = () =&gt; { </a:t>
            </a:r>
            <a:r>
              <a:rPr>
                <a:solidFill>
                  <a:srgbClr val="0000FF"/>
                </a:solidFill>
              </a:rPr>
              <a:t>var</a:t>
            </a:r>
            <a:r>
              <a:rPr>
                <a:solidFill>
                  <a:srgbClr val="000000"/>
                </a:solidFill>
              </a:rPr>
              <a:t> z = x / y; };</a:t>
            </a:r>
          </a:p>
          <a:p>
            <a:pPr marL="0">
              <a:spcBef>
                <a:spcPts val="400"/>
              </a:spcBef>
              <a:defRPr i="1" sz="15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assertThrows(</a:t>
            </a:r>
            <a:r>
              <a:rPr i="0">
                <a:solidFill>
                  <a:srgbClr val="00008B"/>
                </a:solidFill>
              </a:rPr>
              <a:t>ArithmeticException.class, action</a:t>
            </a:r>
            <a:r>
              <a:rPr i="0">
                <a:solidFill>
                  <a:srgbClr val="000000"/>
                </a:solidFill>
              </a:rPr>
              <a:t>);</a:t>
            </a:r>
          </a:p>
        </p:txBody>
      </p:sp>
      <p:sp>
        <p:nvSpPr>
          <p:cNvPr id="528" name="Google Shape;361;p60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ОЖИДАНИЕ ИСКЛЮЧЕНИЯ</a:t>
            </a:r>
          </a:p>
        </p:txBody>
      </p:sp>
      <p:pic>
        <p:nvPicPr>
          <p:cNvPr id="529" name="Google Shape;362;p60" descr="Google Shape;362;p6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Объект 5"/>
          <p:cNvSpPr txBox="1"/>
          <p:nvPr>
            <p:ph type="body" sz="quarter" idx="1"/>
          </p:nvPr>
        </p:nvSpPr>
        <p:spPr>
          <a:xfrm>
            <a:off x="1871662" y="1221584"/>
            <a:ext cx="5400676" cy="1267875"/>
          </a:xfrm>
          <a:prstGeom prst="rect">
            <a:avLst/>
          </a:prstGeom>
        </p:spPr>
        <p:txBody>
          <a:bodyPr/>
          <a:lstStyle/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7F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7F"/>
                </a:solidFill>
              </a:rPr>
              <a:t>Timeout</a:t>
            </a:r>
            <a:r>
              <a:t>(1000)]</a:t>
            </a:r>
          </a:p>
          <a:p>
            <a:pPr defTabSz="528026">
              <a:spcBef>
                <a:spcPts val="300"/>
              </a:spcBef>
              <a:defRPr sz="1386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B91AF"/>
                </a:solidFill>
              </a:rPr>
              <a:t>ShouldDoInTimeout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34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Ограничение по времени</a:t>
            </a:r>
          </a:p>
        </p:txBody>
      </p:sp>
      <p:sp>
        <p:nvSpPr>
          <p:cNvPr id="535" name="Rectangle 1"/>
          <p:cNvSpPr txBox="1"/>
          <p:nvPr/>
        </p:nvSpPr>
        <p:spPr>
          <a:xfrm>
            <a:off x="1779688" y="2747135"/>
            <a:ext cx="5548521" cy="9448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 anchor="ctr">
            <a:spAutoFit/>
          </a:bodyPr>
          <a:lstStyle/>
          <a:p>
            <a:pPr defTabSz="685800"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it(</a:t>
            </a:r>
            <a:r>
              <a:rPr b="1">
                <a:solidFill>
                  <a:srgbClr val="008000"/>
                </a:solidFill>
              </a:rPr>
              <a:t>"should do in timeout"</a:t>
            </a:r>
            <a:r>
              <a:t>, () =&gt; {</a:t>
            </a:r>
            <a:br/>
            <a:r>
              <a:t>    …</a:t>
            </a:r>
            <a:br/>
            <a:r>
              <a:t>}).timeout(</a:t>
            </a:r>
            <a:r>
              <a:rPr>
                <a:solidFill>
                  <a:srgbClr val="0000FF"/>
                </a:solidFill>
              </a:rPr>
              <a:t>1000</a:t>
            </a:r>
            <a:r>
              <a:t>);</a:t>
            </a:r>
          </a:p>
        </p:txBody>
      </p:sp>
      <p:grpSp>
        <p:nvGrpSpPr>
          <p:cNvPr id="538" name="Прямоугольник 6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536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37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541" name="Прямоугольник 10"/>
          <p:cNvGrpSpPr/>
          <p:nvPr/>
        </p:nvGrpSpPr>
        <p:grpSpPr>
          <a:xfrm>
            <a:off x="915304" y="2700202"/>
            <a:ext cx="540001" cy="540001"/>
            <a:chOff x="0" y="0"/>
            <a:chExt cx="539999" cy="539999"/>
          </a:xfrm>
        </p:grpSpPr>
        <p:sp>
          <p:nvSpPr>
            <p:cNvPr id="539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40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542" name="Объект 5"/>
          <p:cNvSpPr txBox="1"/>
          <p:nvPr/>
        </p:nvSpPr>
        <p:spPr>
          <a:xfrm>
            <a:off x="1894770" y="3949691"/>
            <a:ext cx="5354460" cy="1169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@pytest.mark.timeout</a:t>
            </a:r>
            <a:r>
              <a:t>(3)</a:t>
            </a:r>
          </a:p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test_operation_with_timeout</a:t>
            </a:r>
            <a:r>
              <a:t>():</a:t>
            </a:r>
          </a:p>
          <a:p>
            <a:pPr defTabSz="685748"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</a:p>
        </p:txBody>
      </p:sp>
      <p:pic>
        <p:nvPicPr>
          <p:cNvPr id="54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5304" y="4043058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С плагином pytest-timeout"/>
          <p:cNvSpPr txBox="1"/>
          <p:nvPr/>
        </p:nvSpPr>
        <p:spPr>
          <a:xfrm>
            <a:off x="5489364" y="4660069"/>
            <a:ext cx="2174326" cy="259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>
            <a:spAutoFit/>
          </a:bodyPr>
          <a:lstStyle>
            <a:lvl1pPr defTabSz="685800">
              <a:defRPr sz="12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С плагином pytest-timeout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378;p62"/>
          <p:cNvSpPr txBox="1"/>
          <p:nvPr>
            <p:ph type="body" sz="half" idx="1"/>
          </p:nvPr>
        </p:nvSpPr>
        <p:spPr>
          <a:xfrm>
            <a:off x="971602" y="1329611"/>
            <a:ext cx="6300600" cy="16743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spcBef>
                <a:spcPts val="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@Timeout(1500)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2B91AF"/>
                </a:solidFill>
              </a:rPr>
              <a:t>shouldDoInTimeout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8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49" name="Google Shape;379;p62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ОГРАНИЧЕНИЕ ПО ВРЕМЕНИ</a:t>
            </a:r>
          </a:p>
        </p:txBody>
      </p:sp>
      <p:pic>
        <p:nvPicPr>
          <p:cNvPr id="550" name="Google Shape;380;p62" descr="Google Shape;380;p6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Объект 1"/>
          <p:cNvSpPr txBox="1"/>
          <p:nvPr>
            <p:ph type="body" sz="quarter" idx="1"/>
          </p:nvPr>
        </p:nvSpPr>
        <p:spPr>
          <a:xfrm>
            <a:off x="1907733" y="1219286"/>
            <a:ext cx="3037476" cy="1376099"/>
          </a:xfrm>
          <a:prstGeom prst="rect">
            <a:avLst/>
          </a:prstGeom>
        </p:spPr>
        <p:txBody>
          <a:bodyPr/>
          <a:lstStyle/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[</a:t>
            </a:r>
            <a:r>
              <a:rPr>
                <a:solidFill>
                  <a:srgbClr val="00008B"/>
                </a:solidFill>
              </a:rPr>
              <a:t>Test</a:t>
            </a:r>
            <a:r>
              <a:t>, </a:t>
            </a:r>
            <a:r>
              <a:rPr>
                <a:solidFill>
                  <a:srgbClr val="00008B"/>
                </a:solidFill>
              </a:rPr>
              <a:t>Category</a:t>
            </a:r>
            <a:r>
              <a:t>(</a:t>
            </a:r>
            <a:r>
              <a:rPr>
                <a:solidFill>
                  <a:srgbClr val="A31515"/>
                </a:solidFill>
              </a:rPr>
              <a:t>"Smokie"</a:t>
            </a:r>
            <a:r>
              <a:t>)]</a:t>
            </a:r>
          </a:p>
          <a:p>
            <a:pPr defTabSz="541741">
              <a:spcBef>
                <a:spcPts val="300"/>
              </a:spcBef>
              <a:defRPr sz="1422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	</a:t>
            </a:r>
            <a:r>
              <a:t>…</a:t>
            </a:r>
          </a:p>
          <a:p>
            <a:pPr defTabSz="541741">
              <a:spcBef>
                <a:spcPts val="300"/>
              </a:spcBef>
              <a:defRPr sz="1422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55" name="Заголовок 2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Выбор тестов для прогона</a:t>
            </a:r>
          </a:p>
        </p:txBody>
      </p:sp>
      <p:sp>
        <p:nvSpPr>
          <p:cNvPr id="556" name="Rectangle 1"/>
          <p:cNvSpPr/>
          <p:nvPr/>
        </p:nvSpPr>
        <p:spPr>
          <a:xfrm>
            <a:off x="1995074" y="2629197"/>
            <a:ext cx="5157027" cy="8305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289" tIns="34289" rIns="34289" bIns="34289" anchor="ctr">
            <a:spAutoFit/>
          </a:bodyPr>
          <a:lstStyle/>
          <a:p>
            <a:pPr defTabSz="685800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it.only(</a:t>
            </a:r>
            <a:r>
              <a:rPr b="1">
                <a:solidFill>
                  <a:srgbClr val="008000"/>
                </a:solidFill>
              </a:rPr>
              <a:t>"only you"</a:t>
            </a:r>
            <a:r>
              <a:t>, () =&gt; {...});</a:t>
            </a:r>
            <a:br/>
            <a:br/>
            <a:r>
              <a:t>it.skip(</a:t>
            </a:r>
            <a:r>
              <a:rPr b="1">
                <a:solidFill>
                  <a:srgbClr val="008000"/>
                </a:solidFill>
              </a:rPr>
              <a:t>"crashed test"</a:t>
            </a:r>
            <a:r>
              <a:t>, () =&gt; {...});</a:t>
            </a:r>
          </a:p>
        </p:txBody>
      </p:sp>
      <p:grpSp>
        <p:nvGrpSpPr>
          <p:cNvPr id="559" name="Прямоугольник 5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557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58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562" name="Прямоугольник 7"/>
          <p:cNvGrpSpPr/>
          <p:nvPr/>
        </p:nvGrpSpPr>
        <p:grpSpPr>
          <a:xfrm>
            <a:off x="971601" y="2702345"/>
            <a:ext cx="540001" cy="540001"/>
            <a:chOff x="0" y="0"/>
            <a:chExt cx="539999" cy="539999"/>
          </a:xfrm>
        </p:grpSpPr>
        <p:sp>
          <p:nvSpPr>
            <p:cNvPr id="560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61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563" name="Объект 5"/>
          <p:cNvSpPr txBox="1"/>
          <p:nvPr/>
        </p:nvSpPr>
        <p:spPr>
          <a:xfrm>
            <a:off x="1894770" y="3778354"/>
            <a:ext cx="5354460" cy="11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@pytest.mark.my_test_mark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</a:t>
            </a:r>
            <a:r>
              <a:rPr>
                <a:solidFill>
                  <a:srgbClr val="2B91AF"/>
                </a:solidFill>
              </a:rPr>
              <a:t>test_some</a:t>
            </a:r>
            <a:r>
              <a:t>():</a:t>
            </a:r>
          </a:p>
          <a:p>
            <a:pPr defTabSz="528026">
              <a:spcBef>
                <a:spcPts val="300"/>
              </a:spcBef>
              <a:defRPr sz="1386">
                <a:latin typeface="Consolas"/>
                <a:ea typeface="Consolas"/>
                <a:cs typeface="Consolas"/>
                <a:sym typeface="Consolas"/>
              </a:defRPr>
            </a:pPr>
            <a:r>
              <a:t>   ...</a:t>
            </a:r>
            <a:br/>
            <a:br/>
            <a:r>
              <a:t>pytest -m my_test_mark</a:t>
            </a:r>
          </a:p>
        </p:txBody>
      </p:sp>
      <p:pic>
        <p:nvPicPr>
          <p:cNvPr id="56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5304" y="3871720"/>
            <a:ext cx="540001" cy="540001"/>
          </a:xfrm>
          <a:prstGeom prst="rect">
            <a:avLst/>
          </a:prstGeom>
          <a:ln w="12700">
            <a:miter lim="400000"/>
          </a:ln>
        </p:spPr>
      </p:pic>
      <p:sp>
        <p:nvSpPr>
          <p:cNvPr id="565" name="Объект 5"/>
          <p:cNvSpPr txBox="1"/>
          <p:nvPr/>
        </p:nvSpPr>
        <p:spPr>
          <a:xfrm>
            <a:off x="6212970" y="3778354"/>
            <a:ext cx="2039661" cy="1169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А также </a:t>
            </a:r>
            <a:br/>
            <a:r>
              <a:rPr>
                <a:solidFill>
                  <a:srgbClr val="00007F"/>
                </a:solidFill>
              </a:rPr>
              <a:t>@pytest.mark.skip </a:t>
            </a:r>
            <a:endParaRPr>
              <a:solidFill>
                <a:srgbClr val="00007F"/>
              </a:solidFill>
            </a:endParaRP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@pytest.mark.xfail</a:t>
            </a:r>
            <a:endParaRPr>
              <a:solidFill>
                <a:srgbClr val="00007F"/>
              </a:solidFill>
            </a:endParaRP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defTabSz="480024">
              <a:spcBef>
                <a:spcPts val="300"/>
              </a:spcBef>
              <a:defRPr sz="1260">
                <a:latin typeface="Consolas"/>
                <a:ea typeface="Consolas"/>
                <a:cs typeface="Consolas"/>
                <a:sym typeface="Consolas"/>
              </a:defRPr>
            </a:pPr>
            <a:r>
              <a:t>и другие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394;p64"/>
          <p:cNvSpPr txBox="1"/>
          <p:nvPr>
            <p:ph type="body" sz="quarter" idx="1"/>
          </p:nvPr>
        </p:nvSpPr>
        <p:spPr>
          <a:xfrm>
            <a:off x="972960" y="1329611"/>
            <a:ext cx="3600601" cy="17823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90000"/>
              </a:lnSpc>
              <a:spcBef>
                <a:spcPts val="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@Tag(</a:t>
            </a:r>
            <a:r>
              <a:rPr>
                <a:solidFill>
                  <a:srgbClr val="A31515"/>
                </a:solidFill>
              </a:rPr>
              <a:t>"Smokie"</a:t>
            </a:r>
            <a:r>
              <a:t>)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void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8B8B"/>
                </a:solidFill>
              </a:rPr>
              <a:t>test</a:t>
            </a:r>
            <a:r>
              <a:rPr>
                <a:solidFill>
                  <a:srgbClr val="000000"/>
                </a:solidFill>
              </a:rPr>
              <a:t>()</a:t>
            </a:r>
            <a:endParaRPr>
              <a:solidFill>
                <a:srgbClr val="000000"/>
              </a:solidFill>
            </a:endParaRP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	…</a:t>
            </a:r>
          </a:p>
          <a:p>
            <a:pPr marL="0">
              <a:lnSpc>
                <a:spcPct val="90000"/>
              </a:lnSpc>
              <a:spcBef>
                <a:spcPts val="400"/>
              </a:spcBef>
              <a:defRPr sz="18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sp>
        <p:nvSpPr>
          <p:cNvPr id="568" name="Google Shape;395;p64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ВЫБОР ТЕСТОВ ДЛЯ ПРОГОНА</a:t>
            </a:r>
          </a:p>
        </p:txBody>
      </p:sp>
      <p:pic>
        <p:nvPicPr>
          <p:cNvPr id="569" name="Google Shape;396;p64" descr="Google Shape;396;p6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Live Templates</a:t>
            </a:r>
          </a:p>
        </p:txBody>
      </p:sp>
      <p:sp>
        <p:nvSpPr>
          <p:cNvPr id="572" name="Объект 2"/>
          <p:cNvSpPr txBox="1"/>
          <p:nvPr>
            <p:ph type="body" sz="quarter" idx="1"/>
          </p:nvPr>
        </p:nvSpPr>
        <p:spPr>
          <a:xfrm>
            <a:off x="1945712" y="1221581"/>
            <a:ext cx="6221217" cy="953993"/>
          </a:xfrm>
          <a:prstGeom prst="rect">
            <a:avLst/>
          </a:prstGeom>
        </p:spPr>
        <p:txBody>
          <a:bodyPr/>
          <a:lstStyle/>
          <a:p>
            <a:pPr defTabSz="363446">
              <a:spcBef>
                <a:spcPts val="100"/>
              </a:spcBef>
              <a:defRPr sz="741"/>
            </a:pPr>
            <a:r>
              <a:t>Открыть </a:t>
            </a:r>
            <a:r>
              <a:t>Resharper → Tools → Templates Explorer</a:t>
            </a:r>
          </a:p>
          <a:p>
            <a:pPr defTabSz="363446">
              <a:spcBef>
                <a:spcPts val="100"/>
              </a:spcBef>
              <a:defRPr sz="741"/>
            </a:pPr>
            <a:r>
              <a:t>Импортировать </a:t>
            </a:r>
            <a:r>
              <a:t>tests-templates.DotSettings</a:t>
            </a:r>
          </a:p>
          <a:p>
            <a:pPr defTabSz="363446">
              <a:spcBef>
                <a:spcPts val="300"/>
              </a:spcBef>
              <a:defRPr sz="741"/>
            </a:pPr>
          </a:p>
          <a:p>
            <a:pPr defTabSz="363446">
              <a:spcBef>
                <a:spcPts val="100"/>
              </a:spcBef>
              <a:defRPr sz="741"/>
            </a:pPr>
            <a:r>
              <a:t>tf — TestFixture</a:t>
            </a:r>
          </a:p>
          <a:p>
            <a:pPr defTabSz="363446">
              <a:spcBef>
                <a:spcPts val="100"/>
              </a:spcBef>
              <a:defRPr sz="741"/>
            </a:pPr>
            <a:r>
              <a:t>tt — Test</a:t>
            </a:r>
          </a:p>
          <a:p>
            <a:pPr defTabSz="363446">
              <a:spcBef>
                <a:spcPts val="100"/>
              </a:spcBef>
              <a:defRPr sz="741"/>
            </a:pPr>
            <a:r>
              <a:t>su — SetUp</a:t>
            </a:r>
          </a:p>
        </p:txBody>
      </p:sp>
      <p:sp>
        <p:nvSpPr>
          <p:cNvPr id="573" name="Объект 3"/>
          <p:cNvSpPr txBox="1"/>
          <p:nvPr/>
        </p:nvSpPr>
        <p:spPr>
          <a:xfrm>
            <a:off x="1932477" y="2529692"/>
            <a:ext cx="4364089" cy="953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Копировать </a:t>
            </a:r>
            <a:r>
              <a:t>Mocha.xml</a:t>
            </a:r>
            <a:r>
              <a:t> в </a:t>
            </a:r>
            <a:r>
              <a:rPr sz="635"/>
              <a:t>%USERPROFILE%\.WebStormNN\config\templates</a:t>
            </a:r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Открыть </a:t>
            </a:r>
            <a:r>
              <a:t>File → Settings → Editor → Live Templates</a:t>
            </a:r>
          </a:p>
          <a:p>
            <a:pPr defTabSz="363446">
              <a:spcBef>
                <a:spcPts val="3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desc — describe</a:t>
            </a:r>
            <a:endParaRPr sz="1271"/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it — it</a:t>
            </a:r>
          </a:p>
          <a:p>
            <a:pPr defTabSz="363446">
              <a:spcBef>
                <a:spcPts val="100"/>
              </a:spcBef>
              <a:defRPr sz="741">
                <a:latin typeface="Segoe UI"/>
                <a:ea typeface="Segoe UI"/>
                <a:cs typeface="Segoe UI"/>
                <a:sym typeface="Segoe UI"/>
              </a:defRPr>
            </a:pPr>
            <a:r>
              <a:t>before — beforeEach</a:t>
            </a:r>
          </a:p>
        </p:txBody>
      </p:sp>
      <p:grpSp>
        <p:nvGrpSpPr>
          <p:cNvPr id="576" name="Прямоугольник 4"/>
          <p:cNvGrpSpPr/>
          <p:nvPr/>
        </p:nvGrpSpPr>
        <p:grpSpPr>
          <a:xfrm>
            <a:off x="977071" y="1088991"/>
            <a:ext cx="540001" cy="805181"/>
            <a:chOff x="0" y="3175"/>
            <a:chExt cx="539999" cy="805180"/>
          </a:xfrm>
        </p:grpSpPr>
        <p:sp>
          <p:nvSpPr>
            <p:cNvPr id="574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75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579" name="Прямоугольник 5"/>
          <p:cNvGrpSpPr/>
          <p:nvPr/>
        </p:nvGrpSpPr>
        <p:grpSpPr>
          <a:xfrm>
            <a:off x="977071" y="2542320"/>
            <a:ext cx="540001" cy="540001"/>
            <a:chOff x="0" y="0"/>
            <a:chExt cx="539999" cy="539999"/>
          </a:xfrm>
        </p:grpSpPr>
        <p:sp>
          <p:nvSpPr>
            <p:cNvPr id="577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78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580" name="Объект 3"/>
          <p:cNvSpPr txBox="1"/>
          <p:nvPr/>
        </p:nvSpPr>
        <p:spPr>
          <a:xfrm>
            <a:off x="1914704" y="3751459"/>
            <a:ext cx="4966345" cy="107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/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File | Manage IDE Settings | Import Settings и выбрать файл ./python/settings.zip</a:t>
            </a:r>
            <a:br/>
            <a:br/>
            <a:r>
              <a:t>tf — pytest.fixture</a:t>
            </a:r>
          </a:p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tt — create test</a:t>
            </a:r>
          </a:p>
          <a:p>
            <a:pPr defTabSz="356589">
              <a:spcBef>
                <a:spcPts val="100"/>
              </a:spcBef>
              <a:defRPr sz="832">
                <a:latin typeface="Segoe UI"/>
                <a:ea typeface="Segoe UI"/>
                <a:cs typeface="Segoe UI"/>
                <a:sym typeface="Segoe UI"/>
              </a:defRPr>
            </a:pPr>
            <a:r>
              <a:t>su — fixture with yield</a:t>
            </a:r>
            <a:br/>
            <a:br/>
            <a:r>
              <a:t>Собственные темплейты можно создать в Preferences | Editor | Live Templates</a:t>
            </a:r>
          </a:p>
        </p:txBody>
      </p:sp>
      <p:pic>
        <p:nvPicPr>
          <p:cNvPr id="58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071" y="3828909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411;p66"/>
          <p:cNvSpPr txBox="1"/>
          <p:nvPr>
            <p:ph type="title"/>
          </p:nvPr>
        </p:nvSpPr>
        <p:spPr>
          <a:xfrm>
            <a:off x="971602" y="411956"/>
            <a:ext cx="7200901" cy="594001"/>
          </a:xfrm>
          <a:prstGeom prst="rect">
            <a:avLst/>
          </a:prstGeom>
        </p:spPr>
        <p:txBody>
          <a:bodyPr/>
          <a:lstStyle/>
          <a:p>
            <a:pPr/>
            <a:r>
              <a:t>LIVE TEMPLATES</a:t>
            </a:r>
          </a:p>
        </p:txBody>
      </p:sp>
      <p:sp>
        <p:nvSpPr>
          <p:cNvPr id="584" name="Google Shape;412;p66"/>
          <p:cNvSpPr txBox="1"/>
          <p:nvPr>
            <p:ph type="body" idx="1"/>
          </p:nvPr>
        </p:nvSpPr>
        <p:spPr>
          <a:xfrm>
            <a:off x="971600" y="1275605"/>
            <a:ext cx="7542901" cy="28083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400"/>
              </a:spcBef>
              <a:defRPr sz="2100"/>
            </a:pPr>
            <a:r>
              <a:t>Идём в ide</a:t>
            </a:r>
          </a:p>
          <a:p>
            <a:pPr marL="0">
              <a:spcBef>
                <a:spcPts val="400"/>
              </a:spcBef>
              <a:defRPr sz="2100"/>
            </a:pPr>
            <a:r>
              <a:t>alt+enter на любом классе</a:t>
            </a:r>
          </a:p>
          <a:p>
            <a:pPr marL="0">
              <a:spcBef>
                <a:spcPts val="400"/>
              </a:spcBef>
              <a:defRPr sz="2100"/>
            </a:pPr>
            <a:r>
              <a:t>select Create Test</a:t>
            </a:r>
          </a:p>
        </p:txBody>
      </p:sp>
      <p:pic>
        <p:nvPicPr>
          <p:cNvPr id="585" name="Google Shape;413;p66" descr="Google Shape;413;p6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150;p3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sp>
        <p:nvSpPr>
          <p:cNvPr id="328" name="Google Shape;151;p35"/>
          <p:cNvSpPr txBox="1"/>
          <p:nvPr>
            <p:ph type="body" idx="1"/>
          </p:nvPr>
        </p:nvSpPr>
        <p:spPr>
          <a:xfrm>
            <a:off x="971550" y="1221600"/>
            <a:ext cx="7200852" cy="3393236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/>
          <a:p>
            <a:pPr marL="0">
              <a:spcBef>
                <a:spcPts val="0"/>
              </a:spcBef>
              <a:defRPr sz="1800">
                <a:solidFill>
                  <a:srgbClr val="7A7A4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suite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"Superman should"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"save kitten from tree"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superman.act();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assert.isTrue(kitten.isSaved());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</a:t>
            </a:r>
            <a:r>
              <a:t>test</a:t>
            </a:r>
            <a:r>
              <a:rPr>
                <a:solidFill>
                  <a:srgbClr val="000000"/>
                </a:solidFill>
              </a:rPr>
              <a:t>(</a:t>
            </a:r>
            <a:r>
              <a:rPr b="1">
                <a:solidFill>
                  <a:srgbClr val="008000"/>
                </a:solidFill>
              </a:rPr>
              <a:t>"wear red blue suit when at work"</a:t>
            </a:r>
            <a:r>
              <a:rPr>
                <a:solidFill>
                  <a:srgbClr val="000000"/>
                </a:solidFill>
              </a:rPr>
              <a:t>, () =&gt; {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});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...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});</a:t>
            </a:r>
          </a:p>
        </p:txBody>
      </p:sp>
      <p:grpSp>
        <p:nvGrpSpPr>
          <p:cNvPr id="331" name="Google Shape;152;p35"/>
          <p:cNvGrpSpPr/>
          <p:nvPr/>
        </p:nvGrpSpPr>
        <p:grpSpPr>
          <a:xfrm>
            <a:off x="7362449" y="3921919"/>
            <a:ext cx="810001" cy="809630"/>
            <a:chOff x="0" y="0"/>
            <a:chExt cx="810000" cy="809629"/>
          </a:xfrm>
        </p:grpSpPr>
        <p:sp>
          <p:nvSpPr>
            <p:cNvPr id="329" name="Квадрат"/>
            <p:cNvSpPr/>
            <p:nvPr/>
          </p:nvSpPr>
          <p:spPr>
            <a:xfrm>
              <a:off x="-1" y="-1"/>
              <a:ext cx="810002" cy="809631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100"/>
              </a:pPr>
            </a:p>
          </p:txBody>
        </p:sp>
        <p:sp>
          <p:nvSpPr>
            <p:cNvPr id="330" name="JS"/>
            <p:cNvSpPr txBox="1"/>
            <p:nvPr/>
          </p:nvSpPr>
          <p:spPr>
            <a:xfrm>
              <a:off x="34299" y="141939"/>
              <a:ext cx="741402" cy="52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ctr">
              <a:spAutoFit/>
            </a:bodyPr>
            <a:lstStyle>
              <a:lvl1pPr algn="ctr">
                <a:defRPr b="1" sz="3000"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JS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HotKeys</a:t>
            </a:r>
          </a:p>
        </p:txBody>
      </p:sp>
      <p:sp>
        <p:nvSpPr>
          <p:cNvPr id="590" name="Объект 2"/>
          <p:cNvSpPr txBox="1"/>
          <p:nvPr>
            <p:ph type="body" sz="quarter" idx="1"/>
          </p:nvPr>
        </p:nvSpPr>
        <p:spPr>
          <a:xfrm>
            <a:off x="1871662" y="1221581"/>
            <a:ext cx="6289798" cy="540001"/>
          </a:xfrm>
          <a:prstGeom prst="rect">
            <a:avLst/>
          </a:prstGeom>
        </p:spPr>
        <p:txBody>
          <a:bodyPr/>
          <a:lstStyle/>
          <a:p>
            <a:pPr/>
            <a:r>
              <a:t>Ctrl+T+R </a:t>
            </a:r>
            <a:r>
              <a:t>или</a:t>
            </a:r>
            <a:r>
              <a:t> Ctrl+U+R — Run tests</a:t>
            </a:r>
          </a:p>
        </p:txBody>
      </p:sp>
      <p:sp>
        <p:nvSpPr>
          <p:cNvPr id="591" name="Объект 3"/>
          <p:cNvSpPr txBox="1"/>
          <p:nvPr/>
        </p:nvSpPr>
        <p:spPr>
          <a:xfrm>
            <a:off x="1925153" y="2434107"/>
            <a:ext cx="6221218" cy="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685748">
              <a:spcBef>
                <a:spcPts val="500"/>
              </a:spcBef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Alt+Shift+R — Rerun tests</a:t>
            </a:r>
          </a:p>
        </p:txBody>
      </p:sp>
      <p:grpSp>
        <p:nvGrpSpPr>
          <p:cNvPr id="594" name="Прямоугольник 4"/>
          <p:cNvGrpSpPr/>
          <p:nvPr/>
        </p:nvGrpSpPr>
        <p:grpSpPr>
          <a:xfrm>
            <a:off x="971601" y="1088991"/>
            <a:ext cx="540001" cy="805181"/>
            <a:chOff x="0" y="3175"/>
            <a:chExt cx="539999" cy="805180"/>
          </a:xfrm>
        </p:grpSpPr>
        <p:sp>
          <p:nvSpPr>
            <p:cNvPr id="592" name="Квадрат"/>
            <p:cNvSpPr/>
            <p:nvPr/>
          </p:nvSpPr>
          <p:spPr>
            <a:xfrm>
              <a:off x="0" y="135765"/>
              <a:ext cx="540000" cy="540001"/>
            </a:xfrm>
            <a:prstGeom prst="rect">
              <a:avLst/>
            </a:prstGeom>
            <a:solidFill>
              <a:srgbClr val="672179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93" name="C#"/>
            <p:cNvSpPr txBox="1"/>
            <p:nvPr/>
          </p:nvSpPr>
          <p:spPr>
            <a:xfrm>
              <a:off x="34289" y="3175"/>
              <a:ext cx="471421" cy="8051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C#</a:t>
              </a:r>
            </a:p>
          </p:txBody>
        </p:sp>
      </p:grpSp>
      <p:grpSp>
        <p:nvGrpSpPr>
          <p:cNvPr id="597" name="Прямоугольник 6"/>
          <p:cNvGrpSpPr/>
          <p:nvPr/>
        </p:nvGrpSpPr>
        <p:grpSpPr>
          <a:xfrm>
            <a:off x="997629" y="2434107"/>
            <a:ext cx="540001" cy="540001"/>
            <a:chOff x="0" y="0"/>
            <a:chExt cx="539999" cy="539999"/>
          </a:xfrm>
        </p:grpSpPr>
        <p:sp>
          <p:nvSpPr>
            <p:cNvPr id="595" name="Квадрат"/>
            <p:cNvSpPr/>
            <p:nvPr/>
          </p:nvSpPr>
          <p:spPr>
            <a:xfrm>
              <a:off x="0" y="0"/>
              <a:ext cx="540000" cy="540000"/>
            </a:xfrm>
            <a:prstGeom prst="rect">
              <a:avLst/>
            </a:prstGeom>
            <a:solidFill>
              <a:srgbClr val="F9DD3E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 algn="ctr" defTabSz="685800">
                <a:defRPr sz="1200">
                  <a:solidFill>
                    <a:srgbClr val="FFFFFF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</a:p>
          </p:txBody>
        </p:sp>
        <p:sp>
          <p:nvSpPr>
            <p:cNvPr id="596" name="JS"/>
            <p:cNvSpPr txBox="1"/>
            <p:nvPr/>
          </p:nvSpPr>
          <p:spPr>
            <a:xfrm>
              <a:off x="34290" y="51559"/>
              <a:ext cx="471420" cy="4368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89" tIns="34289" rIns="34289" bIns="34289" numCol="1" anchor="ctr">
              <a:spAutoFit/>
            </a:bodyPr>
            <a:lstStyle>
              <a:lvl1pPr algn="ctr" defTabSz="685800">
                <a:defRPr b="1" sz="2400">
                  <a:latin typeface="Segoe UI"/>
                  <a:ea typeface="Segoe UI"/>
                  <a:cs typeface="Segoe UI"/>
                  <a:sym typeface="Segoe UI"/>
                </a:defRPr>
              </a:lvl1pPr>
            </a:lstStyle>
            <a:p>
              <a:pPr/>
              <a:r>
                <a:t>JS</a:t>
              </a:r>
            </a:p>
          </p:txBody>
        </p:sp>
      </p:grpSp>
      <p:sp>
        <p:nvSpPr>
          <p:cNvPr id="598" name="Объект 3"/>
          <p:cNvSpPr txBox="1"/>
          <p:nvPr/>
        </p:nvSpPr>
        <p:spPr>
          <a:xfrm>
            <a:off x="1925153" y="3827914"/>
            <a:ext cx="6221218" cy="54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89" tIns="34289" rIns="34289" bIns="34289">
            <a:normAutofit fontScale="100000" lnSpcReduction="0"/>
          </a:bodyPr>
          <a:lstStyle>
            <a:lvl1pPr defTabSz="685748">
              <a:spcBef>
                <a:spcPts val="500"/>
              </a:spcBef>
              <a:defRPr sz="24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Ctrl + Shirt + R — Run/Rerun tests</a:t>
            </a:r>
          </a:p>
        </p:txBody>
      </p:sp>
      <p:pic>
        <p:nvPicPr>
          <p:cNvPr id="599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7629" y="3827914"/>
            <a:ext cx="540001" cy="540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427;p68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HOTKEYS</a:t>
            </a:r>
          </a:p>
        </p:txBody>
      </p:sp>
      <p:sp>
        <p:nvSpPr>
          <p:cNvPr id="602" name="Google Shape;428;p68"/>
          <p:cNvSpPr txBox="1"/>
          <p:nvPr>
            <p:ph type="body" sz="quarter" idx="1"/>
          </p:nvPr>
        </p:nvSpPr>
        <p:spPr>
          <a:xfrm>
            <a:off x="971601" y="1221600"/>
            <a:ext cx="6289802" cy="1350001"/>
          </a:xfrm>
          <a:prstGeom prst="rect">
            <a:avLst/>
          </a:prstGeom>
        </p:spPr>
        <p:txBody>
          <a:bodyPr/>
          <a:lstStyle>
            <a:lvl1pPr marL="0">
              <a:spcBef>
                <a:spcPts val="0"/>
              </a:spcBef>
            </a:lvl1pPr>
          </a:lstStyle>
          <a:p>
            <a:pPr/>
            <a:r>
              <a:t>Ctrl+Shift+F10 run tests</a:t>
            </a:r>
          </a:p>
        </p:txBody>
      </p:sp>
      <p:pic>
        <p:nvPicPr>
          <p:cNvPr id="603" name="Google Shape;429;p68" descr="Google Shape;429;p6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2262" y="4131600"/>
            <a:ext cx="760376" cy="7603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435;p6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CHALLENGE</a:t>
            </a:r>
          </a:p>
        </p:txBody>
      </p:sp>
      <p:pic>
        <p:nvPicPr>
          <p:cNvPr id="606" name="Google Shape;436;p69" descr="Google Shape;436;p69"/>
          <p:cNvPicPr>
            <a:picLocks noChangeAspect="1"/>
          </p:cNvPicPr>
          <p:nvPr/>
        </p:nvPicPr>
        <p:blipFill>
          <a:blip r:embed="rId3">
            <a:extLst/>
          </a:blip>
          <a:srcRect l="17195" t="2751" r="14763" b="12202"/>
          <a:stretch>
            <a:fillRect/>
          </a:stretch>
        </p:blipFill>
        <p:spPr>
          <a:xfrm>
            <a:off x="3495878" y="411956"/>
            <a:ext cx="2159794" cy="21597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442;p70"/>
          <p:cNvSpPr txBox="1"/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В проекте </a:t>
            </a:r>
            <a:r>
              <a:rPr>
                <a:solidFill>
                  <a:srgbClr val="D94440"/>
                </a:solidFill>
              </a:rPr>
              <a:t>Challenge</a:t>
            </a:r>
            <a:r>
              <a:t> в файле </a:t>
            </a:r>
            <a:r>
              <a:rPr>
                <a:solidFill>
                  <a:srgbClr val="D94440"/>
                </a:solidFill>
              </a:rPr>
              <a:t>WordsStatistics_Tests</a:t>
            </a:r>
            <a:r>
              <a:t> напишите тесты:</a:t>
            </a:r>
          </a:p>
          <a:p>
            <a:pPr lvl="1" marL="723900" indent="-387350">
              <a:spcBef>
                <a:spcPts val="400"/>
              </a:spcBef>
              <a:buClr>
                <a:srgbClr val="D94440"/>
              </a:buClr>
              <a:buSzPts val="2100"/>
              <a:buAutoNum type="arabicPeriod" startAt="1"/>
              <a:defRPr sz="2100"/>
            </a:pPr>
            <a:r>
              <a:t>WordsStatistics — должен проходить все тесты.</a:t>
            </a:r>
          </a:p>
          <a:p>
            <a:pPr lvl="1" marL="723900" indent="-387350">
              <a:spcBef>
                <a:spcPts val="400"/>
              </a:spcBef>
              <a:buClr>
                <a:srgbClr val="D94440"/>
              </a:buClr>
              <a:buSzPts val="2100"/>
              <a:buAutoNum type="arabicPeriod" startAt="1"/>
              <a:defRPr sz="2100"/>
            </a:pPr>
            <a:r>
              <a:t>WordStatisticsXXX — некорректные реализации. Должны падать хотя бы на одном тесте.</a:t>
            </a:r>
          </a:p>
          <a:p>
            <a:pPr marL="0"/>
            <a:r>
              <a:t>Запускайте по </a:t>
            </a:r>
            <a:r>
              <a:rPr>
                <a:solidFill>
                  <a:srgbClr val="D94440"/>
                </a:solidFill>
              </a:rPr>
              <a:t>Ctrl+F5</a:t>
            </a:r>
            <a:r>
              <a:t>.</a:t>
            </a:r>
          </a:p>
          <a:p>
            <a:pPr marL="0"/>
            <a:r>
              <a:t>Не открывайте файл </a:t>
            </a:r>
            <a:r>
              <a:rPr b="1">
                <a:solidFill>
                  <a:srgbClr val="D94440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611" name="Google Shape;443;p70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448;p71"/>
          <p:cNvSpPr txBox="1"/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 anchor="ctr"/>
          <a:lstStyle/>
          <a:p>
            <a:pPr marL="0" algn="ctr">
              <a:spcBef>
                <a:spcPts val="0"/>
              </a:spcBef>
              <a:defRPr sz="3000"/>
            </a:pPr>
            <a:r>
              <a:t>Открываем </a:t>
            </a:r>
            <a:r>
              <a:rPr>
                <a:solidFill>
                  <a:srgbClr val="D94440"/>
                </a:solidFill>
              </a:rPr>
              <a:t>DoNotOpen</a:t>
            </a:r>
            <a:r>
              <a:t>!</a:t>
            </a:r>
          </a:p>
        </p:txBody>
      </p:sp>
      <p:sp>
        <p:nvSpPr>
          <p:cNvPr id="614" name="Google Shape;449;p7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455;p72"/>
          <p:cNvSpPr txBox="1"/>
          <p:nvPr>
            <p:ph type="body" idx="1"/>
          </p:nvPr>
        </p:nvSpPr>
        <p:spPr>
          <a:xfrm>
            <a:off x="971550" y="1221581"/>
            <a:ext cx="7200900" cy="350996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90000"/>
              </a:lnSpc>
              <a:spcBef>
                <a:spcPts val="0"/>
              </a:spcBef>
            </a:pPr>
            <a:r>
              <a:t>Тесты по спецификации — это просто</a:t>
            </a:r>
          </a:p>
          <a:p>
            <a:pPr marL="0">
              <a:lnSpc>
                <a:spcPct val="90000"/>
              </a:lnSpc>
            </a:pPr>
            <a:r>
              <a:t>Про взаимодействие разных пунктов спецификации подумать трудно (E3)</a:t>
            </a:r>
          </a:p>
          <a:p>
            <a:pPr marL="0">
              <a:lnSpc>
                <a:spcPct val="90000"/>
              </a:lnSpc>
            </a:pPr>
            <a:r>
              <a:t>Про тесты на производительность вспомнить труднее (998, 999)</a:t>
            </a:r>
          </a:p>
          <a:p>
            <a:pPr marL="0">
              <a:lnSpc>
                <a:spcPct val="90000"/>
              </a:lnSpc>
            </a:pPr>
            <a:r>
              <a:t>Тесты не заменяют Code Review (STA)</a:t>
            </a:r>
          </a:p>
          <a:p>
            <a:pPr marL="0">
              <a:lnSpc>
                <a:spcPct val="90000"/>
              </a:lnSpc>
            </a:pPr>
            <a:r>
              <a:t>Code Review не заменяет тесты (CR)</a:t>
            </a:r>
          </a:p>
          <a:p>
            <a:pPr marL="0">
              <a:lnSpc>
                <a:spcPct val="90000"/>
              </a:lnSpc>
            </a:pPr>
            <a:r>
              <a:t>Большие цифры в лидерборде — плохо (Overspecification)</a:t>
            </a:r>
          </a:p>
        </p:txBody>
      </p:sp>
      <p:sp>
        <p:nvSpPr>
          <p:cNvPr id="617" name="Google Shape;456;p7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РАЗБОР</a:t>
            </a:r>
            <a:r>
              <a:rPr>
                <a:solidFill>
                  <a:srgbClr val="D94440"/>
                </a:solidFill>
              </a:rPr>
              <a:t> CHALLENGE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61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461;p73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</a:p>
          <a:p>
            <a:pPr marL="0"/>
          </a:p>
          <a:p>
            <a:pPr marL="0"/>
          </a:p>
          <a:p>
            <a:pPr marL="0" algn="ctr">
              <a:spcBef>
                <a:spcPts val="400"/>
              </a:spcBef>
              <a:defRPr sz="2100"/>
            </a:pPr>
            <a:r>
              <a:t>Заполни форму обратной связи по ссылке</a:t>
            </a:r>
          </a:p>
          <a:p>
            <a:pPr marL="0" algn="ctr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http://bit.ly/kontur-courses-feedback</a:t>
            </a:r>
          </a:p>
          <a:p>
            <a:pPr marL="0" algn="ctr">
              <a:spcBef>
                <a:spcPts val="400"/>
              </a:spcBef>
              <a:defRPr sz="2100"/>
            </a:pPr>
            <a:r>
              <a:t>или</a:t>
            </a:r>
          </a:p>
          <a:p>
            <a:pPr marL="0" algn="ctr">
              <a:spcBef>
                <a:spcPts val="400"/>
              </a:spcBef>
              <a:defRPr sz="2100"/>
            </a:pPr>
            <a:r>
              <a:t>по ярлыку </a:t>
            </a:r>
            <a:r>
              <a:rPr i="1">
                <a:solidFill>
                  <a:srgbClr val="D94440"/>
                </a:solidFill>
              </a:rPr>
              <a:t>feedback</a:t>
            </a:r>
            <a:r>
              <a:t> в корне репозитория</a:t>
            </a:r>
          </a:p>
        </p:txBody>
      </p:sp>
      <p:sp>
        <p:nvSpPr>
          <p:cNvPr id="622" name="Google Shape;462;p73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ОБРАТНАЯ СВЯЗЬ</a:t>
            </a:r>
          </a:p>
        </p:txBody>
      </p:sp>
      <p:pic>
        <p:nvPicPr>
          <p:cNvPr id="623" name="Google Shape;463;p73" descr="Google Shape;463;p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87468" y="1216714"/>
            <a:ext cx="1369015" cy="1369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158;p36"/>
          <p:cNvSpPr txBox="1"/>
          <p:nvPr>
            <p:ph type="body" idx="1"/>
          </p:nvPr>
        </p:nvSpPr>
        <p:spPr>
          <a:xfrm>
            <a:off x="971602" y="1113587"/>
            <a:ext cx="7596900" cy="3921902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300"/>
              </a:spcBef>
              <a:defRPr sz="1600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SupermanShould </a:t>
            </a:r>
            <a:r>
              <a:rPr>
                <a:solidFill>
                  <a:srgbClr val="080808"/>
                </a:solidFill>
              </a:rPr>
              <a:t>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@Test</a:t>
            </a:r>
            <a:endParaRPr>
              <a:solidFill>
                <a:srgbClr val="9E880D"/>
              </a:solidFill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saveKittenFromTree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...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superman.Act();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assertTrue(kitten.isSaved());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300"/>
              </a:spcBef>
            </a:pPr>
            <a:endParaRPr sz="1600">
              <a:solidFill>
                <a:srgbClr val="08080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9E880D"/>
                </a:solidFill>
              </a:rPr>
              <a:t>@Test</a:t>
            </a:r>
            <a:endParaRPr>
              <a:solidFill>
                <a:srgbClr val="9E880D"/>
              </a:solidFill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9E880D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</a:t>
            </a:r>
            <a:r>
              <a:rPr>
                <a:solidFill>
                  <a:srgbClr val="0033B3"/>
                </a:solidFill>
              </a:rPr>
              <a:t>public void </a:t>
            </a:r>
            <a:r>
              <a:rPr>
                <a:solidFill>
                  <a:srgbClr val="00627A"/>
                </a:solidFill>
              </a:rPr>
              <a:t>wearRedBlueSuitWhenAtWork</a:t>
            </a:r>
            <a:r>
              <a:rPr>
                <a:solidFill>
                  <a:srgbClr val="080808"/>
                </a:solidFill>
              </a:rPr>
              <a:t>() {</a:t>
            </a:r>
            <a:endParaRPr>
              <a:solidFill>
                <a:srgbClr val="080808"/>
              </a:solidFill>
            </a:endParaRP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    ...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   }</a:t>
            </a:r>
          </a:p>
          <a:p>
            <a:pPr marL="0">
              <a:spcBef>
                <a:spcPts val="300"/>
              </a:spcBef>
              <a:defRPr sz="1600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pPr>
            <a:r>
              <a:t>}</a:t>
            </a:r>
          </a:p>
        </p:txBody>
      </p:sp>
      <p:sp>
        <p:nvSpPr>
          <p:cNvPr id="336" name="Google Shape;159;p36"/>
          <p:cNvSpPr txBox="1"/>
          <p:nvPr>
            <p:ph type="title"/>
          </p:nvPr>
        </p:nvSpPr>
        <p:spPr>
          <a:xfrm>
            <a:off x="971602" y="411956"/>
            <a:ext cx="7200901" cy="594002"/>
          </a:xfrm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pic>
        <p:nvPicPr>
          <p:cNvPr id="337" name="Google Shape;160;p36" descr="Google Shape;160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5149" y="3992150"/>
            <a:ext cx="1043351" cy="10433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Объект 2"/>
          <p:cNvSpPr txBox="1"/>
          <p:nvPr>
            <p:ph type="body" idx="1"/>
          </p:nvPr>
        </p:nvSpPr>
        <p:spPr>
          <a:xfrm>
            <a:off x="971549" y="1221584"/>
            <a:ext cx="7200851" cy="3509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class </a:t>
            </a:r>
            <a:r>
              <a:rPr>
                <a:solidFill>
                  <a:srgbClr val="00007F"/>
                </a:solidFill>
              </a:rPr>
              <a:t>TestSupermanShould</a:t>
            </a:r>
            <a:r>
              <a:rPr>
                <a:solidFill>
                  <a:srgbClr val="4A8FAC"/>
                </a:solidFill>
              </a:rPr>
              <a:t>:</a:t>
            </a:r>
          </a:p>
          <a:p>
            <a:pPr lvl="1" marL="0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test_save_kitten_from_tree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20405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superman.</a:t>
            </a:r>
            <a:r>
              <a:rPr>
                <a:solidFill>
                  <a:srgbClr val="2B91AF"/>
                </a:solidFill>
              </a:rPr>
              <a:t>act()</a:t>
            </a: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7F"/>
                </a:solidFill>
              </a:rPr>
              <a:t>assert</a:t>
            </a:r>
            <a:r>
              <a:t> kitten.</a:t>
            </a:r>
            <a:r>
              <a:rPr>
                <a:solidFill>
                  <a:srgbClr val="2B91AF"/>
                </a:solidFill>
              </a:rPr>
              <a:t>is_save</a:t>
            </a:r>
            <a:endParaRPr>
              <a:solidFill>
                <a:srgbClr val="2B91AF"/>
              </a:solidFill>
            </a:endParaRPr>
          </a:p>
          <a:p>
            <a:pPr lvl="1" marL="0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0" indent="681667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def </a:t>
            </a:r>
            <a:r>
              <a:rPr>
                <a:solidFill>
                  <a:srgbClr val="2B91AF"/>
                </a:solidFill>
              </a:rPr>
              <a:t>test_wear_red_blue_suit_when_at_work</a:t>
            </a:r>
            <a:r>
              <a:rPr>
                <a:solidFill>
                  <a:srgbClr val="0000F4"/>
                </a:solidFill>
              </a:rPr>
              <a:t>(self)</a:t>
            </a:r>
            <a:r>
              <a:rPr>
                <a:solidFill>
                  <a:srgbClr val="2B91AF"/>
                </a:solidFill>
              </a:rPr>
              <a:t>:</a:t>
            </a:r>
            <a:endParaRPr>
              <a:solidFill>
                <a:srgbClr val="2B91AF"/>
              </a:solidFill>
            </a:endParaRP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2" marL="0" indent="1123865">
              <a:lnSpc>
                <a:spcPct val="80000"/>
              </a:lnSpc>
              <a:spcBef>
                <a:spcPts val="300"/>
              </a:spcBef>
              <a:buSzTx/>
              <a:buNone/>
              <a:defRPr sz="160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sp>
        <p:nvSpPr>
          <p:cNvPr id="342" name="Заголовок 1"/>
          <p:cNvSpPr txBox="1"/>
          <p:nvPr>
            <p:ph type="title"/>
          </p:nvPr>
        </p:nvSpPr>
        <p:spPr>
          <a:xfrm>
            <a:off x="971602" y="411957"/>
            <a:ext cx="7200800" cy="594123"/>
          </a:xfrm>
          <a:prstGeom prst="rect">
            <a:avLst/>
          </a:prstGeom>
        </p:spPr>
        <p:txBody>
          <a:bodyPr/>
          <a:lstStyle/>
          <a:p>
            <a:pPr/>
            <a:r>
              <a:t>Тесты как спецификация</a:t>
            </a:r>
          </a:p>
        </p:txBody>
      </p:sp>
      <p:pic>
        <p:nvPicPr>
          <p:cNvPr id="343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9798" y="3879679"/>
            <a:ext cx="809626" cy="8096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166;p37"/>
          <p:cNvSpPr txBox="1"/>
          <p:nvPr>
            <p:ph type="body" idx="1"/>
          </p:nvPr>
        </p:nvSpPr>
        <p:spPr>
          <a:xfrm>
            <a:off x="971550" y="1221585"/>
            <a:ext cx="7200849" cy="2700335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rrange</a:t>
            </a:r>
            <a:endParaRPr>
              <a:solidFill>
                <a:srgbClr val="000000"/>
              </a:solidFill>
            </a:endParaRPr>
          </a:p>
          <a:p>
            <a:pPr marL="0">
              <a:spcBef>
                <a:spcPts val="70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ct</a:t>
            </a:r>
            <a:endParaRPr>
              <a:solidFill>
                <a:srgbClr val="000000"/>
              </a:solidFill>
            </a:endParaRPr>
          </a:p>
          <a:p>
            <a:pPr marL="0">
              <a:spcBef>
                <a:spcPts val="700"/>
              </a:spcBef>
              <a:defRPr sz="3300">
                <a:solidFill>
                  <a:srgbClr val="D94440"/>
                </a:solidFill>
              </a:defRPr>
            </a:pPr>
            <a:r>
              <a:t>A</a:t>
            </a:r>
            <a:r>
              <a:rPr>
                <a:solidFill>
                  <a:srgbClr val="000000"/>
                </a:solidFill>
              </a:rPr>
              <a:t>ssert</a:t>
            </a:r>
          </a:p>
        </p:txBody>
      </p:sp>
      <p:sp>
        <p:nvSpPr>
          <p:cNvPr id="348" name="Google Shape;167;p3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ПРАВИЛЬНАЯ СТРУКТУРА ТЕСТА</a:t>
            </a:r>
          </a:p>
        </p:txBody>
      </p:sp>
      <p:grpSp>
        <p:nvGrpSpPr>
          <p:cNvPr id="351" name="Google Shape;168;p37"/>
          <p:cNvGrpSpPr/>
          <p:nvPr/>
        </p:nvGrpSpPr>
        <p:grpSpPr>
          <a:xfrm>
            <a:off x="971549" y="4137662"/>
            <a:ext cx="4465589" cy="804284"/>
            <a:chOff x="0" y="0"/>
            <a:chExt cx="4465587" cy="804283"/>
          </a:xfrm>
        </p:grpSpPr>
        <p:sp>
          <p:nvSpPr>
            <p:cNvPr id="349" name="Google Shape;169;p37"/>
            <p:cNvSpPr txBox="1"/>
            <p:nvPr/>
          </p:nvSpPr>
          <p:spPr>
            <a:xfrm>
              <a:off x="520300" y="100733"/>
              <a:ext cx="3945288" cy="703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lvl1pPr>
            </a:lstStyle>
            <a:p>
              <a:pPr/>
              <a:r>
                <a:t>SAMPLES / AAA / ZIP_SHOULD.CS</a:t>
              </a:r>
            </a:p>
          </p:txBody>
        </p:sp>
        <p:pic>
          <p:nvPicPr>
            <p:cNvPr id="350" name="Google Shape;170;p37" descr="Google Shape;170;p37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86001" cy="59388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352" name="Google Shape;171;p37" descr="Google Shape;171;p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20440" y="1205096"/>
            <a:ext cx="678519" cy="878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Google Shape;172;p37" descr="Google Shape;172;p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41174" y="1756542"/>
            <a:ext cx="1414536" cy="142882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6" name="Google Shape;173;p37"/>
          <p:cNvGrpSpPr/>
          <p:nvPr/>
        </p:nvGrpSpPr>
        <p:grpSpPr>
          <a:xfrm>
            <a:off x="3324904" y="1262954"/>
            <a:ext cx="1757190" cy="3228780"/>
            <a:chOff x="0" y="0"/>
            <a:chExt cx="1757189" cy="3228778"/>
          </a:xfrm>
        </p:grpSpPr>
        <p:pic>
          <p:nvPicPr>
            <p:cNvPr id="354" name="Google Shape;174;p37" descr="Google Shape;174;p37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1695536" cy="18902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5" name="Google Shape;175;p37"/>
            <p:cNvSpPr txBox="1"/>
            <p:nvPr/>
          </p:nvSpPr>
          <p:spPr>
            <a:xfrm>
              <a:off x="844415" y="1890228"/>
              <a:ext cx="912775" cy="1338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r>
                <a:t>S</a:t>
              </a:r>
              <a:r>
                <a:rPr>
                  <a:solidFill>
                    <a:srgbClr val="000000"/>
                  </a:solidFill>
                </a:rPr>
                <a:t>ystem</a:t>
              </a:r>
              <a:endParaRPr sz="1100"/>
            </a:p>
            <a:p>
              <a:pPr>
                <a:defRPr sz="2100">
                  <a:solidFill>
                    <a:srgbClr val="D9444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defRPr>
              </a:pPr>
              <a:r>
                <a:t>U</a:t>
              </a:r>
              <a:r>
                <a:rPr>
                  <a:solidFill>
                    <a:srgbClr val="000000"/>
                  </a:solidFill>
                </a:rPr>
                <a:t>nder</a:t>
              </a:r>
              <a:br>
                <a:rPr>
                  <a:solidFill>
                    <a:srgbClr val="000000"/>
                  </a:solidFill>
                </a:rPr>
              </a:br>
              <a:r>
                <a:t>T</a:t>
              </a:r>
              <a:r>
                <a:rPr>
                  <a:solidFill>
                    <a:srgbClr val="000000"/>
                  </a:solidFill>
                </a:rPr>
                <a:t>est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6" grpId="3"/>
      <p:bldP build="whole" bldLvl="1" animBg="1" rev="0" advAuto="0" spid="353" grpId="4"/>
      <p:bldP build="whole" bldLvl="1" animBg="1" rev="0" advAuto="0" spid="352" grpId="2"/>
      <p:bldP build="whole" bldLvl="1" animBg="1" rev="0" advAuto="0" spid="351" grpId="5"/>
      <p:bldP build="p" bldLvl="1" animBg="1" rev="0" advAuto="0" spid="34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181;p38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Что должно быть в имени теста?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 startAt="1"/>
            </a:pPr>
            <a:r>
              <a:t>Conditions: preconditions, input, state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 startAt="1"/>
            </a:pPr>
            <a:r>
              <a:t>System Under Test: class name, method name</a:t>
            </a:r>
          </a:p>
          <a:p>
            <a:pPr marL="381000" indent="-381000">
              <a:buClr>
                <a:srgbClr val="D94440"/>
              </a:buClr>
              <a:buSzPts val="2400"/>
              <a:buAutoNum type="arabicPeriod" startAt="1"/>
            </a:pPr>
            <a:r>
              <a:t>Expected behaviour / Requirement to check</a:t>
            </a:r>
          </a:p>
          <a:p>
            <a:pPr marL="0"/>
          </a:p>
          <a:p>
            <a:pPr marL="0">
              <a:spcBef>
                <a:spcPts val="400"/>
              </a:spcBef>
              <a:defRPr sz="2100" u="sng">
                <a:solidFill>
                  <a:srgbClr val="0070C0"/>
                </a:solidFill>
              </a:defRPr>
            </a:pPr>
            <a:r>
              <a: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https://dzone.com/articles/7-popular-unit-test-naming</a:t>
            </a:r>
          </a:p>
        </p:txBody>
      </p:sp>
      <p:sp>
        <p:nvSpPr>
          <p:cNvPr id="361" name="Google Shape;182;p3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188;p39"/>
          <p:cNvSpPr txBox="1"/>
          <p:nvPr>
            <p:ph type="body" idx="1"/>
          </p:nvPr>
        </p:nvSpPr>
        <p:spPr>
          <a:xfrm>
            <a:off x="971550" y="1221584"/>
            <a:ext cx="7200849" cy="3509963"/>
          </a:xfrm>
          <a:prstGeom prst="rect">
            <a:avLst/>
          </a:prstGeom>
        </p:spPr>
        <p:txBody>
          <a:bodyPr/>
          <a:lstStyle/>
          <a:p>
            <a:pPr marL="0">
              <a:spcBef>
                <a:spcPts val="0"/>
              </a:spcBef>
            </a:pPr>
            <a:r>
              <a:t>ParserTests.TestParse</a:t>
            </a:r>
            <a:r>
              <a:rPr>
                <a:solidFill>
                  <a:srgbClr val="D94440"/>
                </a:solidFill>
              </a:rPr>
              <a:t>?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ParserTests.Parse_Fails</a:t>
            </a:r>
            <a:r>
              <a:rPr>
                <a:solidFill>
                  <a:srgbClr val="D94440"/>
                </a:solidFill>
              </a:rPr>
              <a:t>?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ParserTests.Parse_BigNumbers</a:t>
            </a:r>
            <a:r>
              <a:rPr>
                <a:solidFill>
                  <a:srgbClr val="D94440"/>
                </a:solidFill>
              </a:rPr>
              <a:t>?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ParserTests.Parse_NumbersGreaterThanMaxInt</a:t>
            </a:r>
            <a:r>
              <a:rPr>
                <a:solidFill>
                  <a:srgbClr val="D94440"/>
                </a:solidFill>
              </a:rPr>
              <a:t>?</a:t>
            </a:r>
            <a:endParaRPr>
              <a:solidFill>
                <a:srgbClr val="D94440"/>
              </a:solidFill>
            </a:endParaRPr>
          </a:p>
          <a:p>
            <a:pPr marL="0"/>
            <a:r>
              <a:t>ParserTests.Fail_OnNegativeNumbers</a:t>
            </a:r>
            <a:r>
              <a:rPr>
                <a:solidFill>
                  <a:srgbClr val="D94440"/>
                </a:solidFill>
              </a:rPr>
              <a:t>?</a:t>
            </a:r>
          </a:p>
        </p:txBody>
      </p:sp>
      <p:sp>
        <p:nvSpPr>
          <p:cNvPr id="366" name="Google Shape;189;p39"/>
          <p:cNvSpPr txBox="1"/>
          <p:nvPr>
            <p:ph type="title"/>
          </p:nvPr>
        </p:nvSpPr>
        <p:spPr>
          <a:xfrm>
            <a:off x="971602" y="411956"/>
            <a:ext cx="7200801" cy="594123"/>
          </a:xfrm>
          <a:prstGeom prst="rect">
            <a:avLst/>
          </a:prstGeom>
        </p:spPr>
        <p:txBody>
          <a:bodyPr/>
          <a:lstStyle/>
          <a:p>
            <a:pPr/>
            <a:r>
              <a:t>ИМЯ ТЕСТА КАК СПЕЦИФИКАЦИЯ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6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