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52"/>
  </p:notesMasterIdLst>
  <p:sldIdLst>
    <p:sldId id="385" r:id="rId3"/>
    <p:sldId id="370" r:id="rId4"/>
    <p:sldId id="394" r:id="rId5"/>
    <p:sldId id="392" r:id="rId6"/>
    <p:sldId id="393" r:id="rId7"/>
    <p:sldId id="396" r:id="rId8"/>
    <p:sldId id="356" r:id="rId9"/>
    <p:sldId id="357" r:id="rId10"/>
    <p:sldId id="358" r:id="rId11"/>
    <p:sldId id="395" r:id="rId12"/>
    <p:sldId id="398" r:id="rId13"/>
    <p:sldId id="375" r:id="rId14"/>
    <p:sldId id="390" r:id="rId15"/>
    <p:sldId id="382" r:id="rId16"/>
    <p:sldId id="401" r:id="rId17"/>
    <p:sldId id="402" r:id="rId18"/>
    <p:sldId id="411" r:id="rId19"/>
    <p:sldId id="413" r:id="rId20"/>
    <p:sldId id="400" r:id="rId21"/>
    <p:sldId id="408" r:id="rId22"/>
    <p:sldId id="409" r:id="rId23"/>
    <p:sldId id="377" r:id="rId24"/>
    <p:sldId id="378" r:id="rId25"/>
    <p:sldId id="414" r:id="rId26"/>
    <p:sldId id="416" r:id="rId27"/>
    <p:sldId id="415" r:id="rId28"/>
    <p:sldId id="379" r:id="rId29"/>
    <p:sldId id="361" r:id="rId30"/>
    <p:sldId id="362" r:id="rId31"/>
    <p:sldId id="366" r:id="rId32"/>
    <p:sldId id="367" r:id="rId33"/>
    <p:sldId id="365" r:id="rId34"/>
    <p:sldId id="368" r:id="rId35"/>
    <p:sldId id="405" r:id="rId36"/>
    <p:sldId id="406" r:id="rId37"/>
    <p:sldId id="380" r:id="rId38"/>
    <p:sldId id="407" r:id="rId39"/>
    <p:sldId id="419" r:id="rId40"/>
    <p:sldId id="417" r:id="rId41"/>
    <p:sldId id="429" r:id="rId42"/>
    <p:sldId id="428" r:id="rId43"/>
    <p:sldId id="427" r:id="rId44"/>
    <p:sldId id="425" r:id="rId45"/>
    <p:sldId id="430" r:id="rId46"/>
    <p:sldId id="431" r:id="rId47"/>
    <p:sldId id="432" r:id="rId48"/>
    <p:sldId id="433" r:id="rId49"/>
    <p:sldId id="420" r:id="rId50"/>
    <p:sldId id="421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D05A2066-D95E-4F81-B8C9-F05EA10A3EE0}">
          <p14:sldIdLst>
            <p14:sldId id="385"/>
            <p14:sldId id="370"/>
            <p14:sldId id="394"/>
            <p14:sldId id="392"/>
            <p14:sldId id="393"/>
          </p14:sldIdLst>
        </p14:section>
        <p14:section name="Неизменяемые типы" id="{53E07480-7021-4B11-ABE4-9596553F1434}">
          <p14:sldIdLst>
            <p14:sldId id="396"/>
            <p14:sldId id="356"/>
            <p14:sldId id="357"/>
            <p14:sldId id="358"/>
            <p14:sldId id="395"/>
            <p14:sldId id="398"/>
          </p14:sldIdLst>
        </p14:section>
        <p14:section name="Чистые функции" id="{BE9636D1-BC3A-492C-B99F-C74DD86D78D6}">
          <p14:sldIdLst>
            <p14:sldId id="375"/>
            <p14:sldId id="390"/>
            <p14:sldId id="382"/>
          </p14:sldIdLst>
        </p14:section>
        <p14:section name="Зависимости" id="{17A28DF6-E288-49CA-880A-989F57308242}">
          <p14:sldIdLst>
            <p14:sldId id="401"/>
            <p14:sldId id="402"/>
            <p14:sldId id="411"/>
            <p14:sldId id="413"/>
          </p14:sldIdLst>
        </p14:section>
        <p14:section name="Тестирование" id="{43B47709-5554-44E0-A63E-9F0DC50DD3D9}">
          <p14:sldIdLst>
            <p14:sldId id="400"/>
            <p14:sldId id="408"/>
            <p14:sldId id="409"/>
          </p14:sldIdLst>
        </p14:section>
        <p14:section name="Понятность и декомпозиция" id="{79D72582-B965-4576-AF65-A6186F9758D8}">
          <p14:sldIdLst>
            <p14:sldId id="377"/>
            <p14:sldId id="378"/>
            <p14:sldId id="414"/>
            <p14:sldId id="416"/>
            <p14:sldId id="415"/>
          </p14:sldIdLst>
        </p14:section>
        <p14:section name="Обработка ошибок" id="{9A9A0ECA-AF7E-4F34-B4D7-D6EFB5806253}">
          <p14:sldIdLst>
            <p14:sldId id="379"/>
            <p14:sldId id="361"/>
            <p14:sldId id="362"/>
            <p14:sldId id="366"/>
            <p14:sldId id="367"/>
          </p14:sldIdLst>
        </p14:section>
        <p14:section name="ErrorHandling" id="{EFF99B99-4CAE-4000-A025-53A77501BB08}">
          <p14:sldIdLst>
            <p14:sldId id="365"/>
            <p14:sldId id="368"/>
            <p14:sldId id="405"/>
            <p14:sldId id="406"/>
          </p14:sldIdLst>
        </p14:section>
        <p14:section name="FileSenderRailway" id="{0314D386-D6BF-468F-AAE9-57890BAABE2F}">
          <p14:sldIdLst>
            <p14:sldId id="380"/>
            <p14:sldId id="407"/>
          </p14:sldIdLst>
        </p14:section>
        <p14:section name="Монада" id="{DB35B7E0-824B-45F1-A95A-9DE737037F4E}">
          <p14:sldIdLst>
            <p14:sldId id="419"/>
            <p14:sldId id="417"/>
            <p14:sldId id="429"/>
            <p14:sldId id="428"/>
            <p14:sldId id="427"/>
            <p14:sldId id="425"/>
            <p14:sldId id="430"/>
            <p14:sldId id="431"/>
            <p14:sldId id="432"/>
            <p14:sldId id="433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2B91AF"/>
    <a:srgbClr val="0000FF"/>
    <a:srgbClr val="00007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5853" autoAdjust="0"/>
  </p:normalViewPr>
  <p:slideViewPr>
    <p:cSldViewPr snapToGrid="0">
      <p:cViewPr varScale="1">
        <p:scale>
          <a:sx n="65" d="100"/>
          <a:sy n="65" d="100"/>
        </p:scale>
        <p:origin x="1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Value-</a:t>
            </a:r>
            <a:r>
              <a:rPr lang="ru-RU" dirty="0"/>
              <a:t>объекты</a:t>
            </a:r>
            <a:r>
              <a:rPr lang="ru-RU" baseline="0" dirty="0"/>
              <a:t> отражают предметную область</a:t>
            </a:r>
            <a:endParaRPr lang="en-US" baseline="0" dirty="0"/>
          </a:p>
          <a:p>
            <a:r>
              <a:rPr lang="ru-RU" baseline="0" dirty="0"/>
              <a:t>Функции Высшего Порядка вместо </a:t>
            </a:r>
            <a:r>
              <a:rPr lang="en-US" baseline="0" dirty="0"/>
              <a:t>DI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кода</a:t>
            </a:r>
            <a:r>
              <a:rPr lang="ru-RU" baseline="0" dirty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</a:t>
            </a:r>
            <a:r>
              <a:rPr lang="ru-RU" dirty="0"/>
              <a:t> 6</a:t>
            </a:r>
            <a:r>
              <a:rPr lang="ru-RU" baseline="0" dirty="0"/>
              <a:t> придется написать ещё и конструктор.</a:t>
            </a:r>
          </a:p>
          <a:p>
            <a:endParaRPr lang="ru-RU" baseline="0" dirty="0"/>
          </a:p>
          <a:p>
            <a:r>
              <a:rPr lang="ru-RU" baseline="0" dirty="0"/>
              <a:t>Не решили проблему с повтором списка параметров конструктора в </a:t>
            </a:r>
            <a:r>
              <a:rPr lang="en-US" baseline="0" dirty="0"/>
              <a:t>Feed</a:t>
            </a:r>
            <a:r>
              <a:rPr lang="ru-RU" baseline="0" dirty="0"/>
              <a:t>. Если будут ещё параметры кроме </a:t>
            </a:r>
            <a:r>
              <a:rPr lang="en-US" baseline="0" dirty="0"/>
              <a:t>Name</a:t>
            </a:r>
            <a:r>
              <a:rPr lang="ru-RU" baseline="0" dirty="0"/>
              <a:t> и ещё методы для модификации, то везде придется </a:t>
            </a:r>
            <a:r>
              <a:rPr lang="ru-RU" baseline="0" dirty="0" err="1"/>
              <a:t>копипастить</a:t>
            </a:r>
            <a:r>
              <a:rPr lang="ru-RU" baseline="0" dirty="0"/>
              <a:t> </a:t>
            </a:r>
            <a:r>
              <a:rPr lang="ru-RU" baseline="0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7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нужны</a:t>
            </a:r>
            <a:r>
              <a:rPr lang="ru-RU" baseline="0" dirty="0"/>
              <a:t> данные – значит надо делать запросы </a:t>
            </a:r>
            <a:r>
              <a:rPr lang="en-US" baseline="0" dirty="0"/>
              <a:t>(Query)</a:t>
            </a:r>
          </a:p>
          <a:p>
            <a:r>
              <a:rPr lang="ru-RU" baseline="0" dirty="0"/>
              <a:t>Функция возвращает результат. Побочные действия можно оформить в виде команды </a:t>
            </a:r>
            <a:r>
              <a:rPr lang="en-US" baseline="0" dirty="0"/>
              <a:t>(Command)</a:t>
            </a:r>
            <a:r>
              <a:rPr lang="ru-RU" baseline="0" dirty="0"/>
              <a:t> и выполнить в зоне </a:t>
            </a:r>
            <a:r>
              <a:rPr lang="en-US" baseline="0" dirty="0"/>
              <a:t>Side-</a:t>
            </a:r>
            <a:r>
              <a:rPr lang="ru-RU" baseline="0" dirty="0"/>
              <a:t>эффектов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83773972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5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5912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458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16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606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66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84717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71112168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890564991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1029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99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45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4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40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25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691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7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2051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979790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583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395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https://github.com/kontur-courses/</a:t>
            </a:r>
            <a:r>
              <a:rPr lang="en-US" b="1" dirty="0">
                <a:hlinkClick r:id="rId2"/>
              </a:rPr>
              <a:t>fp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55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ImmutableArray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ImmutableHashSet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ImmutableList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ImmutableQueue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ImmutableStack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algn="r"/>
            <a:r>
              <a:rPr lang="en-US" sz="3600" dirty="0">
                <a:latin typeface="+mn-lt"/>
              </a:rPr>
              <a:t>Get from </a:t>
            </a:r>
            <a:r>
              <a:rPr lang="en-US" sz="3600" dirty="0" err="1">
                <a:latin typeface="+mn-lt"/>
              </a:rPr>
              <a:t>NuGet</a:t>
            </a:r>
            <a:r>
              <a:rPr lang="en-US" sz="3600" dirty="0">
                <a:latin typeface="+mn-lt"/>
              </a:rPr>
              <a:t>!</a:t>
            </a:r>
            <a:endParaRPr lang="en-US" sz="2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System.Collections.Immutable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err="1"/>
              <a:t>NullReferenceException</a:t>
            </a:r>
            <a:endParaRPr lang="en-US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struct</a:t>
            </a:r>
            <a:r>
              <a:rPr lang="en-US" dirty="0"/>
              <a:t> NEVER THROWS…</a:t>
            </a:r>
          </a:p>
        </p:txBody>
      </p:sp>
    </p:spTree>
    <p:extLst>
      <p:ext uri="{BB962C8B-B14F-4D97-AF65-F5344CB8AC3E}">
        <p14:creationId xmlns:p14="http://schemas.microsoft.com/office/powerpoint/2010/main" val="26324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может быть чистым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095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Side-</a:t>
              </a:r>
              <a:r>
                <a:rPr lang="ru-RU" sz="3200" dirty="0">
                  <a:solidFill>
                    <a:schemeClr val="bg1"/>
                  </a:solidFill>
                </a:rPr>
                <a:t>эффекты</a:t>
              </a:r>
            </a:p>
          </p:txBody>
        </p:sp>
      </p:grpSp>
      <p:sp>
        <p:nvSpPr>
          <p:cNvPr id="4" name="Овал 3"/>
          <p:cNvSpPr/>
          <p:nvPr/>
        </p:nvSpPr>
        <p:spPr>
          <a:xfrm>
            <a:off x="3849823" y="1182821"/>
            <a:ext cx="4492358" cy="449235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Логика</a:t>
            </a:r>
            <a:br>
              <a:rPr lang="ru-RU" sz="3600" dirty="0"/>
            </a:br>
            <a:r>
              <a:rPr lang="ru-RU" sz="3600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ПоставщикДанных</a:t>
            </a:r>
            <a:r>
              <a:rPr lang="ru-RU" dirty="0"/>
              <a:t> →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ПолучательРезультата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dirty="0"/>
              <a:t>→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внешних зависимостей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926368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79306" y="2752159"/>
            <a:ext cx="4817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БД</a:t>
            </a:r>
          </a:p>
          <a:p>
            <a:r>
              <a:rPr lang="ru-RU" sz="2800" dirty="0"/>
              <a:t>Файловая система</a:t>
            </a:r>
          </a:p>
          <a:p>
            <a:r>
              <a:rPr lang="en-US" sz="2800" dirty="0"/>
              <a:t>Http-</a:t>
            </a:r>
            <a:r>
              <a:rPr lang="ru-RU" sz="2800" dirty="0"/>
              <a:t>клиент</a:t>
            </a:r>
          </a:p>
          <a:p>
            <a:r>
              <a:rPr lang="ru-RU" sz="2800" dirty="0"/>
              <a:t>Пользователь</a:t>
            </a:r>
          </a:p>
          <a:p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466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296000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7" name="Стрелка: вправо 6"/>
          <p:cNvSpPr/>
          <p:nvPr/>
        </p:nvSpPr>
        <p:spPr>
          <a:xfrm>
            <a:off x="3648324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: вправо 7"/>
          <p:cNvSpPr/>
          <p:nvPr/>
        </p:nvSpPr>
        <p:spPr>
          <a:xfrm>
            <a:off x="7568120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68647" y="2967603"/>
            <a:ext cx="1834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Command</a:t>
            </a:r>
          </a:p>
          <a:p>
            <a:r>
              <a:rPr lang="en-US" sz="2800" dirty="0"/>
              <a:t>Output</a:t>
            </a:r>
          </a:p>
          <a:p>
            <a:r>
              <a:rPr lang="en-US" sz="2800" dirty="0"/>
              <a:t>Write</a:t>
            </a:r>
          </a:p>
          <a:p>
            <a:r>
              <a:rPr lang="en-US" sz="2800" dirty="0"/>
              <a:t>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6099" y="2967603"/>
            <a:ext cx="11592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Query</a:t>
            </a:r>
          </a:p>
          <a:p>
            <a:r>
              <a:rPr lang="en-US" sz="2800" dirty="0"/>
              <a:t>Input</a:t>
            </a:r>
          </a:p>
          <a:p>
            <a:r>
              <a:rPr lang="en-US" sz="2800" dirty="0"/>
              <a:t>Read</a:t>
            </a:r>
          </a:p>
          <a:p>
            <a:r>
              <a:rPr lang="en-US" sz="28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81077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 Высшего Порядка вместо </a:t>
            </a:r>
            <a:r>
              <a:rPr lang="en-US" dirty="0"/>
              <a:t>DI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Побочные эффекты примешиваются </a:t>
            </a:r>
            <a:br>
              <a:rPr lang="ru-RU" dirty="0"/>
            </a:br>
            <a:r>
              <a:rPr lang="ru-RU" dirty="0"/>
              <a:t>к чистым ФВП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Стиль</a:t>
            </a:r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: вправо 7"/>
          <p:cNvSpPr/>
          <p:nvPr/>
        </p:nvSpPr>
        <p:spPr>
          <a:xfrm>
            <a:off x="3699855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: вправо 6"/>
          <p:cNvSpPr/>
          <p:nvPr/>
        </p:nvSpPr>
        <p:spPr>
          <a:xfrm>
            <a:off x="7513741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Unit Testing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46002" y="2978998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673" y="313661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4275" y="3136611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7673" y="3739998"/>
            <a:ext cx="2837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Values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2687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906490" y="2079225"/>
            <a:ext cx="3600000" cy="3600000"/>
            <a:chOff x="4296000" y="1629000"/>
            <a:chExt cx="3600000" cy="3600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745999" y="2079000"/>
              <a:ext cx="2700002" cy="2700000"/>
              <a:chOff x="4746000" y="2978998"/>
              <a:chExt cx="2700002" cy="270000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4746002" y="29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1</a:t>
                </a: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4746002" y="38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2</a:t>
                </a: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746000" y="47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3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096064" y="3120273"/>
            <a:ext cx="4800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~1-2 </a:t>
            </a:r>
            <a:r>
              <a:rPr lang="ru-RU" sz="2800" dirty="0"/>
              <a:t>интеграционных теста</a:t>
            </a:r>
            <a:br>
              <a:rPr lang="ru-RU" sz="2800" dirty="0"/>
            </a:br>
            <a:r>
              <a:rPr lang="ru-RU" sz="2800" dirty="0"/>
              <a:t>с использованием тестовых заглушек или полноценной реализации</a:t>
            </a:r>
          </a:p>
        </p:txBody>
      </p:sp>
      <p:sp>
        <p:nvSpPr>
          <p:cNvPr id="14" name="Стрелка: вправо 13"/>
          <p:cNvSpPr/>
          <p:nvPr/>
        </p:nvSpPr>
        <p:spPr>
          <a:xfrm>
            <a:off x="1277713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право 14"/>
          <p:cNvSpPr/>
          <p:nvPr/>
        </p:nvSpPr>
        <p:spPr>
          <a:xfrm>
            <a:off x="5156861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 и декомпозиция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&lt;100;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latin typeface="Consolas" panose="020B0609020204030204" pitchFamily="49" charset="0"/>
              </a:rPr>
              <a:t>.Range</a:t>
            </a:r>
            <a:r>
              <a:rPr lang="en-US" dirty="0">
                <a:latin typeface="Consolas" panose="020B0609020204030204" pitchFamily="49" charset="0"/>
              </a:rPr>
              <a:t>(0, 100)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.Count(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помогает писать код, который читается как объясняется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 обеспечивают видимость потока данных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разделяется на функции, имеющие смысл в предметной области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позволяет отделать код предметной области от кода движка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3" y="3063064"/>
            <a:ext cx="7232073" cy="2851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Повторно используемый код</a:t>
            </a:r>
            <a:br>
              <a:rPr lang="ru-RU" sz="3600" dirty="0"/>
            </a:br>
            <a:r>
              <a:rPr lang="ru-RU" sz="2800" dirty="0"/>
              <a:t>(инфраструктура, предметная область)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2032284"/>
            <a:ext cx="7232072" cy="1025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Декларативная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363347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Логика, основанная на исключениях — хрупкая из-за своей </a:t>
            </a:r>
            <a:r>
              <a:rPr lang="ru-RU" dirty="0" err="1"/>
              <a:t>неявности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Компилятор не контролирует ошибки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Программисту сложно заметить ошибку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T </a:t>
            </a:r>
            <a:r>
              <a:rPr lang="en-US" sz="2400" dirty="0" err="1">
                <a:latin typeface="Consolas" panose="020B0609020204030204" pitchFamily="49" charset="0"/>
              </a:rPr>
              <a:t>GetValueOrThrow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исключениям</a:t>
            </a: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24" y="1628775"/>
            <a:ext cx="3616952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8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ReadAllBytes</a:t>
            </a:r>
            <a:r>
              <a:rPr lang="en-US" sz="2400" dirty="0">
                <a:latin typeface="Consolas" panose="020B06090202040302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(content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latin typeface="Consolas" panose="020B0609020204030204" pitchFamily="49" charset="0"/>
              </a:rPr>
              <a:t>(content))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(doc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(doc))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(docV2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latin typeface="Consolas" panose="020B0609020204030204" pitchFamily="49" charset="0"/>
              </a:rPr>
              <a:t>(filename, docV2))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OnFail</a:t>
            </a:r>
            <a:r>
              <a:rPr lang="en-US" sz="2400" dirty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00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$"Error {</a:t>
            </a:r>
            <a:r>
              <a:rPr lang="en-US" sz="2400" dirty="0" err="1">
                <a:latin typeface="Consolas" panose="020B0609020204030204" pitchFamily="49" charset="0"/>
              </a:rPr>
              <a:t>r.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&amp; </a:t>
            </a:r>
            <a:r>
              <a:rPr lang="en-US" dirty="0" err="1"/>
              <a:t>OnFail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Явность неудачного исхода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нужны </a:t>
            </a:r>
            <a:r>
              <a:rPr lang="ru-RU" dirty="0" err="1"/>
              <a:t>перевыбросы</a:t>
            </a:r>
            <a:r>
              <a:rPr lang="ru-RU" dirty="0"/>
              <a:t> с правильным типом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Сложнее забыть обработать исключение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f(a)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g(b)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h(a, c)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X.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(a =&gt; f(a), (a, b)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=&gt;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{a, b})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(t =&gt; g(</a:t>
            </a:r>
            <a:r>
              <a:rPr lang="en-US" sz="2800" dirty="0" err="1">
                <a:latin typeface="Consolas" panose="020B0609020204030204" pitchFamily="49" charset="0"/>
              </a:rPr>
              <a:t>t.b</a:t>
            </a:r>
            <a:r>
              <a:rPr lang="en-US" sz="2800" dirty="0">
                <a:latin typeface="Consolas" panose="020B0609020204030204" pitchFamily="49" charset="0"/>
              </a:rPr>
              <a:t>), (c, t) =&gt; h(</a:t>
            </a:r>
            <a:r>
              <a:rPr lang="en-US" sz="2800" dirty="0" err="1">
                <a:latin typeface="Consolas" panose="020B0609020204030204" pitchFamily="49" charset="0"/>
              </a:rPr>
              <a:t>t.a</a:t>
            </a:r>
            <a:r>
              <a:rPr lang="en-US" sz="2800" dirty="0">
                <a:latin typeface="Consolas" panose="020B0609020204030204" pitchFamily="49" charset="0"/>
              </a:rPr>
              <a:t>, c))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</a:p>
          <a:p>
            <a:endParaRPr lang="ru-RU" sz="2400" dirty="0"/>
          </a:p>
          <a:p>
            <a:r>
              <a:rPr lang="ru-RU" dirty="0">
                <a:solidFill>
                  <a:schemeClr val="accent1"/>
                </a:solidFill>
              </a:rPr>
              <a:t>Часть 2</a:t>
            </a: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 err="1">
                <a:solidFill>
                  <a:schemeClr val="accent1"/>
                </a:solidFill>
              </a:rPr>
              <a:t>ResultQueryExpressionExtensions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ResultQueryExpression_Should.cs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148B1-5BF8-4FC7-BD53-131BC669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020"/>
                </a:solidFill>
                <a:effectLst/>
                <a:latin typeface="Fira Code"/>
              </a:rPr>
              <a:t>Expression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Обрабатывать ошибки можно явно, выстраивая вызовы методов в цепочки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Синтаксис </a:t>
            </a:r>
            <a:r>
              <a:rPr lang="en-US" dirty="0"/>
              <a:t>LINQ</a:t>
            </a:r>
            <a:r>
              <a:rPr lang="ru-RU" dirty="0"/>
              <a:t> можно использовать для создания цепочек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r>
              <a:rPr lang="ru-RU" dirty="0"/>
              <a:t> – это </a:t>
            </a:r>
            <a:r>
              <a:rPr lang="en-US" dirty="0"/>
              <a:t>struct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ErrorHandling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871330" y="1429432"/>
            <a:ext cx="8796670" cy="542856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Document </a:t>
            </a:r>
            <a:r>
              <a:rPr lang="ru-RU" sz="2800" dirty="0"/>
              <a:t>→</a:t>
            </a:r>
            <a:r>
              <a:rPr lang="en-US" sz="2800" dirty="0"/>
              <a:t> Immutable</a:t>
            </a:r>
          </a:p>
          <a:p>
            <a:pPr marL="514350" indent="-514350">
              <a:buAutoNum type="arabicPeriod"/>
            </a:pPr>
            <a:r>
              <a:rPr lang="ru-RU" sz="2800" dirty="0"/>
              <a:t>Отделить чистую функцию </a:t>
            </a:r>
            <a:r>
              <a:rPr lang="en-US" sz="2800" dirty="0" err="1"/>
              <a:t>PrepareFileToSend</a:t>
            </a:r>
            <a:r>
              <a:rPr lang="en-US" sz="2800" dirty="0"/>
              <a:t> </a:t>
            </a:r>
            <a:br>
              <a:rPr lang="ru-RU" sz="2800" dirty="0"/>
            </a:br>
            <a:r>
              <a:rPr lang="ru-RU" sz="2800" dirty="0"/>
              <a:t>от </a:t>
            </a:r>
            <a:r>
              <a:rPr lang="en-US" sz="2800" dirty="0"/>
              <a:t>Side-</a:t>
            </a:r>
            <a:r>
              <a:rPr lang="ru-RU" sz="2800" dirty="0"/>
              <a:t>эффектов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ru-RU" sz="2800" dirty="0"/>
              <a:t>Тесты на </a:t>
            </a:r>
            <a:r>
              <a:rPr lang="en-US" sz="2800" dirty="0" err="1"/>
              <a:t>PrepareFileToSend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ru-RU" sz="2800" dirty="0"/>
              <a:t>Логику на исключениях → </a:t>
            </a:r>
            <a:r>
              <a:rPr lang="en-US" sz="2800" dirty="0"/>
              <a:t>Result&lt;T&gt;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PrepareFileToSend</a:t>
            </a:r>
            <a:r>
              <a:rPr lang="ru-RU" sz="2800" dirty="0"/>
              <a:t> → декларативно</a:t>
            </a:r>
            <a:endParaRPr lang="en-US" dirty="0"/>
          </a:p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</a:rPr>
              <a:t>Можно и нужно менять интерфейсы зависимостей!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Пример </a:t>
            </a: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тестирования используются </a:t>
            </a:r>
            <a:r>
              <a:rPr lang="ru-RU" dirty="0" err="1"/>
              <a:t>моки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задают границу зоны чистых функций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5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Result&lt;Document&gt; </a:t>
            </a:r>
            <a:r>
              <a:rPr lang="en-US" sz="2000" dirty="0" err="1">
                <a:latin typeface="Consolas" panose="020B0609020204030204" pitchFamily="49" charset="0"/>
              </a:rPr>
              <a:t>PrepareFileToSend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FileContent</a:t>
            </a:r>
            <a:r>
              <a:rPr lang="en-US" sz="2000" dirty="0">
                <a:latin typeface="Consolas" panose="020B0609020204030204" pitchFamily="49" charset="0"/>
              </a:rPr>
              <a:t> file,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X509Certificate certificate)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recognizer.Recognize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ValidateFormatIsSupported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ValidateIsNotTooOld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doc.WithContent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cryptographer.Sign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certificate))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задаче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7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gulp.task</a:t>
            </a:r>
            <a:r>
              <a:rPr lang="en-US" dirty="0">
                <a:latin typeface="Consolas" panose="020B0609020204030204" pitchFamily="49" charset="0"/>
              </a:rPr>
              <a:t>('sync', function () {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gulp.src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/*.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('script.min.js')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uglify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gulp.dest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('../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js'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14512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Потокобезопасно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зависимостей / </a:t>
            </a:r>
            <a:r>
              <a:rPr lang="en-US" sz="2800" dirty="0"/>
              <a:t>boilerplate </a:t>
            </a:r>
            <a:r>
              <a:rPr lang="ru-RU" sz="2800" dirty="0"/>
              <a:t>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подвохов</a:t>
            </a:r>
            <a:r>
              <a:rPr lang="en-US" sz="2800" dirty="0"/>
              <a:t>, </a:t>
            </a:r>
            <a:r>
              <a:rPr lang="ru-RU" sz="2800" dirty="0"/>
              <a:t>проще</a:t>
            </a:r>
            <a:r>
              <a:rPr lang="en-US" sz="2800" dirty="0"/>
              <a:t> </a:t>
            </a:r>
            <a:r>
              <a:rPr lang="ru-RU" sz="2800" dirty="0"/>
              <a:t>доказывать свойства кода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Код читается, как объясняется</a:t>
            </a:r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71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800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916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</a:p>
        </p:txBody>
      </p:sp>
    </p:spTree>
    <p:extLst>
      <p:ext uri="{BB962C8B-B14F-4D97-AF65-F5344CB8AC3E}">
        <p14:creationId xmlns:p14="http://schemas.microsoft.com/office/powerpoint/2010/main" val="247738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868537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x*2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33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95469" y="379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x*2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3087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операции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7141" y="1646864"/>
            <a:ext cx="32409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Result.Ok</a:t>
            </a:r>
            <a:r>
              <a:rPr lang="en-US" sz="2000" dirty="0"/>
              <a:t>, </a:t>
            </a:r>
            <a:r>
              <a:rPr lang="en-US" sz="2000" dirty="0" err="1"/>
              <a:t>Result.Fail</a:t>
            </a:r>
            <a:endParaRPr lang="en-US" sz="2000" dirty="0"/>
          </a:p>
          <a:p>
            <a:r>
              <a:rPr lang="en-US" sz="2000" dirty="0"/>
              <a:t>Combine: 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7141" y="3408408"/>
            <a:ext cx="29001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Task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Task.FromResult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ContinueWith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7141" y="5169952"/>
            <a:ext cx="35589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 err="1">
                <a:solidFill>
                  <a:schemeClr val="accent1"/>
                </a:solidFill>
              </a:rPr>
              <a:t>IEnumerable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000" dirty="0"/>
              <a:t>Inject: </a:t>
            </a:r>
            <a:r>
              <a:rPr lang="en-US" sz="2000" dirty="0" err="1"/>
              <a:t>Enumerable.Range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SelectMany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355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</a:t>
            </a:r>
            <a:r>
              <a:rPr lang="en-US" sz="2000" dirty="0" err="1"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Task </a:t>
            </a:r>
            <a:r>
              <a:rPr lang="en-US" sz="2000" dirty="0" err="1">
                <a:latin typeface="Consolas" panose="020B0609020204030204" pitchFamily="49" charset="0"/>
              </a:rPr>
              <a:t>DownloadFileAsync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await </a:t>
            </a:r>
            <a:r>
              <a:rPr lang="en-US" sz="2000" dirty="0" err="1">
                <a:latin typeface="Consolas" panose="020B0609020204030204" pitchFamily="49" charset="0"/>
              </a:rPr>
              <a:t>DownloadFileContentsAsync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await </a:t>
            </a:r>
            <a:r>
              <a:rPr lang="en-US" sz="2000" dirty="0" err="1">
                <a:latin typeface="Consolas" panose="020B0609020204030204" pitchFamily="49" charset="0"/>
              </a:rPr>
              <a:t>WriteToDiskAsync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847986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DownloadFile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DownloadFileContents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WriteToDisk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</a:t>
            </a:r>
            <a:r>
              <a:rPr lang="ru-RU" dirty="0"/>
              <a:t>в</a:t>
            </a:r>
            <a:r>
              <a:rPr lang="en-US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10529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Неизменяемые типы?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Зависимости?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Тестирование?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Понятность и декомпозиция?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Обработка ошибок?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в работе?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Неизменяемые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Mutable</a:t>
            </a:r>
            <a:r>
              <a:rPr lang="de-DE" dirty="0"/>
              <a:t> </a:t>
            </a:r>
            <a:r>
              <a:rPr lang="de-DE" dirty="0" err="1"/>
              <a:t>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87879" y="2875002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strike="sngStrike" dirty="0"/>
              <a:t>7.0</a:t>
            </a:r>
            <a:r>
              <a:rPr lang="en-US" dirty="0"/>
              <a:t> </a:t>
            </a:r>
            <a:r>
              <a:rPr lang="en-US" strike="sngStrike" dirty="0"/>
              <a:t>8.0</a:t>
            </a:r>
            <a:r>
              <a:rPr lang="en-US" dirty="0"/>
              <a:t> 9.0</a:t>
            </a:r>
            <a:r>
              <a:rPr lang="ru-RU" dirty="0"/>
              <a:t> (</a:t>
            </a:r>
            <a:r>
              <a:rPr lang="en-US" dirty="0"/>
              <a:t>?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17456</TotalTime>
  <Words>1056</Words>
  <Application>Microsoft Office PowerPoint</Application>
  <PresentationFormat>Widescreen</PresentationFormat>
  <Paragraphs>268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Functional Programming</vt:lpstr>
      <vt:lpstr>Функциональный Стиль</vt:lpstr>
      <vt:lpstr>Почему стоит использовать?</vt:lpstr>
      <vt:lpstr>Почему стоит использовать?</vt:lpstr>
      <vt:lpstr>Как использовать в работе?</vt:lpstr>
      <vt:lpstr>Неизменяемые типы</vt:lpstr>
      <vt:lpstr>Mutable Cat</vt:lpstr>
      <vt:lpstr>Immutable Cat</vt:lpstr>
      <vt:lpstr>C# 7.0 8.0 9.0 (?)</vt:lpstr>
      <vt:lpstr>System.Collections.Immutable</vt:lpstr>
      <vt:lpstr>struct NEVER THROWS…</vt:lpstr>
      <vt:lpstr>Чистые функции</vt:lpstr>
      <vt:lpstr>Не все может быть чистым</vt:lpstr>
      <vt:lpstr>PowerPoint Presentation</vt:lpstr>
      <vt:lpstr>Зависимости</vt:lpstr>
      <vt:lpstr>Устранение зависимостей</vt:lpstr>
      <vt:lpstr>Слой внешних зависимостей</vt:lpstr>
      <vt:lpstr>Command Query Separation</vt:lpstr>
      <vt:lpstr>Тестирование</vt:lpstr>
      <vt:lpstr>State Unit Testing</vt:lpstr>
      <vt:lpstr>Integration Testing</vt:lpstr>
      <vt:lpstr>Понятность и декомпозиция</vt:lpstr>
      <vt:lpstr>Понятность</vt:lpstr>
      <vt:lpstr>Понятность</vt:lpstr>
      <vt:lpstr>Декомпозиция</vt:lpstr>
      <vt:lpstr>Декомпозиция</vt:lpstr>
      <vt:lpstr>Обработка ошибок</vt:lpstr>
      <vt:lpstr>Недостатки исключений</vt:lpstr>
      <vt:lpstr>Альтернатива исключениям</vt:lpstr>
      <vt:lpstr>Then &amp; OnFail</vt:lpstr>
      <vt:lpstr>Зачем?</vt:lpstr>
      <vt:lpstr> Задача ErrorHandling</vt:lpstr>
      <vt:lpstr>SelectMany</vt:lpstr>
      <vt:lpstr> Задача ErrorHandling</vt:lpstr>
      <vt:lpstr>Разбор задачи ErrorHandling</vt:lpstr>
      <vt:lpstr>Задача FileSenderRailway</vt:lpstr>
      <vt:lpstr>Разбор задачи FileSenderRailway</vt:lpstr>
      <vt:lpstr>RailWay в задаче</vt:lpstr>
      <vt:lpstr>RailWay в Gulp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Использованные операции</vt:lpstr>
      <vt:lpstr>монады</vt:lpstr>
      <vt:lpstr>RailWay в Async/Await</vt:lpstr>
      <vt:lpstr>Railway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Евгений Редько</cp:lastModifiedBy>
  <cp:revision>203</cp:revision>
  <dcterms:created xsi:type="dcterms:W3CDTF">2015-06-10T05:19:59Z</dcterms:created>
  <dcterms:modified xsi:type="dcterms:W3CDTF">2019-11-02T09:29:56Z</dcterms:modified>
</cp:coreProperties>
</file>