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48" r:id="rId4"/>
    <p:sldId id="353" r:id="rId5"/>
    <p:sldId id="350" r:id="rId6"/>
    <p:sldId id="351" r:id="rId7"/>
    <p:sldId id="260" r:id="rId8"/>
    <p:sldId id="258" r:id="rId9"/>
    <p:sldId id="354" r:id="rId10"/>
    <p:sldId id="355" r:id="rId11"/>
    <p:sldId id="356" r:id="rId12"/>
    <p:sldId id="357" r:id="rId13"/>
    <p:sldId id="367" r:id="rId14"/>
    <p:sldId id="358" r:id="rId15"/>
    <p:sldId id="359" r:id="rId16"/>
    <p:sldId id="360" r:id="rId17"/>
    <p:sldId id="362" r:id="rId18"/>
    <p:sldId id="361" r:id="rId19"/>
    <p:sldId id="363" r:id="rId20"/>
    <p:sldId id="365" r:id="rId21"/>
    <p:sldId id="372" r:id="rId22"/>
    <p:sldId id="266" r:id="rId23"/>
    <p:sldId id="267" r:id="rId24"/>
    <p:sldId id="271" r:id="rId25"/>
    <p:sldId id="369" r:id="rId26"/>
    <p:sldId id="305" r:id="rId27"/>
    <p:sldId id="273" r:id="rId28"/>
    <p:sldId id="274" r:id="rId29"/>
    <p:sldId id="373" r:id="rId30"/>
    <p:sldId id="282" r:id="rId31"/>
    <p:sldId id="343" r:id="rId32"/>
    <p:sldId id="344" r:id="rId33"/>
    <p:sldId id="345" r:id="rId34"/>
    <p:sldId id="332" r:id="rId35"/>
    <p:sldId id="334" r:id="rId36"/>
    <p:sldId id="346" r:id="rId37"/>
    <p:sldId id="347" r:id="rId38"/>
    <p:sldId id="335" r:id="rId39"/>
    <p:sldId id="370" r:id="rId40"/>
    <p:sldId id="371" r:id="rId41"/>
    <p:sldId id="33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843" autoAdjust="0"/>
    <p:restoredTop sz="80744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65A1-D87D-4C97-BB5C-39A282334C3A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F7B5-07FD-41C6-B52E-88FFB2493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Понятность</a:t>
            </a:r>
            <a:r>
              <a:rPr lang="ru-RU" baseline="0" dirty="0" smtClean="0"/>
              <a:t> структуры решения</a:t>
            </a:r>
          </a:p>
          <a:p>
            <a:r>
              <a:rPr lang="ru-RU" dirty="0" smtClean="0"/>
              <a:t>Производительность</a:t>
            </a:r>
          </a:p>
          <a:p>
            <a:r>
              <a:rPr lang="ru-RU" dirty="0" smtClean="0"/>
              <a:t>Простота</a:t>
            </a:r>
            <a:r>
              <a:rPr lang="ru-RU" baseline="0" dirty="0" smtClean="0"/>
              <a:t> проверки корректности</a:t>
            </a:r>
          </a:p>
          <a:p>
            <a:r>
              <a:rPr lang="ru-RU" baseline="0" dirty="0" smtClean="0"/>
              <a:t>Готовность к наиболее вероятным изменениям</a:t>
            </a:r>
            <a:endParaRPr lang="en-US" baseline="0" dirty="0" smtClean="0"/>
          </a:p>
          <a:p>
            <a:r>
              <a:rPr lang="en-US" dirty="0" smtClean="0"/>
              <a:t>Testability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9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хрупкость — коварная жесткость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немобильность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жесткость, вид сбоку.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Конечный</a:t>
            </a:r>
            <a:r>
              <a:rPr lang="ru-RU" baseline="0" dirty="0" smtClean="0"/>
              <a:t> автомат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6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63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3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6077-9C4C-4763-AB71-C67A4951E86D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D785-7050-41A1-A8B8-9502A4B4BF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7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Проектирование</a:t>
            </a:r>
            <a:endParaRPr lang="ru-RU" sz="72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Стажировка СКБ 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1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928" y="332656"/>
            <a:ext cx="4896544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00008B"/>
                </a:solidFill>
              </a:rPr>
              <a:t>CofeeMakerApi</a:t>
            </a:r>
            <a:r>
              <a:rPr lang="en-US" dirty="0"/>
              <a:t> </a:t>
            </a: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BoilerOpen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BoilerHasWater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BoilerPressure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On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Off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OpenValve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CloseValve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PotOnPlace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PotHasWater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TurnHeaterOff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3" y="1196752"/>
            <a:ext cx="399609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93096"/>
            <a:ext cx="8229600" cy="1143000"/>
          </a:xfrm>
        </p:spPr>
        <p:txBody>
          <a:bodyPr/>
          <a:lstStyle/>
          <a:p>
            <a:r>
              <a:rPr lang="en-US" dirty="0" smtClean="0"/>
              <a:t>Go!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142260"/>
              </p:ext>
            </p:extLst>
          </p:nvPr>
        </p:nvGraphicFramePr>
        <p:xfrm>
          <a:off x="457200" y="1600200"/>
          <a:ext cx="8229600" cy="241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8736"/>
                <a:gridCol w="4690864"/>
              </a:tblGrid>
              <a:tr h="67667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Название класса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Методы класса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Другие классы, с</a:t>
                      </a:r>
                      <a:r>
                        <a:rPr lang="ru-RU" sz="2800" baseline="0" dirty="0" smtClean="0"/>
                        <a:t> которыми он </a:t>
                      </a:r>
                      <a:r>
                        <a:rPr lang="ru-RU" sz="2800" dirty="0" smtClean="0"/>
                        <a:t>взаимодействует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CRC-card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Кофеварка: </a:t>
            </a:r>
            <a:r>
              <a:rPr lang="en-US" dirty="0" smtClean="0"/>
              <a:t>FSM</a:t>
            </a:r>
            <a:endParaRPr lang="ru-RU" dirty="0"/>
          </a:p>
        </p:txBody>
      </p:sp>
      <p:pic>
        <p:nvPicPr>
          <p:cNvPr id="4098" name="Picture 2" descr="http://900igr.net/datai/geometrija/Mnogogrannik-2/0006-004-Sostavlen-iz-shesti-kvadrat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798"/>
            <a:ext cx="456247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218" y="454977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Boiling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021288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Heating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9132" y="125946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 is open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9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Типичный автома</a:t>
            </a:r>
            <a:r>
              <a:rPr lang="ru-RU" dirty="0"/>
              <a:t>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MakeStep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eventType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switch(state){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STATE_1: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eventType</a:t>
            </a:r>
            <a:r>
              <a:rPr lang="en-US" dirty="0" smtClean="0"/>
              <a:t> == …) { …}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 if (</a:t>
            </a:r>
            <a:r>
              <a:rPr lang="en-US" dirty="0" err="1" smtClean="0"/>
              <a:t>eventType</a:t>
            </a:r>
            <a:r>
              <a:rPr lang="en-US" dirty="0" smtClean="0"/>
              <a:t> == …) {…}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STATE_2: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Автомат на </a:t>
            </a:r>
            <a:r>
              <a:rPr lang="en-US" dirty="0" smtClean="0"/>
              <a:t>10</a:t>
            </a:r>
            <a:r>
              <a:rPr lang="ru-RU" dirty="0" smtClean="0"/>
              <a:t> состояниях</a:t>
            </a:r>
          </a:p>
          <a:p>
            <a:pPr marL="0" indent="0">
              <a:buNone/>
            </a:pPr>
            <a:r>
              <a:rPr lang="ru-RU" dirty="0" smtClean="0"/>
              <a:t>  → 3 автомата по 2 состояния: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Boiler FSM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Valve FSM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Heater FSM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Автомат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</a:rPr>
              <a:t>public void </a:t>
            </a:r>
            <a:r>
              <a:rPr lang="en-US" sz="1800" dirty="0" err="1">
                <a:latin typeface="Consolas"/>
              </a:rPr>
              <a:t>ControlBoiler</a:t>
            </a:r>
            <a:r>
              <a:rPr lang="en-US" sz="1800" dirty="0" smtClean="0">
                <a:latin typeface="Consolas"/>
              </a:rPr>
              <a:t>()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if </a:t>
            </a:r>
            <a:r>
              <a:rPr lang="en-US" sz="1800" dirty="0" smtClean="0">
                <a:latin typeface="Consolas"/>
              </a:rPr>
              <a:t>(boiling</a:t>
            </a:r>
            <a:r>
              <a:rPr lang="en-US" sz="1800" dirty="0" smtClean="0">
                <a:latin typeface="Consolas"/>
              </a:rPr>
              <a:t>)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if </a:t>
            </a:r>
            <a:r>
              <a:rPr lang="en-US" sz="1800" dirty="0">
                <a:latin typeface="Consolas"/>
              </a:rPr>
              <a:t>(!</a:t>
            </a:r>
            <a:r>
              <a:rPr lang="en-US" sz="1800" dirty="0" err="1">
                <a:latin typeface="Consolas"/>
              </a:rPr>
              <a:t>api.TurnedOn</a:t>
            </a:r>
            <a:r>
              <a:rPr lang="en-US" sz="1800" dirty="0">
                <a:latin typeface="Consolas"/>
              </a:rPr>
              <a:t> || !</a:t>
            </a:r>
            <a:r>
              <a:rPr lang="en-US" sz="1800" dirty="0" err="1">
                <a:latin typeface="Consolas"/>
              </a:rPr>
              <a:t>api.BoilerHasWater</a:t>
            </a:r>
            <a:r>
              <a:rPr lang="en-US" sz="1800" dirty="0">
                <a:latin typeface="Consolas"/>
              </a:rPr>
              <a:t> || </a:t>
            </a:r>
            <a:r>
              <a:rPr lang="en-US" sz="1800" dirty="0" err="1">
                <a:latin typeface="Consolas"/>
              </a:rPr>
              <a:t>api.BoilerOpen</a:t>
            </a:r>
            <a:r>
              <a:rPr lang="en-US" sz="1800" dirty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  || </a:t>
            </a:r>
            <a:r>
              <a:rPr lang="en-US" sz="1800" dirty="0" err="1">
                <a:latin typeface="Consolas"/>
              </a:rPr>
              <a:t>api.BoilerPressure</a:t>
            </a:r>
            <a:r>
              <a:rPr lang="en-US" sz="1800" dirty="0">
                <a:latin typeface="Consolas"/>
              </a:rPr>
              <a:t> &gt;= </a:t>
            </a:r>
            <a:r>
              <a:rPr lang="en-US" sz="1800" dirty="0" err="1">
                <a:latin typeface="Consolas"/>
              </a:rPr>
              <a:t>HighPressure</a:t>
            </a:r>
            <a:r>
              <a:rPr lang="en-US" sz="1800" dirty="0" smtClean="0">
                <a:latin typeface="Consolas"/>
              </a:rPr>
              <a:t>)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  boiling </a:t>
            </a:r>
            <a:r>
              <a:rPr lang="en-US" sz="1800" dirty="0">
                <a:latin typeface="Consolas"/>
              </a:rPr>
              <a:t>= false;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  </a:t>
            </a:r>
            <a:r>
              <a:rPr lang="en-US" sz="1800" dirty="0" err="1" smtClean="0">
                <a:latin typeface="Consolas"/>
              </a:rPr>
              <a:t>api.TurnBoilerOff</a:t>
            </a:r>
            <a:r>
              <a:rPr lang="en-US" sz="18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else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if 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api.TurnedOn</a:t>
            </a:r>
            <a:r>
              <a:rPr lang="en-US" sz="1800" dirty="0">
                <a:latin typeface="Consolas"/>
              </a:rPr>
              <a:t> &amp;&amp; </a:t>
            </a:r>
            <a:r>
              <a:rPr lang="en-US" sz="1800" dirty="0" err="1">
                <a:latin typeface="Consolas"/>
              </a:rPr>
              <a:t>api.BoilerHasWater</a:t>
            </a:r>
            <a:r>
              <a:rPr lang="en-US" sz="1800" dirty="0">
                <a:latin typeface="Consolas"/>
              </a:rPr>
              <a:t> &amp;&amp; </a:t>
            </a:r>
            <a:r>
              <a:rPr lang="en-US" sz="1800" dirty="0" err="1">
                <a:latin typeface="Consolas"/>
              </a:rPr>
              <a:t>api.BoilerOpen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  &amp;&amp; </a:t>
            </a:r>
            <a:r>
              <a:rPr lang="en-US" sz="1800" dirty="0" err="1">
                <a:latin typeface="Consolas"/>
              </a:rPr>
              <a:t>api.BoilerPressure</a:t>
            </a:r>
            <a:r>
              <a:rPr lang="en-US" sz="1800" dirty="0">
                <a:latin typeface="Consolas"/>
              </a:rPr>
              <a:t> &lt; </a:t>
            </a:r>
            <a:r>
              <a:rPr lang="en-US" sz="1800" dirty="0" err="1">
                <a:latin typeface="Consolas"/>
              </a:rPr>
              <a:t>LowPressure</a:t>
            </a:r>
            <a:r>
              <a:rPr lang="en-US" sz="1800" dirty="0" smtClean="0">
                <a:latin typeface="Consolas"/>
              </a:rPr>
              <a:t>) 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  boiling </a:t>
            </a:r>
            <a:r>
              <a:rPr lang="en-US" sz="1800" dirty="0">
                <a:latin typeface="Consolas"/>
              </a:rPr>
              <a:t>= true;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  </a:t>
            </a:r>
            <a:r>
              <a:rPr lang="en-US" sz="1800" dirty="0" err="1" smtClean="0">
                <a:latin typeface="Consolas"/>
              </a:rPr>
              <a:t>api.TurnBoilerOn</a:t>
            </a:r>
            <a:r>
              <a:rPr lang="en-US" sz="18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60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9104" y="1135285"/>
            <a:ext cx="68614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(true)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ControlBoiler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ControlHeater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ControlValve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ControlUI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api.UpdateState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Упростили систему для понимания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2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абстракций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interface Boiler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ReadyToBrew</a:t>
            </a:r>
            <a:r>
              <a:rPr lang="en-US" dirty="0"/>
              <a:t> </a:t>
            </a:r>
            <a:r>
              <a:rPr lang="en-US" dirty="0" smtClean="0"/>
              <a:t>{ get; }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PotHolder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ReadyToBrew</a:t>
            </a:r>
            <a:r>
              <a:rPr lang="en-US" dirty="0"/>
              <a:t> </a:t>
            </a:r>
            <a:r>
              <a:rPr lang="en-US" dirty="0" smtClean="0"/>
              <a:t>{ get; }</a:t>
            </a:r>
          </a:p>
          <a:p>
            <a:pPr marL="0" indent="0">
              <a:buNone/>
            </a:pPr>
            <a:r>
              <a:rPr lang="en-US" dirty="0" err="1" smtClean="0"/>
              <a:t>ValveOpen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boiler.ReadyToBrew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&amp;&amp; </a:t>
            </a:r>
            <a:r>
              <a:rPr lang="en-US" dirty="0" err="1" smtClean="0"/>
              <a:t>potHolder.ReadyToBrew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2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new Boiler(</a:t>
            </a:r>
            <a:r>
              <a:rPr lang="en-US" dirty="0" err="1" smtClean="0"/>
              <a:t>api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 = new </a:t>
            </a:r>
            <a:r>
              <a:rPr lang="en-US" dirty="0" err="1" smtClean="0"/>
              <a:t>PotHolder</a:t>
            </a:r>
            <a:r>
              <a:rPr lang="en-US" dirty="0" smtClean="0"/>
              <a:t>(</a:t>
            </a:r>
            <a:r>
              <a:rPr lang="en-US" dirty="0" err="1" smtClean="0"/>
              <a:t>api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 = new Valve(</a:t>
            </a:r>
            <a:r>
              <a:rPr lang="en-US" dirty="0" err="1" smtClean="0"/>
              <a:t>api</a:t>
            </a:r>
            <a:r>
              <a:rPr lang="en-US" dirty="0" smtClean="0"/>
              <a:t>, b, p);</a:t>
            </a:r>
          </a:p>
          <a:p>
            <a:pPr marL="0" indent="0">
              <a:buNone/>
            </a:pPr>
            <a:r>
              <a:rPr lang="en-US" dirty="0" smtClean="0"/>
              <a:t>while(true){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b.Control</a:t>
            </a:r>
            <a:r>
              <a:rPr lang="en-US" dirty="0" smtClean="0"/>
              <a:t>(); // set up </a:t>
            </a:r>
            <a:r>
              <a:rPr lang="en-US" dirty="0" err="1" smtClean="0"/>
              <a:t>ReadyToBrew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p.Control</a:t>
            </a:r>
            <a:r>
              <a:rPr lang="en-US" dirty="0" smtClean="0"/>
              <a:t>();</a:t>
            </a:r>
            <a:r>
              <a:rPr lang="en-US" dirty="0"/>
              <a:t> // set up </a:t>
            </a:r>
            <a:r>
              <a:rPr lang="en-US" dirty="0" err="1"/>
              <a:t>ReadyToBrew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v.Control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api.Update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абстракций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4968552" cy="1584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92080" y="1969676"/>
            <a:ext cx="3734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Сборка графа объектов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742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912" y="405880"/>
            <a:ext cx="7005464" cy="11430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22920" y="2489250"/>
            <a:ext cx="6933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>
                <a:solidFill>
                  <a:srgbClr val="0070C0"/>
                </a:solidFill>
              </a:rPr>
              <a:t>Высокоуровневый дизайн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8944" y="4433466"/>
            <a:ext cx="6717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/>
              <a:t>Детальный дизайн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89110" y="1400002"/>
            <a:ext cx="6167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Язык программирования, </a:t>
            </a:r>
            <a:r>
              <a:rPr lang="ru-RU" dirty="0" err="1" smtClean="0"/>
              <a:t>фреймворк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технология, операционная система,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знания об устройстве системы, разделяемые всей командой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16626" y="3417967"/>
            <a:ext cx="423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Разбиение на компоненты, интерфейсы, </a:t>
            </a:r>
            <a:br>
              <a:rPr lang="ru-RU" dirty="0" smtClean="0"/>
            </a:br>
            <a:r>
              <a:rPr lang="ru-RU" dirty="0" smtClean="0"/>
              <a:t>протоколы взаимодействия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8653" y="5435932"/>
            <a:ext cx="502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Устройство и взаимодействие отдельных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5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Жестко зафиксировали протоколы общения компонент друг с другом </a:t>
            </a:r>
            <a:r>
              <a:rPr lang="en-US" dirty="0" smtClean="0"/>
              <a:t>(</a:t>
            </a:r>
            <a:r>
              <a:rPr lang="en-US" dirty="0" err="1" smtClean="0"/>
              <a:t>ReadyToBrew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→ упростили понимание структуры взаимодействия</a:t>
            </a:r>
          </a:p>
          <a:p>
            <a:r>
              <a:rPr lang="ru-RU" dirty="0" smtClean="0"/>
              <a:t>Цель (</a:t>
            </a:r>
            <a:r>
              <a:rPr lang="en-US" dirty="0" smtClean="0"/>
              <a:t>Boiler.</a:t>
            </a:r>
            <a:r>
              <a:rPr lang="en-US" dirty="0"/>
              <a:t> </a:t>
            </a:r>
            <a:r>
              <a:rPr lang="en-US" dirty="0" err="1"/>
              <a:t>ReadyToBrew</a:t>
            </a:r>
            <a:r>
              <a:rPr lang="ru-RU" dirty="0" smtClean="0"/>
              <a:t>) и метод его достижения </a:t>
            </a:r>
            <a:r>
              <a:rPr lang="en-US" dirty="0" smtClean="0"/>
              <a:t>(</a:t>
            </a:r>
            <a:r>
              <a:rPr lang="ru-RU" dirty="0" smtClean="0"/>
              <a:t>вызов </a:t>
            </a:r>
            <a:r>
              <a:rPr lang="en-US" dirty="0" err="1" smtClean="0"/>
              <a:t>api.TurnBoilerOn</a:t>
            </a:r>
            <a:r>
              <a:rPr lang="en-US" dirty="0" smtClean="0"/>
              <a:t>()) </a:t>
            </a:r>
            <a:r>
              <a:rPr lang="ru-RU" dirty="0" smtClean="0"/>
              <a:t>сгруппированы в одном классе → </a:t>
            </a:r>
            <a:r>
              <a:rPr lang="en-US" dirty="0" smtClean="0"/>
              <a:t>WIN</a:t>
            </a:r>
            <a:r>
              <a:rPr lang="ru-RU" dirty="0" smtClean="0"/>
              <a:t>!</a:t>
            </a:r>
          </a:p>
          <a:p>
            <a:r>
              <a:rPr lang="ru-RU" dirty="0" smtClean="0"/>
              <a:t>Можно менять </a:t>
            </a:r>
            <a:r>
              <a:rPr lang="en-US" dirty="0" err="1" smtClean="0"/>
              <a:t>PotHolder</a:t>
            </a:r>
            <a:r>
              <a:rPr lang="ru-RU" dirty="0" smtClean="0"/>
              <a:t> и </a:t>
            </a:r>
            <a:r>
              <a:rPr lang="en-US" dirty="0" smtClean="0"/>
              <a:t>Boiler</a:t>
            </a:r>
            <a:r>
              <a:rPr lang="ru-RU" dirty="0" smtClean="0"/>
              <a:t> независимо.</a:t>
            </a:r>
          </a:p>
        </p:txBody>
      </p:sp>
    </p:spTree>
    <p:extLst>
      <p:ext uri="{BB962C8B-B14F-4D97-AF65-F5344CB8AC3E}">
        <p14:creationId xmlns:p14="http://schemas.microsoft.com/office/powerpoint/2010/main" val="18194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bjectmentor.com/Images/photo_mart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828800" cy="2438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64262" y="3480488"/>
            <a:ext cx="2316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Robert C. </a:t>
            </a:r>
            <a:r>
              <a:rPr lang="en-US" sz="2400" b="1" dirty="0" smtClean="0"/>
              <a:t>Martin</a:t>
            </a:r>
          </a:p>
          <a:p>
            <a:pPr algn="ctr"/>
            <a:r>
              <a:rPr lang="en-US" sz="2000" u="sng" dirty="0" smtClean="0">
                <a:solidFill>
                  <a:srgbClr val="0070C0"/>
                </a:solidFill>
              </a:rPr>
              <a:t>objectmentor.com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627" y="4931876"/>
            <a:ext cx="821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http://objectmentor.com/resources/articles/Principles_and_Patterns.pdf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197" y="4515390"/>
            <a:ext cx="607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Design Principles </a:t>
            </a:r>
            <a:r>
              <a:rPr lang="en-US" sz="2400" dirty="0" smtClean="0"/>
              <a:t>and Design </a:t>
            </a:r>
            <a:r>
              <a:rPr lang="en-US" sz="2400" dirty="0"/>
              <a:t>Patterns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82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L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I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5716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O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164305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2285992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87" y="2928934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47039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180" y="1428736"/>
            <a:ext cx="3750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Модуль = </a:t>
            </a:r>
            <a:endParaRPr lang="en-US" sz="2400" dirty="0" smtClean="0"/>
          </a:p>
          <a:p>
            <a:r>
              <a:rPr lang="ru-RU" sz="2400" dirty="0" smtClean="0"/>
              <a:t>= одна обязанность = </a:t>
            </a:r>
            <a:endParaRPr lang="en-US" sz="2400" dirty="0" smtClean="0"/>
          </a:p>
          <a:p>
            <a:r>
              <a:rPr lang="ru-RU" sz="2400" dirty="0" smtClean="0"/>
              <a:t>= одна причина изменения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4143380"/>
            <a:ext cx="6755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держать все в одном классе</a:t>
            </a:r>
            <a:r>
              <a:rPr lang="ru-RU" sz="2800" dirty="0" smtClean="0">
                <a:latin typeface="Segoe Script" pitchFamily="34" charset="0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Arial Black" pitchFamily="34" charset="0"/>
              </a:rPr>
              <a:t>— НЕТ! :-\</a:t>
            </a:r>
            <a:endParaRPr lang="ru-RU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5072074"/>
            <a:ext cx="6759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плодить много мелких классов</a:t>
            </a:r>
            <a:r>
              <a:rPr lang="ru-RU" sz="2400" dirty="0" smtClean="0"/>
              <a:t> </a:t>
            </a:r>
            <a:r>
              <a:rPr lang="ru-RU" sz="3200" dirty="0" smtClean="0">
                <a:solidFill>
                  <a:srgbClr val="00B050"/>
                </a:solidFill>
                <a:latin typeface="Arial Black" pitchFamily="34" charset="0"/>
              </a:rPr>
              <a:t>— ДА :-)</a:t>
            </a:r>
            <a:endParaRPr lang="ru-RU" sz="28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allAtOnce"/>
      <p:bldP spid="1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S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O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7967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Классы должны зависеть от интерфейсов,</a:t>
            </a:r>
          </a:p>
          <a:p>
            <a:r>
              <a:rPr lang="ru-RU" sz="3200" dirty="0" smtClean="0">
                <a:latin typeface="Garamond" pitchFamily="18" charset="0"/>
              </a:rPr>
              <a:t> </a:t>
            </a:r>
            <a:r>
              <a:rPr lang="ru-RU" sz="2800" dirty="0" smtClean="0">
                <a:solidFill>
                  <a:srgbClr val="C00000"/>
                </a:solidFill>
                <a:latin typeface="Segoe Script" pitchFamily="34" charset="0"/>
              </a:rPr>
              <a:t>а не от других классов.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new Boiler_B101(</a:t>
            </a:r>
            <a:r>
              <a:rPr lang="en-US" dirty="0" err="1" smtClean="0"/>
              <a:t>api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 = new </a:t>
            </a:r>
            <a:r>
              <a:rPr lang="en-US" dirty="0" err="1" smtClean="0"/>
              <a:t>PotHolder</a:t>
            </a:r>
            <a:r>
              <a:rPr lang="ru-RU" dirty="0" smtClean="0"/>
              <a:t>_</a:t>
            </a:r>
            <a:r>
              <a:rPr lang="en-US" dirty="0" smtClean="0"/>
              <a:t>H</a:t>
            </a:r>
            <a:r>
              <a:rPr lang="ru-RU" dirty="0" smtClean="0"/>
              <a:t>126</a:t>
            </a:r>
            <a:r>
              <a:rPr lang="en-US" dirty="0" smtClean="0"/>
              <a:t>(</a:t>
            </a:r>
            <a:r>
              <a:rPr lang="en-US" dirty="0" err="1" smtClean="0"/>
              <a:t>api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 = new Valve_V1(</a:t>
            </a:r>
            <a:r>
              <a:rPr lang="en-US" dirty="0" err="1" smtClean="0"/>
              <a:t>api</a:t>
            </a:r>
            <a:r>
              <a:rPr lang="en-US" dirty="0" smtClean="0"/>
              <a:t>, b, p);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while(true){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b.Control</a:t>
            </a:r>
            <a:r>
              <a:rPr lang="en-US" dirty="0" smtClean="0"/>
              <a:t>(); // set up </a:t>
            </a:r>
            <a:r>
              <a:rPr lang="en-US" dirty="0" err="1" smtClean="0"/>
              <a:t>ReadyToBrew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p.Control</a:t>
            </a:r>
            <a:r>
              <a:rPr lang="en-US" dirty="0" smtClean="0"/>
              <a:t>();</a:t>
            </a:r>
            <a:r>
              <a:rPr lang="en-US" dirty="0"/>
              <a:t> // set up </a:t>
            </a:r>
            <a:r>
              <a:rPr lang="en-US" dirty="0" err="1"/>
              <a:t>ReadyToBrew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v.Control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api.Update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4968552" cy="1584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92080" y="1556792"/>
            <a:ext cx="3115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Зависит от модели </a:t>
            </a:r>
            <a:br>
              <a:rPr lang="ru-RU" sz="2800" dirty="0" smtClean="0"/>
            </a:br>
            <a:r>
              <a:rPr lang="ru-RU" sz="2800" dirty="0" smtClean="0"/>
              <a:t>кофеварки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068960"/>
            <a:ext cx="6120680" cy="280831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16216" y="3933056"/>
            <a:ext cx="2668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Универсальный </a:t>
            </a:r>
            <a:br>
              <a:rPr lang="ru-RU" sz="2800" dirty="0" smtClean="0"/>
            </a:br>
            <a:r>
              <a:rPr lang="ru-RU" sz="2800" dirty="0" smtClean="0"/>
              <a:t>код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39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SRP + DIP in Action!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880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067921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SRP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3702" y="5374203"/>
            <a:ext cx="990977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</a:rPr>
              <a:t>DIP</a:t>
            </a:r>
            <a:endParaRPr lang="ru-RU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new Boiler_B101(</a:t>
            </a:r>
            <a:r>
              <a:rPr lang="en-US" dirty="0" err="1" smtClean="0"/>
              <a:t>api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 = new </a:t>
            </a:r>
            <a:r>
              <a:rPr lang="en-US" dirty="0" err="1" smtClean="0"/>
              <a:t>PotHolder</a:t>
            </a:r>
            <a:r>
              <a:rPr lang="ru-RU" dirty="0" smtClean="0"/>
              <a:t>_</a:t>
            </a:r>
            <a:r>
              <a:rPr lang="en-US" dirty="0" smtClean="0"/>
              <a:t>H</a:t>
            </a:r>
            <a:r>
              <a:rPr lang="ru-RU" dirty="0" smtClean="0"/>
              <a:t>126</a:t>
            </a:r>
            <a:r>
              <a:rPr lang="en-US" dirty="0" smtClean="0"/>
              <a:t>(</a:t>
            </a:r>
            <a:r>
              <a:rPr lang="en-US" dirty="0" err="1" smtClean="0"/>
              <a:t>api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 = new Valve_V1(</a:t>
            </a:r>
            <a:r>
              <a:rPr lang="en-US" dirty="0" err="1" smtClean="0"/>
              <a:t>api</a:t>
            </a:r>
            <a:r>
              <a:rPr lang="en-US" dirty="0" smtClean="0"/>
              <a:t>, b, p);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while(true){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b.Control</a:t>
            </a:r>
            <a:r>
              <a:rPr lang="en-US" dirty="0" smtClean="0"/>
              <a:t>(); // set up </a:t>
            </a:r>
            <a:r>
              <a:rPr lang="en-US" dirty="0" err="1" smtClean="0"/>
              <a:t>ReadyToBrew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p.Control</a:t>
            </a:r>
            <a:r>
              <a:rPr lang="en-US" dirty="0" smtClean="0"/>
              <a:t>();</a:t>
            </a:r>
            <a:r>
              <a:rPr lang="en-US" dirty="0"/>
              <a:t> // set up </a:t>
            </a:r>
            <a:r>
              <a:rPr lang="en-US" dirty="0" err="1"/>
              <a:t>ReadyToBrew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v.Control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api.Update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112568" cy="1584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84245" y="1556792"/>
            <a:ext cx="23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Конструкторы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068960"/>
            <a:ext cx="6120680" cy="280831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16216" y="3933056"/>
            <a:ext cx="1243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Логика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017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Дизайн — инструмент </a:t>
            </a:r>
            <a:br>
              <a:rPr lang="ru-RU" dirty="0" smtClean="0"/>
            </a:br>
            <a:r>
              <a:rPr lang="ru-RU" dirty="0" smtClean="0"/>
              <a:t>достижения 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ru-RU" sz="6700" dirty="0" smtClean="0"/>
              <a:t>Явное </a:t>
            </a:r>
            <a:br>
              <a:rPr lang="ru-RU" sz="6700" dirty="0" smtClean="0"/>
            </a:br>
            <a:r>
              <a:rPr lang="ru-RU" dirty="0" smtClean="0"/>
              <a:t>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5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75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4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5780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920" y="2287413"/>
            <a:ext cx="7581528" cy="19336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TService</a:t>
            </a:r>
            <a:r>
              <a:rPr lang="en-US" dirty="0" smtClean="0"/>
              <a:t> </a:t>
            </a:r>
            <a:r>
              <a:rPr lang="en-US" dirty="0" err="1" smtClean="0"/>
              <a:t>Container.Resolve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 smtClean="0"/>
              <a:t>&gt;()</a:t>
            </a:r>
          </a:p>
          <a:p>
            <a:pPr marL="0" indent="0">
              <a:buNone/>
            </a:pPr>
            <a:r>
              <a:rPr lang="en-US" dirty="0" err="1" smtClean="0"/>
              <a:t>TService</a:t>
            </a:r>
            <a:r>
              <a:rPr lang="en-US" dirty="0" smtClean="0"/>
              <a:t> </a:t>
            </a:r>
            <a:r>
              <a:rPr lang="en-US" dirty="0" err="1" smtClean="0"/>
              <a:t>Container.ResolveAll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/>
              <a:t>&gt;()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8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412776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container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WindsorContainer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ICofeeMakerApi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CofeeMakerApi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IPotHolder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PotHolderV2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IBoiler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BoilerV1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logic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Logic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8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container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6000" dirty="0" smtClean="0"/>
              <a:t>Conventions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11349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container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WindsorContainer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зарегистрировать все публичные типы из текущей сборки,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как реализации всех интерфейсов, которые они реализуют.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logic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Logic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91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container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6000" dirty="0" smtClean="0"/>
              <a:t>Тонкие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11349"/>
            <a:ext cx="8435280" cy="452596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Время </a:t>
            </a:r>
            <a:r>
              <a:rPr lang="ru-RU" dirty="0"/>
              <a:t>жизни: </a:t>
            </a:r>
            <a:r>
              <a:rPr lang="en-US" dirty="0"/>
              <a:t>Resolve</a:t>
            </a:r>
            <a:r>
              <a:rPr lang="ru-RU" dirty="0"/>
              <a:t> создает новый объект на каждый вызов, или возвращает всегда один и тот же объект</a:t>
            </a:r>
            <a:r>
              <a:rPr lang="ru-RU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Коллекции.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Ленивые зависимости: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 smtClean="0"/>
              <a:t>&gt;, Lazy&lt;</a:t>
            </a:r>
            <a:r>
              <a:rPr lang="en-US" dirty="0" err="1" smtClean="0"/>
              <a:t>TService</a:t>
            </a:r>
            <a:r>
              <a:rPr lang="en-US" dirty="0" smtClean="0"/>
              <a:t>&gt;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13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351309"/>
            <a:ext cx="843528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Castle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Windsor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Microsoft Unity</a:t>
            </a:r>
          </a:p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Autofac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Robocontainer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Grobocontainer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Бот для магазина в </a:t>
            </a:r>
            <a:r>
              <a:rPr lang="en-US" dirty="0"/>
              <a:t>online RPG</a:t>
            </a:r>
            <a:r>
              <a:rPr lang="ru-RU" dirty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С большим бонусом к «силе</a:t>
            </a:r>
            <a:r>
              <a:rPr lang="ru-RU" dirty="0" smtClean="0"/>
              <a:t>» / «магии» / «технике»</a:t>
            </a:r>
            <a:endParaRPr lang="ru-RU" dirty="0"/>
          </a:p>
          <a:p>
            <a:pPr lvl="1">
              <a:buFont typeface="Arial" charset="0"/>
              <a:buChar char="•"/>
            </a:pPr>
            <a:r>
              <a:rPr lang="ru-RU" dirty="0" err="1"/>
              <a:t>Готично</a:t>
            </a:r>
            <a:r>
              <a:rPr lang="ru-RU" dirty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По выгодной цене.</a:t>
            </a:r>
          </a:p>
          <a:p>
            <a:r>
              <a:rPr lang="ru-RU" dirty="0"/>
              <a:t>Если есть — сигнализирует владельцу.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Какими могут </a:t>
            </a:r>
            <a:r>
              <a:rPr lang="ru-RU" sz="4800" dirty="0" smtClean="0"/>
              <a:t>быть</a:t>
            </a:r>
            <a:r>
              <a:rPr lang="ru-RU" dirty="0" smtClean="0"/>
              <a:t> цели?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</a:p>
          <a:p>
            <a:r>
              <a:rPr lang="ru-RU" dirty="0" smtClean="0"/>
              <a:t>Возможные изменения</a:t>
            </a:r>
            <a:endParaRPr lang="en-US" dirty="0" smtClean="0"/>
          </a:p>
          <a:p>
            <a:pPr lvl="1"/>
            <a:r>
              <a:rPr lang="ru-RU" dirty="0" smtClean="0"/>
              <a:t>защита от ботов</a:t>
            </a:r>
            <a:endParaRPr lang="ru-RU" dirty="0"/>
          </a:p>
          <a:p>
            <a:pPr lvl="1"/>
            <a:r>
              <a:rPr lang="ru-RU" dirty="0" smtClean="0"/>
              <a:t>смена верстки</a:t>
            </a:r>
          </a:p>
          <a:p>
            <a:pPr lvl="1"/>
            <a:r>
              <a:rPr lang="ru-RU" dirty="0" smtClean="0"/>
              <a:t>смена схемы авторизации</a:t>
            </a:r>
            <a:endParaRPr lang="en-US" dirty="0" smtClean="0"/>
          </a:p>
          <a:p>
            <a:pPr lvl="1"/>
            <a:r>
              <a:rPr lang="ru-RU" dirty="0" smtClean="0"/>
              <a:t>новые способы нотификации</a:t>
            </a:r>
          </a:p>
          <a:p>
            <a:pPr lvl="1"/>
            <a:r>
              <a:rPr lang="ru-RU" dirty="0" smtClean="0"/>
              <a:t>совершенствование алгоритма оценки шмоток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sz="4000" b="1" dirty="0" smtClean="0"/>
              <a:t>Простота </a:t>
            </a:r>
            <a:r>
              <a:rPr lang="ru-RU" dirty="0" smtClean="0"/>
              <a:t>(интерфейса</a:t>
            </a:r>
            <a:r>
              <a:rPr lang="ru-RU" sz="1800" dirty="0" smtClean="0"/>
              <a:t> </a:t>
            </a:r>
            <a:r>
              <a:rPr lang="ru-RU" dirty="0" smtClean="0"/>
              <a:t>и реализации)</a:t>
            </a:r>
          </a:p>
          <a:p>
            <a:pPr marL="742950" indent="-742950">
              <a:buAutoNum type="arabicPeriod"/>
            </a:pPr>
            <a:r>
              <a:rPr lang="ru-RU" sz="3600" b="1" dirty="0" smtClean="0"/>
              <a:t>Правильность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Логичность</a:t>
            </a:r>
            <a:endParaRPr lang="ru-RU" dirty="0" smtClean="0"/>
          </a:p>
          <a:p>
            <a:pPr marL="742950" indent="-742950">
              <a:buAutoNum type="arabicPeriod"/>
            </a:pPr>
            <a:r>
              <a:rPr lang="ru-RU" sz="2400" dirty="0" smtClean="0"/>
              <a:t>Полнота — готовность к изменениям</a:t>
            </a:r>
          </a:p>
        </p:txBody>
      </p:sp>
    </p:spTree>
    <p:extLst>
      <p:ext uri="{BB962C8B-B14F-4D97-AF65-F5344CB8AC3E}">
        <p14:creationId xmlns:p14="http://schemas.microsoft.com/office/powerpoint/2010/main" val="18918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okerallin.ru/wp-content/uploads/2011/02/keep-it-simple-stupid-ki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3" y="-1"/>
            <a:ext cx="7060195" cy="68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999232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Segoe Script" pitchFamily="34" charset="0"/>
              </a:rPr>
              <a:t>Дизайн плох, если…</a:t>
            </a:r>
            <a:endParaRPr lang="ru-RU" sz="4000" b="1" dirty="0">
              <a:latin typeface="Segoe Scrip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463279"/>
            <a:ext cx="384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…надо много переделывать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286256"/>
            <a:ext cx="298306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…трогать код опасно!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2430242"/>
            <a:ext cx="37207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</a:t>
            </a:r>
            <a:r>
              <a:rPr lang="ru-RU" sz="2400" dirty="0">
                <a:latin typeface="+mj-lt"/>
              </a:rPr>
              <a:t>п</a:t>
            </a:r>
            <a:r>
              <a:rPr lang="ru-RU" sz="2400" dirty="0" smtClean="0">
                <a:latin typeface="+mj-lt"/>
              </a:rPr>
              <a:t>роще сделать «в обход»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9753" y="4143380"/>
            <a:ext cx="330116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+mj-lt"/>
              </a:rPr>
              <a:t>…использовать готовое </a:t>
            </a:r>
          </a:p>
          <a:p>
            <a:pPr algn="r"/>
            <a:r>
              <a:rPr lang="ru-RU" sz="2400" dirty="0" smtClean="0">
                <a:latin typeface="+mj-lt"/>
              </a:rPr>
              <a:t>решение не получается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606023"/>
            <a:ext cx="2863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жесткость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812581"/>
            <a:ext cx="283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хрупкость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182" y="1550962"/>
            <a:ext cx="529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нетехнологичность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857760"/>
            <a:ext cx="436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немобильность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116" y="3635732"/>
            <a:ext cx="31817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когда приходит новая задача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1265210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rigidity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8" y="1265210"/>
            <a:ext cx="141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viscosity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557214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fragility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768" y="557214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immobility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err="1" smtClean="0"/>
              <a:t>Антицели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97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6" grpId="0" build="allAtOnce"/>
      <p:bldP spid="17" grpId="0" build="allAtOnce"/>
      <p:bldP spid="18" grpId="0" build="allAtOnce"/>
      <p:bldP spid="1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bjectmentor.com/Images/photo_mart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828800" cy="2438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64262" y="3480488"/>
            <a:ext cx="2316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Robert C. </a:t>
            </a:r>
            <a:r>
              <a:rPr lang="en-US" sz="2400" b="1" dirty="0" smtClean="0"/>
              <a:t>Martin</a:t>
            </a:r>
          </a:p>
          <a:p>
            <a:pPr algn="ctr"/>
            <a:r>
              <a:rPr lang="en-US" sz="2000" u="sng" dirty="0" smtClean="0">
                <a:solidFill>
                  <a:srgbClr val="0070C0"/>
                </a:solidFill>
              </a:rPr>
              <a:t>objectmentor.com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627" y="4931876"/>
            <a:ext cx="821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http://objectmentor.com/resources/articles/Principles_and_Patterns.pdf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197" y="4515390"/>
            <a:ext cx="607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Design Principles </a:t>
            </a:r>
            <a:r>
              <a:rPr lang="en-US" sz="2400" dirty="0" smtClean="0"/>
              <a:t>and Design </a:t>
            </a:r>
            <a:r>
              <a:rPr lang="en-US" sz="2400" dirty="0"/>
              <a:t>Patterns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0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893</Words>
  <Application>Microsoft Office PowerPoint</Application>
  <PresentationFormat>Экран (4:3)</PresentationFormat>
  <Paragraphs>316</Paragraphs>
  <Slides>41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Проектирование</vt:lpstr>
      <vt:lpstr>Архитектура</vt:lpstr>
      <vt:lpstr>Дизайн — инструмент  достижения цели</vt:lpstr>
      <vt:lpstr>Какими могут быть цели?</vt:lpstr>
      <vt:lpstr>Приоритеты</vt:lpstr>
      <vt:lpstr>Презентация PowerPoint</vt:lpstr>
      <vt:lpstr>Антицели</vt:lpstr>
      <vt:lpstr>Презентация PowerPoint</vt:lpstr>
      <vt:lpstr>Задача</vt:lpstr>
      <vt:lpstr>Презентация PowerPoint</vt:lpstr>
      <vt:lpstr>Go!</vt:lpstr>
      <vt:lpstr>Кофеварка: FSM</vt:lpstr>
      <vt:lpstr>Типичный автомат</vt:lpstr>
      <vt:lpstr>Декомпозиция автомата</vt:lpstr>
      <vt:lpstr>Автомат в коде</vt:lpstr>
      <vt:lpstr>Презентация PowerPoint</vt:lpstr>
      <vt:lpstr>Чего мы добились?</vt:lpstr>
      <vt:lpstr>Добавим абстракций</vt:lpstr>
      <vt:lpstr>Добавим абстракций</vt:lpstr>
      <vt:lpstr>Чего мы добились?</vt:lpstr>
      <vt:lpstr>Презентация PowerPoint</vt:lpstr>
      <vt:lpstr>Презентация PowerPoint</vt:lpstr>
      <vt:lpstr>Презентация PowerPoint</vt:lpstr>
      <vt:lpstr>Презентация PowerPoint</vt:lpstr>
      <vt:lpstr>DIP</vt:lpstr>
      <vt:lpstr>SRP + DIP in Action!</vt:lpstr>
      <vt:lpstr>Презентация PowerPoint</vt:lpstr>
      <vt:lpstr>Презентация PowerPoint</vt:lpstr>
      <vt:lpstr>DIP</vt:lpstr>
      <vt:lpstr>Явное  управление зависимостями</vt:lpstr>
      <vt:lpstr>Неявное</vt:lpstr>
      <vt:lpstr>Явное</vt:lpstr>
      <vt:lpstr>Презентация PowerPoint</vt:lpstr>
      <vt:lpstr>Dependency injection container</vt:lpstr>
      <vt:lpstr>Dependency injection container</vt:lpstr>
      <vt:lpstr>Dependency injection container Conventions</vt:lpstr>
      <vt:lpstr>Dependency injection container Тонкие вопросы</vt:lpstr>
      <vt:lpstr>Dependency injection container</vt:lpstr>
      <vt:lpstr>Задача</vt:lpstr>
      <vt:lpstr>Цели</vt:lpstr>
      <vt:lpstr>Конец!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xoposhiy</dc:creator>
  <cp:lastModifiedBy>xoposhiy</cp:lastModifiedBy>
  <cp:revision>136</cp:revision>
  <dcterms:created xsi:type="dcterms:W3CDTF">2012-06-26T06:53:18Z</dcterms:created>
  <dcterms:modified xsi:type="dcterms:W3CDTF">2013-07-08T18:56:26Z</dcterms:modified>
</cp:coreProperties>
</file>