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73" r:id="rId2"/>
    <p:sldId id="306" r:id="rId3"/>
    <p:sldId id="267" r:id="rId4"/>
    <p:sldId id="324" r:id="rId5"/>
    <p:sldId id="325" r:id="rId6"/>
    <p:sldId id="257" r:id="rId7"/>
    <p:sldId id="309" r:id="rId8"/>
    <p:sldId id="380" r:id="rId9"/>
    <p:sldId id="374" r:id="rId10"/>
    <p:sldId id="378" r:id="rId11"/>
    <p:sldId id="379" r:id="rId12"/>
    <p:sldId id="328" r:id="rId13"/>
    <p:sldId id="356" r:id="rId14"/>
    <p:sldId id="329" r:id="rId15"/>
    <p:sldId id="312" r:id="rId16"/>
    <p:sldId id="330" r:id="rId17"/>
    <p:sldId id="331" r:id="rId18"/>
    <p:sldId id="343" r:id="rId19"/>
    <p:sldId id="344" r:id="rId20"/>
    <p:sldId id="332" r:id="rId21"/>
    <p:sldId id="333" r:id="rId22"/>
    <p:sldId id="372" r:id="rId23"/>
    <p:sldId id="335" r:id="rId24"/>
    <p:sldId id="334" r:id="rId25"/>
    <p:sldId id="357" r:id="rId26"/>
    <p:sldId id="336" r:id="rId27"/>
    <p:sldId id="337" r:id="rId28"/>
    <p:sldId id="342" r:id="rId29"/>
    <p:sldId id="340" r:id="rId30"/>
    <p:sldId id="339" r:id="rId31"/>
    <p:sldId id="341" r:id="rId32"/>
    <p:sldId id="321" r:id="rId33"/>
    <p:sldId id="323" r:id="rId34"/>
    <p:sldId id="345" r:id="rId35"/>
    <p:sldId id="351" r:id="rId36"/>
    <p:sldId id="347" r:id="rId37"/>
    <p:sldId id="348" r:id="rId38"/>
    <p:sldId id="349" r:id="rId39"/>
    <p:sldId id="350" r:id="rId40"/>
    <p:sldId id="382" r:id="rId41"/>
    <p:sldId id="352" r:id="rId42"/>
    <p:sldId id="353" r:id="rId43"/>
    <p:sldId id="354" r:id="rId44"/>
    <p:sldId id="358" r:id="rId45"/>
    <p:sldId id="359" r:id="rId46"/>
    <p:sldId id="381" r:id="rId47"/>
    <p:sldId id="375" r:id="rId48"/>
    <p:sldId id="376" r:id="rId49"/>
    <p:sldId id="360" r:id="rId50"/>
    <p:sldId id="361" r:id="rId51"/>
    <p:sldId id="362" r:id="rId52"/>
    <p:sldId id="377" r:id="rId53"/>
    <p:sldId id="365" r:id="rId54"/>
    <p:sldId id="366" r:id="rId55"/>
    <p:sldId id="369" r:id="rId56"/>
    <p:sldId id="370" r:id="rId57"/>
    <p:sldId id="390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71" r:id="rId66"/>
    <p:sldId id="318" r:id="rId67"/>
    <p:sldId id="319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6" autoAdjust="0"/>
    <p:restoredTop sz="81250" autoAdjust="0"/>
  </p:normalViewPr>
  <p:slideViewPr>
    <p:cSldViewPr>
      <p:cViewPr>
        <p:scale>
          <a:sx n="60" d="100"/>
          <a:sy n="60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8316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>
              <a:noFill/>
            </a:ln>
          </c:spPr>
          <c:xVal>
            <c:numRef>
              <c:f>Лист1!$A$2:$A$4</c:f>
              <c:numCache>
                <c:formatCode>General</c:formatCode>
                <c:ptCount val="3"/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151744"/>
        <c:axId val="156152320"/>
      </c:scatterChart>
      <c:valAx>
        <c:axId val="15615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6152320"/>
        <c:crosses val="autoZero"/>
        <c:crossBetween val="midCat"/>
      </c:valAx>
      <c:valAx>
        <c:axId val="156152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561517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этой картинке есть одна загадка. Непонятно, кто создаст изначальный граф объектов. Этот кто-то должен быть «жестким» он должен знать про всех!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5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Серый код жесткий, но он на самом верху стека вызовов. Его легко</a:t>
            </a:r>
            <a:r>
              <a:rPr lang="ru-RU" baseline="0" dirty="0" smtClean="0"/>
              <a:t> менять, если нужно.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жесткость может</a:t>
            </a:r>
            <a:r>
              <a:rPr lang="ru-RU" baseline="0" dirty="0" smtClean="0"/>
              <a:t> быть глубоко в стеке вызовов. Чем глубже, тем сложнее от нее избавляться — нужно по-честному протаскивать зависимости через весь стек.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2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3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Функции можно</a:t>
            </a:r>
            <a:r>
              <a:rPr lang="ru-RU" baseline="0" dirty="0" smtClean="0"/>
              <a:t> сохранять в переменные, передавать в качестве аргументов, возвращать в качестве результата.</a:t>
            </a:r>
          </a:p>
          <a:p>
            <a:r>
              <a:rPr lang="ru-RU" baseline="0" dirty="0" smtClean="0"/>
              <a:t>Для этого им нужен ТИП!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Action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718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2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Браун Александр</a:t>
            </a:r>
            <a:r>
              <a:rPr lang="en-US" dirty="0" smtClean="0"/>
              <a:t> </a:t>
            </a:r>
            <a:r>
              <a:rPr lang="ru-RU" dirty="0" smtClean="0"/>
              <a:t>использует</a:t>
            </a:r>
            <a:r>
              <a:rPr lang="ru-RU" baseline="0" dirty="0" smtClean="0"/>
              <a:t> венгерку.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2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Обсуждаем на какие модули можно разбить</a:t>
            </a:r>
            <a:r>
              <a:rPr lang="ru-RU" baseline="0" dirty="0" smtClean="0"/>
              <a:t> решение тестовой задачи.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Ввод текста построчно. </a:t>
            </a:r>
            <a:r>
              <a:rPr lang="en-US" baseline="0" dirty="0" smtClean="0"/>
              <a:t>Filename → string[] lines </a:t>
            </a:r>
            <a:endParaRPr lang="ru-RU" baseline="0" dirty="0" smtClean="0"/>
          </a:p>
          <a:p>
            <a:r>
              <a:rPr lang="ru-RU" baseline="0" dirty="0" smtClean="0"/>
              <a:t>Разбиение текста на слова.</a:t>
            </a:r>
            <a:r>
              <a:rPr lang="en-US" baseline="0" dirty="0" smtClean="0"/>
              <a:t> string line → string[] words</a:t>
            </a:r>
            <a:endParaRPr lang="ru-RU" baseline="0" dirty="0" smtClean="0"/>
          </a:p>
          <a:p>
            <a:r>
              <a:rPr lang="ru-RU" baseline="0" dirty="0" smtClean="0"/>
              <a:t>Составление обратного индекса.</a:t>
            </a:r>
          </a:p>
          <a:p>
            <a:r>
              <a:rPr lang="ru-RU" baseline="0" dirty="0" smtClean="0"/>
              <a:t>	Что такое обратный индекс? Слово → список номеров строк.</a:t>
            </a:r>
            <a:endParaRPr lang="en-US" baseline="0" dirty="0" smtClean="0"/>
          </a:p>
          <a:p>
            <a:r>
              <a:rPr lang="en-US" baseline="0" dirty="0" smtClean="0"/>
              <a:t>	string[][] lines → Dictionary&lt;string, List&lt;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&gt;&gt; </a:t>
            </a:r>
            <a:r>
              <a:rPr lang="en-US" baseline="0" dirty="0" err="1" smtClean="0"/>
              <a:t>invertedIndex</a:t>
            </a:r>
            <a:endParaRPr lang="ru-RU" baseline="0" dirty="0" smtClean="0"/>
          </a:p>
          <a:p>
            <a:r>
              <a:rPr lang="ru-RU" baseline="0" dirty="0" smtClean="0"/>
              <a:t>Ввод запросов построчно</a:t>
            </a:r>
            <a:r>
              <a:rPr lang="en-US" baseline="0" dirty="0" smtClean="0"/>
              <a:t>: string filename → string[] queries</a:t>
            </a:r>
          </a:p>
          <a:p>
            <a:r>
              <a:rPr lang="ru-RU" baseline="0" dirty="0" smtClean="0"/>
              <a:t>Обработка одного запроса: </a:t>
            </a:r>
            <a:r>
              <a:rPr lang="en-US" baseline="0" dirty="0" smtClean="0"/>
              <a:t>string query →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</a:t>
            </a:r>
          </a:p>
          <a:p>
            <a:r>
              <a:rPr lang="ru-RU" baseline="0" dirty="0" smtClean="0"/>
              <a:t>Вывод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→ string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8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Красное</a:t>
            </a:r>
            <a:r>
              <a:rPr lang="ru-RU" baseline="0" dirty="0" smtClean="0"/>
              <a:t> — то, что создает жесткость</a:t>
            </a:r>
          </a:p>
          <a:p>
            <a:r>
              <a:rPr lang="ru-RU" baseline="0" dirty="0" smtClean="0"/>
              <a:t>Зеленое — не создает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6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fprog.ru/2009/issue3/eugene-kirpichov-elements-of-functional-languages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ersistent_data_structur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Autofit/>
          </a:bodyPr>
          <a:lstStyle/>
          <a:p>
            <a:r>
              <a:rPr lang="en-US" sz="13800" dirty="0" smtClean="0"/>
              <a:t>SHIFT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4246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toString2(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Regex R2;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fillWhereIsWord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text)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Program().Solution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Handler 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Answer(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SetDict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[]&gt; text)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 сожалению место под заголовок слишком мало, чтобы правильно отразить суть того, что на нем пред...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allLinesFromText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textLines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wordToLinesFromTextMap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invertedIndex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lineIndicesOfWord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allWordsFromRequest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requestWords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queryWords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 — rename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2" y="4061841"/>
            <a:ext cx="7632849" cy="159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Hint: </a:t>
            </a:r>
          </a:p>
          <a:p>
            <a:pPr marL="400050" lvl="1" indent="0">
              <a:buNone/>
            </a:pPr>
            <a:r>
              <a:rPr lang="en-US" dirty="0" smtClean="0"/>
              <a:t>F2</a:t>
            </a:r>
            <a:r>
              <a:rPr lang="ru-RU" dirty="0" smtClean="0"/>
              <a:t> переименовывает и в проводнике,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/>
              <a:t>Regedit</a:t>
            </a:r>
            <a:r>
              <a:rPr lang="ru-RU" dirty="0" smtClean="0"/>
              <a:t>, и</a:t>
            </a:r>
            <a:r>
              <a:rPr lang="en-US" dirty="0" smtClean="0"/>
              <a:t> </a:t>
            </a:r>
            <a:r>
              <a:rPr lang="ru-RU" dirty="0" smtClean="0"/>
              <a:t>во многих других программах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28800"/>
            <a:ext cx="72066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Сдвинуть массив циклически на </a:t>
            </a:r>
            <a:r>
              <a:rPr lang="en-US" dirty="0"/>
              <a:t>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412776"/>
            <a:ext cx="7859216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Reverse(array, 0, array.Length-k-1);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Reverse(array,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k, array.Length-1);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Reverse(array, 0,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array.Length-1);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6488090"/>
              </p:ext>
            </p:extLst>
          </p:nvPr>
        </p:nvGraphicFramePr>
        <p:xfrm>
          <a:off x="1043608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/>
          <p:cNvSpPr/>
          <p:nvPr/>
        </p:nvSpPr>
        <p:spPr>
          <a:xfrm rot="5400000">
            <a:off x="3426224" y="1698861"/>
            <a:ext cx="3306015" cy="4828456"/>
          </a:xfrm>
          <a:prstGeom prst="rightArrow">
            <a:avLst>
              <a:gd name="adj1" fmla="val 50000"/>
              <a:gd name="adj2" fmla="val 66811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rot="5400000">
            <a:off x="2737011" y="217959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 smtClean="0"/>
              <a:t>DistanceToSegment</a:t>
            </a:r>
            <a:r>
              <a:rPr lang="en-US" dirty="0" smtClean="0"/>
              <a:t>(Point a, Point b)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DistanceToLine</a:t>
            </a:r>
            <a:r>
              <a:rPr lang="en-US" dirty="0" smtClean="0"/>
              <a:t>(</a:t>
            </a:r>
            <a:r>
              <a:rPr lang="en-US" dirty="0"/>
              <a:t>Point a, Point </a:t>
            </a:r>
            <a:r>
              <a:rPr lang="en-US" dirty="0" smtClean="0"/>
              <a:t>b)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IsUnderSegment</a:t>
            </a:r>
            <a:r>
              <a:rPr lang="en-US" dirty="0" smtClean="0"/>
              <a:t>(Point x, </a:t>
            </a:r>
            <a:br>
              <a:rPr lang="en-US" dirty="0" smtClean="0"/>
            </a:br>
            <a:r>
              <a:rPr lang="en-US" dirty="0" smtClean="0"/>
              <a:t>	Point </a:t>
            </a:r>
            <a:r>
              <a:rPr lang="en-US" dirty="0" err="1" smtClean="0"/>
              <a:t>segStart</a:t>
            </a:r>
            <a:r>
              <a:rPr lang="en-US" dirty="0" smtClean="0"/>
              <a:t>, Point </a:t>
            </a:r>
            <a:r>
              <a:rPr lang="en-US" dirty="0" err="1" smtClean="0"/>
              <a:t>segEnd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1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dirty="0" smtClean="0"/>
              <a:t>, ноябрь 2013</a:t>
            </a:r>
            <a:endParaRPr lang="en-US" sz="2400" dirty="0" smtClean="0"/>
          </a:p>
          <a:p>
            <a:pPr algn="r"/>
            <a:r>
              <a:rPr lang="ru-RU" sz="2400" dirty="0" smtClean="0"/>
              <a:t>Павел Егоров</a:t>
            </a:r>
            <a:r>
              <a:rPr lang="en-US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@xoposhiy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Field1  Field2  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(field);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Пятиминутка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02-CleanCode&amp;Testing\task\parse.sln</a:t>
            </a:r>
          </a:p>
          <a:p>
            <a:pPr marL="0" indent="0">
              <a:buNone/>
            </a:pPr>
            <a:r>
              <a:rPr lang="ru-RU" dirty="0" smtClean="0"/>
              <a:t>См. задания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b="1" dirty="0" smtClean="0"/>
              <a:t>Extract method</a:t>
            </a:r>
            <a:r>
              <a:rPr lang="ru-RU" b="1" dirty="0" smtClean="0"/>
              <a:t> </a:t>
            </a:r>
            <a:r>
              <a:rPr lang="ru-RU" sz="3600" b="1" dirty="0" smtClean="0"/>
              <a:t>	</a:t>
            </a:r>
            <a:r>
              <a:rPr lang="en-US" sz="3600" dirty="0" err="1" smtClean="0"/>
              <a:t>Ctrl+Alt+M</a:t>
            </a:r>
            <a:r>
              <a:rPr lang="en-US" sz="3600" dirty="0" smtClean="0"/>
              <a:t>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b="1" dirty="0" smtClean="0"/>
              <a:t>Rename</a:t>
            </a:r>
            <a:r>
              <a:rPr lang="ru-RU" sz="3600" b="1" dirty="0" smtClean="0"/>
              <a:t>		</a:t>
            </a:r>
            <a:r>
              <a:rPr lang="en-US" sz="3600" dirty="0" smtClean="0"/>
              <a:t>F2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Ctrl+R+R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2-грамм, с указанием частоты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400" dirty="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Кандидаты на превращение в модуль:</a:t>
            </a:r>
          </a:p>
          <a:p>
            <a:r>
              <a:rPr lang="ru-RU" dirty="0" smtClean="0"/>
              <a:t>Ввод, вывод и логика</a:t>
            </a:r>
          </a:p>
          <a:p>
            <a:r>
              <a:rPr lang="ru-RU" dirty="0" smtClean="0"/>
              <a:t>Слабо связные шаги в логике</a:t>
            </a:r>
          </a:p>
        </p:txBody>
      </p:sp>
    </p:spTree>
    <p:extLst>
      <p:ext uri="{BB962C8B-B14F-4D97-AF65-F5344CB8AC3E}">
        <p14:creationId xmlns:p14="http://schemas.microsoft.com/office/powerpoint/2010/main" val="14232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25488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Что на вход?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Что на выход?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Алгоритм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445" y="3645024"/>
            <a:ext cx="8303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/>
              <a:t>Это </a:t>
            </a:r>
            <a:r>
              <a:rPr lang="ru-RU" sz="4800" dirty="0" smtClean="0"/>
              <a:t>всё должно </a:t>
            </a:r>
            <a:r>
              <a:rPr lang="ru-RU" sz="4800" dirty="0"/>
              <a:t>быть простым!</a:t>
            </a:r>
          </a:p>
        </p:txBody>
      </p:sp>
    </p:spTree>
    <p:extLst>
      <p:ext uri="{BB962C8B-B14F-4D97-AF65-F5344CB8AC3E}">
        <p14:creationId xmlns:p14="http://schemas.microsoft.com/office/powerpoint/2010/main" val="37635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 сложные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r>
              <a:rPr lang="ru-RU" dirty="0" smtClean="0"/>
              <a:t>Делает что-то одно </a:t>
            </a:r>
            <a:r>
              <a:rPr lang="en-US" dirty="0" smtClean="0"/>
              <a:t>SRP</a:t>
            </a:r>
            <a:endParaRPr lang="ru-RU" dirty="0" smtClean="0"/>
          </a:p>
          <a:p>
            <a:r>
              <a:rPr lang="ru-RU" dirty="0" smtClean="0"/>
              <a:t>Слабое сцепление модулей</a:t>
            </a:r>
          </a:p>
          <a:p>
            <a:r>
              <a:rPr lang="ru-RU" dirty="0" smtClean="0"/>
              <a:t>Высокая связность модуля</a:t>
            </a:r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«Полнотекстовый поиск»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  <a:r>
              <a:rPr lang="en-US" dirty="0" smtClean="0"/>
              <a:t> (</a:t>
            </a:r>
            <a:r>
              <a:rPr lang="ru-RU" dirty="0" smtClean="0"/>
              <a:t>когда данных очень-очень много)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берется жесткость?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Сильная связь модулей (классов) друг с другом</a:t>
            </a:r>
          </a:p>
          <a:p>
            <a:pPr marL="0" indent="0">
              <a:buNone/>
            </a:pPr>
            <a:endParaRPr lang="ru-RU" dirty="0"/>
          </a:p>
          <a:p>
            <a:pPr marL="457200" indent="-457200"/>
            <a:r>
              <a:rPr lang="ru-RU" b="1" dirty="0" smtClean="0">
                <a:solidFill>
                  <a:srgbClr val="C00000"/>
                </a:solidFill>
              </a:rPr>
              <a:t>Вызов конструктора</a:t>
            </a:r>
          </a:p>
          <a:p>
            <a:pPr marL="457200" indent="-457200"/>
            <a:r>
              <a:rPr lang="ru-RU" b="1" dirty="0">
                <a:solidFill>
                  <a:srgbClr val="C00000"/>
                </a:solidFill>
              </a:rPr>
              <a:t>Вызов статического метода</a:t>
            </a:r>
          </a:p>
          <a:p>
            <a:pPr marL="457200" indent="-457200"/>
            <a:r>
              <a:rPr lang="ru-RU" b="1" dirty="0" smtClean="0">
                <a:solidFill>
                  <a:srgbClr val="C00000"/>
                </a:solidFill>
              </a:rPr>
              <a:t>Вызов невиртуального метода</a:t>
            </a:r>
          </a:p>
          <a:p>
            <a:pPr marL="457200" indent="-457200"/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Переменная типа класс</a:t>
            </a:r>
          </a:p>
          <a:p>
            <a:pPr marL="457200" indent="-457200"/>
            <a:r>
              <a:rPr lang="ru-RU" b="1" dirty="0" smtClean="0">
                <a:solidFill>
                  <a:srgbClr val="00B050"/>
                </a:solidFill>
              </a:rPr>
              <a:t>Переменная </a:t>
            </a:r>
            <a:r>
              <a:rPr lang="ru-RU" b="1" dirty="0">
                <a:solidFill>
                  <a:srgbClr val="00B050"/>
                </a:solidFill>
              </a:rPr>
              <a:t>типа интерфейс</a:t>
            </a:r>
          </a:p>
          <a:p>
            <a:pPr marL="457200" indent="-457200"/>
            <a:r>
              <a:rPr lang="ru-RU" b="1" dirty="0" smtClean="0">
                <a:solidFill>
                  <a:srgbClr val="00B050"/>
                </a:solidFill>
              </a:rPr>
              <a:t>Вызов виртуального метода</a:t>
            </a:r>
          </a:p>
          <a:p>
            <a:pPr marL="457200" indent="-457200"/>
            <a:r>
              <a:rPr lang="ru-RU" b="1" dirty="0">
                <a:solidFill>
                  <a:srgbClr val="00B050"/>
                </a:solidFill>
              </a:rPr>
              <a:t>Вызов метода </a:t>
            </a:r>
            <a:r>
              <a:rPr lang="ru-RU" b="1" dirty="0" smtClean="0">
                <a:solidFill>
                  <a:srgbClr val="00B050"/>
                </a:solidFill>
              </a:rPr>
              <a:t>интерфейса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/>
          <p:cNvCxnSpPr>
            <a:stCxn id="5" idx="3"/>
            <a:endCxn id="6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ная линия уступом 9"/>
          <p:cNvCxnSpPr>
            <a:stCxn id="5" idx="2"/>
            <a:endCxn id="9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50"/>
          <p:cNvCxnSpPr>
            <a:endCxn id="8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50"/>
          <p:cNvCxnSpPr>
            <a:stCxn id="6" idx="2"/>
            <a:endCxn id="12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24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80"/>
          <p:cNvCxnSpPr>
            <a:stCxn id="14" idx="0"/>
            <a:endCxn id="22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50"/>
          <p:cNvCxnSpPr>
            <a:stCxn id="15" idx="1"/>
            <a:endCxn id="29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ная линия уступом 50"/>
          <p:cNvCxnSpPr>
            <a:stCxn id="15" idx="3"/>
            <a:endCxn id="26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22"/>
          <p:cNvCxnSpPr>
            <a:stCxn id="17" idx="0"/>
            <a:endCxn id="22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5" idx="0"/>
            <a:endCxn id="24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20" idx="0"/>
            <a:endCxn id="26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ная линия уступом 29"/>
          <p:cNvCxnSpPr>
            <a:stCxn id="28" idx="0"/>
            <a:endCxn id="29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5" name="Равнобедренный треугольник 34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Круговая стрелка 39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Круговая стрелка 40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8184" y="879103"/>
            <a:ext cx="211384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/>
              <a:t>декомпозиция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054" y="5252580"/>
            <a:ext cx="1909562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борьба </a:t>
            </a:r>
          </a:p>
          <a:p>
            <a:r>
              <a:rPr lang="ru-RU" sz="2400" dirty="0" smtClean="0"/>
              <a:t>с жесткостью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4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Нет статическим </a:t>
            </a:r>
            <a:r>
              <a:rPr lang="ru-RU" dirty="0" smtClean="0"/>
              <a:t>методам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Нет конструкторам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передаются в конструктор</a:t>
            </a:r>
          </a:p>
          <a:p>
            <a:pPr marL="0" indent="0">
              <a:buNone/>
            </a:pPr>
            <a:r>
              <a:rPr lang="ru-RU" dirty="0" smtClean="0"/>
              <a:t>В идеале — только интерфейсы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00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5580112" y="1628800"/>
            <a:ext cx="296267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r>
              <a:rPr lang="en-US" sz="3200" dirty="0" smtClean="0"/>
              <a:t> — </a:t>
            </a:r>
            <a:r>
              <a:rPr lang="ru-RU" sz="3200" dirty="0" smtClean="0"/>
              <a:t>жесткость!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63592" y="1124744"/>
            <a:ext cx="3056880" cy="783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Нужные значения передадут извне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454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new[]{“line1”, “line2”})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“hello world”);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ru-RU" dirty="0" err="1" smtClean="0"/>
              <a:t>функциональщины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Functions — first class citizens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a.GetRes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write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 Чтобы </a:t>
            </a:r>
            <a:r>
              <a:rPr lang="en-US" dirty="0" smtClean="0"/>
              <a:t>LINQ!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перечислить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…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re8ivethought.com/images/PP/big/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-4128" y="-1"/>
            <a:ext cx="8039175" cy="6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// </a:t>
            </a:r>
            <a:r>
              <a:rPr lang="ru-RU" sz="2800" dirty="0"/>
              <a:t>все слова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.Select(line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‘ ’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.Select(line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{name = line[0], value = line[1]});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Распарсить</a:t>
            </a:r>
            <a:r>
              <a:rPr lang="ru-RU" sz="2400" dirty="0" smtClean="0"/>
              <a:t> файл в формате ключ-значение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Ленивость!</a:t>
            </a:r>
          </a:p>
        </p:txBody>
      </p:sp>
    </p:spTree>
    <p:extLst>
      <p:ext uri="{BB962C8B-B14F-4D97-AF65-F5344CB8AC3E}">
        <p14:creationId xmlns:p14="http://schemas.microsoft.com/office/powerpoint/2010/main" val="6500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en-US" sz="2400" dirty="0" smtClean="0"/>
              <a:t>10 </a:t>
            </a:r>
            <a:r>
              <a:rPr lang="ru-RU" sz="2400" dirty="0" smtClean="0"/>
              <a:t>самых частых слов</a:t>
            </a: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Функциональщина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Кошерный код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75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Функциональщина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Основной строительный блок — функция</a:t>
            </a:r>
          </a:p>
          <a:p>
            <a:pPr marL="400050" lvl="1" indent="0">
              <a:buNone/>
            </a:pPr>
            <a:r>
              <a:rPr lang="ru-RU" dirty="0" smtClean="0"/>
              <a:t>…без побочных эффектов (</a:t>
            </a:r>
            <a:r>
              <a:rPr lang="en-US" dirty="0" smtClean="0"/>
              <a:t>pure function)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Данные — неизменяемые</a:t>
            </a:r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очень длинный список остальных идей)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http://fprog.ru/2009/issue3/eugene-kirpichov-elements-of-functional-languages/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695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r>
              <a:rPr lang="ru-RU" dirty="0" smtClean="0"/>
              <a:t>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Прочитать из файла числа</a:t>
            </a:r>
          </a:p>
          <a:p>
            <a:pPr marL="0" indent="0">
              <a:buNone/>
            </a:pPr>
            <a:r>
              <a:rPr lang="ru-RU" dirty="0" smtClean="0"/>
              <a:t>Записать в другой файл числа прописью</a:t>
            </a:r>
          </a:p>
          <a:p>
            <a:pPr marL="0" indent="0">
              <a:buNone/>
            </a:pPr>
            <a:r>
              <a:rPr lang="ru-RU" dirty="0" smtClean="0"/>
              <a:t>После обработки каждого 100000-ое числа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выводить об этом запись на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2963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 чего начать?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.Select(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int.Parse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.Select(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ConvertToText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ForEvery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(10000,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41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array</a:t>
            </a:r>
            <a:r>
              <a:rPr lang="ru-RU" dirty="0" smtClean="0"/>
              <a:t>?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a[index], </a:t>
            </a:r>
            <a:r>
              <a:rPr lang="en-US" dirty="0" err="1" smtClean="0"/>
              <a:t>a.Length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7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array!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BinarySearchTree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LeftChild</a:t>
            </a:r>
            <a:r>
              <a:rPr lang="ru-RU" dirty="0" smtClean="0"/>
              <a:t>, </a:t>
            </a:r>
            <a:r>
              <a:rPr lang="en-US" dirty="0" err="1" smtClean="0"/>
              <a:t>RightChild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Value</a:t>
            </a:r>
            <a:r>
              <a:rPr lang="ru-RU" dirty="0" smtClean="0"/>
              <a:t>, </a:t>
            </a:r>
            <a:r>
              <a:rPr lang="en-US" dirty="0" smtClean="0"/>
              <a:t>Size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75533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2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http://en.wikipedia.org/wiki/Persistent_data_structure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684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FP: </a:t>
            </a:r>
            <a:r>
              <a:rPr lang="ru-RU" dirty="0" smtClean="0"/>
              <a:t>Зачем?!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Чистые функции → явные зависимости</a:t>
            </a:r>
          </a:p>
          <a:p>
            <a:pPr marL="0" indent="0">
              <a:buNone/>
            </a:pPr>
            <a:r>
              <a:rPr lang="ru-RU" sz="2800" dirty="0" smtClean="0"/>
              <a:t>Неизменяемые данные → проще зависимости,</a:t>
            </a:r>
            <a:r>
              <a:rPr lang="en-US" sz="2800" dirty="0" smtClean="0"/>
              <a:t> </a:t>
            </a:r>
            <a:r>
              <a:rPr lang="ru-RU" sz="2800" dirty="0" smtClean="0"/>
              <a:t>проще </a:t>
            </a:r>
            <a:r>
              <a:rPr lang="ru-RU" sz="2800" dirty="0" err="1" smtClean="0"/>
              <a:t>многопоточность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Меньше </a:t>
            </a:r>
            <a:r>
              <a:rPr lang="ru-RU" sz="2800" dirty="0"/>
              <a:t>ошибок, понятнее код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ФВП → больше возможностей обобщения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Меньше велосипедов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1492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7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2843808" y="355850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40768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3568" y="3584630"/>
            <a:ext cx="229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  <a:endParaRPr lang="ru-RU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m_text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zapros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Рунглиш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ц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ветФигуры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(шахматной), 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номерСлова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colorFigure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numberWord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рисунокЦвета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словоЧисла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O_o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colorOfFigure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numberOfWord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pieceColor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wordIndex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List&lt;List&lt;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flag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flag_perAll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11972</TotalTime>
  <Words>1227</Words>
  <Application>Microsoft Office PowerPoint</Application>
  <PresentationFormat>Экран (4:3)</PresentationFormat>
  <Paragraphs>407</Paragraphs>
  <Slides>67</Slides>
  <Notes>20</Notes>
  <HiddenSlides>7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SHIFT</vt:lpstr>
      <vt:lpstr>Качественный код</vt:lpstr>
      <vt:lpstr>Собственно, зачем?</vt:lpstr>
      <vt:lpstr>Презентация PowerPoint</vt:lpstr>
      <vt:lpstr>Презентация PowerPoint</vt:lpstr>
      <vt:lpstr>Имена и сигнатуры методов</vt:lpstr>
      <vt:lpstr>Соглашения об именовании</vt:lpstr>
      <vt:lpstr>Рунглиш</vt:lpstr>
      <vt:lpstr>FAIL</vt:lpstr>
      <vt:lpstr>FAIL</vt:lpstr>
      <vt:lpstr>К сожалению место под заголовок слишком мало, чтобы правильно отразить суть того, что на нем пред...</vt:lpstr>
      <vt:lpstr>F2 — rename</vt:lpstr>
      <vt:lpstr>Декомпозиция</vt:lpstr>
      <vt:lpstr>Презентация PowerPoint</vt:lpstr>
      <vt:lpstr>7±2*</vt:lpstr>
      <vt:lpstr>Декомпозиция</vt:lpstr>
      <vt:lpstr>Сдвинуть массив циклически на k</vt:lpstr>
      <vt:lpstr>Найти расстояние до фигуры</vt:lpstr>
      <vt:lpstr>Найти расстояние до фигуры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Разбить на поля CSV</vt:lpstr>
      <vt:lpstr>Пятиминутка практики</vt:lpstr>
      <vt:lpstr>Задача  «Частотный словарь 2-грамм»</vt:lpstr>
      <vt:lpstr>Декомпозиция — простые мысли</vt:lpstr>
      <vt:lpstr>Что такое модуль?</vt:lpstr>
      <vt:lpstr>Декомпозиция — сложные мысли</vt:lpstr>
      <vt:lpstr>Задача: «Полнотекстовый поиск»</vt:lpstr>
      <vt:lpstr>Явное управление зависимостями</vt:lpstr>
      <vt:lpstr>Что такое модуль в коде?</vt:lpstr>
      <vt:lpstr>Понятие «жесткости»</vt:lpstr>
      <vt:lpstr>Откуда берется жесткость?</vt:lpstr>
      <vt:lpstr>Презентация PowerPoint</vt:lpstr>
      <vt:lpstr>Презентация PowerPoint</vt:lpstr>
      <vt:lpstr>Явное управление зависимостями</vt:lpstr>
      <vt:lpstr>Неявное</vt:lpstr>
      <vt:lpstr>Явное</vt:lpstr>
      <vt:lpstr>Презентация PowerPoint</vt:lpstr>
      <vt:lpstr>Языковые возможности</vt:lpstr>
      <vt:lpstr>Регулярные выражения</vt:lpstr>
      <vt:lpstr>Работа с файлами</vt:lpstr>
      <vt:lpstr>Элементы функциональщины</vt:lpstr>
      <vt:lpstr>Зачем? Чтобы LINQ!</vt:lpstr>
      <vt:lpstr>LINQ</vt:lpstr>
      <vt:lpstr>LINQ</vt:lpstr>
      <vt:lpstr>LINQ</vt:lpstr>
      <vt:lpstr>LINQ</vt:lpstr>
      <vt:lpstr>LINQ</vt:lpstr>
      <vt:lpstr>LINQ</vt:lpstr>
      <vt:lpstr>Как осваивать?</vt:lpstr>
      <vt:lpstr>LINQ</vt:lpstr>
      <vt:lpstr>Функциональщина</vt:lpstr>
      <vt:lpstr>Функциональщина</vt:lpstr>
      <vt:lpstr>Pure functions?! O_o</vt:lpstr>
      <vt:lpstr>Pure functions!</vt:lpstr>
      <vt:lpstr>Immutable array? O_o</vt:lpstr>
      <vt:lpstr>Immutable array!</vt:lpstr>
      <vt:lpstr>Persistent data structures</vt:lpstr>
      <vt:lpstr>FP: Зачем?!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260</cp:revision>
  <dcterms:created xsi:type="dcterms:W3CDTF">2012-06-18T09:24:29Z</dcterms:created>
  <dcterms:modified xsi:type="dcterms:W3CDTF">2013-11-22T09:49:40Z</dcterms:modified>
</cp:coreProperties>
</file>