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71" r:id="rId12"/>
    <p:sldId id="266" r:id="rId13"/>
    <p:sldId id="267" r:id="rId14"/>
    <p:sldId id="268" r:id="rId15"/>
    <p:sldId id="269" r:id="rId16"/>
    <p:sldId id="275" r:id="rId17"/>
    <p:sldId id="274" r:id="rId18"/>
    <p:sldId id="270" r:id="rId19"/>
    <p:sldId id="272" r:id="rId20"/>
    <p:sldId id="273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91FB-E1B3-D843-A691-7E4FF39C71A0}" type="datetimeFigureOut">
              <a:rPr lang="en-US" smtClean="0"/>
              <a:t>22.11.13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Relationship Id="rId3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Многопоточность</a:t>
            </a:r>
            <a:r>
              <a:rPr lang="ru-RU" dirty="0" smtClean="0"/>
              <a:t> и асинхронное программирование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3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5852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 самом деле нет.</a:t>
            </a:r>
            <a:br>
              <a:rPr lang="ru-RU" dirty="0" smtClean="0"/>
            </a:br>
            <a:r>
              <a:rPr lang="ru-RU" dirty="0" smtClean="0"/>
              <a:t>Вытесняющая многозадачность </a:t>
            </a:r>
            <a:r>
              <a:rPr lang="ru-RU" dirty="0" smtClean="0"/>
              <a:t>это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7" name="Picture 6" descr="preemptive multithreading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" y="3126791"/>
            <a:ext cx="8864600" cy="278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252" y="2288909"/>
            <a:ext cx="38365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 </a:t>
            </a:r>
            <a:r>
              <a:rPr lang="ru-RU" sz="3200" dirty="0" err="1" smtClean="0"/>
              <a:t>случе</a:t>
            </a:r>
            <a:r>
              <a:rPr lang="ru-RU" sz="3200" dirty="0" smtClean="0"/>
              <a:t> одного ядра:</a:t>
            </a:r>
          </a:p>
        </p:txBody>
      </p:sp>
    </p:spTree>
    <p:extLst>
      <p:ext uri="{BB962C8B-B14F-4D97-AF65-F5344CB8AC3E}">
        <p14:creationId xmlns:p14="http://schemas.microsoft.com/office/powerpoint/2010/main" val="412353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1257027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2605556" y="4334125"/>
            <a:ext cx="375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t1 = new Thread(Action);</a:t>
            </a:r>
          </a:p>
          <a:p>
            <a:r>
              <a:rPr lang="en-US" sz="2400" dirty="0" smtClean="0"/>
              <a:t>t1.Start();</a:t>
            </a:r>
          </a:p>
          <a:p>
            <a:r>
              <a:rPr lang="en-US" sz="2400" dirty="0" smtClean="0"/>
              <a:t>t1.Join();</a:t>
            </a:r>
          </a:p>
          <a:p>
            <a:r>
              <a:rPr lang="en-US" sz="2400" dirty="0" smtClean="0"/>
              <a:t>t1.Abort();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99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Синхронизация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7686" y="1859948"/>
            <a:ext cx="323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Обедающие философы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7686" y="2618807"/>
            <a:ext cx="192873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about: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Deadlock?</a:t>
            </a:r>
          </a:p>
          <a:p>
            <a:pPr marL="457200" indent="-457200">
              <a:buAutoNum type="arabicParenR"/>
            </a:pPr>
            <a:r>
              <a:rPr lang="en-US" sz="2400" dirty="0" err="1" smtClean="0"/>
              <a:t>Livelock</a:t>
            </a:r>
            <a:endParaRPr lang="en-US" sz="2400" dirty="0" smtClean="0"/>
          </a:p>
        </p:txBody>
      </p:sp>
      <p:pic>
        <p:nvPicPr>
          <p:cNvPr id="7" name="Picture 6" descr="ofici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48" y="4216275"/>
            <a:ext cx="1981647" cy="2353653"/>
          </a:xfrm>
          <a:prstGeom prst="rect">
            <a:avLst/>
          </a:prstGeom>
        </p:spPr>
      </p:pic>
      <p:pic>
        <p:nvPicPr>
          <p:cNvPr id="9" name="Picture 8" descr="Dining_philosoph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648105" cy="48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Мьютекс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= new </a:t>
            </a:r>
            <a:r>
              <a:rPr lang="en-US" dirty="0" err="1" smtClean="0"/>
              <a:t>Mutex</a:t>
            </a:r>
            <a:r>
              <a:rPr lang="en-US" dirty="0" smtClean="0"/>
              <a:t>()</a:t>
            </a:r>
          </a:p>
          <a:p>
            <a:r>
              <a:rPr lang="en-US" dirty="0" err="1"/>
              <a:t>mut.WaitOne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..you are in critical section</a:t>
            </a:r>
          </a:p>
          <a:p>
            <a:r>
              <a:rPr lang="en-US" dirty="0" err="1"/>
              <a:t>mut.ReleaseMutex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О</a:t>
            </a:r>
            <a:r>
              <a:rPr lang="ru-RU" dirty="0" err="1" smtClean="0"/>
              <a:t>свобождает</a:t>
            </a:r>
            <a:r>
              <a:rPr lang="ru-RU" dirty="0" smtClean="0"/>
              <a:t> только тот, кто захватил</a:t>
            </a:r>
          </a:p>
          <a:p>
            <a:r>
              <a:rPr lang="ru-RU" dirty="0" smtClean="0"/>
              <a:t>Он же может захватить много раз (освободить ровно столько же!)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6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Семафор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Мьютекс</a:t>
            </a:r>
            <a:r>
              <a:rPr lang="ru-RU" dirty="0" smtClean="0"/>
              <a:t> со счетчиком»</a:t>
            </a:r>
            <a:r>
              <a:rPr lang="en-US" dirty="0" smtClean="0"/>
              <a:t> </a:t>
            </a:r>
            <a:r>
              <a:rPr lang="ru-RU" dirty="0" smtClean="0"/>
              <a:t>без владельца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semaphore = new Semaphore(</a:t>
            </a:r>
            <a:r>
              <a:rPr lang="en-US" dirty="0" err="1" smtClean="0"/>
              <a:t>init</a:t>
            </a:r>
            <a:r>
              <a:rPr lang="en-US" dirty="0" smtClean="0"/>
              <a:t>, max);</a:t>
            </a:r>
          </a:p>
          <a:p>
            <a:r>
              <a:rPr lang="en-US" dirty="0" err="1" smtClean="0"/>
              <a:t>semaphore.WaitOne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semaphore.Release</a:t>
            </a:r>
            <a:r>
              <a:rPr lang="en-US" dirty="0" smtClean="0"/>
              <a:t>(count);</a:t>
            </a:r>
            <a:endParaRPr lang="en-US" dirty="0"/>
          </a:p>
        </p:txBody>
      </p:sp>
      <p:pic>
        <p:nvPicPr>
          <p:cNvPr id="4" name="Picture 3" descr="semaf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57" y="4420929"/>
            <a:ext cx="3423313" cy="20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Живет в </a:t>
            </a:r>
            <a:r>
              <a:rPr lang="en-US" dirty="0" err="1" smtClean="0"/>
              <a:t>Userspace</a:t>
            </a:r>
            <a:r>
              <a:rPr lang="en-US" dirty="0" smtClean="0"/>
              <a:t>, </a:t>
            </a:r>
            <a:r>
              <a:rPr lang="ru-RU" dirty="0" smtClean="0"/>
              <a:t>а не объект ядра</a:t>
            </a:r>
          </a:p>
          <a:p>
            <a:r>
              <a:rPr lang="ru-RU" dirty="0" smtClean="0"/>
              <a:t>Синтаксический сахар </a:t>
            </a:r>
            <a:r>
              <a:rPr lang="en-US" dirty="0" smtClean="0"/>
              <a:t>lock</a:t>
            </a:r>
            <a:r>
              <a:rPr lang="ru-RU" dirty="0" smtClean="0"/>
              <a:t>(</a:t>
            </a:r>
            <a:r>
              <a:rPr lang="en-US" dirty="0" smtClean="0"/>
              <a:t>object) { … }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object o = x;</a:t>
            </a:r>
          </a:p>
          <a:p>
            <a:pPr marL="0" indent="0">
              <a:buNone/>
            </a:pPr>
            <a:r>
              <a:rPr lang="en-US" dirty="0" err="1" smtClean="0"/>
              <a:t>Monitor.Enter</a:t>
            </a:r>
            <a:r>
              <a:rPr lang="en-US" dirty="0" smtClean="0"/>
              <a:t>(o);</a:t>
            </a:r>
          </a:p>
          <a:p>
            <a:pPr marL="0" indent="0">
              <a:buNone/>
            </a:pPr>
            <a:r>
              <a:rPr lang="en-US" dirty="0" smtClean="0"/>
              <a:t>try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…</a:t>
            </a:r>
            <a:r>
              <a:rPr lang="en-US" dirty="0" smtClean="0"/>
              <a:t>you are in critical section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finally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Monitor.Exit</a:t>
            </a:r>
            <a:r>
              <a:rPr lang="en-US" dirty="0" smtClean="0"/>
              <a:t>(o);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4453" y="3036466"/>
            <a:ext cx="35354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бессмысленно </a:t>
            </a:r>
            <a:r>
              <a:rPr lang="en-US" sz="2400" dirty="0" smtClean="0"/>
              <a:t>Value-type</a:t>
            </a:r>
          </a:p>
          <a:p>
            <a:endParaRPr lang="ru-RU" sz="2400" dirty="0" smtClean="0"/>
          </a:p>
          <a:p>
            <a:r>
              <a:rPr lang="ru-RU" sz="2400" dirty="0"/>
              <a:t>н</a:t>
            </a:r>
            <a:r>
              <a:rPr lang="ru-RU" sz="2400" dirty="0" smtClean="0"/>
              <a:t>е стоит </a:t>
            </a:r>
            <a:r>
              <a:rPr lang="en-US" sz="2400" dirty="0" smtClean="0"/>
              <a:t>“string”</a:t>
            </a:r>
          </a:p>
          <a:p>
            <a:endParaRPr lang="en-US" sz="2400" dirty="0" smtClean="0"/>
          </a:p>
          <a:p>
            <a:r>
              <a:rPr lang="ru-RU" sz="2400" dirty="0" smtClean="0"/>
              <a:t>лучше </a:t>
            </a:r>
            <a:r>
              <a:rPr lang="en-US" sz="2400" dirty="0" smtClean="0"/>
              <a:t>private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7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</a:t>
            </a:r>
            <a:r>
              <a:rPr lang="ru-RU" dirty="0" smtClean="0"/>
              <a:t> </a:t>
            </a:r>
            <a:r>
              <a:rPr lang="en-US" dirty="0" smtClean="0"/>
              <a:t>thread-safe </a:t>
            </a:r>
            <a:r>
              <a:rPr lang="ru-RU" dirty="0" smtClean="0"/>
              <a:t>коллекции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Благодаря специальным атомарным инструкциям процессора типа </a:t>
            </a:r>
            <a:r>
              <a:rPr lang="en-US" dirty="0" smtClean="0"/>
              <a:t>CAS</a:t>
            </a:r>
          </a:p>
          <a:p>
            <a:endParaRPr lang="en-US" dirty="0"/>
          </a:p>
          <a:p>
            <a:r>
              <a:rPr lang="en-US" dirty="0" err="1" smtClean="0"/>
              <a:t>ConcurrentQueue</a:t>
            </a:r>
            <a:r>
              <a:rPr lang="en-US" dirty="0" smtClean="0"/>
              <a:t>&lt;</a:t>
            </a:r>
            <a:r>
              <a:rPr lang="en-US" dirty="0" err="1" smtClean="0"/>
              <a:t>TValue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err="1" smtClean="0"/>
              <a:t>ConcurrentDictionary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2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2375420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4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тогда, может так?</a:t>
            </a:r>
            <a:endParaRPr lang="en-US" dirty="0"/>
          </a:p>
        </p:txBody>
      </p:sp>
      <p:pic>
        <p:nvPicPr>
          <p:cNvPr id="4" name="Picture 3" descr="C:\Users\plotnikov\Desktop\Многопоточное программирование под .NET 4.5\Лекция1\TP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" y="1587862"/>
            <a:ext cx="6370924" cy="317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не надо так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00" y="3293164"/>
            <a:ext cx="2042886" cy="35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9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pic>
        <p:nvPicPr>
          <p:cNvPr id="4" name="Picture 2" descr="C:\Users\plotnikov\Desktop\Многопоточное программирование под .NET 4.5\Лекция1\TP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394113" cy="418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59243" y="5957785"/>
            <a:ext cx="559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ThreadPool.QueueUserWorkItem</a:t>
            </a:r>
            <a:r>
              <a:rPr lang="ru-RU" sz="2400" dirty="0" smtClean="0"/>
              <a:t>(</a:t>
            </a:r>
            <a:r>
              <a:rPr lang="en-US" sz="2400" dirty="0" smtClean="0"/>
              <a:t>Callback</a:t>
            </a:r>
            <a:r>
              <a:rPr lang="ru-RU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34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раз!</a:t>
            </a:r>
            <a:endParaRPr lang="en-US" dirty="0"/>
          </a:p>
        </p:txBody>
      </p:sp>
      <p:pic>
        <p:nvPicPr>
          <p:cNvPr id="4" name="Picture 2" descr="C:\Users\plotnikov\Desktop\Многопоточное программирование под .NET 4.5\Лекция1\TP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4" b="-5004"/>
          <a:stretch>
            <a:fillRect/>
          </a:stretch>
        </p:blipFill>
        <p:spPr bwMode="auto">
          <a:xfrm>
            <a:off x="457200" y="1116475"/>
            <a:ext cx="7600060" cy="418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е надо так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16" y="402680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= </a:t>
            </a:r>
            <a:r>
              <a:rPr lang="en-US" dirty="0" err="1"/>
              <a:t>Task.Factory.StartNew</a:t>
            </a:r>
            <a:r>
              <a:rPr lang="en-US" dirty="0"/>
              <a:t>(() =&gt; </a:t>
            </a:r>
            <a:r>
              <a:rPr lang="en-US" dirty="0" err="1"/>
              <a:t>DoAction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 = new Task(Action); </a:t>
            </a:r>
            <a:r>
              <a:rPr lang="en-US" dirty="0" err="1" smtClean="0"/>
              <a:t>t.Start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smtClean="0"/>
              <a:t>t = </a:t>
            </a:r>
            <a:r>
              <a:rPr lang="en-US" dirty="0" err="1" smtClean="0"/>
              <a:t>Task.Run</a:t>
            </a:r>
            <a:r>
              <a:rPr lang="en-US" dirty="0" smtClean="0"/>
              <a:t>(Action)</a:t>
            </a:r>
            <a:endParaRPr lang="ru-RU" dirty="0" smtClean="0"/>
          </a:p>
          <a:p>
            <a:r>
              <a:rPr lang="en-US" dirty="0" err="1" smtClean="0"/>
              <a:t>t.Wait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t.ContinueWith</a:t>
            </a:r>
            <a:r>
              <a:rPr lang="en-US" dirty="0" smtClean="0"/>
              <a:t>(Action&lt;Task&gt;)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0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6997"/>
            <a:ext cx="8229600" cy="1949166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AsParallel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WithDegreeOfParallelism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AsSequential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 descr="PLIN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578589"/>
            <a:ext cx="7874000" cy="2159000"/>
          </a:xfrm>
          <a:prstGeom prst="rect">
            <a:avLst/>
          </a:prstGeom>
        </p:spPr>
      </p:pic>
      <p:pic>
        <p:nvPicPr>
          <p:cNvPr id="5" name="Picture 4" descr="pek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86" y="3980586"/>
            <a:ext cx="2877414" cy="2877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6182" y="3275924"/>
            <a:ext cx="184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Беспорядок!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50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Асинхронная обработка</a:t>
            </a:r>
            <a:endParaRPr lang="en-US" dirty="0"/>
          </a:p>
        </p:txBody>
      </p:sp>
      <p:pic>
        <p:nvPicPr>
          <p:cNvPr id="5" name="Picture 4" descr="cp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611"/>
            <a:ext cx="3836323" cy="2689939"/>
          </a:xfrm>
          <a:prstGeom prst="rect">
            <a:avLst/>
          </a:prstGeom>
        </p:spPr>
      </p:pic>
      <p:pic>
        <p:nvPicPr>
          <p:cNvPr id="6" name="Picture 5" descr="hd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43" y="4139922"/>
            <a:ext cx="2838117" cy="2327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8612" y="3321479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</a:p>
        </p:txBody>
      </p:sp>
      <p:pic>
        <p:nvPicPr>
          <p:cNvPr id="8" name="Picture 7" descr="networ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28" y="1417638"/>
            <a:ext cx="2841932" cy="21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7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2375420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два!</a:t>
            </a:r>
            <a:endParaRPr lang="en-US" dirty="0"/>
          </a:p>
        </p:txBody>
      </p:sp>
      <p:pic>
        <p:nvPicPr>
          <p:cNvPr id="4" name="Content Placeholder 3" descr="UI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9" r="-7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777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четыре!</a:t>
            </a:r>
            <a:endParaRPr lang="en-US" dirty="0"/>
          </a:p>
        </p:txBody>
      </p:sp>
      <p:pic>
        <p:nvPicPr>
          <p:cNvPr id="6" name="Picture 5" descr="multico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2" y="1270122"/>
            <a:ext cx="7691370" cy="533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Мультипроцессорность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871" y="1929007"/>
            <a:ext cx="2736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SMP</a:t>
            </a:r>
          </a:p>
          <a:p>
            <a:r>
              <a:rPr lang="en-US" dirty="0" smtClean="0"/>
              <a:t>Symmetric </a:t>
            </a:r>
            <a:r>
              <a:rPr lang="en-US" dirty="0" err="1" smtClean="0"/>
              <a:t>MultiProcessing</a:t>
            </a:r>
            <a:endParaRPr lang="en-US" dirty="0" smtClean="0"/>
          </a:p>
        </p:txBody>
      </p:sp>
      <p:pic>
        <p:nvPicPr>
          <p:cNvPr id="7" name="Picture 6" descr="s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86" y="1185428"/>
            <a:ext cx="5888614" cy="2502661"/>
          </a:xfrm>
          <a:prstGeom prst="rect">
            <a:avLst/>
          </a:prstGeom>
        </p:spPr>
      </p:pic>
      <p:pic>
        <p:nvPicPr>
          <p:cNvPr id="8" name="Picture 7" descr="NU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20" y="3835400"/>
            <a:ext cx="4889500" cy="302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840" y="4163902"/>
            <a:ext cx="3237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NUMA</a:t>
            </a:r>
          </a:p>
          <a:p>
            <a:pPr algn="ctr"/>
            <a:r>
              <a:rPr lang="en-US" dirty="0"/>
              <a:t>Non-uniform memory access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193" y="6167290"/>
            <a:ext cx="47033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еще есть </a:t>
            </a:r>
            <a:r>
              <a:rPr lang="en-US" sz="3200" dirty="0" smtClean="0"/>
              <a:t>MPP </a:t>
            </a:r>
            <a:r>
              <a:rPr lang="en-US" dirty="0" smtClean="0"/>
              <a:t>massive parallel processing</a:t>
            </a:r>
            <a:endParaRPr lang="en-US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58408" y="5630434"/>
            <a:ext cx="1700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40% в теории</a:t>
            </a:r>
          </a:p>
          <a:p>
            <a:pPr algn="ctr"/>
            <a:r>
              <a:rPr lang="en-US" dirty="0" smtClean="0"/>
              <a:t>5%</a:t>
            </a:r>
            <a:r>
              <a:rPr lang="ru-RU" dirty="0" smtClean="0"/>
              <a:t> на практике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Амдала</a:t>
            </a:r>
            <a:endParaRPr lang="en-US" dirty="0"/>
          </a:p>
        </p:txBody>
      </p:sp>
      <p:pic>
        <p:nvPicPr>
          <p:cNvPr id="5" name="Picture 4" descr="AmdahlsLa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6" y="1417638"/>
            <a:ext cx="6769615" cy="50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3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Экземпляр исполняемого файла</a:t>
            </a:r>
          </a:p>
          <a:p>
            <a:r>
              <a:rPr lang="ru-RU" dirty="0" smtClean="0"/>
              <a:t>Ресурсы:</a:t>
            </a:r>
          </a:p>
          <a:p>
            <a:pPr lvl="1"/>
            <a:r>
              <a:rPr lang="ru-RU" dirty="0" smtClean="0"/>
              <a:t>Виртуальная память (код, данные)</a:t>
            </a:r>
          </a:p>
          <a:p>
            <a:pPr lvl="1"/>
            <a:r>
              <a:rPr lang="en-US" dirty="0" smtClean="0"/>
              <a:t>Handles </a:t>
            </a:r>
            <a:r>
              <a:rPr lang="ru-RU" dirty="0" smtClean="0"/>
              <a:t>(сетевые сокеты, открытые файлы, каналы)</a:t>
            </a:r>
          </a:p>
          <a:p>
            <a:pPr lvl="1"/>
            <a:r>
              <a:rPr lang="en-US" dirty="0" smtClean="0"/>
              <a:t>Security tokens</a:t>
            </a:r>
            <a:endParaRPr lang="ru-RU" dirty="0" smtClean="0"/>
          </a:p>
          <a:p>
            <a:r>
              <a:rPr lang="ru-RU" dirty="0" smtClean="0"/>
              <a:t>Внутри 1+ поток выполнения</a:t>
            </a:r>
          </a:p>
          <a:p>
            <a:r>
              <a:rPr lang="en-US" dirty="0" smtClean="0"/>
              <a:t>Priority class</a:t>
            </a:r>
            <a:endParaRPr lang="ru-RU" dirty="0" smtClean="0"/>
          </a:p>
          <a:p>
            <a:r>
              <a:rPr lang="en-US" dirty="0" smtClean="0"/>
              <a:t>Affinity</a:t>
            </a:r>
            <a:endParaRPr lang="en-US" dirty="0"/>
          </a:p>
        </p:txBody>
      </p:sp>
      <p:pic>
        <p:nvPicPr>
          <p:cNvPr id="4" name="Picture 2" descr="C:\Users\plotnikov\Desktop\Многопоточное программирование под .NET 4.5\Лекция1\450px-Multithreaded_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255" y="3680288"/>
            <a:ext cx="3081089" cy="290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 выполнения (</a:t>
            </a:r>
            <a:r>
              <a:rPr lang="en-US" dirty="0" smtClean="0"/>
              <a:t>Thread)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Самостоятельная последовательность инструкций</a:t>
            </a:r>
          </a:p>
          <a:p>
            <a:r>
              <a:rPr lang="ru-RU" dirty="0" smtClean="0"/>
              <a:t>Ресурсы процесса общие между всеми его потоками</a:t>
            </a:r>
          </a:p>
          <a:p>
            <a:r>
              <a:rPr lang="ru-RU" dirty="0" smtClean="0"/>
              <a:t>Объект, управляемый планировщиком ОС</a:t>
            </a:r>
            <a:endParaRPr lang="en-US" dirty="0" smtClean="0"/>
          </a:p>
          <a:p>
            <a:pPr lvl="1"/>
            <a:r>
              <a:rPr lang="ru-RU" dirty="0" smtClean="0"/>
              <a:t>Свой контекст (стек, регистры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Priority level</a:t>
            </a:r>
          </a:p>
          <a:p>
            <a:pPr lvl="1"/>
            <a:r>
              <a:rPr lang="en-US" dirty="0" smtClean="0"/>
              <a:t>Base Priority = F(Priority Class, Priority Level)</a:t>
            </a:r>
            <a:endParaRPr lang="ru-RU" dirty="0" smtClean="0"/>
          </a:p>
          <a:p>
            <a:r>
              <a:rPr lang="ru-RU" dirty="0" smtClean="0"/>
              <a:t>Разделяет процессорное время со всеми остальными потоками ОС</a:t>
            </a:r>
          </a:p>
          <a:p>
            <a:r>
              <a:rPr lang="en-US" dirty="0" smtClean="0"/>
              <a:t>Affinity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7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Вытесняющая многозадачность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goo.gl</a:t>
            </a:r>
            <a:r>
              <a:rPr lang="en-US" dirty="0" smtClean="0"/>
              <a:t>/s1Pd0W</a:t>
            </a:r>
            <a:endParaRPr lang="en-US" dirty="0"/>
          </a:p>
        </p:txBody>
      </p:sp>
      <p:pic>
        <p:nvPicPr>
          <p:cNvPr id="4" name="Picture 3" descr="preemptive multithread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92" y="2199798"/>
            <a:ext cx="6712329" cy="44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411</Words>
  <Application>Microsoft Macintosh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Многопоточность и асинхронное программирование</vt:lpstr>
      <vt:lpstr>Зачем потоки? раз!</vt:lpstr>
      <vt:lpstr>Зачем потоки? два!</vt:lpstr>
      <vt:lpstr>Зачем потоки? четыре!</vt:lpstr>
      <vt:lpstr>Мультипроцессорность</vt:lpstr>
      <vt:lpstr>Закон Амдала</vt:lpstr>
      <vt:lpstr>Процесс</vt:lpstr>
      <vt:lpstr>Поток выполнения (Thread)</vt:lpstr>
      <vt:lpstr>Вытесняющая многозадачность</vt:lpstr>
      <vt:lpstr>На самом деле нет. Вытесняющая многозадачность это </vt:lpstr>
      <vt:lpstr>PowerPoint Presentation</vt:lpstr>
      <vt:lpstr>Синхронизация</vt:lpstr>
      <vt:lpstr>Мьютекс</vt:lpstr>
      <vt:lpstr>Семафор</vt:lpstr>
      <vt:lpstr>Монитор</vt:lpstr>
      <vt:lpstr>Lock-free thread-safe коллекции</vt:lpstr>
      <vt:lpstr>PowerPoint Presentation</vt:lpstr>
      <vt:lpstr>Ну тогда, может так?</vt:lpstr>
      <vt:lpstr>Thread Pool</vt:lpstr>
      <vt:lpstr>Tasks</vt:lpstr>
      <vt:lpstr>PLINQ</vt:lpstr>
      <vt:lpstr>Асинхронная обработка</vt:lpstr>
      <vt:lpstr>PowerPoint Presentation</vt:lpstr>
    </vt:vector>
  </TitlesOfParts>
  <Company>spamtokost@mail.ru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и асинхронное программирование</dc:title>
  <dc:creator>Kost</dc:creator>
  <cp:lastModifiedBy>Kost</cp:lastModifiedBy>
  <cp:revision>31</cp:revision>
  <dcterms:created xsi:type="dcterms:W3CDTF">2013-11-22T16:55:37Z</dcterms:created>
  <dcterms:modified xsi:type="dcterms:W3CDTF">2013-11-22T23:44:12Z</dcterms:modified>
</cp:coreProperties>
</file>