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73" r:id="rId2"/>
    <p:sldId id="306" r:id="rId3"/>
    <p:sldId id="267" r:id="rId4"/>
    <p:sldId id="324" r:id="rId5"/>
    <p:sldId id="325" r:id="rId6"/>
    <p:sldId id="257" r:id="rId7"/>
    <p:sldId id="309" r:id="rId8"/>
    <p:sldId id="380" r:id="rId9"/>
    <p:sldId id="374" r:id="rId10"/>
    <p:sldId id="378" r:id="rId11"/>
    <p:sldId id="379" r:id="rId12"/>
    <p:sldId id="328" r:id="rId13"/>
    <p:sldId id="356" r:id="rId14"/>
    <p:sldId id="329" r:id="rId15"/>
    <p:sldId id="312" r:id="rId16"/>
    <p:sldId id="330" r:id="rId17"/>
    <p:sldId id="331" r:id="rId18"/>
    <p:sldId id="343" r:id="rId19"/>
    <p:sldId id="344" r:id="rId20"/>
    <p:sldId id="332" r:id="rId21"/>
    <p:sldId id="333" r:id="rId22"/>
    <p:sldId id="372" r:id="rId23"/>
    <p:sldId id="335" r:id="rId24"/>
    <p:sldId id="334" r:id="rId25"/>
    <p:sldId id="357" r:id="rId26"/>
    <p:sldId id="336" r:id="rId27"/>
    <p:sldId id="337" r:id="rId28"/>
    <p:sldId id="342" r:id="rId29"/>
    <p:sldId id="340" r:id="rId30"/>
    <p:sldId id="339" r:id="rId31"/>
    <p:sldId id="341" r:id="rId32"/>
    <p:sldId id="321" r:id="rId33"/>
    <p:sldId id="323" r:id="rId34"/>
    <p:sldId id="345" r:id="rId35"/>
    <p:sldId id="351" r:id="rId36"/>
    <p:sldId id="347" r:id="rId37"/>
    <p:sldId id="348" r:id="rId38"/>
    <p:sldId id="349" r:id="rId39"/>
    <p:sldId id="350" r:id="rId40"/>
    <p:sldId id="382" r:id="rId41"/>
    <p:sldId id="352" r:id="rId42"/>
    <p:sldId id="353" r:id="rId43"/>
    <p:sldId id="354" r:id="rId44"/>
    <p:sldId id="358" r:id="rId45"/>
    <p:sldId id="359" r:id="rId46"/>
    <p:sldId id="381" r:id="rId47"/>
    <p:sldId id="375" r:id="rId48"/>
    <p:sldId id="376" r:id="rId49"/>
    <p:sldId id="360" r:id="rId50"/>
    <p:sldId id="361" r:id="rId51"/>
    <p:sldId id="362" r:id="rId52"/>
    <p:sldId id="377" r:id="rId53"/>
    <p:sldId id="365" r:id="rId54"/>
    <p:sldId id="366" r:id="rId55"/>
    <p:sldId id="369" r:id="rId56"/>
    <p:sldId id="370" r:id="rId57"/>
    <p:sldId id="371" r:id="rId58"/>
    <p:sldId id="318" r:id="rId59"/>
    <p:sldId id="319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71429" autoAdjust="0"/>
  </p:normalViewPr>
  <p:slideViewPr>
    <p:cSldViewPr>
      <p:cViewPr varScale="1">
        <p:scale>
          <a:sx n="84" d="100"/>
          <a:sy n="84" d="100"/>
        </p:scale>
        <p:origin x="-21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>
              <a:noFill/>
            </a:ln>
          </c:spPr>
          <c:xVal>
            <c:numRef>
              <c:f>Лист1!$A$2:$A$4</c:f>
              <c:numCache>
                <c:formatCode>General</c:formatCode>
                <c:ptCount val="3"/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96064"/>
        <c:axId val="34896640"/>
      </c:scatterChart>
      <c:valAx>
        <c:axId val="34896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896640"/>
        <c:crosses val="autoZero"/>
        <c:crossBetween val="midCat"/>
      </c:valAx>
      <c:valAx>
        <c:axId val="348966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48960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этой картинке есть одна загадка. Непонятно, кто создаст изначальный граф объектов. Этот кто-то должен быть «жестким» он должен знать про всех!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5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Серый код жесткий, но он на самом верху стека вызовов. Его легко</a:t>
            </a:r>
            <a:r>
              <a:rPr lang="ru-RU" baseline="0" dirty="0" smtClean="0"/>
              <a:t> менять, если нужно.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жесткость может</a:t>
            </a:r>
            <a:r>
              <a:rPr lang="ru-RU" baseline="0" dirty="0" smtClean="0"/>
              <a:t> быть глубоко в стеке вызовов. Чем глубже, тем сложнее от нее избавляться — нужно по-честному протаскивать зависимости через весь стек.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24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3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Функции можно</a:t>
            </a:r>
            <a:r>
              <a:rPr lang="ru-RU" baseline="0" dirty="0" smtClean="0"/>
              <a:t> сохранять в переменные, передавать в качестве аргументов, возвращать в качестве результата.</a:t>
            </a:r>
          </a:p>
          <a:p>
            <a:r>
              <a:rPr lang="ru-RU" baseline="0" dirty="0" smtClean="0"/>
              <a:t>Для этого им нужен ТИП!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Action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718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82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2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Браун Александр</a:t>
            </a:r>
            <a:r>
              <a:rPr lang="en-US" dirty="0" smtClean="0"/>
              <a:t> </a:t>
            </a:r>
            <a:r>
              <a:rPr lang="ru-RU" dirty="0" smtClean="0"/>
              <a:t>использует</a:t>
            </a:r>
            <a:r>
              <a:rPr lang="ru-RU" baseline="0" dirty="0" smtClean="0"/>
              <a:t> венгерку.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теперь вся сложность в </a:t>
            </a:r>
            <a:r>
              <a:rPr lang="en-US" baseline="0" dirty="0" err="1" smtClean="0"/>
              <a:t>ReadField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и</a:t>
            </a:r>
            <a:r>
              <a:rPr lang="ru-RU" baseline="0" dirty="0" smtClean="0"/>
              <a:t> теперь он выглядит вот так?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5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декомпозицию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2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</a:p>
          <a:p>
            <a:r>
              <a:rPr lang="ru-RU" dirty="0" smtClean="0"/>
              <a:t>Разбиение на слова</a:t>
            </a:r>
          </a:p>
          <a:p>
            <a:r>
              <a:rPr lang="ru-RU" dirty="0" smtClean="0"/>
              <a:t>Составление биграмм</a:t>
            </a:r>
          </a:p>
          <a:p>
            <a:r>
              <a:rPr lang="ru-RU" dirty="0" smtClean="0"/>
              <a:t>Подсчет</a:t>
            </a:r>
            <a:r>
              <a:rPr lang="ru-RU" baseline="0" dirty="0" smtClean="0"/>
              <a:t> частоты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Вывод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Обсуждаем на какие модули можно разбить</a:t>
            </a:r>
            <a:r>
              <a:rPr lang="ru-RU" baseline="0" dirty="0" smtClean="0"/>
              <a:t> решение тестовой задачи.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Ввод текста построчно. </a:t>
            </a:r>
            <a:r>
              <a:rPr lang="en-US" baseline="0" dirty="0" smtClean="0"/>
              <a:t>Filename → string[] lines </a:t>
            </a:r>
            <a:endParaRPr lang="ru-RU" baseline="0" dirty="0" smtClean="0"/>
          </a:p>
          <a:p>
            <a:r>
              <a:rPr lang="ru-RU" baseline="0" dirty="0" smtClean="0"/>
              <a:t>Разбиение текста на слова.</a:t>
            </a:r>
            <a:r>
              <a:rPr lang="en-US" baseline="0" dirty="0" smtClean="0"/>
              <a:t> string line → string[] words</a:t>
            </a:r>
            <a:endParaRPr lang="ru-RU" baseline="0" dirty="0" smtClean="0"/>
          </a:p>
          <a:p>
            <a:r>
              <a:rPr lang="ru-RU" baseline="0" dirty="0" smtClean="0"/>
              <a:t>Составление обратного индекса.</a:t>
            </a:r>
          </a:p>
          <a:p>
            <a:r>
              <a:rPr lang="ru-RU" baseline="0" dirty="0" smtClean="0"/>
              <a:t>	Что такое обратный индекс? Слово → список номеров строк.</a:t>
            </a:r>
            <a:endParaRPr lang="en-US" baseline="0" dirty="0" smtClean="0"/>
          </a:p>
          <a:p>
            <a:r>
              <a:rPr lang="en-US" baseline="0" dirty="0" smtClean="0"/>
              <a:t>	string[][] lines → Dictionary&lt;string, List&lt;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&gt;&gt; </a:t>
            </a:r>
            <a:r>
              <a:rPr lang="en-US" baseline="0" dirty="0" err="1" smtClean="0"/>
              <a:t>invertedIndex</a:t>
            </a:r>
            <a:endParaRPr lang="ru-RU" baseline="0" dirty="0" smtClean="0"/>
          </a:p>
          <a:p>
            <a:r>
              <a:rPr lang="ru-RU" baseline="0" dirty="0" smtClean="0"/>
              <a:t>Ввод запросов построчно</a:t>
            </a:r>
            <a:r>
              <a:rPr lang="en-US" baseline="0" dirty="0" smtClean="0"/>
              <a:t>: string filename → string[] queries</a:t>
            </a:r>
          </a:p>
          <a:p>
            <a:r>
              <a:rPr lang="ru-RU" baseline="0" dirty="0" smtClean="0"/>
              <a:t>Обработка одного запроса: </a:t>
            </a:r>
            <a:r>
              <a:rPr lang="en-US" baseline="0" dirty="0" smtClean="0"/>
              <a:t>string query →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</a:t>
            </a:r>
          </a:p>
          <a:p>
            <a:r>
              <a:rPr lang="ru-RU" baseline="0" dirty="0" smtClean="0"/>
              <a:t>Вывод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 → string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8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Красное</a:t>
            </a:r>
            <a:r>
              <a:rPr lang="ru-RU" baseline="0" dirty="0" smtClean="0"/>
              <a:t> — то, что создает жесткость</a:t>
            </a:r>
          </a:p>
          <a:p>
            <a:r>
              <a:rPr lang="ru-RU" baseline="0" dirty="0" smtClean="0"/>
              <a:t>Зеленое — не создает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6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21.11.2013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henounproject.com/noun/%3cany_nou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Autofit/>
          </a:bodyPr>
          <a:lstStyle/>
          <a:p>
            <a:r>
              <a:rPr lang="en-US" sz="13800" dirty="0" smtClean="0"/>
              <a:t>SHIFT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4246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toString2(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Regex R2;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Program().Solution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fillWhereIsWord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Handler 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List&lt;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Answer(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request)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SetDict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[]&gt; text)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 сожалению место под заголовок слишком мало, чтобы правильно отразить суть того, что на нем пред...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allLinesFromText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textLines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wordToLinesFromTextMap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invertedIndex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lineIndicesOfWord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allWordsFromRequest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requestWords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queryWords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 — rename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2" y="4061841"/>
            <a:ext cx="7632849" cy="159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Hint: </a:t>
            </a:r>
          </a:p>
          <a:p>
            <a:pPr marL="400050" lvl="1" indent="0">
              <a:buNone/>
            </a:pPr>
            <a:r>
              <a:rPr lang="en-US" dirty="0" smtClean="0"/>
              <a:t>F2</a:t>
            </a:r>
            <a:r>
              <a:rPr lang="ru-RU" dirty="0" smtClean="0"/>
              <a:t> переименовывает и в проводнике,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err="1" smtClean="0"/>
              <a:t>Regedit</a:t>
            </a:r>
            <a:r>
              <a:rPr lang="ru-RU" dirty="0" smtClean="0"/>
              <a:t>, и</a:t>
            </a:r>
            <a:r>
              <a:rPr lang="en-US" dirty="0" smtClean="0"/>
              <a:t> </a:t>
            </a:r>
            <a:r>
              <a:rPr lang="ru-RU" dirty="0" smtClean="0"/>
              <a:t>во многих других программах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28800"/>
            <a:ext cx="72066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Сдвинуть массив циклически на </a:t>
            </a:r>
            <a:r>
              <a:rPr lang="en-US" dirty="0"/>
              <a:t>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412776"/>
            <a:ext cx="7859216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Reverse(array, 0, array.Length-k-1);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Reverse(array,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k, array.Length-1);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Reverse(array, 0,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array.Length-1);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6488090"/>
              </p:ext>
            </p:extLst>
          </p:nvPr>
        </p:nvGraphicFramePr>
        <p:xfrm>
          <a:off x="1043608" y="1268760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Стрелка вправо 3"/>
          <p:cNvSpPr/>
          <p:nvPr/>
        </p:nvSpPr>
        <p:spPr>
          <a:xfrm rot="5400000">
            <a:off x="3426224" y="1698861"/>
            <a:ext cx="3306015" cy="4828456"/>
          </a:xfrm>
          <a:prstGeom prst="rightArrow">
            <a:avLst>
              <a:gd name="adj1" fmla="val 50000"/>
              <a:gd name="adj2" fmla="val 66811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 rot="5400000">
            <a:off x="2737011" y="217959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 smtClean="0"/>
              <a:t>DistanceToSegment</a:t>
            </a:r>
            <a:r>
              <a:rPr lang="en-US" dirty="0" smtClean="0"/>
              <a:t>(Point a, Point b)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DistanceToLine</a:t>
            </a:r>
            <a:r>
              <a:rPr lang="en-US" dirty="0" smtClean="0"/>
              <a:t>(</a:t>
            </a:r>
            <a:r>
              <a:rPr lang="en-US" dirty="0"/>
              <a:t>Point a, Point </a:t>
            </a:r>
            <a:r>
              <a:rPr lang="en-US" dirty="0" smtClean="0"/>
              <a:t>b)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IsUnderSegment</a:t>
            </a:r>
            <a:r>
              <a:rPr lang="en-US" dirty="0" smtClean="0"/>
              <a:t>(Point x, </a:t>
            </a:r>
            <a:br>
              <a:rPr lang="en-US" dirty="0" smtClean="0"/>
            </a:br>
            <a:r>
              <a:rPr lang="en-US" dirty="0" smtClean="0"/>
              <a:t>	Point </a:t>
            </a:r>
            <a:r>
              <a:rPr lang="en-US" dirty="0" err="1" smtClean="0"/>
              <a:t>segStart</a:t>
            </a:r>
            <a:r>
              <a:rPr lang="en-US" dirty="0" smtClean="0"/>
              <a:t>, Point </a:t>
            </a:r>
            <a:r>
              <a:rPr lang="en-US" dirty="0" err="1" smtClean="0"/>
              <a:t>segEnd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31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smtClean="0"/>
              <a:t>, ноябрь 2013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Field1  Field2  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(field);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res.ToArray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IsQuoteChar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Пятиминутка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02-CleanCode&amp;Testing\task\parse.sln</a:t>
            </a:r>
          </a:p>
          <a:p>
            <a:pPr marL="0" indent="0">
              <a:buNone/>
            </a:pPr>
            <a:r>
              <a:rPr lang="ru-RU" dirty="0" smtClean="0"/>
              <a:t>См. задания </a:t>
            </a:r>
            <a:r>
              <a:rPr lang="ru-RU" dirty="0"/>
              <a:t>в комментариях</a:t>
            </a:r>
            <a:endParaRPr lang="en-US" dirty="0"/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en-US" b="1" dirty="0" smtClean="0"/>
              <a:t>Extract method</a:t>
            </a:r>
            <a:r>
              <a:rPr lang="ru-RU" b="1" dirty="0" smtClean="0"/>
              <a:t> </a:t>
            </a:r>
            <a:r>
              <a:rPr lang="ru-RU" sz="3600" b="1" dirty="0" smtClean="0"/>
              <a:t>	</a:t>
            </a:r>
            <a:r>
              <a:rPr lang="en-US" sz="3600" dirty="0" err="1" smtClean="0"/>
              <a:t>Ctrl+Alt+M</a:t>
            </a:r>
            <a:r>
              <a:rPr lang="en-US" sz="3600" dirty="0" smtClean="0"/>
              <a:t>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Ctrl+R+M</a:t>
            </a:r>
            <a:endParaRPr lang="en-US" sz="3600" dirty="0"/>
          </a:p>
          <a:p>
            <a:pPr marL="0" indent="0">
              <a:buNone/>
            </a:pPr>
            <a:r>
              <a:rPr lang="en-US" b="1" dirty="0" smtClean="0"/>
              <a:t>Rename</a:t>
            </a:r>
            <a:r>
              <a:rPr lang="ru-RU" sz="3600" b="1" dirty="0" smtClean="0"/>
              <a:t>		</a:t>
            </a:r>
            <a:r>
              <a:rPr lang="en-US" sz="3600" dirty="0" smtClean="0"/>
              <a:t>F2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Ctrl+R+R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br>
              <a:rPr lang="ru-RU" dirty="0" smtClean="0"/>
            </a:br>
            <a:r>
              <a:rPr lang="ru-RU" dirty="0" smtClean="0"/>
              <a:t>«Частотный словарь 2-грамм»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На вход:</a:t>
            </a:r>
            <a:r>
              <a:rPr lang="ru-RU" dirty="0" smtClean="0"/>
              <a:t> файл с текстом</a:t>
            </a:r>
          </a:p>
          <a:p>
            <a:pPr marL="0" indent="0">
              <a:buNone/>
            </a:pPr>
            <a:r>
              <a:rPr lang="ru-RU" b="1" dirty="0" smtClean="0"/>
              <a:t>На выход:</a:t>
            </a:r>
            <a:r>
              <a:rPr lang="ru-RU" dirty="0" smtClean="0"/>
              <a:t> 100 самых распространенных </a:t>
            </a:r>
            <a:br>
              <a:rPr lang="ru-RU" dirty="0" smtClean="0"/>
            </a:br>
            <a:r>
              <a:rPr lang="ru-RU" dirty="0" smtClean="0"/>
              <a:t>2-грамм, с указанием частоты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400" dirty="0" smtClean="0"/>
              <a:t>Как проводить декомпозицию?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Кандидаты на превращение в модуль:</a:t>
            </a:r>
          </a:p>
          <a:p>
            <a:r>
              <a:rPr lang="ru-RU" dirty="0" smtClean="0"/>
              <a:t>Ввод, вывод и логика</a:t>
            </a:r>
          </a:p>
          <a:p>
            <a:r>
              <a:rPr lang="ru-RU" dirty="0" smtClean="0"/>
              <a:t>Слабо связные шаги в логике</a:t>
            </a:r>
          </a:p>
        </p:txBody>
      </p:sp>
    </p:spTree>
    <p:extLst>
      <p:ext uri="{BB962C8B-B14F-4D97-AF65-F5344CB8AC3E}">
        <p14:creationId xmlns:p14="http://schemas.microsoft.com/office/powerpoint/2010/main" val="14232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25488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Что на вход?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Что на выход?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Алгоритм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445" y="3645024"/>
            <a:ext cx="83035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/>
              <a:t>Это </a:t>
            </a:r>
            <a:r>
              <a:rPr lang="ru-RU" sz="4800" dirty="0" smtClean="0"/>
              <a:t>всё должно </a:t>
            </a:r>
            <a:r>
              <a:rPr lang="ru-RU" sz="4800" dirty="0"/>
              <a:t>быть простым!</a:t>
            </a:r>
          </a:p>
        </p:txBody>
      </p:sp>
    </p:spTree>
    <p:extLst>
      <p:ext uri="{BB962C8B-B14F-4D97-AF65-F5344CB8AC3E}">
        <p14:creationId xmlns:p14="http://schemas.microsoft.com/office/powerpoint/2010/main" val="37635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 сложные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r>
              <a:rPr lang="ru-RU" dirty="0" smtClean="0"/>
              <a:t>Делает что-то одно </a:t>
            </a:r>
            <a:r>
              <a:rPr lang="en-US" dirty="0" smtClean="0"/>
              <a:t>SRP</a:t>
            </a:r>
            <a:endParaRPr lang="ru-RU" dirty="0" smtClean="0"/>
          </a:p>
          <a:p>
            <a:r>
              <a:rPr lang="ru-RU" dirty="0" smtClean="0"/>
              <a:t>Слабое сцепление модулей</a:t>
            </a:r>
          </a:p>
          <a:p>
            <a:r>
              <a:rPr lang="ru-RU" dirty="0" smtClean="0"/>
              <a:t>Высокая связность модуля</a:t>
            </a:r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«Полнотекстовый поиск»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3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Приводим зависимости в порядок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 в коде?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4000" b="1" dirty="0" smtClean="0"/>
              <a:t>Класс</a:t>
            </a:r>
            <a:r>
              <a:rPr lang="en-US" sz="4000" b="1" dirty="0" smtClean="0"/>
              <a:t> 		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Пространство имен</a:t>
            </a:r>
            <a:r>
              <a:rPr lang="en-US" dirty="0" smtClean="0"/>
              <a:t> 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Библиотека </a:t>
            </a:r>
            <a:r>
              <a:rPr lang="en-US" dirty="0" smtClean="0"/>
              <a:t>	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System.Drawing.dll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Сервис</a:t>
            </a:r>
            <a:r>
              <a:rPr lang="en-US" dirty="0"/>
              <a:t>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://thenounproject.com/noun</a:t>
            </a:r>
            <a:r>
              <a:rPr lang="en-US" sz="2600" dirty="0" smtClean="0">
                <a:hlinkClick r:id="rId2"/>
              </a:rPr>
              <a:t>/&lt;any_noun</a:t>
            </a:r>
            <a:r>
              <a:rPr lang="en-US" sz="2600" dirty="0" smtClean="0"/>
              <a:t>&gt; </a:t>
            </a:r>
          </a:p>
          <a:p>
            <a:r>
              <a:rPr lang="ru-RU" dirty="0" smtClean="0"/>
              <a:t>Кластер</a:t>
            </a:r>
            <a:r>
              <a:rPr lang="en-US" dirty="0" smtClean="0"/>
              <a:t> (</a:t>
            </a:r>
            <a:r>
              <a:rPr lang="ru-RU" dirty="0" smtClean="0"/>
              <a:t>когда данных очень-очень много)</a:t>
            </a:r>
          </a:p>
          <a:p>
            <a:r>
              <a:rPr lang="ru-RU" strike="sngStrike" dirty="0" err="1" smtClean="0"/>
              <a:t>Скайнет</a:t>
            </a:r>
            <a:endParaRPr lang="ru-RU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28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«жесткости»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Малое изменение требований </a:t>
            </a:r>
            <a:br>
              <a:rPr lang="ru-RU" dirty="0" smtClean="0"/>
            </a:br>
            <a:r>
              <a:rPr lang="ru-RU" dirty="0" smtClean="0"/>
              <a:t>			→ большое изменение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берется жесткость?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Сильная связь модулей (классов) друг с другом</a:t>
            </a:r>
          </a:p>
          <a:p>
            <a:pPr marL="0" indent="0">
              <a:buNone/>
            </a:pPr>
            <a:endParaRPr lang="ru-RU" dirty="0"/>
          </a:p>
          <a:p>
            <a:pPr marL="457200" indent="-457200"/>
            <a:r>
              <a:rPr lang="ru-RU" b="1" dirty="0" smtClean="0">
                <a:solidFill>
                  <a:srgbClr val="C00000"/>
                </a:solidFill>
              </a:rPr>
              <a:t>Вызов конструктора</a:t>
            </a:r>
          </a:p>
          <a:p>
            <a:pPr marL="457200" indent="-457200"/>
            <a:r>
              <a:rPr lang="ru-RU" b="1" dirty="0">
                <a:solidFill>
                  <a:srgbClr val="C00000"/>
                </a:solidFill>
              </a:rPr>
              <a:t>Вызов статического метода</a:t>
            </a:r>
          </a:p>
          <a:p>
            <a:pPr marL="457200" indent="-457200"/>
            <a:r>
              <a:rPr lang="ru-RU" b="1" dirty="0" smtClean="0">
                <a:solidFill>
                  <a:srgbClr val="C00000"/>
                </a:solidFill>
              </a:rPr>
              <a:t>Вызов </a:t>
            </a:r>
            <a:r>
              <a:rPr lang="ru-RU" b="1" dirty="0" smtClean="0">
                <a:solidFill>
                  <a:srgbClr val="C00000"/>
                </a:solidFill>
              </a:rPr>
              <a:t>невиртуального метода</a:t>
            </a:r>
          </a:p>
          <a:p>
            <a:pPr marL="457200" indent="-457200"/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Переменная типа класс</a:t>
            </a:r>
          </a:p>
          <a:p>
            <a:pPr marL="457200" indent="-457200"/>
            <a:r>
              <a:rPr lang="ru-RU" b="1" dirty="0" smtClean="0">
                <a:solidFill>
                  <a:srgbClr val="00B050"/>
                </a:solidFill>
              </a:rPr>
              <a:t>Переменная </a:t>
            </a:r>
            <a:r>
              <a:rPr lang="ru-RU" b="1" dirty="0">
                <a:solidFill>
                  <a:srgbClr val="00B050"/>
                </a:solidFill>
              </a:rPr>
              <a:t>типа интерфейс</a:t>
            </a:r>
          </a:p>
          <a:p>
            <a:pPr marL="457200" indent="-457200"/>
            <a:r>
              <a:rPr lang="ru-RU" b="1" dirty="0" smtClean="0">
                <a:solidFill>
                  <a:srgbClr val="00B050"/>
                </a:solidFill>
              </a:rPr>
              <a:t>Вызов виртуального метода</a:t>
            </a:r>
          </a:p>
          <a:p>
            <a:pPr marL="457200" indent="-457200"/>
            <a:r>
              <a:rPr lang="ru-RU" b="1" dirty="0">
                <a:solidFill>
                  <a:srgbClr val="00B050"/>
                </a:solidFill>
              </a:rPr>
              <a:t>Вызов метода </a:t>
            </a:r>
            <a:r>
              <a:rPr lang="ru-RU" b="1" dirty="0" smtClean="0">
                <a:solidFill>
                  <a:srgbClr val="00B050"/>
                </a:solidFill>
              </a:rPr>
              <a:t>интерфейса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3714776" cy="16430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C00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0069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28664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ная линия уступом 6"/>
          <p:cNvCxnSpPr>
            <a:stCxn id="5" idx="3"/>
            <a:endCxn id="6" idx="1"/>
          </p:cNvCxnSpPr>
          <p:nvPr/>
        </p:nvCxnSpPr>
        <p:spPr>
          <a:xfrm>
            <a:off x="6286512" y="2821777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64370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0069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ная линия уступом 9"/>
          <p:cNvCxnSpPr>
            <a:stCxn id="5" idx="2"/>
            <a:endCxn id="9" idx="0"/>
          </p:cNvCxnSpPr>
          <p:nvPr/>
        </p:nvCxnSpPr>
        <p:spPr>
          <a:xfrm rot="5400000">
            <a:off x="553641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50"/>
          <p:cNvCxnSpPr>
            <a:endCxn id="8" idx="3"/>
          </p:cNvCxnSpPr>
          <p:nvPr/>
        </p:nvCxnSpPr>
        <p:spPr>
          <a:xfrm rot="5400000">
            <a:off x="7197347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07246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50"/>
          <p:cNvCxnSpPr>
            <a:stCxn id="6" idx="2"/>
            <a:endCxn id="12" idx="1"/>
          </p:cNvCxnSpPr>
          <p:nvPr/>
        </p:nvCxnSpPr>
        <p:spPr>
          <a:xfrm rot="16200000" flipH="1">
            <a:off x="7554537" y="3518298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stCxn id="14" idx="3"/>
            <a:endCxn id="24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80"/>
          <p:cNvCxnSpPr>
            <a:stCxn id="14" idx="0"/>
            <a:endCxn id="22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50"/>
          <p:cNvCxnSpPr>
            <a:stCxn id="15" idx="1"/>
            <a:endCxn id="29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ная линия уступом 50"/>
          <p:cNvCxnSpPr>
            <a:stCxn id="15" idx="3"/>
            <a:endCxn id="26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22"/>
          <p:cNvCxnSpPr>
            <a:stCxn id="17" idx="0"/>
            <a:endCxn id="22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5" idx="0"/>
            <a:endCxn id="24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20" idx="0"/>
            <a:endCxn id="26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Соединительная линия уступом 29"/>
          <p:cNvCxnSpPr>
            <a:stCxn id="28" idx="0"/>
            <a:endCxn id="29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>
            <a:off x="50003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158" y="5929330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3" name="Соединительная линия уступом 32"/>
          <p:cNvCxnSpPr/>
          <p:nvPr/>
        </p:nvCxnSpPr>
        <p:spPr>
          <a:xfrm>
            <a:off x="307180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1802" y="6000768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5" name="Равнобедренный треугольник 34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 rot="5400000">
            <a:off x="167876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Круговая стрелка 39"/>
          <p:cNvSpPr/>
          <p:nvPr/>
        </p:nvSpPr>
        <p:spPr>
          <a:xfrm>
            <a:off x="421481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47000">
                <a:srgbClr val="CC9B0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Круговая стрелка 40"/>
          <p:cNvSpPr/>
          <p:nvPr/>
        </p:nvSpPr>
        <p:spPr>
          <a:xfrm rot="7115989">
            <a:off x="442189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gradFill>
            <a:gsLst>
              <a:gs pos="0">
                <a:srgbClr val="D09E00"/>
              </a:gs>
              <a:gs pos="100000">
                <a:srgbClr val="92D05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8184" y="879103"/>
            <a:ext cx="211384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/>
              <a:t>декомпозиция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9054" y="5252580"/>
            <a:ext cx="1909562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борьба </a:t>
            </a:r>
          </a:p>
          <a:p>
            <a:r>
              <a:rPr lang="ru-RU" sz="2400" dirty="0" smtClean="0"/>
              <a:t>с жесткостью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43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9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Нет статическим </a:t>
            </a:r>
            <a:r>
              <a:rPr lang="ru-RU" dirty="0" smtClean="0"/>
              <a:t>методам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Нет конструкторам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передаются в конструктор</a:t>
            </a:r>
          </a:p>
          <a:p>
            <a:pPr marL="0" indent="0">
              <a:buNone/>
            </a:pPr>
            <a:r>
              <a:rPr lang="ru-RU" dirty="0" smtClean="0"/>
              <a:t>В идеале — только интерфейсы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500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 txBox="1">
            <a:spLocks/>
          </p:cNvSpPr>
          <p:nvPr/>
        </p:nvSpPr>
        <p:spPr>
          <a:xfrm>
            <a:off x="6367028" y="1484784"/>
            <a:ext cx="2458616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2213248"/>
            <a:ext cx="2162200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20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09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Collectd.RunPlugin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3454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один раз полностью!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new[]{“line1”, “line2”})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“hello world”);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ru-RU" dirty="0" err="1" smtClean="0"/>
              <a:t>функциональщины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Functions — first class citizens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a)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a.GetRes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write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 Чтобы </a:t>
            </a:r>
            <a:r>
              <a:rPr lang="en-US" dirty="0" smtClean="0"/>
              <a:t>LINQ!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— </a:t>
            </a:r>
            <a:r>
              <a:rPr lang="ru-RU" sz="2400" dirty="0"/>
              <a:t>то, что можно перечислить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List&lt;T&gt;,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…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</a:t>
            </a:r>
            <a:r>
              <a:rPr lang="ru-RU" sz="2400" dirty="0"/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6503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re8ivethought.com/images/PP/big/Slide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2"/>
          <a:stretch/>
        </p:blipFill>
        <p:spPr bwMode="auto">
          <a:xfrm>
            <a:off x="-4128" y="-1"/>
            <a:ext cx="8039175" cy="68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// </a:t>
            </a:r>
            <a:r>
              <a:rPr lang="ru-RU" sz="2800" dirty="0"/>
              <a:t>все слова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95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          </a:t>
            </a:r>
            <a:r>
              <a:rPr lang="en-US" sz="2800" dirty="0"/>
              <a:t>//</a:t>
            </a:r>
            <a:r>
              <a:rPr lang="ru-RU" sz="2800" dirty="0"/>
              <a:t> в </a:t>
            </a:r>
            <a:r>
              <a:rPr lang="ru-RU" sz="2800" dirty="0" smtClean="0"/>
              <a:t>массив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.Select(line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‘ ’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.Select(line =&gt;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{name = line[0], value = line[1]});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ru-RU" sz="2400" dirty="0" err="1" smtClean="0"/>
              <a:t>Распарсить</a:t>
            </a:r>
            <a:r>
              <a:rPr lang="ru-RU" sz="2400" dirty="0" smtClean="0"/>
              <a:t> файл в формате ключ-значение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Ленивость!</a:t>
            </a:r>
          </a:p>
        </p:txBody>
      </p:sp>
    </p:spTree>
    <p:extLst>
      <p:ext uri="{BB962C8B-B14F-4D97-AF65-F5344CB8AC3E}">
        <p14:creationId xmlns:p14="http://schemas.microsoft.com/office/powerpoint/2010/main" val="6500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7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.Select(g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word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(pair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pair.count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Take(10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"{0}\t{1}"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en-US" sz="2400" dirty="0" smtClean="0"/>
              <a:t>10 </a:t>
            </a:r>
            <a:r>
              <a:rPr lang="ru-RU" sz="2400" dirty="0" smtClean="0"/>
              <a:t>самых частых слов</a:t>
            </a:r>
          </a:p>
        </p:txBody>
      </p:sp>
    </p:spTree>
    <p:extLst>
      <p:ext uri="{BB962C8B-B14F-4D97-AF65-F5344CB8AC3E}">
        <p14:creationId xmlns:p14="http://schemas.microsoft.com/office/powerpoint/2010/main" val="2359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19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что-нибудь?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Buzzwords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page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894" y="620688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KISS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14" y="1267019"/>
            <a:ext cx="134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YAGNI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8343" y="560501"/>
            <a:ext cx="1859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DRY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9199" y="2072669"/>
            <a:ext cx="88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SRP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81368" y="2635189"/>
            <a:ext cx="3551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Ортогональность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305640"/>
            <a:ext cx="5883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Refactoring</a:t>
            </a:r>
            <a:endParaRPr lang="ru-RU" sz="9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894" y="5157192"/>
            <a:ext cx="3772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8701" y="2828586"/>
            <a:ext cx="18996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Правило </a:t>
            </a:r>
            <a:br>
              <a:rPr lang="ru-RU" sz="2800" dirty="0" smtClean="0"/>
            </a:br>
            <a:r>
              <a:rPr lang="ru-RU" sz="2800" dirty="0" smtClean="0"/>
              <a:t>бойскаутов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0851" y="1419419"/>
            <a:ext cx="175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S.O.L.I.D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39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Каждый должен хотя бы раз…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72" y="1432236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 чего начать?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нак запрета 1"/>
          <p:cNvSpPr/>
          <p:nvPr/>
        </p:nvSpPr>
        <p:spPr>
          <a:xfrm>
            <a:off x="2843808" y="3558501"/>
            <a:ext cx="2736304" cy="2736304"/>
          </a:xfrm>
          <a:prstGeom prst="noSmoking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40768"/>
            <a:ext cx="602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3568" y="3584630"/>
            <a:ext cx="229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iIndex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bFlag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_field</a:t>
            </a:r>
            <a:endParaRPr lang="ru-RU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m_text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zapros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Рунглиш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ц</a:t>
            </a: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ветФигуры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(шахматной), </a:t>
            </a: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номерСлова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colorFigure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numberWord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рисунокЦвета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словоЧисла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O_o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colorOfFigure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numberOfWord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pieceColor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wordIndex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Dictionary&lt;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List&lt;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List&lt;List&lt;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flag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flag_perAll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11707</TotalTime>
  <Words>1133</Words>
  <Application>Microsoft Office PowerPoint</Application>
  <PresentationFormat>Экран (4:3)</PresentationFormat>
  <Paragraphs>368</Paragraphs>
  <Slides>59</Slides>
  <Notes>20</Notes>
  <HiddenSlides>6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0" baseType="lpstr">
      <vt:lpstr>Тема Office</vt:lpstr>
      <vt:lpstr>SHIFT</vt:lpstr>
      <vt:lpstr>Качественный код</vt:lpstr>
      <vt:lpstr>Собственно, зачем?</vt:lpstr>
      <vt:lpstr>Презентация PowerPoint</vt:lpstr>
      <vt:lpstr>Презентация PowerPoint</vt:lpstr>
      <vt:lpstr>Имена и сигнатуры методов</vt:lpstr>
      <vt:lpstr>Соглашения об именовании</vt:lpstr>
      <vt:lpstr>Рунглиш</vt:lpstr>
      <vt:lpstr>FAIL</vt:lpstr>
      <vt:lpstr>FAIL</vt:lpstr>
      <vt:lpstr>К сожалению место под заголовок слишком мало, чтобы правильно отразить суть того, что на нем пред...</vt:lpstr>
      <vt:lpstr>F2 — rename</vt:lpstr>
      <vt:lpstr>Декомпозиция</vt:lpstr>
      <vt:lpstr>Презентация PowerPoint</vt:lpstr>
      <vt:lpstr>7±2*</vt:lpstr>
      <vt:lpstr>Декомпозиция</vt:lpstr>
      <vt:lpstr>Сдвинуть массив циклически на k</vt:lpstr>
      <vt:lpstr>Найти расстояние до фигуры</vt:lpstr>
      <vt:lpstr>Найти расстояние до фигуры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Разбить на поля CSV</vt:lpstr>
      <vt:lpstr>Пятиминутка практики</vt:lpstr>
      <vt:lpstr>Задача  «Частотный словарь 2-грамм»</vt:lpstr>
      <vt:lpstr>Декомпозиция — простые мысли</vt:lpstr>
      <vt:lpstr>Что такое модуль?</vt:lpstr>
      <vt:lpstr>Декомпозиция — сложные мысли</vt:lpstr>
      <vt:lpstr>Задача: «Полнотекстовый поиск»</vt:lpstr>
      <vt:lpstr>Явное управление зависимостями</vt:lpstr>
      <vt:lpstr>Что такое модуль в коде?</vt:lpstr>
      <vt:lpstr>Понятие «жесткости»</vt:lpstr>
      <vt:lpstr>Откуда берется жесткость?</vt:lpstr>
      <vt:lpstr>Презентация PowerPoint</vt:lpstr>
      <vt:lpstr>Презентация PowerPoint</vt:lpstr>
      <vt:lpstr>Явное управление зависимостями</vt:lpstr>
      <vt:lpstr>Неявное</vt:lpstr>
      <vt:lpstr>Явное</vt:lpstr>
      <vt:lpstr>Презентация PowerPoint</vt:lpstr>
      <vt:lpstr>Языковые возможности</vt:lpstr>
      <vt:lpstr>Регулярные выражения</vt:lpstr>
      <vt:lpstr>Работа с файлами</vt:lpstr>
      <vt:lpstr>Элементы функциональщины</vt:lpstr>
      <vt:lpstr>Зачем? Чтобы LINQ!</vt:lpstr>
      <vt:lpstr>LINQ</vt:lpstr>
      <vt:lpstr>LINQ</vt:lpstr>
      <vt:lpstr>LINQ</vt:lpstr>
      <vt:lpstr>LINQ</vt:lpstr>
      <vt:lpstr>LINQ</vt:lpstr>
      <vt:lpstr>LINQ</vt:lpstr>
      <vt:lpstr>Как осваивать?</vt:lpstr>
      <vt:lpstr>LINQ</vt:lpstr>
      <vt:lpstr>Ещё что-нибудь?</vt:lpstr>
      <vt:lpstr>Buzzwords page</vt:lpstr>
      <vt:lpstr>Каждый должен хотя бы раз…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xoposhiy</cp:lastModifiedBy>
  <cp:revision>249</cp:revision>
  <dcterms:created xsi:type="dcterms:W3CDTF">2012-06-18T09:24:29Z</dcterms:created>
  <dcterms:modified xsi:type="dcterms:W3CDTF">2013-11-21T10:01:37Z</dcterms:modified>
</cp:coreProperties>
</file>