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06" r:id="rId2"/>
    <p:sldId id="267" r:id="rId3"/>
    <p:sldId id="391" r:id="rId4"/>
    <p:sldId id="324" r:id="rId5"/>
    <p:sldId id="356" r:id="rId6"/>
    <p:sldId id="410" r:id="rId7"/>
    <p:sldId id="257" r:id="rId8"/>
    <p:sldId id="309" r:id="rId9"/>
    <p:sldId id="392" r:id="rId10"/>
    <p:sldId id="379" r:id="rId11"/>
    <p:sldId id="409" r:id="rId12"/>
    <p:sldId id="329" r:id="rId13"/>
    <p:sldId id="312" r:id="rId14"/>
    <p:sldId id="330" r:id="rId15"/>
    <p:sldId id="393" r:id="rId16"/>
    <p:sldId id="394" r:id="rId17"/>
    <p:sldId id="332" r:id="rId18"/>
    <p:sldId id="333" r:id="rId19"/>
    <p:sldId id="372" r:id="rId20"/>
    <p:sldId id="335" r:id="rId21"/>
    <p:sldId id="334" r:id="rId22"/>
    <p:sldId id="357" r:id="rId23"/>
    <p:sldId id="336" r:id="rId24"/>
    <p:sldId id="337" r:id="rId25"/>
    <p:sldId id="342" r:id="rId26"/>
    <p:sldId id="395" r:id="rId27"/>
    <p:sldId id="321" r:id="rId28"/>
    <p:sldId id="340" r:id="rId29"/>
    <p:sldId id="345" r:id="rId30"/>
    <p:sldId id="351" r:id="rId31"/>
    <p:sldId id="347" r:id="rId32"/>
    <p:sldId id="352" r:id="rId33"/>
    <p:sldId id="353" r:id="rId34"/>
    <p:sldId id="396" r:id="rId35"/>
    <p:sldId id="397" r:id="rId36"/>
    <p:sldId id="399" r:id="rId37"/>
    <p:sldId id="398" r:id="rId38"/>
    <p:sldId id="411" r:id="rId39"/>
    <p:sldId id="358" r:id="rId40"/>
    <p:sldId id="359" r:id="rId41"/>
    <p:sldId id="400" r:id="rId42"/>
    <p:sldId id="381" r:id="rId43"/>
    <p:sldId id="376" r:id="rId44"/>
    <p:sldId id="360" r:id="rId45"/>
    <p:sldId id="361" r:id="rId46"/>
    <p:sldId id="362" r:id="rId47"/>
    <p:sldId id="405" r:id="rId48"/>
    <p:sldId id="404" r:id="rId49"/>
    <p:sldId id="407" r:id="rId50"/>
    <p:sldId id="377" r:id="rId51"/>
    <p:sldId id="401" r:id="rId52"/>
    <p:sldId id="365" r:id="rId53"/>
    <p:sldId id="403" r:id="rId54"/>
    <p:sldId id="366" r:id="rId55"/>
    <p:sldId id="369" r:id="rId56"/>
    <p:sldId id="406" r:id="rId57"/>
    <p:sldId id="370" r:id="rId58"/>
    <p:sldId id="371" r:id="rId59"/>
    <p:sldId id="318" r:id="rId60"/>
    <p:sldId id="319" r:id="rId6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6" autoAdjust="0"/>
    <p:restoredTop sz="81250" autoAdjust="0"/>
  </p:normalViewPr>
  <p:slideViewPr>
    <p:cSldViewPr>
      <p:cViewPr>
        <p:scale>
          <a:sx n="60" d="100"/>
          <a:sy n="6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8316"/>
    </p:cViewPr>
  </p:sorterViewPr>
  <p:notesViewPr>
    <p:cSldViewPr>
      <p:cViewPr varScale="1">
        <p:scale>
          <a:sx n="92" d="100"/>
          <a:sy n="92" d="100"/>
        </p:scale>
        <p:origin x="-34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51BA-9C8E-4938-991B-0B9DAB69953D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0F3-60C2-4AE7-913B-D3E2B3E85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6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B16C-8069-43A4-A09F-21010F2DDFB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0F9C-8EEB-4FCC-AFE2-CBC89CE9F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Командная работа</a:t>
            </a:r>
            <a:r>
              <a:rPr lang="ru-RU" baseline="0" dirty="0" smtClean="0"/>
              <a:t> — когда есть коллективное владение кодом. Код-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баги, отпуска, …</a:t>
            </a:r>
            <a:endParaRPr lang="ru-RU" dirty="0" smtClean="0"/>
          </a:p>
          <a:p>
            <a:r>
              <a:rPr lang="ru-RU" dirty="0" smtClean="0"/>
              <a:t>Либо будут читать и развивать, либо будут бояться</a:t>
            </a:r>
            <a:r>
              <a:rPr lang="ru-RU" baseline="0" dirty="0" smtClean="0"/>
              <a:t> и выкинут.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3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Примерно</a:t>
            </a:r>
            <a:r>
              <a:rPr lang="ru-RU" baseline="0" dirty="0" smtClean="0"/>
              <a:t> так</a:t>
            </a:r>
            <a:r>
              <a:rPr lang="ru-RU" dirty="0" smtClean="0"/>
              <a:t> выглядит код инициализации графа объектов</a:t>
            </a:r>
            <a:r>
              <a:rPr lang="ru-RU" baseline="0" dirty="0" smtClean="0"/>
              <a:t> </a:t>
            </a:r>
            <a:r>
              <a:rPr lang="ru-RU" dirty="0" smtClean="0"/>
              <a:t>в одном</a:t>
            </a:r>
            <a:r>
              <a:rPr lang="ru-RU" baseline="0" dirty="0" smtClean="0"/>
              <a:t> из боевых проектов Контура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Примерно</a:t>
            </a:r>
            <a:r>
              <a:rPr lang="ru-RU" baseline="0" dirty="0" smtClean="0"/>
              <a:t> так</a:t>
            </a:r>
            <a:r>
              <a:rPr lang="ru-RU" dirty="0" smtClean="0"/>
              <a:t> выглядит код инициализации графа объектов</a:t>
            </a:r>
            <a:r>
              <a:rPr lang="ru-RU" baseline="0" dirty="0" smtClean="0"/>
              <a:t> </a:t>
            </a:r>
            <a:r>
              <a:rPr lang="ru-RU" dirty="0" smtClean="0"/>
              <a:t>в одном</a:t>
            </a:r>
            <a:r>
              <a:rPr lang="ru-RU" baseline="0" dirty="0" smtClean="0"/>
              <a:t> из боевых проектов Контура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297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52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52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382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Вместо создания </a:t>
            </a:r>
            <a:r>
              <a:rPr lang="en-US" dirty="0" smtClean="0"/>
              <a:t>List&lt;string&gt;</a:t>
            </a:r>
            <a:endParaRPr lang="ru-RU" dirty="0" smtClean="0"/>
          </a:p>
          <a:p>
            <a:r>
              <a:rPr lang="ru-RU" dirty="0" smtClean="0"/>
              <a:t>Заполнения</a:t>
            </a:r>
            <a:r>
              <a:rPr lang="ru-RU" baseline="0" dirty="0" smtClean="0"/>
              <a:t> его</a:t>
            </a:r>
          </a:p>
          <a:p>
            <a:r>
              <a:rPr lang="ru-RU" baseline="0" dirty="0" smtClean="0"/>
              <a:t>И возвращения результата.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Бонус — потенциально бесконечные штуки.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73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Вместо создания </a:t>
            </a:r>
            <a:r>
              <a:rPr lang="en-US" dirty="0" smtClean="0"/>
              <a:t>List&lt;string&gt;</a:t>
            </a:r>
            <a:endParaRPr lang="ru-RU" dirty="0" smtClean="0"/>
          </a:p>
          <a:p>
            <a:r>
              <a:rPr lang="ru-RU" dirty="0" smtClean="0"/>
              <a:t>Заполнения</a:t>
            </a:r>
            <a:r>
              <a:rPr lang="ru-RU" baseline="0" dirty="0" smtClean="0"/>
              <a:t> его</a:t>
            </a:r>
          </a:p>
          <a:p>
            <a:r>
              <a:rPr lang="ru-RU" baseline="0" dirty="0" smtClean="0"/>
              <a:t>И возвращения результата.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Бонус — потенциально бесконечные штуки.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73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827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38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70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Возможно</a:t>
            </a:r>
            <a:r>
              <a:rPr lang="ru-RU" baseline="0" dirty="0" smtClean="0"/>
              <a:t> теперь вся сложность в </a:t>
            </a:r>
            <a:r>
              <a:rPr lang="en-US" baseline="0" dirty="0" err="1" smtClean="0"/>
              <a:t>ReadField</a:t>
            </a:r>
            <a:r>
              <a:rPr lang="ru-RU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0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… и</a:t>
            </a:r>
            <a:r>
              <a:rPr lang="ru-RU" baseline="0" dirty="0" smtClean="0"/>
              <a:t> теперь он выглядит вот так?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5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Продолжаем декомпозицию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02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Ввод</a:t>
            </a:r>
          </a:p>
          <a:p>
            <a:r>
              <a:rPr lang="ru-RU" dirty="0" smtClean="0"/>
              <a:t>Разбиение на слова</a:t>
            </a:r>
          </a:p>
          <a:p>
            <a:r>
              <a:rPr lang="ru-RU" dirty="0" smtClean="0"/>
              <a:t>Составление биграмм</a:t>
            </a:r>
          </a:p>
          <a:p>
            <a:r>
              <a:rPr lang="ru-RU" dirty="0" smtClean="0"/>
              <a:t>Подсчет</a:t>
            </a:r>
            <a:r>
              <a:rPr lang="ru-RU" baseline="0" dirty="0" smtClean="0"/>
              <a:t> частоты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Вывод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40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 жесткость может</a:t>
            </a:r>
            <a:r>
              <a:rPr lang="ru-RU" baseline="0" dirty="0" smtClean="0"/>
              <a:t> быть глубоко в стеке вызовов. Чем глубже, тем сложнее от нее избавляться — нужно по-честному протаскивать зависимости через весь стек.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2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3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6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3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313E-B044-4ACF-96A1-82807229EA9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ru-RU" sz="4400" b="1" kern="1200" dirty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henounproject.com/noun/%3cany_nou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732348/regex-match-open-tags-except-xhtml-self-contained-tag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rsdn.ru/article/csharp/Csharp3_Linq.x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6">
                    <a:lumMod val="50000"/>
                  </a:schemeClr>
                </a:solidFill>
              </a:rPr>
              <a:t>Качественный код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400" dirty="0" err="1" smtClean="0"/>
              <a:t>Контур.Кампус</a:t>
            </a:r>
            <a:r>
              <a:rPr lang="ru-RU" sz="2400" smtClean="0"/>
              <a:t>, март </a:t>
            </a:r>
            <a:r>
              <a:rPr lang="ru-RU" sz="2400" dirty="0" smtClean="0"/>
              <a:t>201</a:t>
            </a:r>
            <a:r>
              <a:rPr lang="en-US" sz="2400" dirty="0" smtClean="0"/>
              <a:t>4</a:t>
            </a:r>
          </a:p>
          <a:p>
            <a:pPr algn="r"/>
            <a:r>
              <a:rPr lang="ru-RU" sz="2400" dirty="0" smtClean="0"/>
              <a:t>Павел Егоров</a:t>
            </a:r>
            <a:r>
              <a:rPr lang="en-US" sz="2400" dirty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@xoposhiy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677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 сожалению место под заголовок слишком мало, чтобы правильно отразить суть того, что на нем пред...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allLinesFromText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textLines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wordToLinesFromTextMap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invertedIndex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lineIndicesOfWord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allWordsFromRequest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requestWords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queryWords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9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Основной способ борьбы со сложностью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68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Декомпозиция</a:t>
            </a:r>
          </a:p>
          <a:p>
            <a:pPr marL="400050" lvl="1" indent="0">
              <a:buNone/>
            </a:pPr>
            <a:r>
              <a:rPr lang="ru-RU" sz="3200" dirty="0" smtClean="0"/>
              <a:t>— </a:t>
            </a:r>
            <a:r>
              <a:rPr lang="ru-RU" sz="2400" dirty="0"/>
              <a:t>научный метод, использующий структуру задачи и позволяющий заменить решение одной большой задачи решением серии меньших задач, пусть и взаимосвязанных, но более простых</a:t>
            </a:r>
            <a:r>
              <a:rPr lang="ru-RU" sz="24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818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Autofit/>
          </a:bodyPr>
          <a:lstStyle/>
          <a:p>
            <a:r>
              <a:rPr lang="ru-RU" sz="8800" dirty="0" smtClean="0"/>
              <a:t>7±2</a:t>
            </a:r>
            <a:r>
              <a:rPr lang="ru-RU" sz="8800" baseline="30000" dirty="0" smtClean="0"/>
              <a:t>*</a:t>
            </a:r>
            <a:endParaRPr lang="ru-RU" sz="8800" baseline="30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09600" y="387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aseline="30000" dirty="0" smtClean="0"/>
              <a:t>*</a:t>
            </a:r>
            <a:r>
              <a:rPr lang="ru-RU" sz="2000" dirty="0"/>
              <a:t> </a:t>
            </a:r>
            <a:r>
              <a:rPr lang="ru-RU" sz="2000" dirty="0" smtClean="0"/>
              <a:t>на самом деле нет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209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Выделение </a:t>
            </a:r>
            <a:r>
              <a:rPr lang="ru-RU" b="1" dirty="0"/>
              <a:t>простых</a:t>
            </a:r>
            <a:r>
              <a:rPr lang="ru-RU" dirty="0"/>
              <a:t> абстракций, через которые можно </a:t>
            </a:r>
            <a:r>
              <a:rPr lang="ru-RU" b="1" dirty="0"/>
              <a:t>просто</a:t>
            </a:r>
            <a:r>
              <a:rPr lang="ru-RU" dirty="0"/>
              <a:t> выразить решение </a:t>
            </a:r>
            <a:r>
              <a:rPr lang="ru-RU" dirty="0" smtClean="0"/>
              <a:t>исходной задачи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0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сдвиг массива</a:t>
            </a: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6" y="1490209"/>
            <a:ext cx="69913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9" y="2636912"/>
            <a:ext cx="70389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6" y="3924562"/>
            <a:ext cx="7096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7296" y="5258062"/>
            <a:ext cx="7096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3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сдвиг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Reverse(array, 0, k-1);  //O(k)</a:t>
            </a:r>
          </a:p>
          <a:p>
            <a:pPr marL="0" indent="0">
              <a:buNone/>
            </a:pPr>
            <a:r>
              <a:rPr lang="en-US" dirty="0" smtClean="0"/>
              <a:t>Reverse(array, k, n-1);  //O(n-k)</a:t>
            </a:r>
          </a:p>
          <a:p>
            <a:pPr marL="0" indent="0">
              <a:buNone/>
            </a:pPr>
            <a:r>
              <a:rPr lang="en-US" dirty="0" smtClean="0"/>
              <a:t>Reverse(array, 0, n-1);  // O(n)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2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Field1 </a:t>
            </a:r>
            <a:r>
              <a:rPr lang="ru-RU" dirty="0" smtClean="0"/>
              <a:t> </a:t>
            </a:r>
            <a:r>
              <a:rPr lang="en-US" dirty="0" smtClean="0"/>
              <a:t>Field2 </a:t>
            </a:r>
            <a:r>
              <a:rPr lang="ru-RU" dirty="0" smtClean="0"/>
              <a:t> </a:t>
            </a:r>
            <a:r>
              <a:rPr lang="en-US" dirty="0" smtClean="0"/>
              <a:t>“Field 3 with spaces” “\”quote\””</a:t>
            </a:r>
          </a:p>
          <a:p>
            <a:pPr marL="0" indent="0" algn="ctr">
              <a:buNone/>
            </a:pPr>
            <a:r>
              <a:rPr lang="en-US" dirty="0" smtClean="0"/>
              <a:t>↓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line)</a:t>
            </a: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↓</a:t>
            </a:r>
          </a:p>
          <a:p>
            <a:pPr marL="0" indent="0" algn="ctr">
              <a:buNone/>
            </a:pPr>
            <a:r>
              <a:rPr lang="en-US" dirty="0" smtClean="0"/>
              <a:t>Field1</a:t>
            </a:r>
          </a:p>
          <a:p>
            <a:pPr marL="0" indent="0" algn="ctr">
              <a:buNone/>
            </a:pPr>
            <a:r>
              <a:rPr lang="en-US" dirty="0" smtClean="0"/>
              <a:t>Field2</a:t>
            </a:r>
          </a:p>
          <a:p>
            <a:pPr marL="0" indent="0" algn="ctr">
              <a:buNone/>
            </a:pPr>
            <a:r>
              <a:rPr lang="en-US" dirty="0" smtClean="0"/>
              <a:t>Field 3 with spaces</a:t>
            </a:r>
          </a:p>
          <a:p>
            <a:pPr marL="0" indent="0" algn="ctr">
              <a:buNone/>
            </a:pPr>
            <a:r>
              <a:rPr lang="en-US" dirty="0" smtClean="0"/>
              <a:t>“quote”</a:t>
            </a:r>
          </a:p>
        </p:txBody>
      </p:sp>
    </p:spTree>
    <p:extLst>
      <p:ext uri="{BB962C8B-B14F-4D97-AF65-F5344CB8AC3E}">
        <p14:creationId xmlns:p14="http://schemas.microsoft.com/office/powerpoint/2010/main" val="8337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8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/>
              <a:t>SkipSpaces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>
                <a:solidFill>
                  <a:srgbClr val="0000FF"/>
                </a:solidFill>
              </a:rPr>
              <a:t>ref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896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Собственно, зачем?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line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res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field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ReadField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res.Add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(field);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field.Length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res.ToArray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851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r>
              <a:rPr lang="ru-RU" dirty="0" smtClean="0"/>
              <a:t>: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ReadSimpleField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ReadQuotedField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4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IsQuoteChar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ReadQuotedField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ReadSimpleField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0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10 минут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02-clean-code &amp;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testing\cleancode.sln</a:t>
            </a:r>
          </a:p>
          <a:p>
            <a:pPr marL="0" indent="0">
              <a:buNone/>
            </a:pPr>
            <a:r>
              <a:rPr lang="ru-RU" dirty="0" smtClean="0"/>
              <a:t>См</a:t>
            </a:r>
            <a:r>
              <a:rPr lang="ru-RU" dirty="0" smtClean="0"/>
              <a:t>. </a:t>
            </a:r>
            <a:r>
              <a:rPr lang="ru-RU" b="1" dirty="0" smtClean="0"/>
              <a:t>задани</a:t>
            </a:r>
            <a:r>
              <a:rPr lang="ru-RU" b="1" dirty="0" smtClean="0"/>
              <a:t>е 1</a:t>
            </a:r>
            <a:r>
              <a:rPr lang="ru-RU" dirty="0" smtClean="0"/>
              <a:t> </a:t>
            </a:r>
            <a:r>
              <a:rPr lang="ru-RU" dirty="0"/>
              <a:t>в комментариях</a:t>
            </a:r>
            <a:endParaRPr lang="en-US" dirty="0"/>
          </a:p>
          <a:p>
            <a:pPr marL="0" indent="0">
              <a:buNone/>
            </a:pPr>
            <a:endParaRPr lang="ru-RU" sz="3600" b="1" dirty="0" smtClean="0"/>
          </a:p>
          <a:p>
            <a:pPr marL="0" indent="0">
              <a:buNone/>
            </a:pPr>
            <a:r>
              <a:rPr lang="en-US" b="1" dirty="0" smtClean="0"/>
              <a:t>Extract method</a:t>
            </a:r>
            <a:r>
              <a:rPr lang="ru-RU" b="1" dirty="0" smtClean="0"/>
              <a:t> </a:t>
            </a:r>
            <a:r>
              <a:rPr lang="ru-RU" sz="3600" b="1" dirty="0" smtClean="0"/>
              <a:t>	</a:t>
            </a:r>
            <a:r>
              <a:rPr lang="en-US" sz="3600" dirty="0" err="1" smtClean="0"/>
              <a:t>Ctrl+Alt+M</a:t>
            </a:r>
            <a:r>
              <a:rPr lang="en-US" sz="3600" dirty="0" smtClean="0"/>
              <a:t> </a:t>
            </a:r>
            <a:r>
              <a:rPr lang="ru-RU" sz="3600" dirty="0" smtClean="0"/>
              <a:t>или </a:t>
            </a:r>
            <a:r>
              <a:rPr lang="en-US" sz="3600" dirty="0" err="1" smtClean="0"/>
              <a:t>Ctrl+R+M</a:t>
            </a:r>
            <a:endParaRPr lang="en-US" sz="3600" dirty="0"/>
          </a:p>
          <a:p>
            <a:pPr marL="0" indent="0">
              <a:buNone/>
            </a:pPr>
            <a:r>
              <a:rPr lang="en-US" b="1" dirty="0" smtClean="0"/>
              <a:t>Rename</a:t>
            </a:r>
            <a:r>
              <a:rPr lang="ru-RU" sz="3600" b="1" dirty="0" smtClean="0"/>
              <a:t>		</a:t>
            </a:r>
            <a:r>
              <a:rPr lang="en-US" sz="3600" dirty="0" smtClean="0"/>
              <a:t>F2 </a:t>
            </a:r>
            <a:r>
              <a:rPr lang="ru-RU" sz="3600" dirty="0" smtClean="0"/>
              <a:t>или </a:t>
            </a:r>
            <a:r>
              <a:rPr lang="en-US" sz="3600" dirty="0" err="1" smtClean="0"/>
              <a:t>Ctrl+R+R</a:t>
            </a:r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 простые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размером более 30 строк?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— начинайте декомпозицию!</a:t>
            </a:r>
          </a:p>
          <a:p>
            <a:pPr marL="0" indent="0">
              <a:buNone/>
            </a:pPr>
            <a:r>
              <a:rPr lang="ru-RU" dirty="0" smtClean="0"/>
              <a:t>Ввод, вывод, слабо связанные шаги алгоритма, … → все в отдельные модули (методы / классы)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37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Идеальный модуль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 ценность вне задачи</a:t>
            </a:r>
          </a:p>
          <a:p>
            <a:pPr lvl="1"/>
            <a:r>
              <a:rPr lang="en-US" dirty="0" smtClean="0"/>
              <a:t>SRP</a:t>
            </a:r>
          </a:p>
          <a:p>
            <a:pPr lvl="1"/>
            <a:r>
              <a:rPr lang="ru-RU" dirty="0" smtClean="0"/>
              <a:t>Независимость</a:t>
            </a:r>
          </a:p>
          <a:p>
            <a:r>
              <a:rPr lang="ru-RU" dirty="0" smtClean="0"/>
              <a:t>Снаружи проще, чем внутри</a:t>
            </a:r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093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Задача </a:t>
            </a:r>
            <a:br>
              <a:rPr lang="ru-RU" smtClean="0"/>
            </a:br>
            <a:r>
              <a:rPr lang="ru-RU" smtClean="0"/>
              <a:t>«Частотный словарь 2-грамм»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smtClean="0"/>
              <a:t>На вход:</a:t>
            </a:r>
            <a:r>
              <a:rPr lang="ru-RU" smtClean="0"/>
              <a:t> файл с текстом</a:t>
            </a:r>
          </a:p>
          <a:p>
            <a:pPr marL="0" indent="0">
              <a:buNone/>
            </a:pPr>
            <a:r>
              <a:rPr lang="ru-RU" b="1" smtClean="0"/>
              <a:t>На выход:</a:t>
            </a:r>
            <a:r>
              <a:rPr lang="ru-RU" smtClean="0"/>
              <a:t> 100 самых распространенных </a:t>
            </a:r>
            <a:br>
              <a:rPr lang="ru-RU" smtClean="0"/>
            </a:br>
            <a:r>
              <a:rPr lang="ru-RU" smtClean="0"/>
              <a:t>2-грамм, с указанием частоты</a:t>
            </a:r>
          </a:p>
          <a:p>
            <a:pPr marL="0" indent="0">
              <a:buNone/>
            </a:pPr>
            <a:endParaRPr lang="ru-RU" smtClean="0"/>
          </a:p>
          <a:p>
            <a:pPr marL="0" indent="0">
              <a:buNone/>
            </a:pPr>
            <a:r>
              <a:rPr lang="ru-RU" sz="4400" smtClean="0"/>
              <a:t>Как проводить декомпозицию?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515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Приводим зависимости в порядок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98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для человека, а не для компьютера</a:t>
            </a:r>
          </a:p>
          <a:p>
            <a:r>
              <a:rPr lang="ru-RU" dirty="0" smtClean="0"/>
              <a:t>Другие люди</a:t>
            </a:r>
          </a:p>
          <a:p>
            <a:pPr lvl="1"/>
            <a:r>
              <a:rPr lang="ru-RU" dirty="0" smtClean="0"/>
              <a:t>в том числе вы через год</a:t>
            </a:r>
          </a:p>
          <a:p>
            <a:r>
              <a:rPr lang="ru-RU" dirty="0" smtClean="0"/>
              <a:t>Модификация и развитие</a:t>
            </a:r>
          </a:p>
          <a:p>
            <a:r>
              <a:rPr lang="ru-RU" dirty="0" smtClean="0"/>
              <a:t>Повторное использование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7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модуль в коде?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</a:t>
            </a:r>
            <a:r>
              <a:rPr lang="en-US" dirty="0" smtClean="0"/>
              <a:t> 		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4000" b="1" dirty="0" smtClean="0"/>
              <a:t>Класс</a:t>
            </a:r>
            <a:r>
              <a:rPr lang="en-US" sz="4000" b="1" dirty="0" smtClean="0"/>
              <a:t> 				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Пространство имен</a:t>
            </a:r>
            <a:r>
              <a:rPr lang="en-US" dirty="0" smtClean="0"/>
              <a:t> 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System.IO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Библиотека </a:t>
            </a:r>
            <a:r>
              <a:rPr lang="en-US" dirty="0" smtClean="0"/>
              <a:t>	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System.Drawing.dll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Сервис</a:t>
            </a:r>
            <a:r>
              <a:rPr lang="en-US" dirty="0"/>
              <a:t> </a:t>
            </a: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://thenounproject.com/noun</a:t>
            </a:r>
            <a:r>
              <a:rPr lang="en-US" sz="2600" dirty="0" smtClean="0">
                <a:hlinkClick r:id="rId2"/>
              </a:rPr>
              <a:t>/&lt;any_noun</a:t>
            </a:r>
            <a:r>
              <a:rPr lang="en-US" sz="2600" dirty="0" smtClean="0"/>
              <a:t>&gt; </a:t>
            </a:r>
          </a:p>
          <a:p>
            <a:r>
              <a:rPr lang="ru-RU" dirty="0" smtClean="0"/>
              <a:t>Кластер</a:t>
            </a:r>
            <a:r>
              <a:rPr lang="en-US" dirty="0" smtClean="0"/>
              <a:t> (</a:t>
            </a:r>
            <a:r>
              <a:rPr lang="ru-RU" dirty="0" smtClean="0"/>
              <a:t>когда данных очень-очень много)</a:t>
            </a:r>
          </a:p>
          <a:p>
            <a:r>
              <a:rPr lang="ru-RU" strike="sngStrike" dirty="0" err="1" smtClean="0"/>
              <a:t>Скайнет</a:t>
            </a:r>
            <a:endParaRPr lang="ru-RU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272895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«жесткости»</a:t>
            </a:r>
            <a:endParaRPr lang="ru-RU" dirty="0"/>
          </a:p>
        </p:txBody>
      </p:sp>
      <p:sp>
        <p:nvSpPr>
          <p:cNvPr id="20" name="Объект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Малое изменение требований </a:t>
            </a:r>
            <a:br>
              <a:rPr lang="ru-RU" dirty="0" smtClean="0"/>
            </a:br>
            <a:r>
              <a:rPr lang="ru-RU" dirty="0" smtClean="0"/>
              <a:t>			→ большое изменение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4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 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()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chessFormatter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ChessFormatter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5796136" y="2708920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7596336" y="2708920"/>
            <a:ext cx="0" cy="165618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5580112" y="1628800"/>
            <a:ext cx="2962672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Жесткость!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120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.chessFormatter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chessFormatter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5763592" y="1124744"/>
            <a:ext cx="3056880" cy="783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Нужные значения передадут извне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09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Имя файла с данными</a:t>
            </a:r>
          </a:p>
          <a:p>
            <a:r>
              <a:rPr lang="ru-RU" dirty="0" smtClean="0"/>
              <a:t>Источник данных (</a:t>
            </a:r>
            <a:r>
              <a:rPr lang="en-US" dirty="0" smtClean="0"/>
              <a:t>xml-</a:t>
            </a:r>
            <a:r>
              <a:rPr lang="ru-RU" dirty="0" smtClean="0"/>
              <a:t>файл / </a:t>
            </a:r>
            <a:r>
              <a:rPr lang="en-US" dirty="0" smtClean="0"/>
              <a:t>text-</a:t>
            </a:r>
            <a:r>
              <a:rPr lang="ru-RU" dirty="0" smtClean="0"/>
              <a:t>файл / память / …)</a:t>
            </a:r>
          </a:p>
          <a:p>
            <a:r>
              <a:rPr lang="ru-RU" dirty="0" smtClean="0"/>
              <a:t>Способ отображения прогресса в</a:t>
            </a:r>
            <a:r>
              <a:rPr lang="en-US" dirty="0" smtClean="0"/>
              <a:t> UI</a:t>
            </a:r>
            <a:endParaRPr lang="ru-RU" dirty="0" smtClean="0"/>
          </a:p>
          <a:p>
            <a:r>
              <a:rPr lang="ru-RU" dirty="0" smtClean="0"/>
              <a:t>Алгоритм выбора наиболее подходящего чего-то</a:t>
            </a:r>
          </a:p>
          <a:p>
            <a:r>
              <a:rPr lang="ru-RU" dirty="0" smtClean="0"/>
              <a:t>Настройки доступа к базе данных</a:t>
            </a:r>
          </a:p>
          <a:p>
            <a:r>
              <a:rPr lang="ru-RU" dirty="0" smtClean="0"/>
              <a:t>Реализация </a:t>
            </a:r>
            <a:r>
              <a:rPr lang="ru-RU" dirty="0" err="1" smtClean="0"/>
              <a:t>хэштаблицы</a:t>
            </a:r>
            <a:endParaRPr lang="ru-RU" dirty="0"/>
          </a:p>
          <a:p>
            <a:r>
              <a:rPr lang="ru-RU" dirty="0" smtClean="0"/>
              <a:t>Реализация класса</a:t>
            </a:r>
            <a:r>
              <a:rPr lang="en-US" dirty="0"/>
              <a:t> </a:t>
            </a:r>
            <a:r>
              <a:rPr lang="en-US" dirty="0" smtClean="0"/>
              <a:t>List&lt;T&gt;</a:t>
            </a:r>
            <a:endParaRPr lang="ru-RU" dirty="0" smtClean="0"/>
          </a:p>
          <a:p>
            <a:r>
              <a:rPr lang="ru-RU" dirty="0" smtClean="0"/>
              <a:t>Реализация класса </a:t>
            </a:r>
            <a:r>
              <a:rPr lang="en-US" dirty="0" smtClean="0"/>
              <a:t>String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21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31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Run()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AppDomain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.CurrentDomain.BaseDirectory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as2Certificate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ThreadLocal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&lt;X509Certificate2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GetAs2Certificate(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KansoStorageWriter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TasksKansoFilename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KansoGlobals.GetMasterSettings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as2TasksQueueClient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AS2TasksQueueClient(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nn-NO" sz="1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httpServer =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HttpServer(Port, httpServerSpy);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As2RequestHandler(as2TasksQueueClient));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"Status"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StatusHandler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as2Certificate.Value.GenerateStatusPage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GetCertificate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GetCertificateHandler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(as2Certificate));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httpServer.Run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).Start();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694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Run()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b="1" dirty="0" err="1">
                <a:solidFill>
                  <a:srgbClr val="2B91AF"/>
                </a:solidFill>
                <a:latin typeface="Consolas"/>
              </a:rPr>
              <a:t>AppDomain</a:t>
            </a:r>
            <a:r>
              <a:rPr lang="en-US" sz="1800" b="1" dirty="0" err="1">
                <a:solidFill>
                  <a:prstClr val="black"/>
                </a:solidFill>
                <a:latin typeface="Consolas"/>
              </a:rPr>
              <a:t>.CurrentDomain.BaseDirectory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as2Certificate =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ThreadLocal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&lt;X509Certificate2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GetAs2Certificate(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KansoStorageWriter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TasksKansoFilename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b="1" dirty="0" err="1" smtClean="0">
                <a:solidFill>
                  <a:prstClr val="black"/>
                </a:solidFill>
                <a:latin typeface="Consolas"/>
              </a:rPr>
              <a:t>KansoGlobals.GetMasterSettings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as2TasksQueueClient =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AS2TasksQueueClient(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nn-NO" sz="1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httpServer = </a:t>
            </a:r>
            <a:r>
              <a:rPr lang="nn-NO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HttpServer(Port, httpServerSpy);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As2RequestHandler(as2TasksQueueClient));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"Status"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StatusHandler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as2Certificate.Value.GenerateStatusPage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GetCertificate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GetCertificateHandler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(as2Certificate));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httpServer.Run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).Start();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6281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772816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en-US" sz="16600" dirty="0" smtClean="0"/>
              <a:t>shift</a:t>
            </a:r>
            <a:endParaRPr lang="ru-RU" sz="16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9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Языковые возможности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Как ещё можно сделать код лучше?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77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oposhiy\Pictures\wtf_per_min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6998041" cy="55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Выучите один раз полностью!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Разбить строку на слова: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+"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Regex.Replace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Regex.IsMatch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14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 научитесь понимать, </a:t>
            </a:r>
            <a:br>
              <a:rPr lang="ru-RU" dirty="0" smtClean="0"/>
            </a:br>
            <a:r>
              <a:rPr lang="ru-RU" dirty="0" smtClean="0"/>
              <a:t>			когда их НЕ использовать!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line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.Replace(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.Replace(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@"\\"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000" dirty="0">
                <a:hlinkClick r:id="rId3"/>
              </a:rPr>
              <a:t>http://stackoverflow.com/questions/1732348/regex-match-open-tags-except-xhtml-self-contained-tags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21408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→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→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File.WriteAllLines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new[]{“line1”, “line2”})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File.WriteAllText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“hello world”);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1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— </a:t>
            </a:r>
            <a:r>
              <a:rPr lang="ru-RU" sz="2400" dirty="0"/>
              <a:t>то, что можно </a:t>
            </a:r>
            <a:r>
              <a:rPr lang="ru-RU" sz="2400" dirty="0" smtClean="0"/>
              <a:t>(начать) перечислять.</a:t>
            </a:r>
          </a:p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T[], List&lt;T&gt;,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Stack&lt;T&gt;, …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/>
              <a:t>Для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</a:t>
            </a:r>
            <a:r>
              <a:rPr lang="ru-RU" sz="2400" dirty="0" smtClean="0"/>
              <a:t>есть несколько полезных </a:t>
            </a:r>
            <a:r>
              <a:rPr lang="ru-RU" sz="2400" dirty="0"/>
              <a:t>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36503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r>
              <a:rPr lang="ru-RU" dirty="0" smtClean="0"/>
              <a:t>. </a:t>
            </a:r>
            <a:r>
              <a:rPr lang="en-US" dirty="0" smtClean="0"/>
              <a:t>Where</a:t>
            </a:r>
            <a:r>
              <a:rPr lang="ru-RU" dirty="0" smtClean="0"/>
              <a:t> и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ru-RU" sz="2400" dirty="0"/>
              <a:t>Квадраты всех четных </a:t>
            </a:r>
            <a:r>
              <a:rPr lang="ru-RU" sz="2400" dirty="0" smtClean="0"/>
              <a:t>элементов</a:t>
            </a:r>
            <a:r>
              <a:rPr lang="en-US" sz="2400" dirty="0" smtClean="0"/>
              <a:t> list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x*x)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ru-RU" sz="2800" dirty="0"/>
              <a:t>	</a:t>
            </a:r>
            <a:r>
              <a:rPr lang="en-US" sz="2800" dirty="0"/>
              <a:t>//</a:t>
            </a:r>
            <a:r>
              <a:rPr lang="ru-RU" sz="2800" dirty="0"/>
              <a:t> +1 ко </a:t>
            </a:r>
            <a:r>
              <a:rPr lang="ru-RU" sz="2800" dirty="0" smtClean="0"/>
              <a:t>всем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            </a:t>
            </a:r>
            <a:r>
              <a:rPr lang="en-US" sz="2800" dirty="0"/>
              <a:t>//</a:t>
            </a:r>
            <a:r>
              <a:rPr lang="ru-RU" sz="2800" dirty="0"/>
              <a:t> в </a:t>
            </a:r>
            <a:r>
              <a:rPr lang="ru-RU" sz="2800" dirty="0" smtClean="0"/>
              <a:t>массив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1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</a:t>
            </a:r>
            <a:r>
              <a:rPr lang="ru-RU" dirty="0" smtClean="0"/>
              <a:t>Ленивость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=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.Select(x =&gt; x*x)</a:t>
            </a:r>
            <a:r>
              <a:rPr lang="en-US" sz="2800" dirty="0"/>
              <a:t> </a:t>
            </a:r>
            <a:r>
              <a:rPr lang="en-US" sz="2800" dirty="0" smtClean="0"/>
              <a:t>;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отработает моментально, не глядя на </a:t>
            </a:r>
            <a:r>
              <a:rPr lang="en-US" sz="2800" dirty="0" smtClean="0"/>
              <a:t>list</a:t>
            </a:r>
          </a:p>
          <a:p>
            <a:pPr marL="0" indent="0">
              <a:buNone/>
            </a:pPr>
            <a:r>
              <a:rPr lang="ru-RU" sz="2800" dirty="0" smtClean="0"/>
              <a:t>вернет обертку, реализацию </a:t>
            </a:r>
            <a:r>
              <a:rPr lang="en-US" sz="2800" dirty="0" err="1" smtClean="0"/>
              <a:t>I</a:t>
            </a:r>
            <a:r>
              <a:rPr lang="en-US" sz="2800" dirty="0" err="1"/>
              <a:t>E</a:t>
            </a:r>
            <a:r>
              <a:rPr lang="en-US" sz="2800" dirty="0" err="1" smtClean="0"/>
              <a:t>numerable</a:t>
            </a:r>
            <a:r>
              <a:rPr lang="en-US" sz="2800" dirty="0" smtClean="0"/>
              <a:t>&lt;</a:t>
            </a:r>
            <a:r>
              <a:rPr lang="en-US" sz="2800" dirty="0" err="1" smtClean="0"/>
              <a:t>int</a:t>
            </a:r>
            <a:r>
              <a:rPr lang="en-US" sz="2800" dirty="0" smtClean="0"/>
              <a:t>&gt;</a:t>
            </a:r>
            <a:r>
              <a:rPr lang="ru-RU" sz="2800" dirty="0" smtClean="0"/>
              <a:t>, которая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начнет перечислять </a:t>
            </a:r>
            <a:r>
              <a:rPr lang="en-US" sz="2800" dirty="0" smtClean="0"/>
              <a:t>list</a:t>
            </a:r>
            <a:r>
              <a:rPr lang="ru-RU" sz="2800" dirty="0" smtClean="0"/>
              <a:t> лишь когда начнут перечислять её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/>
              <a:t>основная работа будет тут:</a:t>
            </a:r>
          </a:p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[] res = </a:t>
            </a:r>
            <a:r>
              <a:rPr lang="en-US" sz="2800" dirty="0" err="1" smtClean="0"/>
              <a:t>a.ToArray</a:t>
            </a:r>
            <a:r>
              <a:rPr lang="en-US" sz="2800" dirty="0" smtClean="0"/>
              <a:t>()</a:t>
            </a:r>
            <a:r>
              <a:rPr lang="en-US" sz="2800" dirty="0"/>
              <a:t>;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95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</a:t>
            </a:r>
            <a:r>
              <a:rPr lang="ru-RU" dirty="0" smtClean="0"/>
              <a:t>Ленивость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→ string[]</a:t>
            </a:r>
          </a:p>
          <a:p>
            <a:pPr marL="0" indent="0">
              <a:buNone/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/>
              <a:t>Ленивая версия:</a:t>
            </a:r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→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&lt;string&gt;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читает </a:t>
            </a:r>
            <a:r>
              <a:rPr lang="ru-RU" dirty="0"/>
              <a:t>файл по мере итерирования по этому перечисляемому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yield return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AllGuids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Empty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NewGuid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/>
              <a:t>Упрощенный способ создания ленивого </a:t>
            </a:r>
            <a:r>
              <a:rPr lang="ru-RU" dirty="0" smtClean="0"/>
              <a:t>перечисляемого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2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Практика! (5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Parser.SplitToFields</a:t>
            </a:r>
            <a:endParaRPr lang="en-US" dirty="0" smtClean="0"/>
          </a:p>
          <a:p>
            <a:r>
              <a:rPr lang="ru-RU" dirty="0"/>
              <a:t>Возвращать </a:t>
            </a:r>
            <a:r>
              <a:rPr lang="en-US" dirty="0" err="1" smtClean="0"/>
              <a:t>IEnumerable</a:t>
            </a:r>
            <a:r>
              <a:rPr lang="en-US" dirty="0" smtClean="0"/>
              <a:t>&lt;</a:t>
            </a:r>
            <a:r>
              <a:rPr lang="en-US" dirty="0" err="1" smtClean="0"/>
              <a:t>stirng</a:t>
            </a:r>
            <a:r>
              <a:rPr lang="en-US" dirty="0" smtClean="0"/>
              <a:t>&gt;</a:t>
            </a:r>
            <a:endParaRPr lang="ru-RU" dirty="0"/>
          </a:p>
          <a:p>
            <a:r>
              <a:rPr lang="ru-RU" dirty="0" smtClean="0"/>
              <a:t>Убрать </a:t>
            </a:r>
            <a:r>
              <a:rPr lang="en-US" dirty="0" smtClean="0"/>
              <a:t>List</a:t>
            </a:r>
            <a:endParaRPr lang="ru-RU" dirty="0"/>
          </a:p>
          <a:p>
            <a:r>
              <a:rPr lang="ru-RU" dirty="0" smtClean="0"/>
              <a:t>Переделать на </a:t>
            </a:r>
            <a:r>
              <a:rPr lang="en-US" dirty="0" smtClean="0"/>
              <a:t>yield return </a:t>
            </a:r>
            <a:endParaRPr lang="ru-RU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61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красота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65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r>
              <a:rPr lang="ru-RU" dirty="0" smtClean="0"/>
              <a:t>. Практика! (5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/>
              <a:t>Распарсить</a:t>
            </a:r>
            <a:r>
              <a:rPr lang="ru-RU" sz="2400" dirty="0" smtClean="0"/>
              <a:t> </a:t>
            </a:r>
            <a:r>
              <a:rPr lang="ru-RU" sz="2400" dirty="0"/>
              <a:t>файл </a:t>
            </a:r>
            <a:r>
              <a:rPr lang="ru-RU" sz="2400" dirty="0" smtClean="0"/>
              <a:t>с координатами на плоскости.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points = </a:t>
            </a:r>
            <a:r>
              <a:rPr lang="en-US" sz="20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ReadLines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"points.txt"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</a:t>
            </a:r>
            <a:r>
              <a:rPr lang="en-US" sz="20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Split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 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</a:t>
            </a:r>
            <a:r>
              <a:rPr lang="en-US" sz="2000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(words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words.</a:t>
            </a:r>
            <a:r>
              <a:rPr lang="en-US" sz="2000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Parse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[1]));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всё ещё ленивость!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0312" y="1268760"/>
            <a:ext cx="129614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1 2</a:t>
            </a:r>
          </a:p>
          <a:p>
            <a:r>
              <a:rPr lang="en-US" sz="2400" dirty="0"/>
              <a:t>3 8</a:t>
            </a:r>
          </a:p>
          <a:p>
            <a:r>
              <a:rPr lang="en-US" sz="2400" dirty="0"/>
              <a:t>4 9</a:t>
            </a:r>
          </a:p>
          <a:p>
            <a:r>
              <a:rPr lang="en-US" sz="2400" dirty="0" smtClean="0"/>
              <a:t>18 2</a:t>
            </a:r>
            <a:endParaRPr lang="ru-RU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9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</a:t>
            </a:r>
            <a:r>
              <a:rPr lang="en-US" dirty="0" err="1" smtClean="0"/>
              <a:t>SelectMany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Разбить текст на слова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words =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ReadLines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"text.txt"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Split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@"\W+"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0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!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IsNullOrEmpty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0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ToLower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Картинка!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103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</a:t>
            </a:r>
            <a:r>
              <a:rPr lang="en-US" dirty="0" err="1" smtClean="0"/>
              <a:t>GroupBy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groups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(item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item % 10)</a:t>
            </a:r>
          </a:p>
          <a:p>
            <a:pPr marL="0" indent="0">
              <a:buNone/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Вернет список групп.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Группа — это ключ группировки и список элементов в группе.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&lt;string,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representatives = 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groups.ToDictionary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g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g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g.First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5479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Частотный словарь текста</a:t>
            </a:r>
            <a:endParaRPr lang="en-US" sz="2400" dirty="0"/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frequencies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800" dirty="0" smtClean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42301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//</a:t>
            </a:r>
            <a:r>
              <a:rPr lang="ru-RU" sz="2400" dirty="0"/>
              <a:t> </a:t>
            </a:r>
            <a:r>
              <a:rPr lang="en-US" sz="2400" dirty="0"/>
              <a:t>10 </a:t>
            </a:r>
            <a:r>
              <a:rPr lang="ru-RU" sz="2400" dirty="0"/>
              <a:t>самых частых слов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.Select(g =&gt;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word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OrderByDescending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(pair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pair.count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Take(10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"{0}\t{1}"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w.word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916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Как осваивать?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Статья на </a:t>
            </a:r>
            <a:r>
              <a:rPr lang="en-US" dirty="0" smtClean="0">
                <a:hlinkClick r:id="rId2"/>
              </a:rPr>
              <a:t>RSDN </a:t>
            </a:r>
            <a:r>
              <a:rPr lang="ru-RU" dirty="0" smtClean="0">
                <a:hlinkClick r:id="rId2"/>
              </a:rPr>
              <a:t>«</a:t>
            </a:r>
            <a:r>
              <a:rPr lang="en-US" dirty="0" smtClean="0">
                <a:hlinkClick r:id="rId2"/>
              </a:rPr>
              <a:t>C</a:t>
            </a:r>
            <a:r>
              <a:rPr lang="en-US" dirty="0">
                <a:hlinkClick r:id="rId2"/>
              </a:rPr>
              <a:t># 3.0 </a:t>
            </a:r>
            <a:r>
              <a:rPr lang="ru-RU" dirty="0">
                <a:hlinkClick r:id="rId2"/>
              </a:rPr>
              <a:t>и </a:t>
            </a:r>
            <a:r>
              <a:rPr lang="en-US" dirty="0" smtClean="0">
                <a:hlinkClick r:id="rId2"/>
              </a:rPr>
              <a:t>LINQ</a:t>
            </a:r>
            <a:r>
              <a:rPr lang="ru-RU" dirty="0" smtClean="0">
                <a:hlinkClick r:id="rId2"/>
              </a:rPr>
              <a:t>»</a:t>
            </a:r>
            <a:r>
              <a:rPr lang="ru-RU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r>
              <a:rPr lang="ru-RU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ru-RU" dirty="0" smtClean="0"/>
              <a:t>По аналогии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"/>
          <a:stretch/>
        </p:blipFill>
        <p:spPr bwMode="auto">
          <a:xfrm>
            <a:off x="601838" y="1844824"/>
            <a:ext cx="7066506" cy="272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56490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Ctrl + Space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5194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r>
              <a:rPr lang="ru-RU" dirty="0" smtClean="0"/>
              <a:t>. Практика (10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каждой буквы найти самое длинное слово, начинающееся с этой буквы, содержащееся в файле text.txt.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Экстремально удобный язык для манипулирования </a:t>
            </a:r>
            <a:r>
              <a:rPr lang="ru-RU" dirty="0" smtClean="0"/>
              <a:t>данными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Возня </a:t>
            </a:r>
            <a:r>
              <a:rPr lang="ru-RU" dirty="0"/>
              <a:t>с индексами в </a:t>
            </a:r>
            <a:r>
              <a:rPr lang="ru-RU" dirty="0" smtClean="0"/>
              <a:t>прошлом!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Циклы </a:t>
            </a:r>
            <a:r>
              <a:rPr lang="ru-RU" dirty="0"/>
              <a:t>— слишком низкоуровневая </a:t>
            </a:r>
            <a:r>
              <a:rPr lang="ru-RU" dirty="0" smtClean="0"/>
              <a:t>штука</a:t>
            </a:r>
            <a:r>
              <a:rPr lang="ru-RU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что-нибудь?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116632"/>
            <a:ext cx="8229600" cy="634082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Buzzwords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page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7894" y="620688"/>
            <a:ext cx="965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KISS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42314" y="1267019"/>
            <a:ext cx="1346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YAGNI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78343" y="560501"/>
            <a:ext cx="185922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DRY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09199" y="2072669"/>
            <a:ext cx="885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SRP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81368" y="2635189"/>
            <a:ext cx="3551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Ортогональность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3305640"/>
            <a:ext cx="58836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Refactoring</a:t>
            </a:r>
            <a:endParaRPr lang="ru-RU" sz="9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67894" y="5157192"/>
            <a:ext cx="37726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Unit tests</a:t>
            </a:r>
            <a:endParaRPr lang="ru-RU" sz="7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8701" y="2828586"/>
            <a:ext cx="18996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 smtClean="0"/>
              <a:t>Правило </a:t>
            </a:r>
            <a:br>
              <a:rPr lang="ru-RU" sz="2800" dirty="0" smtClean="0"/>
            </a:br>
            <a:r>
              <a:rPr lang="ru-RU" sz="2800" dirty="0" smtClean="0"/>
              <a:t>бойскаутов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490851" y="1419419"/>
            <a:ext cx="175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S.O.L.I.D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939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Всего одна мысль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Гораздо важнее, чтобы в команде был общий  стиль, чем то, какой именно это будет стиль.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Долгие обсуждения тонкостей стиля форматирования — пустая трата времени.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Проще всего сойтись на «стандартном» для языка стиле.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1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Каждый должен хотя бы раз…</a:t>
            </a:r>
            <a:endParaRPr lang="ru-RU" dirty="0"/>
          </a:p>
        </p:txBody>
      </p:sp>
      <p:pic>
        <p:nvPicPr>
          <p:cNvPr id="3074" name="Picture 2" descr="http://static.ozone.ru/multimedia/books_covers/10015632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483632" cy="48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Имена и </a:t>
            </a:r>
            <a:r>
              <a:rPr lang="ru-RU" dirty="0" smtClean="0"/>
              <a:t>сигнатуры методов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понятность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1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нак запрета 1"/>
          <p:cNvSpPr/>
          <p:nvPr/>
        </p:nvSpPr>
        <p:spPr>
          <a:xfrm>
            <a:off x="2843808" y="3558501"/>
            <a:ext cx="2736304" cy="2736304"/>
          </a:xfrm>
          <a:prstGeom prst="noSmoking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340768"/>
            <a:ext cx="6022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ClassName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PublicMemberName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privateField</a:t>
            </a:r>
            <a:endParaRPr lang="ru-RU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ISomeInterface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Соглашения об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именовании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3568" y="3584630"/>
            <a:ext cx="229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iIndex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bFlag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smtClean="0">
                <a:solidFill>
                  <a:srgbClr val="FF0000"/>
                </a:solidFill>
                <a:latin typeface="Consolas"/>
              </a:rPr>
              <a:t>_field</a:t>
            </a:r>
            <a:endParaRPr lang="ru-RU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smtClean="0">
                <a:solidFill>
                  <a:srgbClr val="FF0000"/>
                </a:solidFill>
                <a:latin typeface="Consolas"/>
              </a:rPr>
              <a:t>m_text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497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Хорошее имя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Состоит из корректных английских слов</a:t>
            </a:r>
            <a:endParaRPr lang="en-US" dirty="0" smtClean="0"/>
          </a:p>
          <a:p>
            <a:pPr lvl="1"/>
            <a:r>
              <a:rPr lang="en-US" sz="2400" dirty="0" err="1" smtClean="0"/>
              <a:t>pszWndPrc</a:t>
            </a:r>
            <a:r>
              <a:rPr lang="ru-RU" sz="2400" dirty="0" smtClean="0"/>
              <a:t>, </a:t>
            </a:r>
            <a:r>
              <a:rPr lang="en-US" sz="2400" dirty="0" err="1"/>
              <a:t>zaprosPolzovatelya</a:t>
            </a:r>
            <a:r>
              <a:rPr lang="ru-RU" sz="2400" dirty="0" smtClean="0"/>
              <a:t> — в АД!!!</a:t>
            </a:r>
          </a:p>
          <a:p>
            <a:r>
              <a:rPr lang="ru-RU" dirty="0" smtClean="0"/>
              <a:t>Имена адекватны смыслу</a:t>
            </a:r>
          </a:p>
          <a:p>
            <a:pPr lvl="1"/>
            <a:r>
              <a:rPr lang="en-US" sz="2400" dirty="0" smtClean="0"/>
              <a:t>void </a:t>
            </a:r>
            <a:r>
              <a:rPr lang="en-US" sz="2400" dirty="0" err="1" smtClean="0"/>
              <a:t>FindTreasure</a:t>
            </a:r>
            <a:r>
              <a:rPr lang="en-US" sz="2400" dirty="0" smtClean="0"/>
              <a:t>(…)</a:t>
            </a:r>
          </a:p>
          <a:p>
            <a:pPr lvl="1"/>
            <a:r>
              <a:rPr lang="en-US" sz="2400" dirty="0" smtClean="0"/>
              <a:t>Person </a:t>
            </a:r>
            <a:r>
              <a:rPr lang="en-US" sz="2400" dirty="0" err="1" smtClean="0"/>
              <a:t>SavePerson</a:t>
            </a:r>
            <a:r>
              <a:rPr lang="en-US" sz="2400" dirty="0" smtClean="0"/>
              <a:t>()</a:t>
            </a:r>
            <a:endParaRPr lang="ru-RU" sz="2400" dirty="0" smtClean="0"/>
          </a:p>
          <a:p>
            <a:r>
              <a:rPr lang="ru-RU" dirty="0" smtClean="0"/>
              <a:t>Раскрывает смысл!</a:t>
            </a:r>
            <a:endParaRPr lang="en-US" dirty="0" smtClean="0"/>
          </a:p>
          <a:p>
            <a:pPr lvl="1"/>
            <a:r>
              <a:rPr lang="en-US" sz="2400" dirty="0" smtClean="0"/>
              <a:t>Dictionary&lt;</a:t>
            </a:r>
            <a:r>
              <a:rPr lang="en-US" sz="2400" dirty="0" err="1" smtClean="0"/>
              <a:t>int</a:t>
            </a:r>
            <a:r>
              <a:rPr lang="en-US" sz="2400" dirty="0" smtClean="0"/>
              <a:t>, Tuple&lt;</a:t>
            </a:r>
            <a:r>
              <a:rPr lang="en-US" sz="2400" dirty="0" err="1" smtClean="0"/>
              <a:t>int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&gt;&gt; Handle(</a:t>
            </a:r>
            <a:r>
              <a:rPr lang="en-US" sz="2400" dirty="0" err="1" smtClean="0"/>
              <a:t>int</a:t>
            </a:r>
            <a:r>
              <a:rPr lang="en-US" sz="2400" dirty="0" smtClean="0"/>
              <a:t>[,][] data)</a:t>
            </a:r>
          </a:p>
          <a:p>
            <a:r>
              <a:rPr lang="ru-RU" dirty="0" smtClean="0"/>
              <a:t>Правильная длина</a:t>
            </a:r>
          </a:p>
          <a:p>
            <a:pPr lvl="1"/>
            <a:r>
              <a:rPr lang="ru-RU" dirty="0" smtClean="0"/>
              <a:t>«пропорциональна» размеру области видимости.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</a:t>
            </a:r>
            <a:r>
              <a:rPr lang="en-US" dirty="0" smtClean="0"/>
              <a:t> vs </a:t>
            </a:r>
            <a:r>
              <a:rPr lang="en-US" b="1" dirty="0" err="1" smtClean="0"/>
              <a:t>upperCaseWordIndex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6333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13686</TotalTime>
  <Words>1194</Words>
  <Application>Microsoft Office PowerPoint</Application>
  <PresentationFormat>Экран (4:3)</PresentationFormat>
  <Paragraphs>395</Paragraphs>
  <Slides>60</Slides>
  <Notes>20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1" baseType="lpstr">
      <vt:lpstr>Тема Office</vt:lpstr>
      <vt:lpstr>Качественный код</vt:lpstr>
      <vt:lpstr>Собственно, зачем?</vt:lpstr>
      <vt:lpstr>Зачем?</vt:lpstr>
      <vt:lpstr>Презентация PowerPoint</vt:lpstr>
      <vt:lpstr>Форматирование</vt:lpstr>
      <vt:lpstr>Всего одна мысль</vt:lpstr>
      <vt:lpstr>Имена и сигнатуры методов</vt:lpstr>
      <vt:lpstr>Соглашения об именовании</vt:lpstr>
      <vt:lpstr>Хорошее имя</vt:lpstr>
      <vt:lpstr>К сожалению место под заголовок слишком мало, чтобы правильно отразить суть того, что на нем пред...</vt:lpstr>
      <vt:lpstr>Декомпозиция</vt:lpstr>
      <vt:lpstr>Презентация PowerPoint</vt:lpstr>
      <vt:lpstr>7±2*</vt:lpstr>
      <vt:lpstr>Декомпозиция</vt:lpstr>
      <vt:lpstr>Циклический сдвиг массива</vt:lpstr>
      <vt:lpstr>Циклический сдвиг массива</vt:lpstr>
      <vt:lpstr>Разбить на поля CSV</vt:lpstr>
      <vt:lpstr>Презентация PowerPoint</vt:lpstr>
      <vt:lpstr>Разбить на поля CSV: Абстракции</vt:lpstr>
      <vt:lpstr>Разбить на поля CSV</vt:lpstr>
      <vt:lpstr>Разбить на поля CSV: Абстракции</vt:lpstr>
      <vt:lpstr>Презентация PowerPoint</vt:lpstr>
      <vt:lpstr>Разбить на поля CSV: Абстракции</vt:lpstr>
      <vt:lpstr>Разбить на поля CSV</vt:lpstr>
      <vt:lpstr>10 минут практики</vt:lpstr>
      <vt:lpstr>Декомпозиция — простые мысли</vt:lpstr>
      <vt:lpstr>Идеальный модуль</vt:lpstr>
      <vt:lpstr>Задача  «Частотный словарь 2-грамм»</vt:lpstr>
      <vt:lpstr>Явное управление зависимостями</vt:lpstr>
      <vt:lpstr>Что такое модуль в коде?</vt:lpstr>
      <vt:lpstr>Понятие «жесткости»</vt:lpstr>
      <vt:lpstr>Неявное управление</vt:lpstr>
      <vt:lpstr>Явное управление</vt:lpstr>
      <vt:lpstr>Какие зависимости делать явными?</vt:lpstr>
      <vt:lpstr>Явное управление зависимостями</vt:lpstr>
      <vt:lpstr>Презентация PowerPoint</vt:lpstr>
      <vt:lpstr>Презентация PowerPoint</vt:lpstr>
      <vt:lpstr>shift</vt:lpstr>
      <vt:lpstr>Языковые возможности</vt:lpstr>
      <vt:lpstr>Регулярные выражения</vt:lpstr>
      <vt:lpstr>Регулярные выражения</vt:lpstr>
      <vt:lpstr>Работа с файлами</vt:lpstr>
      <vt:lpstr>LINQ</vt:lpstr>
      <vt:lpstr>LINQ</vt:lpstr>
      <vt:lpstr>LINQ. Where и Select</vt:lpstr>
      <vt:lpstr>LINQ. Ленивость</vt:lpstr>
      <vt:lpstr>LINQ. Ленивость</vt:lpstr>
      <vt:lpstr>LINQ. yield return</vt:lpstr>
      <vt:lpstr>LINQ. Практика! (5 мин)</vt:lpstr>
      <vt:lpstr>LINQ. Практика! (5 мин)</vt:lpstr>
      <vt:lpstr>LINQ. SelectMany</vt:lpstr>
      <vt:lpstr>LINQ. GroupBy</vt:lpstr>
      <vt:lpstr>LINQ </vt:lpstr>
      <vt:lpstr>LINQ</vt:lpstr>
      <vt:lpstr>Как осваивать?</vt:lpstr>
      <vt:lpstr>LINQ. Практика (10 мин)</vt:lpstr>
      <vt:lpstr>LINQ</vt:lpstr>
      <vt:lpstr>Ещё что-нибудь?</vt:lpstr>
      <vt:lpstr>Buzzwords page</vt:lpstr>
      <vt:lpstr>Каждый должен хотя бы раз…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</dc:title>
  <dc:creator>xoposhiy</dc:creator>
  <cp:lastModifiedBy>xoposhiy</cp:lastModifiedBy>
  <cp:revision>305</cp:revision>
  <dcterms:created xsi:type="dcterms:W3CDTF">2012-06-18T09:24:29Z</dcterms:created>
  <dcterms:modified xsi:type="dcterms:W3CDTF">2014-03-21T10:34:00Z</dcterms:modified>
</cp:coreProperties>
</file>