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306" r:id="rId2"/>
    <p:sldId id="267" r:id="rId3"/>
    <p:sldId id="324" r:id="rId4"/>
    <p:sldId id="325" r:id="rId5"/>
    <p:sldId id="257" r:id="rId6"/>
    <p:sldId id="327" r:id="rId7"/>
    <p:sldId id="309" r:id="rId8"/>
    <p:sldId id="328" r:id="rId9"/>
    <p:sldId id="356" r:id="rId10"/>
    <p:sldId id="329" r:id="rId11"/>
    <p:sldId id="312" r:id="rId12"/>
    <p:sldId id="330" r:id="rId13"/>
    <p:sldId id="331" r:id="rId14"/>
    <p:sldId id="343" r:id="rId15"/>
    <p:sldId id="344" r:id="rId16"/>
    <p:sldId id="332" r:id="rId17"/>
    <p:sldId id="333" r:id="rId18"/>
    <p:sldId id="334" r:id="rId19"/>
    <p:sldId id="335" r:id="rId20"/>
    <p:sldId id="357" r:id="rId21"/>
    <p:sldId id="336" r:id="rId22"/>
    <p:sldId id="337" r:id="rId23"/>
    <p:sldId id="338" r:id="rId24"/>
    <p:sldId id="342" r:id="rId25"/>
    <p:sldId id="340" r:id="rId26"/>
    <p:sldId id="339" r:id="rId27"/>
    <p:sldId id="341" r:id="rId28"/>
    <p:sldId id="321" r:id="rId29"/>
    <p:sldId id="323" r:id="rId30"/>
    <p:sldId id="345" r:id="rId31"/>
    <p:sldId id="351" r:id="rId32"/>
    <p:sldId id="347" r:id="rId33"/>
    <p:sldId id="348" r:id="rId34"/>
    <p:sldId id="349" r:id="rId35"/>
    <p:sldId id="350" r:id="rId36"/>
    <p:sldId id="352" r:id="rId37"/>
    <p:sldId id="353" r:id="rId38"/>
    <p:sldId id="354" r:id="rId39"/>
    <p:sldId id="358" r:id="rId40"/>
    <p:sldId id="359" r:id="rId41"/>
    <p:sldId id="360" r:id="rId42"/>
    <p:sldId id="361" r:id="rId43"/>
    <p:sldId id="362" r:id="rId44"/>
    <p:sldId id="363" r:id="rId45"/>
    <p:sldId id="365" r:id="rId46"/>
    <p:sldId id="366" r:id="rId47"/>
    <p:sldId id="369" r:id="rId48"/>
    <p:sldId id="370" r:id="rId49"/>
    <p:sldId id="371" r:id="rId50"/>
    <p:sldId id="318" r:id="rId51"/>
    <p:sldId id="319" r:id="rId5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71429" autoAdjust="0"/>
  </p:normalViewPr>
  <p:slideViewPr>
    <p:cSldViewPr>
      <p:cViewPr varScale="1">
        <p:scale>
          <a:sx n="96" d="100"/>
          <a:sy n="96" d="100"/>
        </p:scale>
        <p:origin x="-181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46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ln w="28575">
              <a:noFill/>
            </a:ln>
          </c:spPr>
          <c:xVal>
            <c:numRef>
              <c:f>Лист1!$A$2:$A$4</c:f>
              <c:numCache>
                <c:formatCode>General</c:formatCode>
                <c:ptCount val="3"/>
              </c:numCache>
            </c:numRef>
          </c:xVal>
          <c:yVal>
            <c:numRef>
              <c:f>Лист1!$B$2:$B$4</c:f>
              <c:numCache>
                <c:formatCode>General</c:formatCode>
                <c:ptCount val="3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191680"/>
        <c:axId val="174192256"/>
      </c:scatterChart>
      <c:valAx>
        <c:axId val="174191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4192256"/>
        <c:crosses val="autoZero"/>
        <c:crossBetween val="midCat"/>
      </c:valAx>
      <c:valAx>
        <c:axId val="1741922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7419168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C51BA-9C8E-4938-991B-0B9DAB69953D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650F3-60C2-4AE7-913B-D3E2B3E85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761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B16C-8069-43A4-A09F-21010F2DDFB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C0F9C-8EEB-4FCC-AFE2-CBC89CE9F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65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Командная работа</a:t>
            </a:r>
            <a:r>
              <a:rPr lang="ru-RU" baseline="0" dirty="0" smtClean="0"/>
              <a:t> — когда есть коллективное владение кодом. Код-</a:t>
            </a:r>
            <a:r>
              <a:rPr lang="ru-RU" baseline="0" dirty="0" err="1" smtClean="0"/>
              <a:t>ревью</a:t>
            </a:r>
            <a:r>
              <a:rPr lang="ru-RU" baseline="0" dirty="0" smtClean="0"/>
              <a:t>, баги, отпуска, …</a:t>
            </a:r>
            <a:endParaRPr lang="ru-RU" dirty="0" smtClean="0"/>
          </a:p>
          <a:p>
            <a:r>
              <a:rPr lang="ru-RU" dirty="0" smtClean="0"/>
              <a:t>Либо будут читать и развивать, либо будут бояться</a:t>
            </a:r>
            <a:r>
              <a:rPr lang="ru-RU" baseline="0" dirty="0" smtClean="0"/>
              <a:t> и выкинут.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931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Браун Александр</a:t>
            </a:r>
            <a:r>
              <a:rPr lang="en-US" dirty="0" smtClean="0"/>
              <a:t> </a:t>
            </a:r>
            <a:r>
              <a:rPr lang="ru-RU" dirty="0" smtClean="0"/>
              <a:t>использует</a:t>
            </a:r>
            <a:r>
              <a:rPr lang="ru-RU" baseline="0" dirty="0" smtClean="0"/>
              <a:t> венгерку.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270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Ввод</a:t>
            </a:r>
          </a:p>
          <a:p>
            <a:r>
              <a:rPr lang="ru-RU" dirty="0" smtClean="0"/>
              <a:t>Разбиение на слова</a:t>
            </a:r>
          </a:p>
          <a:p>
            <a:r>
              <a:rPr lang="ru-RU" dirty="0" smtClean="0"/>
              <a:t>Составление биграмм</a:t>
            </a:r>
          </a:p>
          <a:p>
            <a:r>
              <a:rPr lang="ru-RU" dirty="0" smtClean="0"/>
              <a:t>Подсчет</a:t>
            </a:r>
            <a:r>
              <a:rPr lang="ru-RU" baseline="0" dirty="0" smtClean="0"/>
              <a:t> частоты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Вывод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409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Обсуждаем на какие модули можно разбить</a:t>
            </a:r>
            <a:r>
              <a:rPr lang="ru-RU" baseline="0" dirty="0" smtClean="0"/>
              <a:t> решение тестовой задачи.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Ввод текста построчно. </a:t>
            </a:r>
            <a:r>
              <a:rPr lang="en-US" baseline="0" dirty="0" smtClean="0"/>
              <a:t>Filename → string[] lines </a:t>
            </a:r>
            <a:endParaRPr lang="ru-RU" baseline="0" dirty="0" smtClean="0"/>
          </a:p>
          <a:p>
            <a:r>
              <a:rPr lang="ru-RU" baseline="0" dirty="0" smtClean="0"/>
              <a:t>Разбиение текста на слова.</a:t>
            </a:r>
            <a:r>
              <a:rPr lang="en-US" baseline="0" dirty="0" smtClean="0"/>
              <a:t> string line → string[] words</a:t>
            </a:r>
            <a:endParaRPr lang="ru-RU" baseline="0" dirty="0" smtClean="0"/>
          </a:p>
          <a:p>
            <a:r>
              <a:rPr lang="ru-RU" baseline="0" dirty="0" smtClean="0"/>
              <a:t>Составление обратного индекса.</a:t>
            </a:r>
          </a:p>
          <a:p>
            <a:r>
              <a:rPr lang="ru-RU" baseline="0" dirty="0" smtClean="0"/>
              <a:t>	Что такое обратный индекс? Слово → список номеров строк.</a:t>
            </a:r>
            <a:endParaRPr lang="en-US" baseline="0" dirty="0" smtClean="0"/>
          </a:p>
          <a:p>
            <a:r>
              <a:rPr lang="en-US" baseline="0" dirty="0" smtClean="0"/>
              <a:t>	string[][] lines → Dictionary&lt;string, List&lt;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&gt;&gt; </a:t>
            </a:r>
            <a:r>
              <a:rPr lang="en-US" baseline="0" dirty="0" err="1" smtClean="0"/>
              <a:t>invertedIndex</a:t>
            </a:r>
            <a:endParaRPr lang="ru-RU" baseline="0" dirty="0" smtClean="0"/>
          </a:p>
          <a:p>
            <a:r>
              <a:rPr lang="ru-RU" baseline="0" dirty="0" smtClean="0"/>
              <a:t>Ввод запросов построчно</a:t>
            </a:r>
            <a:r>
              <a:rPr lang="en-US" baseline="0" dirty="0" smtClean="0"/>
              <a:t>: string filename → string[] queries</a:t>
            </a:r>
          </a:p>
          <a:p>
            <a:r>
              <a:rPr lang="ru-RU" baseline="0" dirty="0" smtClean="0"/>
              <a:t>Обработка одного запроса: </a:t>
            </a:r>
            <a:r>
              <a:rPr lang="en-US" baseline="0" dirty="0" smtClean="0"/>
              <a:t>string query →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[]</a:t>
            </a:r>
          </a:p>
          <a:p>
            <a:r>
              <a:rPr lang="ru-RU" baseline="0" dirty="0" smtClean="0"/>
              <a:t>Вывод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[] → string</a:t>
            </a:r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980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Примерно</a:t>
            </a:r>
            <a:r>
              <a:rPr lang="ru-RU" baseline="0" dirty="0" smtClean="0"/>
              <a:t> так</a:t>
            </a:r>
            <a:r>
              <a:rPr lang="ru-RU" dirty="0" smtClean="0"/>
              <a:t> выглядит код инициализации графа объектов</a:t>
            </a:r>
            <a:r>
              <a:rPr lang="ru-RU" baseline="0" dirty="0" smtClean="0"/>
              <a:t> </a:t>
            </a:r>
            <a:r>
              <a:rPr lang="ru-RU" dirty="0" smtClean="0"/>
              <a:t>в одном</a:t>
            </a:r>
            <a:r>
              <a:rPr lang="ru-RU" baseline="0" dirty="0" smtClean="0"/>
              <a:t> из боевых проектов Контура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250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85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88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85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51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12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25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56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71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ru-RU" sz="4400" b="1" kern="12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72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93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04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8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7313E-B044-4ACF-96A1-82807229EA9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41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ru-RU" sz="4400" b="1" kern="1200" dirty="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thenounproject.com/noun/%3cany_nou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b="1" dirty="0" smtClean="0">
                <a:solidFill>
                  <a:schemeClr val="accent6">
                    <a:lumMod val="50000"/>
                  </a:schemeClr>
                </a:solidFill>
              </a:rPr>
              <a:t>Качественный код</a:t>
            </a:r>
            <a:endParaRPr lang="ru-RU" sz="6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2400" dirty="0" err="1" smtClean="0"/>
              <a:t>Контур.Кампус</a:t>
            </a:r>
            <a:r>
              <a:rPr lang="ru-RU" sz="2400" smtClean="0"/>
              <a:t>, ноябрь 2013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76773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Декомпозиция</a:t>
            </a:r>
          </a:p>
          <a:p>
            <a:pPr marL="400050" lvl="1" indent="0">
              <a:buNone/>
            </a:pPr>
            <a:r>
              <a:rPr lang="ru-RU" sz="3200" dirty="0" smtClean="0"/>
              <a:t>— </a:t>
            </a:r>
            <a:r>
              <a:rPr lang="ru-RU" sz="2400" dirty="0"/>
              <a:t>научный метод, использующий структуру задачи и позволяющий заменить решение одной большой задачи решением серии меньших задач, пусть и взаимосвязанных, но более простых</a:t>
            </a:r>
            <a:r>
              <a:rPr lang="ru-RU" sz="2400" dirty="0" smtClean="0"/>
              <a:t>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28188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74032"/>
            <a:ext cx="8229600" cy="1143000"/>
          </a:xfrm>
        </p:spPr>
        <p:txBody>
          <a:bodyPr>
            <a:noAutofit/>
          </a:bodyPr>
          <a:lstStyle/>
          <a:p>
            <a:r>
              <a:rPr lang="ru-RU" sz="8800" dirty="0" smtClean="0"/>
              <a:t>7±2</a:t>
            </a:r>
            <a:r>
              <a:rPr lang="ru-RU" sz="8800" baseline="30000" dirty="0" smtClean="0"/>
              <a:t>*</a:t>
            </a:r>
            <a:endParaRPr lang="ru-RU" sz="8800" baseline="300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09600" y="387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ru-RU" sz="4400" b="1" kern="12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aseline="30000" dirty="0" smtClean="0"/>
              <a:t>*</a:t>
            </a:r>
            <a:r>
              <a:rPr lang="ru-RU" sz="2000" dirty="0"/>
              <a:t> </a:t>
            </a:r>
            <a:r>
              <a:rPr lang="ru-RU" sz="2000" dirty="0" smtClean="0"/>
              <a:t>на самом деле нет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2096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Выделение </a:t>
            </a:r>
            <a:r>
              <a:rPr lang="ru-RU" b="1" dirty="0"/>
              <a:t>простых</a:t>
            </a:r>
            <a:r>
              <a:rPr lang="ru-RU" dirty="0"/>
              <a:t> абстракций, через которые можно </a:t>
            </a:r>
            <a:r>
              <a:rPr lang="ru-RU" b="1" dirty="0"/>
              <a:t>просто</a:t>
            </a:r>
            <a:r>
              <a:rPr lang="ru-RU" dirty="0"/>
              <a:t> выразить решение </a:t>
            </a:r>
            <a:r>
              <a:rPr lang="ru-RU" dirty="0" smtClean="0"/>
              <a:t>исходной задачи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709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Сдвинуть массив циклически на </a:t>
            </a:r>
            <a:r>
              <a:rPr lang="en-US" dirty="0"/>
              <a:t>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left  =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array.Take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(k).Reverse();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right =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array.Skip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(k).Reverse();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left.Concat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(right).Reverse();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55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Найти расстояние до фигуры</a:t>
            </a:r>
            <a:endParaRPr lang="ru-RU" dirty="0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406488090"/>
              </p:ext>
            </p:extLst>
          </p:nvPr>
        </p:nvGraphicFramePr>
        <p:xfrm>
          <a:off x="1043608" y="1268760"/>
          <a:ext cx="7776864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Стрелка вправо 3"/>
          <p:cNvSpPr/>
          <p:nvPr/>
        </p:nvSpPr>
        <p:spPr>
          <a:xfrm rot="5400000">
            <a:off x="3426224" y="1698861"/>
            <a:ext cx="3306015" cy="4828456"/>
          </a:xfrm>
          <a:prstGeom prst="rightArrow">
            <a:avLst>
              <a:gd name="adj1" fmla="val 50000"/>
              <a:gd name="adj2" fmla="val 66811"/>
            </a:avLst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 rot="5400000">
            <a:off x="2737011" y="2179595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95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Найти расстояние до фигуры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/>
              <a:t> </a:t>
            </a:r>
            <a:r>
              <a:rPr lang="en-US" dirty="0" err="1" smtClean="0"/>
              <a:t>DistanceToSegment</a:t>
            </a:r>
            <a:r>
              <a:rPr lang="en-US" dirty="0" smtClean="0"/>
              <a:t>(Point a, Point b)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double</a:t>
            </a:r>
            <a:r>
              <a:rPr lang="en-US" dirty="0" smtClean="0"/>
              <a:t> </a:t>
            </a:r>
            <a:r>
              <a:rPr lang="en-US" dirty="0" err="1" smtClean="0"/>
              <a:t>DistanceToLine</a:t>
            </a:r>
            <a:r>
              <a:rPr lang="en-US" dirty="0" smtClean="0"/>
              <a:t>(</a:t>
            </a:r>
            <a:r>
              <a:rPr lang="en-US" dirty="0"/>
              <a:t>Point a, Point </a:t>
            </a:r>
            <a:r>
              <a:rPr lang="en-US" dirty="0" smtClean="0"/>
              <a:t>b)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</a:rPr>
              <a:t>bool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IsUnderSegment</a:t>
            </a:r>
            <a:r>
              <a:rPr lang="en-US" dirty="0" smtClean="0"/>
              <a:t>(Point x, </a:t>
            </a:r>
            <a:br>
              <a:rPr lang="en-US" dirty="0" smtClean="0"/>
            </a:br>
            <a:r>
              <a:rPr lang="en-US" dirty="0" smtClean="0"/>
              <a:t>	Point </a:t>
            </a:r>
            <a:r>
              <a:rPr lang="en-US" dirty="0" err="1" smtClean="0"/>
              <a:t>segStart</a:t>
            </a:r>
            <a:r>
              <a:rPr lang="en-US" dirty="0" smtClean="0"/>
              <a:t>, Point </a:t>
            </a:r>
            <a:r>
              <a:rPr lang="en-US" dirty="0" err="1" smtClean="0"/>
              <a:t>segEnd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312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Field1  Field2  “Field 3 with spaces” “\”quote\””</a:t>
            </a:r>
          </a:p>
          <a:p>
            <a:pPr marL="0" indent="0" algn="ctr">
              <a:buNone/>
            </a:pPr>
            <a:r>
              <a:rPr lang="en-US" dirty="0" smtClean="0"/>
              <a:t>↓</a:t>
            </a:r>
          </a:p>
          <a:p>
            <a:pPr marL="0" indent="0" algn="ctr">
              <a:buNone/>
            </a:pPr>
            <a:r>
              <a:rPr lang="en-US" dirty="0" smtClean="0"/>
              <a:t>Field1</a:t>
            </a:r>
          </a:p>
          <a:p>
            <a:pPr marL="0" indent="0" algn="ctr">
              <a:buNone/>
            </a:pPr>
            <a:r>
              <a:rPr lang="en-US" dirty="0" smtClean="0"/>
              <a:t>Field2</a:t>
            </a:r>
          </a:p>
          <a:p>
            <a:pPr marL="0" indent="0" algn="ctr">
              <a:buNone/>
            </a:pPr>
            <a:r>
              <a:rPr lang="en-US" dirty="0" smtClean="0"/>
              <a:t>Field 3 with spaces</a:t>
            </a:r>
          </a:p>
          <a:p>
            <a:pPr marL="0" indent="0" algn="ctr">
              <a:buNone/>
            </a:pPr>
            <a:r>
              <a:rPr lang="en-US" dirty="0" smtClean="0"/>
              <a:t>“quote”</a:t>
            </a:r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7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4734780" cy="660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87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CSV: </a:t>
            </a:r>
            <a:r>
              <a:rPr lang="ru-RU" dirty="0" smtClean="0"/>
              <a:t>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/>
              <a:t>SkipSpaces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>
                <a:solidFill>
                  <a:srgbClr val="0000FF"/>
                </a:solidFill>
              </a:rPr>
              <a:t>ref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pos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8513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SplitToFields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line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res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List&lt;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line.Length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{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SkipSpaces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line.Length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{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token =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ReadToken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(line,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res.Add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(token);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token.Length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res.ToArray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68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Собственно, зачем?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8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4734780" cy="660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45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r>
              <a:rPr lang="ru-RU" dirty="0" smtClean="0"/>
              <a:t>: 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</a:p>
          <a:p>
            <a:pPr marL="400050" lvl="1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ReadSimpleField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ReadQuotedField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148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ReadField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startPos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if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IsQuoteChar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startPos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]))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	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ReadQuotedField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startPos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else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	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ReadSimpleField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startPos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0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Удачные абстракции</a:t>
            </a:r>
            <a:r>
              <a:rPr lang="ru-RU" dirty="0"/>
              <a:t> </a:t>
            </a:r>
            <a:r>
              <a:rPr lang="ru-RU" dirty="0" smtClean="0"/>
              <a:t>правят миром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827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Пятиминутка практики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01-CleanCode\parse-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\parse.sln</a:t>
            </a:r>
          </a:p>
          <a:p>
            <a:pPr marL="0" indent="0">
              <a:buNone/>
            </a:pPr>
            <a:r>
              <a:rPr lang="ru-RU" dirty="0" smtClean="0"/>
              <a:t>См. задания </a:t>
            </a:r>
            <a:r>
              <a:rPr lang="ru-RU" dirty="0"/>
              <a:t>в комментариях</a:t>
            </a:r>
            <a:endParaRPr lang="en-US" dirty="0"/>
          </a:p>
          <a:p>
            <a:pPr marL="0" indent="0">
              <a:buNone/>
            </a:pPr>
            <a:endParaRPr lang="ru-RU" sz="3600" b="1" dirty="0" smtClean="0"/>
          </a:p>
          <a:p>
            <a:pPr marL="0" indent="0">
              <a:buNone/>
            </a:pPr>
            <a:r>
              <a:rPr lang="en-US" sz="3600" b="1" dirty="0" smtClean="0"/>
              <a:t>Extract method</a:t>
            </a:r>
            <a:r>
              <a:rPr lang="ru-RU" sz="3600" b="1" dirty="0" smtClean="0"/>
              <a:t> 	</a:t>
            </a:r>
            <a:r>
              <a:rPr lang="en-US" sz="3600" dirty="0" err="1" smtClean="0"/>
              <a:t>Ctrl+R+M</a:t>
            </a:r>
            <a:endParaRPr lang="en-US" sz="3600" dirty="0"/>
          </a:p>
          <a:p>
            <a:pPr marL="0" indent="0">
              <a:buNone/>
            </a:pPr>
            <a:r>
              <a:rPr lang="en-US" sz="3600" b="1" dirty="0" smtClean="0"/>
              <a:t>Rename</a:t>
            </a:r>
            <a:r>
              <a:rPr lang="ru-RU" sz="3600" b="1" dirty="0" smtClean="0"/>
              <a:t>			</a:t>
            </a:r>
            <a:r>
              <a:rPr lang="en-US" sz="3600" dirty="0" smtClean="0"/>
              <a:t>F2</a:t>
            </a:r>
            <a:endParaRPr lang="en-US" sz="3600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0"/>
            <a:ext cx="9144000" cy="252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06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</a:t>
            </a:r>
            <a:br>
              <a:rPr lang="ru-RU" dirty="0" smtClean="0"/>
            </a:br>
            <a:r>
              <a:rPr lang="ru-RU" dirty="0" smtClean="0"/>
              <a:t>«Частотный словарь 2-грамм»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На вход:</a:t>
            </a:r>
            <a:r>
              <a:rPr lang="ru-RU" dirty="0" smtClean="0"/>
              <a:t> файл с текстом</a:t>
            </a:r>
          </a:p>
          <a:p>
            <a:pPr marL="0" indent="0">
              <a:buNone/>
            </a:pPr>
            <a:r>
              <a:rPr lang="ru-RU" b="1" dirty="0" smtClean="0"/>
              <a:t>На выход:</a:t>
            </a:r>
            <a:r>
              <a:rPr lang="ru-RU" dirty="0" smtClean="0"/>
              <a:t> 100 самых распространенных </a:t>
            </a:r>
            <a:br>
              <a:rPr lang="ru-RU" dirty="0" smtClean="0"/>
            </a:br>
            <a:r>
              <a:rPr lang="ru-RU" dirty="0" smtClean="0"/>
              <a:t>2-грамм, с указанием частоты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400" dirty="0" smtClean="0"/>
              <a:t>Как проводить декомпозицию?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5155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Декомпозиция — простые мысли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Кандидаты на превращение в модуль:</a:t>
            </a:r>
          </a:p>
          <a:p>
            <a:r>
              <a:rPr lang="ru-RU" dirty="0" smtClean="0"/>
              <a:t>Ввод, вывод и логика</a:t>
            </a:r>
          </a:p>
          <a:p>
            <a:r>
              <a:rPr lang="ru-RU" dirty="0" smtClean="0"/>
              <a:t>Слабо связные шаги в логике</a:t>
            </a:r>
          </a:p>
        </p:txBody>
      </p:sp>
    </p:spTree>
    <p:extLst>
      <p:ext uri="{BB962C8B-B14F-4D97-AF65-F5344CB8AC3E}">
        <p14:creationId xmlns:p14="http://schemas.microsoft.com/office/powerpoint/2010/main" val="142324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модуль?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254888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Что на вход? Формат, гарантии.</a:t>
            </a:r>
          </a:p>
          <a:p>
            <a:pPr marL="514350" indent="-514350">
              <a:buAutoNum type="arabicPeriod"/>
            </a:pPr>
            <a:r>
              <a:rPr lang="ru-RU" dirty="0" smtClean="0"/>
              <a:t>Что на выход? Формат, гарантии.</a:t>
            </a:r>
          </a:p>
          <a:p>
            <a:pPr marL="514350" indent="-514350">
              <a:buAutoNum type="arabicPeriod"/>
            </a:pPr>
            <a:r>
              <a:rPr lang="ru-RU" dirty="0" smtClean="0"/>
              <a:t>Алгоритм</a:t>
            </a:r>
          </a:p>
          <a:p>
            <a:pPr marL="514350" indent="-514350">
              <a:buAutoNum type="arabicPeriod"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8445" y="3645024"/>
            <a:ext cx="83035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dirty="0"/>
              <a:t>Это </a:t>
            </a:r>
            <a:r>
              <a:rPr lang="ru-RU" sz="4800" dirty="0" smtClean="0"/>
              <a:t>всё должно </a:t>
            </a:r>
            <a:r>
              <a:rPr lang="ru-RU" sz="4800" dirty="0"/>
              <a:t>быть простым!</a:t>
            </a:r>
          </a:p>
        </p:txBody>
      </p:sp>
    </p:spTree>
    <p:extLst>
      <p:ext uri="{BB962C8B-B14F-4D97-AF65-F5344CB8AC3E}">
        <p14:creationId xmlns:p14="http://schemas.microsoft.com/office/powerpoint/2010/main" val="376356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Декомпозиция — сложные мысли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Имеет ценность вне задачи</a:t>
            </a:r>
          </a:p>
          <a:p>
            <a:r>
              <a:rPr lang="ru-RU" dirty="0" smtClean="0"/>
              <a:t>Делает что-то одно </a:t>
            </a:r>
            <a:r>
              <a:rPr lang="en-US" dirty="0" smtClean="0"/>
              <a:t>SRP</a:t>
            </a:r>
            <a:endParaRPr lang="ru-RU" dirty="0" smtClean="0"/>
          </a:p>
          <a:p>
            <a:r>
              <a:rPr lang="ru-RU" dirty="0" smtClean="0"/>
              <a:t>Слабое сцепление модулей</a:t>
            </a:r>
          </a:p>
          <a:p>
            <a:r>
              <a:rPr lang="ru-RU" dirty="0" smtClean="0"/>
              <a:t>Высокая связность модуля</a:t>
            </a:r>
          </a:p>
        </p:txBody>
      </p:sp>
    </p:spTree>
    <p:extLst>
      <p:ext uri="{BB962C8B-B14F-4D97-AF65-F5344CB8AC3E}">
        <p14:creationId xmlns:p14="http://schemas.microsoft.com/office/powerpoint/2010/main" val="70934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Задача: «Полнотекстовый поиск»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339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xoposhiy\Pictures\wtf_per_minu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92696"/>
            <a:ext cx="6998041" cy="550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01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Явное управление зависимостями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Приводим зависимости в порядок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3981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модуль в коде?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</a:t>
            </a:r>
            <a:r>
              <a:rPr lang="en-US" dirty="0" smtClean="0"/>
              <a:t> 			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File.ReadAllText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4000" b="1" dirty="0" smtClean="0"/>
              <a:t>Класс</a:t>
            </a:r>
            <a:r>
              <a:rPr lang="en-US" sz="4000" b="1" dirty="0" smtClean="0"/>
              <a:t> 				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endParaRPr lang="ru-RU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/>
              <a:t>Пространство имен</a:t>
            </a:r>
            <a:r>
              <a:rPr lang="en-US" dirty="0" smtClean="0"/>
              <a:t> 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System.IO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/>
              <a:t>Библиотека </a:t>
            </a:r>
            <a:r>
              <a:rPr lang="en-US" dirty="0" smtClean="0"/>
              <a:t>		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System.Drawing.dll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/>
              <a:t>Сервис</a:t>
            </a:r>
            <a:r>
              <a:rPr lang="en-US" dirty="0"/>
              <a:t> </a:t>
            </a:r>
            <a:r>
              <a:rPr lang="en-US" sz="2600" dirty="0" smtClean="0">
                <a:hlinkClick r:id="rId2"/>
              </a:rPr>
              <a:t>http</a:t>
            </a:r>
            <a:r>
              <a:rPr lang="en-US" sz="2600" dirty="0">
                <a:hlinkClick r:id="rId2"/>
              </a:rPr>
              <a:t>://thenounproject.com/noun</a:t>
            </a:r>
            <a:r>
              <a:rPr lang="en-US" sz="2600" dirty="0" smtClean="0">
                <a:hlinkClick r:id="rId2"/>
              </a:rPr>
              <a:t>/&lt;any_noun</a:t>
            </a:r>
            <a:r>
              <a:rPr lang="en-US" sz="2600" dirty="0" smtClean="0"/>
              <a:t>&gt; </a:t>
            </a:r>
          </a:p>
          <a:p>
            <a:r>
              <a:rPr lang="ru-RU" dirty="0" smtClean="0"/>
              <a:t>Кластер</a:t>
            </a:r>
          </a:p>
          <a:p>
            <a:r>
              <a:rPr lang="ru-RU" strike="sngStrike" dirty="0" err="1" smtClean="0"/>
              <a:t>Скайнет</a:t>
            </a:r>
            <a:endParaRPr lang="ru-RU" strike="sngStrike" dirty="0" smtClean="0"/>
          </a:p>
        </p:txBody>
      </p:sp>
    </p:spTree>
    <p:extLst>
      <p:ext uri="{BB962C8B-B14F-4D97-AF65-F5344CB8AC3E}">
        <p14:creationId xmlns:p14="http://schemas.microsoft.com/office/powerpoint/2010/main" val="272895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«жесткости»</a:t>
            </a:r>
            <a:endParaRPr lang="ru-RU" dirty="0"/>
          </a:p>
        </p:txBody>
      </p:sp>
      <p:sp>
        <p:nvSpPr>
          <p:cNvPr id="20" name="Объект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Малое изменение требований </a:t>
            </a:r>
            <a:br>
              <a:rPr lang="ru-RU" dirty="0" smtClean="0"/>
            </a:br>
            <a:r>
              <a:rPr lang="ru-RU" dirty="0" smtClean="0"/>
              <a:t>			→ большое изменение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344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Откуда берется жесткость?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Сильная связь модулей (классов) друг с другом</a:t>
            </a:r>
          </a:p>
          <a:p>
            <a:pPr marL="0" indent="0">
              <a:buNone/>
            </a:pPr>
            <a:endParaRPr lang="ru-RU" dirty="0"/>
          </a:p>
          <a:p>
            <a:pPr marL="457200" indent="-457200"/>
            <a:r>
              <a:rPr lang="ru-RU" dirty="0" smtClean="0"/>
              <a:t>Вызов конструктора</a:t>
            </a:r>
          </a:p>
          <a:p>
            <a:pPr marL="457200" indent="-457200"/>
            <a:r>
              <a:rPr lang="ru-RU" dirty="0"/>
              <a:t>Переменная типа </a:t>
            </a:r>
            <a:r>
              <a:rPr lang="ru-RU" dirty="0" smtClean="0"/>
              <a:t>класс</a:t>
            </a:r>
          </a:p>
          <a:p>
            <a:pPr marL="457200" indent="-457200"/>
            <a:r>
              <a:rPr lang="ru-RU" dirty="0"/>
              <a:t>Переменная типа </a:t>
            </a:r>
            <a:r>
              <a:rPr lang="ru-RU" dirty="0" smtClean="0"/>
              <a:t>интерфейс</a:t>
            </a:r>
            <a:endParaRPr lang="ru-RU" b="1" dirty="0"/>
          </a:p>
          <a:p>
            <a:pPr marL="457200" indent="-457200"/>
            <a:r>
              <a:rPr lang="ru-RU" dirty="0"/>
              <a:t>Вызов статического метода</a:t>
            </a:r>
          </a:p>
          <a:p>
            <a:pPr marL="457200" indent="-457200"/>
            <a:r>
              <a:rPr lang="ru-RU" dirty="0" smtClean="0"/>
              <a:t>Вызов невиртуального метода</a:t>
            </a:r>
          </a:p>
          <a:p>
            <a:pPr marL="457200" indent="-457200"/>
            <a:r>
              <a:rPr lang="ru-RU" dirty="0" smtClean="0"/>
              <a:t>Вызов виртуального метода</a:t>
            </a:r>
          </a:p>
          <a:p>
            <a:pPr marL="457200" indent="-457200"/>
            <a:r>
              <a:rPr lang="ru-RU" dirty="0"/>
              <a:t>Вызов метода </a:t>
            </a:r>
            <a:r>
              <a:rPr lang="ru-RU" dirty="0" smtClean="0"/>
              <a:t>интерфейса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13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4348" y="428604"/>
            <a:ext cx="3714776" cy="1643074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FFC000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500694" y="2571744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286645" y="3071811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Соединительная линия уступом 6"/>
          <p:cNvCxnSpPr>
            <a:stCxn id="5" idx="3"/>
            <a:endCxn id="6" idx="1"/>
          </p:cNvCxnSpPr>
          <p:nvPr/>
        </p:nvCxnSpPr>
        <p:spPr>
          <a:xfrm>
            <a:off x="6286512" y="2821777"/>
            <a:ext cx="1000133" cy="42862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6643702" y="3857628"/>
            <a:ext cx="714380" cy="357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500694" y="3786190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Соединительная линия уступом 9"/>
          <p:cNvCxnSpPr>
            <a:stCxn id="5" idx="2"/>
            <a:endCxn id="9" idx="0"/>
          </p:cNvCxnSpPr>
          <p:nvPr/>
        </p:nvCxnSpPr>
        <p:spPr>
          <a:xfrm rot="5400000">
            <a:off x="5536413" y="3429000"/>
            <a:ext cx="714380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ная линия уступом 50"/>
          <p:cNvCxnSpPr>
            <a:endCxn id="8" idx="3"/>
          </p:cNvCxnSpPr>
          <p:nvPr/>
        </p:nvCxnSpPr>
        <p:spPr>
          <a:xfrm rot="5400000">
            <a:off x="7197347" y="3589735"/>
            <a:ext cx="607223" cy="28575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8072462" y="3857628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Соединительная линия уступом 50"/>
          <p:cNvCxnSpPr>
            <a:stCxn id="6" idx="2"/>
            <a:endCxn id="12" idx="1"/>
          </p:cNvCxnSpPr>
          <p:nvPr/>
        </p:nvCxnSpPr>
        <p:spPr>
          <a:xfrm rot="16200000" flipH="1">
            <a:off x="7554537" y="3518298"/>
            <a:ext cx="607222" cy="42862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1357290" y="3714752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714613" y="4500570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Соединительная линия уступом 15"/>
          <p:cNvCxnSpPr>
            <a:stCxn id="14" idx="3"/>
            <a:endCxn id="24" idx="1"/>
          </p:cNvCxnSpPr>
          <p:nvPr/>
        </p:nvCxnSpPr>
        <p:spPr>
          <a:xfrm flipV="1">
            <a:off x="2143108" y="3750471"/>
            <a:ext cx="571504" cy="214314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285720" y="4286256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Соединительная линия уступом 80"/>
          <p:cNvCxnSpPr>
            <a:stCxn id="14" idx="0"/>
            <a:endCxn id="22" idx="3"/>
          </p:cNvCxnSpPr>
          <p:nvPr/>
        </p:nvCxnSpPr>
        <p:spPr>
          <a:xfrm rot="16200000" flipV="1">
            <a:off x="1214415" y="3178967"/>
            <a:ext cx="392909" cy="678661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50"/>
          <p:cNvCxnSpPr>
            <a:stCxn id="15" idx="1"/>
            <a:endCxn id="29" idx="3"/>
          </p:cNvCxnSpPr>
          <p:nvPr/>
        </p:nvCxnSpPr>
        <p:spPr>
          <a:xfrm rot="10800000">
            <a:off x="2285985" y="4679165"/>
            <a:ext cx="42862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3929058" y="5500702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Соединительная линия уступом 50"/>
          <p:cNvCxnSpPr>
            <a:stCxn id="15" idx="3"/>
            <a:endCxn id="26" idx="1"/>
          </p:cNvCxnSpPr>
          <p:nvPr/>
        </p:nvCxnSpPr>
        <p:spPr>
          <a:xfrm>
            <a:off x="3428993" y="4679165"/>
            <a:ext cx="500065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285720" y="3071810"/>
            <a:ext cx="78581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Соединительная линия уступом 22"/>
          <p:cNvCxnSpPr>
            <a:stCxn id="17" idx="0"/>
            <a:endCxn id="22" idx="2"/>
          </p:cNvCxnSpPr>
          <p:nvPr/>
        </p:nvCxnSpPr>
        <p:spPr>
          <a:xfrm rot="5400000" flipH="1" flipV="1">
            <a:off x="321439" y="3929066"/>
            <a:ext cx="714380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2714612" y="3571876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Соединительная линия уступом 24"/>
          <p:cNvCxnSpPr>
            <a:stCxn id="15" idx="0"/>
            <a:endCxn id="24" idx="2"/>
          </p:cNvCxnSpPr>
          <p:nvPr/>
        </p:nvCxnSpPr>
        <p:spPr>
          <a:xfrm rot="16200000" flipV="1">
            <a:off x="2786051" y="4214817"/>
            <a:ext cx="571504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3929058" y="450057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Соединительная линия уступом 26"/>
          <p:cNvCxnSpPr>
            <a:stCxn id="20" idx="0"/>
            <a:endCxn id="26" idx="2"/>
          </p:cNvCxnSpPr>
          <p:nvPr/>
        </p:nvCxnSpPr>
        <p:spPr>
          <a:xfrm rot="5400000" flipH="1" flipV="1">
            <a:off x="3964777" y="5179231"/>
            <a:ext cx="642942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1571604" y="5500702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1571604" y="450057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Соединительная линия уступом 29"/>
          <p:cNvCxnSpPr>
            <a:stCxn id="28" idx="0"/>
            <a:endCxn id="29" idx="2"/>
          </p:cNvCxnSpPr>
          <p:nvPr/>
        </p:nvCxnSpPr>
        <p:spPr>
          <a:xfrm rot="5400000" flipH="1" flipV="1">
            <a:off x="1607323" y="5179231"/>
            <a:ext cx="642942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/>
          <p:nvPr/>
        </p:nvCxnSpPr>
        <p:spPr>
          <a:xfrm>
            <a:off x="500034" y="6357958"/>
            <a:ext cx="1928826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7158" y="5929330"/>
            <a:ext cx="2225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chemeClr val="tx2"/>
                </a:solidFill>
                <a:latin typeface="Arial Narrow" pitchFamily="34" charset="0"/>
              </a:rPr>
              <a:t>реализация интерфейса</a:t>
            </a:r>
            <a:endParaRPr lang="ru-RU" sz="16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cxnSp>
        <p:nvCxnSpPr>
          <p:cNvPr id="33" name="Соединительная линия уступом 32"/>
          <p:cNvCxnSpPr/>
          <p:nvPr/>
        </p:nvCxnSpPr>
        <p:spPr>
          <a:xfrm>
            <a:off x="3071802" y="6323033"/>
            <a:ext cx="1571636" cy="1588"/>
          </a:xfrm>
          <a:prstGeom prst="bentConnector3">
            <a:avLst>
              <a:gd name="adj1" fmla="val 50000"/>
            </a:avLst>
          </a:prstGeom>
          <a:ln w="381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71802" y="6000768"/>
            <a:ext cx="1478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chemeClr val="tx2"/>
                </a:solidFill>
                <a:latin typeface="Arial Narrow" pitchFamily="34" charset="0"/>
              </a:rPr>
              <a:t>использование</a:t>
            </a:r>
            <a:endParaRPr lang="ru-RU" sz="16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5" name="Равнобедренный треугольник 34"/>
          <p:cNvSpPr/>
          <p:nvPr/>
        </p:nvSpPr>
        <p:spPr>
          <a:xfrm>
            <a:off x="2928926" y="414338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Равнобедренный треугольник 35"/>
          <p:cNvSpPr/>
          <p:nvPr/>
        </p:nvSpPr>
        <p:spPr>
          <a:xfrm>
            <a:off x="4143372" y="507207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Равнобедренный треугольник 36"/>
          <p:cNvSpPr/>
          <p:nvPr/>
        </p:nvSpPr>
        <p:spPr>
          <a:xfrm>
            <a:off x="1785918" y="507207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Равнобедренный треугольник 37"/>
          <p:cNvSpPr/>
          <p:nvPr/>
        </p:nvSpPr>
        <p:spPr>
          <a:xfrm>
            <a:off x="535753" y="3857628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Равнобедренный треугольник 38"/>
          <p:cNvSpPr/>
          <p:nvPr/>
        </p:nvSpPr>
        <p:spPr>
          <a:xfrm rot="5400000">
            <a:off x="1678761" y="6250801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Круговая стрелка 39"/>
          <p:cNvSpPr/>
          <p:nvPr/>
        </p:nvSpPr>
        <p:spPr>
          <a:xfrm>
            <a:off x="4214810" y="928670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237974"/>
              <a:gd name="adj5" fmla="val 12500"/>
            </a:avLst>
          </a:prstGeom>
          <a:gradFill>
            <a:gsLst>
              <a:gs pos="0">
                <a:schemeClr val="accent2">
                  <a:lumMod val="75000"/>
                </a:schemeClr>
              </a:gs>
              <a:gs pos="47000">
                <a:srgbClr val="CC9B00"/>
              </a:gs>
            </a:gsLst>
            <a:lin ang="0" scaled="0"/>
          </a:gra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Круговая стрелка 40"/>
          <p:cNvSpPr/>
          <p:nvPr/>
        </p:nvSpPr>
        <p:spPr>
          <a:xfrm rot="7115989">
            <a:off x="4421896" y="3450297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607306"/>
              <a:gd name="adj5" fmla="val 12500"/>
            </a:avLst>
          </a:prstGeom>
          <a:gradFill>
            <a:gsLst>
              <a:gs pos="0">
                <a:srgbClr val="D09E00"/>
              </a:gs>
              <a:gs pos="100000">
                <a:srgbClr val="92D050"/>
              </a:gs>
            </a:gsLst>
            <a:lin ang="0" scaled="0"/>
          </a:gra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28184" y="879103"/>
            <a:ext cx="2113848" cy="46166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2400" dirty="0"/>
              <a:t>декомпозиция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89054" y="5252580"/>
            <a:ext cx="1909562" cy="83099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2400" dirty="0" smtClean="0"/>
              <a:t>борьба </a:t>
            </a:r>
          </a:p>
          <a:p>
            <a:r>
              <a:rPr lang="ru-RU" sz="2400" dirty="0" smtClean="0"/>
              <a:t>с жесткостью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1643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29" grpId="0" animBg="1"/>
      <p:bldP spid="32" grpId="0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рямоугольник 43"/>
          <p:cNvSpPr/>
          <p:nvPr/>
        </p:nvSpPr>
        <p:spPr>
          <a:xfrm>
            <a:off x="357158" y="1785926"/>
            <a:ext cx="1684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err="1"/>
              <a:t>Miško</a:t>
            </a:r>
            <a:r>
              <a:rPr lang="en-US" sz="2000" b="1" dirty="0"/>
              <a:t> </a:t>
            </a:r>
            <a:r>
              <a:rPr lang="en-US" sz="2000" b="1" dirty="0" err="1" smtClean="0"/>
              <a:t>Hevery</a:t>
            </a:r>
            <a:endParaRPr lang="ru-RU" sz="2000" b="1" dirty="0" smtClean="0"/>
          </a:p>
          <a:p>
            <a:pPr algn="ctr"/>
            <a:r>
              <a:rPr lang="en-US" sz="1600" u="sng" dirty="0" smtClean="0">
                <a:solidFill>
                  <a:srgbClr val="0070C0"/>
                </a:solidFill>
              </a:rPr>
              <a:t>misko.hevery.com</a:t>
            </a:r>
            <a:endParaRPr lang="en-US" sz="1600" u="sng" dirty="0">
              <a:solidFill>
                <a:srgbClr val="0070C0"/>
              </a:solidFill>
            </a:endParaRPr>
          </a:p>
        </p:txBody>
      </p:sp>
      <p:pic>
        <p:nvPicPr>
          <p:cNvPr id="18434" name="Picture 2" descr="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257" y="285728"/>
            <a:ext cx="1428750" cy="1428750"/>
          </a:xfrm>
          <a:prstGeom prst="rect">
            <a:avLst/>
          </a:prstGeom>
          <a:noFill/>
        </p:spPr>
      </p:pic>
      <p:sp>
        <p:nvSpPr>
          <p:cNvPr id="18435" name="Litebulb"/>
          <p:cNvSpPr>
            <a:spLocks noEditPoints="1" noChangeArrowheads="1"/>
          </p:cNvSpPr>
          <p:nvPr/>
        </p:nvSpPr>
        <p:spPr bwMode="auto">
          <a:xfrm>
            <a:off x="2384423" y="714356"/>
            <a:ext cx="615941" cy="92486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214678" y="928670"/>
            <a:ext cx="4707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— Давайте жестко разделять:</a:t>
            </a:r>
            <a:endParaRPr lang="ru-RU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500034" y="2786058"/>
            <a:ext cx="3286148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код, содержащий </a:t>
            </a:r>
          </a:p>
          <a:p>
            <a:pPr algn="ctr"/>
            <a:r>
              <a:rPr lang="ru-RU" sz="2800" dirty="0"/>
              <a:t>логику программы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7818" y="2786058"/>
            <a:ext cx="3143272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+mj-lt"/>
              </a:rPr>
              <a:t>код, вызывающий конструкторы</a:t>
            </a:r>
            <a:endParaRPr lang="ru-RU" sz="2800" dirty="0">
              <a:latin typeface="+mj-lt"/>
            </a:endParaRPr>
          </a:p>
        </p:txBody>
      </p:sp>
      <p:cxnSp>
        <p:nvCxnSpPr>
          <p:cNvPr id="54" name="Прямая со стрелкой 53"/>
          <p:cNvCxnSpPr/>
          <p:nvPr/>
        </p:nvCxnSpPr>
        <p:spPr>
          <a:xfrm rot="10800000" flipV="1">
            <a:off x="3357554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5429256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1643042" y="4071942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2857489" y="5072074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Соединительная линия уступом 57"/>
          <p:cNvCxnSpPr>
            <a:stCxn id="56" idx="3"/>
            <a:endCxn id="66" idx="1"/>
          </p:cNvCxnSpPr>
          <p:nvPr/>
        </p:nvCxnSpPr>
        <p:spPr>
          <a:xfrm>
            <a:off x="2428860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428596" y="5286388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Соединительная линия уступом 80"/>
          <p:cNvCxnSpPr>
            <a:stCxn id="56" idx="1"/>
            <a:endCxn id="64" idx="3"/>
          </p:cNvCxnSpPr>
          <p:nvPr/>
        </p:nvCxnSpPr>
        <p:spPr>
          <a:xfrm rot="10800000">
            <a:off x="1214414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50"/>
          <p:cNvCxnSpPr>
            <a:stCxn id="57" idx="1"/>
            <a:endCxn id="71" idx="3"/>
          </p:cNvCxnSpPr>
          <p:nvPr/>
        </p:nvCxnSpPr>
        <p:spPr>
          <a:xfrm rot="10800000">
            <a:off x="2428861" y="5250669"/>
            <a:ext cx="42862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428596" y="4071942"/>
            <a:ext cx="78581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Соединительная линия уступом 64"/>
          <p:cNvCxnSpPr>
            <a:stCxn id="59" idx="0"/>
            <a:endCxn id="64" idx="2"/>
          </p:cNvCxnSpPr>
          <p:nvPr/>
        </p:nvCxnSpPr>
        <p:spPr>
          <a:xfrm rot="5400000" flipH="1" flipV="1">
            <a:off x="464315" y="4929198"/>
            <a:ext cx="714380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2857488" y="414338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Соединительная линия уступом 66"/>
          <p:cNvCxnSpPr>
            <a:stCxn id="57" idx="0"/>
            <a:endCxn id="66" idx="2"/>
          </p:cNvCxnSpPr>
          <p:nvPr/>
        </p:nvCxnSpPr>
        <p:spPr>
          <a:xfrm rot="16200000" flipV="1">
            <a:off x="2928927" y="4786321"/>
            <a:ext cx="571504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>
            <a:off x="1714480" y="5929330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714480" y="5072074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Соединительная линия уступом 71"/>
          <p:cNvCxnSpPr>
            <a:stCxn id="70" idx="0"/>
            <a:endCxn id="71" idx="2"/>
          </p:cNvCxnSpPr>
          <p:nvPr/>
        </p:nvCxnSpPr>
        <p:spPr>
          <a:xfrm rot="5400000" flipH="1" flipV="1">
            <a:off x="1821637" y="5679297"/>
            <a:ext cx="500066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Равнобедренный треугольник 72"/>
          <p:cNvSpPr/>
          <p:nvPr/>
        </p:nvSpPr>
        <p:spPr>
          <a:xfrm>
            <a:off x="3071802" y="471488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Равнобедренный треугольник 74"/>
          <p:cNvSpPr/>
          <p:nvPr/>
        </p:nvSpPr>
        <p:spPr>
          <a:xfrm>
            <a:off x="1928794" y="557214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Равнобедренный треугольник 75"/>
          <p:cNvSpPr/>
          <p:nvPr/>
        </p:nvSpPr>
        <p:spPr>
          <a:xfrm>
            <a:off x="678629" y="4786322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с одним вырезанным углом 85"/>
          <p:cNvSpPr/>
          <p:nvPr/>
        </p:nvSpPr>
        <p:spPr>
          <a:xfrm>
            <a:off x="5286380" y="4071942"/>
            <a:ext cx="3571900" cy="2214578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</a:rPr>
              <a:t>new A(new B(…), new C(…))</a:t>
            </a: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</a:rPr>
              <a:t>SmtpClient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smtpUrl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</a:rPr>
              <a:t>ConsoleLogger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r>
              <a:rPr lang="en-US" dirty="0" smtClean="0"/>
              <a:t>…</a:t>
            </a:r>
            <a:endParaRPr lang="en-US" dirty="0">
              <a:latin typeface="Consolas" pitchFamily="49" charset="0"/>
            </a:endParaRPr>
          </a:p>
        </p:txBody>
      </p:sp>
      <p:cxnSp>
        <p:nvCxnSpPr>
          <p:cNvPr id="89" name="Прямая соединительная линия 88"/>
          <p:cNvCxnSpPr/>
          <p:nvPr/>
        </p:nvCxnSpPr>
        <p:spPr>
          <a:xfrm rot="5400000">
            <a:off x="3143240" y="3500438"/>
            <a:ext cx="2286016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 rot="5400000">
            <a:off x="3429004" y="5429252"/>
            <a:ext cx="2571744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rot="10800000" flipV="1">
            <a:off x="4143372" y="4286256"/>
            <a:ext cx="714380" cy="500066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49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50" grpId="0"/>
      <p:bldP spid="51" grpId="0" animBg="1"/>
      <p:bldP spid="52" grpId="0" animBg="1"/>
      <p:bldP spid="56" grpId="0" animBg="1"/>
      <p:bldP spid="57" grpId="0" animBg="1"/>
      <p:bldP spid="59" grpId="0" animBg="1"/>
      <p:bldP spid="64" grpId="0" animBg="1"/>
      <p:bldP spid="66" grpId="0" animBg="1"/>
      <p:bldP spid="70" grpId="0" animBg="1"/>
      <p:bldP spid="71" grpId="0" animBg="1"/>
      <p:bldP spid="73" grpId="0" animBg="1"/>
      <p:bldP spid="75" grpId="0" animBg="1"/>
      <p:bldP spid="76" grpId="0" animBg="1"/>
      <p:bldP spid="8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Неявное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Chessboard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Chessboard ()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"input.txt"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000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5796136" y="2708920"/>
            <a:ext cx="936104" cy="115212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7596336" y="2708920"/>
            <a:ext cx="0" cy="165618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1"/>
          <p:cNvSpPr txBox="1">
            <a:spLocks/>
          </p:cNvSpPr>
          <p:nvPr/>
        </p:nvSpPr>
        <p:spPr>
          <a:xfrm>
            <a:off x="6367028" y="1484784"/>
            <a:ext cx="2458616" cy="351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Жесткость!</a:t>
            </a:r>
            <a:endParaRPr lang="ru-RU" sz="32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6380584" y="2213248"/>
            <a:ext cx="2162200" cy="351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Неявные связи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1207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Явное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Chessboard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Chessboard (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2B91AF"/>
                </a:solidFill>
                <a:latin typeface="Consolas"/>
              </a:rPr>
              <a:t>	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input, 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IBoardFormatter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(input);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endParaRPr lang="ru-RU" sz="2400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5763592" y="1980456"/>
            <a:ext cx="936104" cy="115212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/>
          <p:cNvSpPr txBox="1">
            <a:spLocks/>
          </p:cNvSpPr>
          <p:nvPr/>
        </p:nvSpPr>
        <p:spPr>
          <a:xfrm>
            <a:off x="6348040" y="1412776"/>
            <a:ext cx="2472432" cy="495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2000" dirty="0" smtClean="0"/>
              <a:t>Нужные значения передадут извне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1099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Run()</a:t>
            </a:r>
          </a:p>
          <a:p>
            <a:pPr marL="0" indent="0">
              <a:buNone/>
            </a:pPr>
            <a:r>
              <a:rPr lang="ru-RU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httpServerSpy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HttpServerSpy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baseDir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AppDomain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.CurrentDomain.BaseDirectory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as2Certificate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ThreadLocal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&lt;X509Certificate2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&gt;(</a:t>
            </a: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=&gt; GetAs2Certificate(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baseDir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tasksWriter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KansoStorageWriter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TasksKansoFilename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KansoGlobals.GetMasterSettings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as2TasksQueueClient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AS2TasksQueueClient(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tasksWriter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400050" lvl="1" indent="0">
              <a:buNone/>
            </a:pPr>
            <a:r>
              <a:rPr lang="nn-NO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nn-NO" sz="1600" dirty="0">
                <a:solidFill>
                  <a:prstClr val="black"/>
                </a:solidFill>
                <a:latin typeface="Consolas"/>
              </a:rPr>
              <a:t> httpServer = </a:t>
            </a:r>
            <a:r>
              <a:rPr lang="nn-NO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nn-NO" sz="1600" dirty="0">
                <a:solidFill>
                  <a:prstClr val="black"/>
                </a:solidFill>
                <a:latin typeface="Consolas"/>
              </a:rPr>
              <a:t> HttpServer(Port, httpServerSpy);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.Empty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As2RequestHandler(as2TasksQueueClient));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"Status"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StatusHandler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(()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=&gt;</a:t>
            </a: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as2Certificate.Value.GenerateStatusPage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()));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GetCertificate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GetCertificateHandler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(as2Certificate));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Thread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httpServer.Run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).Start();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prstClr val="black"/>
                </a:solidFill>
                <a:latin typeface="Consolas"/>
              </a:rPr>
              <a:t>Collectd.RunPlugin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httpServerSpy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18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ru-RU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13454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Языковые возможности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Как ещё можно сделать код лучше?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6772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re8ivethought.com/images/PP/big/Slide3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22"/>
          <a:stretch/>
        </p:blipFill>
        <p:spPr bwMode="auto">
          <a:xfrm>
            <a:off x="-4128" y="-1"/>
            <a:ext cx="8039175" cy="686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15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Выучите один раз полностью!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Разбить строку на слова: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+"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ru-RU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Regex.Replace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(...)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Regex.IsMatch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(...)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8140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sz="2400" dirty="0"/>
              <a:t> — </a:t>
            </a:r>
            <a:r>
              <a:rPr lang="ru-RU" sz="2400" dirty="0"/>
              <a:t>то, что можно перечислить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T[], List&lt;T&gt;,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&lt;T&gt;, …</a:t>
            </a:r>
          </a:p>
          <a:p>
            <a:pPr marL="0" indent="0"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/>
              <a:t>Для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sz="2400" dirty="0"/>
              <a:t> </a:t>
            </a:r>
            <a:r>
              <a:rPr lang="ru-RU" sz="2400" dirty="0" smtClean="0"/>
              <a:t>есть несколько полезных </a:t>
            </a:r>
            <a:r>
              <a:rPr lang="ru-RU" sz="2400" dirty="0"/>
              <a:t>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365033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list.Where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x%2 == 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800" dirty="0" smtClean="0"/>
              <a:t>// </a:t>
            </a:r>
            <a:r>
              <a:rPr lang="ru-RU" sz="2800" dirty="0"/>
              <a:t>выбрать все </a:t>
            </a:r>
            <a:r>
              <a:rPr lang="ru-RU" sz="2800" dirty="0" smtClean="0"/>
              <a:t>четные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list.Select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=&gt;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x+1)</a:t>
            </a:r>
            <a:r>
              <a:rPr lang="en-US" sz="2800" dirty="0" smtClean="0"/>
              <a:t> </a:t>
            </a:r>
            <a:r>
              <a:rPr lang="ru-RU" sz="2800" dirty="0" smtClean="0"/>
              <a:t> 	</a:t>
            </a:r>
            <a:r>
              <a:rPr lang="en-US" sz="2800" dirty="0" smtClean="0"/>
              <a:t>//</a:t>
            </a:r>
            <a:r>
              <a:rPr lang="ru-RU" sz="2800" dirty="0" smtClean="0"/>
              <a:t> +1 ко всем</a:t>
            </a:r>
            <a:endParaRPr lang="en-US" sz="2800" dirty="0" smtClean="0"/>
          </a:p>
          <a:p>
            <a:pPr marL="0" indent="0">
              <a:buNone/>
            </a:pPr>
            <a:endParaRPr lang="en-US" sz="24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ReadAllLines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SelectMany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ToArray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// </a:t>
            </a:r>
            <a:r>
              <a:rPr lang="ru-RU" sz="2800" dirty="0"/>
              <a:t>все слова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795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list.Where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x%2 == 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800" dirty="0" smtClean="0"/>
              <a:t>// </a:t>
            </a:r>
            <a:r>
              <a:rPr lang="ru-RU" sz="2800" dirty="0"/>
              <a:t>выбрать все </a:t>
            </a:r>
            <a:r>
              <a:rPr lang="ru-RU" sz="2800" dirty="0" smtClean="0"/>
              <a:t>четные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Select(x =&gt;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x+1)</a:t>
            </a:r>
            <a:r>
              <a:rPr lang="en-US" sz="2800" dirty="0" smtClean="0"/>
              <a:t> </a:t>
            </a:r>
            <a:r>
              <a:rPr lang="ru-RU" sz="2800" dirty="0" smtClean="0"/>
              <a:t> 	</a:t>
            </a:r>
            <a:r>
              <a:rPr lang="en-US" sz="2800" dirty="0" smtClean="0"/>
              <a:t>//</a:t>
            </a:r>
            <a:r>
              <a:rPr lang="ru-RU" sz="2800" dirty="0" smtClean="0"/>
              <a:t> +1 ко всем</a:t>
            </a:r>
            <a:endParaRPr lang="en-US" sz="28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ToArray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            </a:t>
            </a:r>
            <a:r>
              <a:rPr lang="en-US" sz="2800" dirty="0"/>
              <a:t>//</a:t>
            </a:r>
            <a:r>
              <a:rPr lang="ru-RU" sz="2800" dirty="0"/>
              <a:t> в </a:t>
            </a:r>
            <a:r>
              <a:rPr lang="ru-RU" sz="2800" dirty="0" smtClean="0"/>
              <a:t>массив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956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frequencies =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.ReadAllLines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SelectMany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GroupBy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(word =&gt; word)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ToDictionary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wc.word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group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group.Count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  <a:endParaRPr lang="ru-RU" sz="28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ru-RU" sz="2400" dirty="0" smtClean="0"/>
              <a:t>Частотный словарь текста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657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frequencies =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.ReadAllLines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SelectMany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GroupBy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(word =&gt; word)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ToDictionary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wc.word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group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group.Count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  <a:endParaRPr lang="ru-RU" sz="28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ru-RU" sz="2400" dirty="0" smtClean="0"/>
              <a:t>Частотный словарь текста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479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words =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.ReadAllLines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SelectMany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(word =&gt; word)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.Select(g =&gt;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word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g.Key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count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g.Count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()})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OrderByDescending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(pair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pair.count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Take(10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words)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"{0}\t{1}"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w.count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w.word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ru-RU" sz="2400" dirty="0" smtClean="0"/>
              <a:t> </a:t>
            </a:r>
            <a:r>
              <a:rPr lang="en-US" sz="2400" dirty="0" smtClean="0"/>
              <a:t>10 </a:t>
            </a:r>
            <a:r>
              <a:rPr lang="ru-RU" sz="2400" dirty="0" smtClean="0"/>
              <a:t>самых частых слов</a:t>
            </a:r>
          </a:p>
        </p:txBody>
      </p:sp>
    </p:spTree>
    <p:extLst>
      <p:ext uri="{BB962C8B-B14F-4D97-AF65-F5344CB8AC3E}">
        <p14:creationId xmlns:p14="http://schemas.microsoft.com/office/powerpoint/2010/main" val="23591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Как осваивать?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using</a:t>
            </a:r>
            <a:r>
              <a:rPr lang="en-US" dirty="0" smtClean="0"/>
              <a:t>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 аналогии с </a:t>
            </a:r>
            <a:r>
              <a:rPr lang="en-US" dirty="0" smtClean="0"/>
              <a:t>SQL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1"/>
          <a:stretch/>
        </p:blipFill>
        <p:spPr bwMode="auto">
          <a:xfrm>
            <a:off x="395536" y="1988840"/>
            <a:ext cx="8074618" cy="311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1960" y="2564904"/>
            <a:ext cx="2634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Ctrl + Space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35194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Экстремально удобный язык для манипулирования с данными.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Возня </a:t>
            </a:r>
            <a:r>
              <a:rPr lang="ru-RU" dirty="0"/>
              <a:t>с индексами в </a:t>
            </a:r>
            <a:r>
              <a:rPr lang="ru-RU" dirty="0" smtClean="0"/>
              <a:t>прошлом!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Циклы </a:t>
            </a:r>
            <a:r>
              <a:rPr lang="ru-RU" dirty="0"/>
              <a:t>— слишком низкоуровневая </a:t>
            </a:r>
            <a:r>
              <a:rPr lang="ru-RU" dirty="0" smtClean="0"/>
              <a:t>штука</a:t>
            </a:r>
            <a:r>
              <a:rPr lang="ru-RU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2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Ещё что-нибудь?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07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Имена и </a:t>
            </a:r>
            <a:r>
              <a:rPr lang="ru-RU" dirty="0" smtClean="0"/>
              <a:t>сигнатуры методов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 чего начать?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810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872" y="116632"/>
            <a:ext cx="8229600" cy="634082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Buzzwords</a:t>
            </a:r>
            <a:r>
              <a:rPr lang="ru-RU" sz="3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page</a:t>
            </a:r>
            <a:endParaRPr lang="ru-RU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67894" y="620688"/>
            <a:ext cx="9653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KISS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42314" y="1267019"/>
            <a:ext cx="13460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YAGNI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78343" y="560501"/>
            <a:ext cx="185922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/>
              <a:t>DRY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509199" y="2072669"/>
            <a:ext cx="8851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SRP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381368" y="2635189"/>
            <a:ext cx="3551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Ортогональность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55776" y="3305640"/>
            <a:ext cx="588366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/>
              <a:t>Refactoring</a:t>
            </a:r>
            <a:endParaRPr lang="ru-RU" sz="9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67894" y="5157192"/>
            <a:ext cx="37726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/>
              <a:t>Unit tests</a:t>
            </a:r>
            <a:endParaRPr lang="ru-RU" sz="72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88701" y="2828586"/>
            <a:ext cx="189968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 smtClean="0"/>
              <a:t>Правило </a:t>
            </a:r>
            <a:br>
              <a:rPr lang="ru-RU" sz="2800" dirty="0" smtClean="0"/>
            </a:br>
            <a:r>
              <a:rPr lang="ru-RU" sz="2800" dirty="0" smtClean="0"/>
              <a:t>бойскаутов</a:t>
            </a:r>
            <a:endParaRPr lang="ru-RU" sz="28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490851" y="1419419"/>
            <a:ext cx="17535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S.O.L.I.D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9390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ru-RU" dirty="0" smtClean="0"/>
              <a:t>Каждый должен хотя бы раз…</a:t>
            </a:r>
            <a:endParaRPr lang="ru-RU" dirty="0"/>
          </a:p>
        </p:txBody>
      </p:sp>
      <p:pic>
        <p:nvPicPr>
          <p:cNvPr id="3074" name="Picture 2" descr="http://static.ozone.ru/multimedia/books_covers/10015632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172" y="1432236"/>
            <a:ext cx="3483632" cy="487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4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378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3728" y="1340768"/>
            <a:ext cx="65265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ClassName</a:t>
            </a:r>
            <a:endParaRPr lang="en-US" sz="3200" b="1" dirty="0" smtClean="0">
              <a:solidFill>
                <a:srgbClr val="000066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PublicMemberName</a:t>
            </a:r>
            <a:endParaRPr lang="en-US" sz="3200" b="1" dirty="0" smtClean="0">
              <a:solidFill>
                <a:srgbClr val="000066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privateField</a:t>
            </a:r>
            <a:endParaRPr lang="ru-RU" sz="3200" b="1" dirty="0" smtClean="0">
              <a:solidFill>
                <a:srgbClr val="000066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ISomeInterface</a:t>
            </a:r>
            <a:endParaRPr lang="en-US" sz="3200" b="1" dirty="0" smtClean="0">
              <a:solidFill>
                <a:srgbClr val="000066"/>
              </a:solidFill>
              <a:latin typeface="Consolas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Соглашения об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именовании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936" y="3717032"/>
            <a:ext cx="22968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3200" b="1" dirty="0" err="1" smtClean="0">
                <a:solidFill>
                  <a:srgbClr val="FF0000"/>
                </a:solidFill>
                <a:latin typeface="Consolas"/>
              </a:rPr>
              <a:t>iIndex</a:t>
            </a:r>
            <a:endParaRPr lang="en-US" sz="3200" b="1" dirty="0" smtClean="0">
              <a:solidFill>
                <a:srgbClr val="FF0000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FF0000"/>
                </a:solidFill>
                <a:latin typeface="Consolas"/>
              </a:rPr>
              <a:t>chArray</a:t>
            </a:r>
            <a:endParaRPr lang="en-US" sz="3200" b="1" dirty="0" smtClean="0">
              <a:solidFill>
                <a:srgbClr val="FF0000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FF0000"/>
                </a:solidFill>
                <a:latin typeface="Consolas"/>
              </a:rPr>
              <a:t>bFlag</a:t>
            </a:r>
            <a:endParaRPr lang="en-US" sz="3200" b="1" dirty="0" smtClean="0">
              <a:solidFill>
                <a:srgbClr val="FF0000"/>
              </a:solidFill>
              <a:latin typeface="Consolas"/>
            </a:endParaRPr>
          </a:p>
          <a:p>
            <a:pPr fontAlgn="t"/>
            <a:r>
              <a:rPr lang="en-US" sz="3200" b="1" dirty="0" smtClean="0">
                <a:solidFill>
                  <a:srgbClr val="FF0000"/>
                </a:solidFill>
                <a:latin typeface="Consolas"/>
              </a:rPr>
              <a:t>_field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4048" y="3429000"/>
            <a:ext cx="36462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3200" b="1" dirty="0" err="1" smtClean="0">
                <a:solidFill>
                  <a:srgbClr val="00B050"/>
                </a:solidFill>
                <a:latin typeface="Consolas"/>
              </a:rPr>
              <a:t>rawString</a:t>
            </a:r>
            <a:endParaRPr lang="en-US" sz="3200" b="1" dirty="0" smtClean="0">
              <a:solidFill>
                <a:srgbClr val="00B050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B050"/>
                </a:solidFill>
                <a:latin typeface="Consolas"/>
              </a:rPr>
              <a:t>safeString</a:t>
            </a:r>
            <a:endParaRPr lang="en-US" sz="3200" b="1" dirty="0" smtClean="0">
              <a:solidFill>
                <a:srgbClr val="00B050"/>
              </a:solidFill>
              <a:latin typeface="Consolas"/>
            </a:endParaRPr>
          </a:p>
          <a:p>
            <a:pPr fontAlgn="t"/>
            <a:r>
              <a:rPr lang="en-US" sz="3200" b="1" dirty="0" err="1">
                <a:solidFill>
                  <a:srgbClr val="00B050"/>
                </a:solidFill>
                <a:latin typeface="Consolas"/>
              </a:rPr>
              <a:t>rawHtml</a:t>
            </a:r>
            <a:endParaRPr lang="en-US" sz="3200" b="1" dirty="0">
              <a:solidFill>
                <a:srgbClr val="00B050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B050"/>
                </a:solidFill>
                <a:latin typeface="Consolas"/>
              </a:rPr>
              <a:t>escapedHtml</a:t>
            </a:r>
            <a:endParaRPr lang="en-US" sz="3200" b="1" dirty="0" smtClean="0">
              <a:solidFill>
                <a:srgbClr val="00B050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B050"/>
                </a:solidFill>
                <a:latin typeface="Consolas"/>
              </a:rPr>
              <a:t>truncatedTime</a:t>
            </a:r>
            <a:endParaRPr lang="en-US" sz="3200" b="1" dirty="0" smtClean="0">
              <a:solidFill>
                <a:srgbClr val="00B050"/>
              </a:solidFill>
              <a:latin typeface="Consolas"/>
            </a:endParaRPr>
          </a:p>
        </p:txBody>
      </p:sp>
      <p:sp>
        <p:nvSpPr>
          <p:cNvPr id="2" name="Знак запрета 1"/>
          <p:cNvSpPr/>
          <p:nvPr/>
        </p:nvSpPr>
        <p:spPr>
          <a:xfrm>
            <a:off x="58286" y="3402871"/>
            <a:ext cx="2736304" cy="2736304"/>
          </a:xfrm>
          <a:prstGeom prst="noSmoking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71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6" grpId="0" build="p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 — rename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2" y="4061841"/>
            <a:ext cx="7632849" cy="1599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Hint: </a:t>
            </a:r>
          </a:p>
          <a:p>
            <a:pPr marL="400050" lvl="1" indent="0">
              <a:buNone/>
            </a:pPr>
            <a:r>
              <a:rPr lang="en-US" dirty="0" smtClean="0"/>
              <a:t>F2</a:t>
            </a:r>
            <a:r>
              <a:rPr lang="ru-RU" dirty="0" smtClean="0"/>
              <a:t> переименовывает и в проводнике, </a:t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en-US" dirty="0" err="1" smtClean="0"/>
              <a:t>Regedit</a:t>
            </a:r>
            <a:r>
              <a:rPr lang="ru-RU" dirty="0" smtClean="0"/>
              <a:t>, и</a:t>
            </a:r>
            <a:r>
              <a:rPr lang="en-US" dirty="0" smtClean="0"/>
              <a:t> </a:t>
            </a:r>
            <a:r>
              <a:rPr lang="ru-RU" dirty="0" smtClean="0"/>
              <a:t>во многих других программах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628800"/>
            <a:ext cx="7206639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1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Основной способ борьбы со сложностью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165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11368</TotalTime>
  <Words>834</Words>
  <Application>Microsoft Office PowerPoint</Application>
  <PresentationFormat>Экран (4:3)</PresentationFormat>
  <Paragraphs>297</Paragraphs>
  <Slides>51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2" baseType="lpstr">
      <vt:lpstr>Тема Office</vt:lpstr>
      <vt:lpstr>Качественный код</vt:lpstr>
      <vt:lpstr>Собственно, зачем?</vt:lpstr>
      <vt:lpstr>Презентация PowerPoint</vt:lpstr>
      <vt:lpstr>Презентация PowerPoint</vt:lpstr>
      <vt:lpstr>Имена и сигнатуры методов</vt:lpstr>
      <vt:lpstr>TODO</vt:lpstr>
      <vt:lpstr>Соглашения об именовании</vt:lpstr>
      <vt:lpstr>F2 — rename</vt:lpstr>
      <vt:lpstr>Декомпозиция</vt:lpstr>
      <vt:lpstr>Презентация PowerPoint</vt:lpstr>
      <vt:lpstr>7±2*</vt:lpstr>
      <vt:lpstr>Декомпозиция</vt:lpstr>
      <vt:lpstr>Сдвинуть массив циклически на k</vt:lpstr>
      <vt:lpstr>Найти расстояние до фигуры</vt:lpstr>
      <vt:lpstr>Найти расстояние до фигуры</vt:lpstr>
      <vt:lpstr>Разбить на поля CSV</vt:lpstr>
      <vt:lpstr>Презентация PowerPoint</vt:lpstr>
      <vt:lpstr>Разбить на поля CSV: Абстракции</vt:lpstr>
      <vt:lpstr>Разбить на поля CSV</vt:lpstr>
      <vt:lpstr>Презентация PowerPoint</vt:lpstr>
      <vt:lpstr>Разбить на поля CSV: Абстракции</vt:lpstr>
      <vt:lpstr>Разбить на поля CSV</vt:lpstr>
      <vt:lpstr>Удачные абстракции правят миром</vt:lpstr>
      <vt:lpstr>Пятиминутка практики</vt:lpstr>
      <vt:lpstr>Задача  «Частотный словарь 2-грамм»</vt:lpstr>
      <vt:lpstr>Декомпозиция — простые мысли</vt:lpstr>
      <vt:lpstr>Что такое модуль?</vt:lpstr>
      <vt:lpstr>Декомпозиция — сложные мысли</vt:lpstr>
      <vt:lpstr>Задача: «Полнотекстовый поиск»</vt:lpstr>
      <vt:lpstr>Явное управление зависимостями</vt:lpstr>
      <vt:lpstr>Что такое модуль в коде?</vt:lpstr>
      <vt:lpstr>Понятие «жесткости»</vt:lpstr>
      <vt:lpstr>Откуда берется жесткость?</vt:lpstr>
      <vt:lpstr>Презентация PowerPoint</vt:lpstr>
      <vt:lpstr>Презентация PowerPoint</vt:lpstr>
      <vt:lpstr>Неявное</vt:lpstr>
      <vt:lpstr>Явное</vt:lpstr>
      <vt:lpstr>Презентация PowerPoint</vt:lpstr>
      <vt:lpstr>Языковые возможности</vt:lpstr>
      <vt:lpstr>Регулярные выражения</vt:lpstr>
      <vt:lpstr>LINQ</vt:lpstr>
      <vt:lpstr>LINQ</vt:lpstr>
      <vt:lpstr>LINQ</vt:lpstr>
      <vt:lpstr>LINQ</vt:lpstr>
      <vt:lpstr>LINQ</vt:lpstr>
      <vt:lpstr>LINQ</vt:lpstr>
      <vt:lpstr>Как осваивать?</vt:lpstr>
      <vt:lpstr>LINQ</vt:lpstr>
      <vt:lpstr>Ещё что-нибудь?</vt:lpstr>
      <vt:lpstr>Buzzwords page</vt:lpstr>
      <vt:lpstr>Каждый должен хотя бы раз…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Имена</dc:title>
  <dc:creator>xoposhiy</dc:creator>
  <cp:lastModifiedBy>xoposhiy</cp:lastModifiedBy>
  <cp:revision>225</cp:revision>
  <dcterms:created xsi:type="dcterms:W3CDTF">2012-06-18T09:24:29Z</dcterms:created>
  <dcterms:modified xsi:type="dcterms:W3CDTF">2013-11-13T18:37:29Z</dcterms:modified>
</cp:coreProperties>
</file>