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1" r:id="rId3"/>
    <p:sldId id="257" r:id="rId4"/>
    <p:sldId id="262" r:id="rId5"/>
    <p:sldId id="272" r:id="rId6"/>
    <p:sldId id="271" r:id="rId7"/>
    <p:sldId id="264" r:id="rId8"/>
    <p:sldId id="268" r:id="rId9"/>
    <p:sldId id="273" r:id="rId10"/>
    <p:sldId id="274" r:id="rId11"/>
    <p:sldId id="275" r:id="rId12"/>
    <p:sldId id="269" r:id="rId13"/>
    <p:sldId id="267" r:id="rId14"/>
    <p:sldId id="277" r:id="rId15"/>
    <p:sldId id="276" r:id="rId16"/>
    <p:sldId id="278" r:id="rId17"/>
    <p:sldId id="280" r:id="rId18"/>
    <p:sldId id="279" r:id="rId19"/>
    <p:sldId id="281" r:id="rId20"/>
    <p:sldId id="282" r:id="rId21"/>
    <p:sldId id="283" r:id="rId22"/>
    <p:sldId id="284" r:id="rId23"/>
    <p:sldId id="286" r:id="rId24"/>
    <p:sldId id="285" r:id="rId25"/>
    <p:sldId id="287" r:id="rId26"/>
    <p:sldId id="288" r:id="rId27"/>
    <p:sldId id="304" r:id="rId28"/>
    <p:sldId id="289" r:id="rId29"/>
    <p:sldId id="290" r:id="rId30"/>
    <p:sldId id="291" r:id="rId31"/>
    <p:sldId id="292" r:id="rId32"/>
    <p:sldId id="295" r:id="rId33"/>
    <p:sldId id="296" r:id="rId34"/>
    <p:sldId id="297" r:id="rId35"/>
    <p:sldId id="298" r:id="rId36"/>
    <p:sldId id="299" r:id="rId37"/>
    <p:sldId id="300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4014" autoAdjust="0"/>
  </p:normalViewPr>
  <p:slideViewPr>
    <p:cSldViewPr>
      <p:cViewPr varScale="1">
        <p:scale>
          <a:sx n="102" d="100"/>
          <a:sy n="102" d="100"/>
        </p:scale>
        <p:origin x="-18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980D7-1D76-4FF9-A664-090AE94FCD7A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44EE3-7F96-4B65-A000-92ADE7AD7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2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протокол прикладного уровня для распределенных и совместных гипермедиа информационных систем.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819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93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Зачастую надо бороться с обратной проблемой - </a:t>
            </a:r>
            <a:r>
              <a:rPr lang="en-US" dirty="0" smtClean="0"/>
              <a:t>Cache-Control: no-cache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20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Можно отправлять динамический контент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persistent connection</a:t>
            </a:r>
            <a:endParaRPr lang="ru-RU" dirty="0" smtClean="0"/>
          </a:p>
          <a:p>
            <a:pPr lvl="1"/>
            <a:r>
              <a:rPr lang="ru-RU" dirty="0" smtClean="0"/>
              <a:t>Можно отправлять заголовки в теле сообщения (</a:t>
            </a:r>
            <a:r>
              <a:rPr lang="en-US" dirty="0" smtClean="0"/>
              <a:t>entity headers)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884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Наше приложение</a:t>
            </a:r>
            <a:r>
              <a:rPr lang="ru-RU" baseline="0" dirty="0" smtClean="0"/>
              <a:t> это большой конечный автомат. Переход между состояниями – гиперссылка</a:t>
            </a:r>
            <a:r>
              <a:rPr lang="en-US" baseline="0" dirty="0" smtClean="0"/>
              <a:t> </a:t>
            </a:r>
            <a:r>
              <a:rPr lang="ru-RU" baseline="0" smtClean="0"/>
              <a:t>на другой ресурс</a:t>
            </a:r>
            <a:endParaRPr lang="ru-RU" smtClean="0"/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763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Несколько отличается от архитектуры </a:t>
            </a:r>
            <a:r>
              <a:rPr lang="en-US" dirty="0" smtClean="0"/>
              <a:t>SOA</a:t>
            </a:r>
            <a:r>
              <a:rPr lang="ru-RU" dirty="0" smtClean="0"/>
              <a:t> (где</a:t>
            </a:r>
            <a:r>
              <a:rPr lang="ru-RU" baseline="0" dirty="0" smtClean="0"/>
              <a:t> строго определен контракт)</a:t>
            </a:r>
            <a:r>
              <a:rPr lang="en-US" baseline="0" dirty="0" smtClean="0"/>
              <a:t>: RSDL, WSDL</a:t>
            </a:r>
          </a:p>
          <a:p>
            <a:r>
              <a:rPr lang="en-US" baseline="0" dirty="0" smtClean="0"/>
              <a:t>URI </a:t>
            </a:r>
            <a:r>
              <a:rPr lang="ru-RU" baseline="0" dirty="0" smtClean="0"/>
              <a:t>должен вернуть все допустимые изменения состояний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947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Richardson Maturity </a:t>
            </a:r>
            <a:r>
              <a:rPr lang="en-US" b="1" dirty="0" smtClean="0"/>
              <a:t>Model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1.1</a:t>
            </a:r>
            <a:r>
              <a:rPr lang="en-US" baseline="0" dirty="0" smtClean="0"/>
              <a:t> </a:t>
            </a:r>
            <a:r>
              <a:rPr lang="ru-RU" baseline="0" dirty="0" smtClean="0"/>
              <a:t>так хорош</a:t>
            </a:r>
            <a:r>
              <a:rPr lang="en-US" baseline="0" dirty="0" smtClean="0"/>
              <a:t> (</a:t>
            </a:r>
            <a:r>
              <a:rPr lang="ru-RU" baseline="0" dirty="0" smtClean="0"/>
              <a:t>существует уже 14 лет), но уже в процессе </a:t>
            </a:r>
            <a:r>
              <a:rPr lang="en-US" baseline="0" dirty="0" smtClean="0"/>
              <a:t>draft 2.0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2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Простота и расширяемость это залог успеха </a:t>
            </a:r>
            <a:r>
              <a:rPr lang="en-US" dirty="0" smtClean="0"/>
              <a:t>HTTP!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615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Клиент отправили</a:t>
            </a:r>
            <a:r>
              <a:rPr lang="ru-RU" baseline="0" dirty="0" smtClean="0"/>
              <a:t> запрос, получил ответ и все забыли друг друга.</a:t>
            </a:r>
          </a:p>
          <a:p>
            <a:r>
              <a:rPr lang="ru-RU" baseline="0" dirty="0" smtClean="0"/>
              <a:t>Рассказать как на уровне </a:t>
            </a:r>
            <a:r>
              <a:rPr lang="en-US" baseline="0" dirty="0" smtClean="0"/>
              <a:t>TCP/IP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Родил все это </a:t>
            </a:r>
            <a:r>
              <a:rPr lang="ru-RU" dirty="0" smtClean="0"/>
              <a:t>также</a:t>
            </a:r>
            <a:r>
              <a:rPr lang="ru-RU" baseline="0" dirty="0" smtClean="0"/>
              <a:t> </a:t>
            </a:r>
            <a:r>
              <a:rPr lang="ru-RU" dirty="0" smtClean="0"/>
              <a:t>Тим </a:t>
            </a:r>
            <a:r>
              <a:rPr lang="ru-RU" dirty="0" err="1" smtClean="0"/>
              <a:t>Бернерс</a:t>
            </a:r>
            <a:r>
              <a:rPr lang="ru-RU" dirty="0" smtClean="0"/>
              <a:t>-Ли</a:t>
            </a:r>
          </a:p>
          <a:p>
            <a:r>
              <a:rPr lang="ru-RU" baseline="0" dirty="0" smtClean="0"/>
              <a:t>Сейчас </a:t>
            </a:r>
            <a:r>
              <a:rPr lang="ru-RU" baseline="0" dirty="0" smtClean="0"/>
              <a:t>разрабатывают новый стандарт - </a:t>
            </a:r>
            <a:r>
              <a:rPr lang="en-US" baseline="0" dirty="0" smtClean="0"/>
              <a:t>Internationalized Resource Identifier</a:t>
            </a:r>
            <a:r>
              <a:rPr lang="ru-RU" baseline="0" dirty="0" smtClean="0"/>
              <a:t> (</a:t>
            </a:r>
            <a:r>
              <a:rPr lang="en-US" baseline="0" dirty="0" smtClean="0"/>
              <a:t>Unicode)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67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многократное повторение одних и тех же запросов POST может возвращать разные результаты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903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Заголовок </a:t>
            </a:r>
            <a:r>
              <a:rPr lang="en-US" dirty="0" smtClean="0"/>
              <a:t>Allow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475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Кратко</a:t>
            </a:r>
            <a:r>
              <a:rPr lang="ru-RU" baseline="0" dirty="0" smtClean="0"/>
              <a:t> обо всех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91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ru-RU" dirty="0" smtClean="0"/>
              <a:t>не хранит состояние</a:t>
            </a:r>
          </a:p>
          <a:p>
            <a:r>
              <a:rPr lang="ru-RU" dirty="0" smtClean="0"/>
              <a:t>Клиент может хранить и передавать на сервер данные</a:t>
            </a:r>
          </a:p>
          <a:p>
            <a:r>
              <a:rPr lang="ru-RU" dirty="0" smtClean="0"/>
              <a:t>Передаются в чистом виде</a:t>
            </a:r>
          </a:p>
          <a:p>
            <a:r>
              <a:rPr lang="ru-RU" dirty="0" smtClean="0"/>
              <a:t>Может быть несколько</a:t>
            </a:r>
          </a:p>
          <a:p>
            <a:endParaRPr lang="ru-RU" dirty="0" smtClean="0"/>
          </a:p>
          <a:p>
            <a:r>
              <a:rPr lang="ru-RU" dirty="0" smtClean="0"/>
              <a:t>Байка</a:t>
            </a:r>
            <a:r>
              <a:rPr lang="ru-RU" baseline="0" dirty="0" smtClean="0"/>
              <a:t> про </a:t>
            </a:r>
            <a:r>
              <a:rPr lang="en-US" baseline="0" dirty="0" err="1" smtClean="0"/>
              <a:t>netscape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90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45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5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81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0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04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09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6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48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32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84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4A33D-4E77-4F29-99FF-78BAFF1F72FB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74999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u="sng" spc="300" dirty="0" smtClean="0">
                <a:solidFill>
                  <a:srgbClr val="0070C0"/>
                </a:solidFill>
              </a:rPr>
              <a:t>HTTP</a:t>
            </a:r>
            <a:endParaRPr lang="ru-RU" sz="6000" u="sng" spc="300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1752600"/>
          </a:xfrm>
        </p:spPr>
        <p:txBody>
          <a:bodyPr/>
          <a:lstStyle/>
          <a:p>
            <a:r>
              <a:rPr lang="en-US" dirty="0" smtClean="0"/>
              <a:t>Hypertext Transfer Protocol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23" y="3205708"/>
            <a:ext cx="450757" cy="5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POST</a:t>
            </a:r>
          </a:p>
          <a:p>
            <a:pPr lvl="1"/>
            <a:r>
              <a:rPr lang="ru-RU" dirty="0" smtClean="0"/>
              <a:t>Отправить информацию на сервер</a:t>
            </a:r>
          </a:p>
          <a:p>
            <a:pPr lvl="1"/>
            <a:r>
              <a:rPr lang="en-US" dirty="0" smtClean="0"/>
              <a:t>URI </a:t>
            </a:r>
            <a:r>
              <a:rPr lang="en-US" dirty="0"/>
              <a:t>– </a:t>
            </a:r>
            <a:r>
              <a:rPr lang="ru-RU" dirty="0"/>
              <a:t>указатель процесса, шлюза другого протокола, или отдельный объект, принимающий </a:t>
            </a:r>
            <a:r>
              <a:rPr lang="ru-RU" dirty="0" smtClean="0"/>
              <a:t>аннотации</a:t>
            </a:r>
          </a:p>
          <a:p>
            <a:pPr lvl="1"/>
            <a:r>
              <a:rPr lang="ru-RU" dirty="0"/>
              <a:t>Не </a:t>
            </a:r>
            <a:r>
              <a:rPr lang="ru-RU" dirty="0" smtClean="0"/>
              <a:t>идемпотентный</a:t>
            </a:r>
          </a:p>
          <a:p>
            <a:r>
              <a:rPr lang="en-US" dirty="0" smtClean="0"/>
              <a:t>PUT</a:t>
            </a:r>
            <a:endParaRPr lang="ru-RU" dirty="0" smtClean="0"/>
          </a:p>
          <a:p>
            <a:pPr lvl="1"/>
            <a:r>
              <a:rPr lang="ru-RU" dirty="0" smtClean="0"/>
              <a:t>Создание или изменение</a:t>
            </a:r>
            <a:r>
              <a:rPr lang="en-US" dirty="0" smtClean="0"/>
              <a:t> (</a:t>
            </a:r>
            <a:r>
              <a:rPr lang="ru-RU" dirty="0" smtClean="0"/>
              <a:t>если есть) ресурса</a:t>
            </a:r>
          </a:p>
          <a:p>
            <a:pPr lvl="1"/>
            <a:r>
              <a:rPr lang="ru-RU" dirty="0" smtClean="0"/>
              <a:t>Идемпотентный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</a:t>
            </a:r>
            <a:endParaRPr lang="ru-RU" dirty="0" smtClean="0"/>
          </a:p>
          <a:p>
            <a:pPr lvl="1"/>
            <a:r>
              <a:rPr lang="ru-RU" dirty="0" smtClean="0"/>
              <a:t>Удалить ресурс</a:t>
            </a:r>
            <a:r>
              <a:rPr lang="en-US" dirty="0" smtClean="0"/>
              <a:t> </a:t>
            </a:r>
            <a:r>
              <a:rPr lang="ru-RU" dirty="0" smtClean="0"/>
              <a:t>по </a:t>
            </a:r>
            <a:r>
              <a:rPr lang="en-US" dirty="0" smtClean="0"/>
              <a:t>URI</a:t>
            </a:r>
            <a:endParaRPr lang="ru-RU" dirty="0" smtClean="0"/>
          </a:p>
          <a:p>
            <a:r>
              <a:rPr lang="en-US" dirty="0" smtClean="0"/>
              <a:t>OPTIONS</a:t>
            </a:r>
          </a:p>
          <a:p>
            <a:pPr lvl="1"/>
            <a:r>
              <a:rPr lang="ru-RU" dirty="0" smtClean="0"/>
              <a:t>Используется для определение возможностей сервера</a:t>
            </a:r>
            <a:r>
              <a:rPr lang="en-US" dirty="0" smtClean="0"/>
              <a:t> (*) </a:t>
            </a:r>
            <a:r>
              <a:rPr lang="ru-RU" dirty="0" smtClean="0"/>
              <a:t>или методов конкретного ресурса</a:t>
            </a:r>
          </a:p>
          <a:p>
            <a:r>
              <a:rPr lang="en-US" dirty="0" smtClean="0"/>
              <a:t>PATCH</a:t>
            </a:r>
            <a:endParaRPr lang="ru-RU" dirty="0" smtClean="0"/>
          </a:p>
          <a:p>
            <a:pPr lvl="1"/>
            <a:r>
              <a:rPr lang="ru-RU" dirty="0" smtClean="0"/>
              <a:t>Аналогично </a:t>
            </a:r>
            <a:r>
              <a:rPr lang="en-US" dirty="0" smtClean="0"/>
              <a:t>PUT</a:t>
            </a:r>
            <a:r>
              <a:rPr lang="ru-RU" dirty="0" smtClean="0"/>
              <a:t>, но для фрагмента ресурса</a:t>
            </a:r>
            <a:endParaRPr lang="en-US" dirty="0" smtClean="0"/>
          </a:p>
          <a:p>
            <a:r>
              <a:rPr lang="en-US" dirty="0" smtClean="0"/>
              <a:t>TRACE</a:t>
            </a:r>
            <a:r>
              <a:rPr lang="ru-RU" dirty="0" smtClean="0"/>
              <a:t>, </a:t>
            </a:r>
            <a:r>
              <a:rPr lang="en-US" dirty="0" smtClean="0"/>
              <a:t>LINK</a:t>
            </a:r>
            <a:r>
              <a:rPr lang="ru-RU" dirty="0" smtClean="0"/>
              <a:t>, </a:t>
            </a:r>
            <a:r>
              <a:rPr lang="en-US" dirty="0" smtClean="0"/>
              <a:t>UNLINK</a:t>
            </a:r>
            <a:r>
              <a:rPr lang="ru-RU" dirty="0" smtClean="0"/>
              <a:t>, </a:t>
            </a:r>
            <a:r>
              <a:rPr lang="en-US" dirty="0" smtClean="0"/>
              <a:t>CONNECT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ответа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41015"/>
              </p:ext>
            </p:extLst>
          </p:nvPr>
        </p:nvGraphicFramePr>
        <p:xfrm>
          <a:off x="863588" y="1700808"/>
          <a:ext cx="7416824" cy="265176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394262"/>
                <a:gridCol w="50225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baseline="0" dirty="0" smtClean="0"/>
                        <a:t>Response Line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HTTP/1.1 200 OK</a:t>
                      </a:r>
                      <a:endParaRPr lang="ru-RU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Headers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Content-Type:  text/html; 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Date: Thu, 10 Dec 2015 06:57:38</a:t>
                      </a:r>
                      <a:r>
                        <a:rPr lang="en-US" sz="2400" baseline="0" dirty="0" smtClean="0"/>
                        <a:t> GMT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CRLF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Message Body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&lt;!</a:t>
                      </a:r>
                      <a:r>
                        <a:rPr lang="en-US" sz="2400" dirty="0" err="1" smtClean="0"/>
                        <a:t>doctype</a:t>
                      </a:r>
                      <a:r>
                        <a:rPr lang="en-US" sz="2400" dirty="0" smtClean="0"/>
                        <a:t> html&gt; </a:t>
                      </a:r>
                    </a:p>
                    <a:p>
                      <a:r>
                        <a:rPr lang="en-US" sz="2400" dirty="0" smtClean="0"/>
                        <a:t>…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5085184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Response Line = Version  +  Status Code  +  Reason Phrase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062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состояния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Код состояние в диапазоне 100 – 999</a:t>
            </a:r>
          </a:p>
          <a:p>
            <a:r>
              <a:rPr lang="ru-RU" dirty="0" smtClean="0"/>
              <a:t>Первая цифра определяет класс</a:t>
            </a:r>
            <a:endParaRPr lang="en-US" dirty="0" smtClean="0"/>
          </a:p>
          <a:p>
            <a:pPr lvl="1"/>
            <a:r>
              <a:rPr lang="en-US" dirty="0" smtClean="0"/>
              <a:t>1xx:  </a:t>
            </a:r>
            <a:r>
              <a:rPr lang="ru-RU" dirty="0" smtClean="0"/>
              <a:t>информационное сообщение</a:t>
            </a:r>
          </a:p>
          <a:p>
            <a:pPr lvl="1"/>
            <a:r>
              <a:rPr lang="ru-RU" dirty="0" smtClean="0"/>
              <a:t>2хх</a:t>
            </a:r>
            <a:r>
              <a:rPr lang="en-US" dirty="0" smtClean="0"/>
              <a:t>: </a:t>
            </a:r>
            <a:r>
              <a:rPr lang="ru-RU" dirty="0" smtClean="0"/>
              <a:t> успех</a:t>
            </a:r>
          </a:p>
          <a:p>
            <a:pPr lvl="1"/>
            <a:r>
              <a:rPr lang="ru-RU" dirty="0" smtClean="0"/>
              <a:t>3хх</a:t>
            </a:r>
            <a:r>
              <a:rPr lang="en-US" dirty="0" smtClean="0"/>
              <a:t>: </a:t>
            </a:r>
            <a:r>
              <a:rPr lang="ru-RU" dirty="0" smtClean="0"/>
              <a:t> перенаправление</a:t>
            </a:r>
          </a:p>
          <a:p>
            <a:pPr lvl="1"/>
            <a:r>
              <a:rPr lang="ru-RU" dirty="0" smtClean="0"/>
              <a:t>4хх</a:t>
            </a:r>
            <a:r>
              <a:rPr lang="en-US" dirty="0" smtClean="0"/>
              <a:t>:  </a:t>
            </a:r>
            <a:r>
              <a:rPr lang="ru-RU" dirty="0" smtClean="0"/>
              <a:t>ошибка клиента</a:t>
            </a:r>
          </a:p>
          <a:p>
            <a:pPr lvl="1"/>
            <a:r>
              <a:rPr lang="ru-RU" dirty="0" smtClean="0"/>
              <a:t>5хх</a:t>
            </a:r>
            <a:r>
              <a:rPr lang="en-US" dirty="0" smtClean="0"/>
              <a:t>: </a:t>
            </a:r>
            <a:r>
              <a:rPr lang="ru-RU" dirty="0" smtClean="0"/>
              <a:t> ошибка сервера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8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18048"/>
            <a:ext cx="8229600" cy="1143000"/>
          </a:xfrm>
        </p:spPr>
        <p:txBody>
          <a:bodyPr/>
          <a:lstStyle/>
          <a:p>
            <a:r>
              <a:rPr lang="en-US" dirty="0"/>
              <a:t>HTTP/1.1 404 Not Found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0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Самые популярные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400" dirty="0"/>
              <a:t>200 </a:t>
            </a:r>
            <a:r>
              <a:rPr lang="en-US" sz="2400" dirty="0" smtClean="0"/>
              <a:t>OK</a:t>
            </a:r>
            <a:endParaRPr lang="ru-RU" sz="2400" dirty="0" smtClean="0"/>
          </a:p>
          <a:p>
            <a:r>
              <a:rPr lang="ru-RU" sz="2400" dirty="0" smtClean="0"/>
              <a:t>201 </a:t>
            </a:r>
            <a:r>
              <a:rPr lang="en-US" sz="2400" dirty="0" smtClean="0"/>
              <a:t>Created</a:t>
            </a:r>
          </a:p>
          <a:p>
            <a:r>
              <a:rPr lang="en-US" sz="2400" dirty="0" smtClean="0"/>
              <a:t>202 Accepted</a:t>
            </a:r>
          </a:p>
          <a:p>
            <a:r>
              <a:rPr lang="en-US" sz="2400" dirty="0" smtClean="0"/>
              <a:t>204 No Content</a:t>
            </a:r>
          </a:p>
          <a:p>
            <a:r>
              <a:rPr lang="en-US" sz="2400" dirty="0"/>
              <a:t>206 Partial </a:t>
            </a:r>
            <a:r>
              <a:rPr lang="en-US" sz="2400" dirty="0" smtClean="0"/>
              <a:t>Content</a:t>
            </a:r>
          </a:p>
          <a:p>
            <a:r>
              <a:rPr lang="en-US" sz="2400" dirty="0"/>
              <a:t>301 Moved Permanently </a:t>
            </a:r>
            <a:endParaRPr lang="ru-RU" sz="2400" dirty="0" smtClean="0"/>
          </a:p>
          <a:p>
            <a:r>
              <a:rPr lang="en-US" sz="2400" dirty="0" smtClean="0"/>
              <a:t>304 </a:t>
            </a:r>
            <a:r>
              <a:rPr lang="en-US" sz="2400" dirty="0"/>
              <a:t>Not </a:t>
            </a:r>
            <a:r>
              <a:rPr lang="en-US" sz="2400" dirty="0" smtClean="0"/>
              <a:t>Modified</a:t>
            </a:r>
            <a:endParaRPr lang="ru-RU" sz="2400" dirty="0" smtClean="0"/>
          </a:p>
          <a:p>
            <a:r>
              <a:rPr lang="en-US" sz="2400" dirty="0"/>
              <a:t>304 Not </a:t>
            </a:r>
            <a:r>
              <a:rPr lang="en-US" sz="2400" dirty="0" smtClean="0"/>
              <a:t>Modified</a:t>
            </a:r>
            <a:endParaRPr lang="ru-RU" sz="2400" dirty="0" smtClean="0"/>
          </a:p>
          <a:p>
            <a:r>
              <a:rPr lang="en-US" sz="2400" dirty="0"/>
              <a:t>400 Bad Request</a:t>
            </a:r>
          </a:p>
          <a:p>
            <a:r>
              <a:rPr lang="en-US" sz="2400" dirty="0"/>
              <a:t>401 </a:t>
            </a:r>
            <a:r>
              <a:rPr lang="en-US" sz="2400" dirty="0" smtClean="0"/>
              <a:t>Unauthorized</a:t>
            </a:r>
            <a:endParaRPr lang="ru-RU" sz="2400" dirty="0" smtClean="0"/>
          </a:p>
          <a:p>
            <a:r>
              <a:rPr lang="en-US" sz="2400" dirty="0"/>
              <a:t>403 </a:t>
            </a:r>
            <a:r>
              <a:rPr lang="en-US" sz="2400" dirty="0" smtClean="0"/>
              <a:t>Forbidden</a:t>
            </a:r>
            <a:endParaRPr lang="ru-RU" sz="2400" dirty="0" smtClean="0"/>
          </a:p>
          <a:p>
            <a:r>
              <a:rPr lang="en-US" sz="2400" dirty="0"/>
              <a:t>404 Not Found</a:t>
            </a:r>
          </a:p>
          <a:p>
            <a:r>
              <a:rPr lang="en-US" sz="2400" dirty="0"/>
              <a:t>405 Method Not Allowed</a:t>
            </a:r>
          </a:p>
          <a:p>
            <a:r>
              <a:rPr lang="en-US" sz="2400" dirty="0"/>
              <a:t>406 Not Acceptable</a:t>
            </a:r>
          </a:p>
          <a:p>
            <a:r>
              <a:rPr lang="en-US" sz="2400" dirty="0"/>
              <a:t>413 Request Entity Too Large</a:t>
            </a:r>
          </a:p>
          <a:p>
            <a:r>
              <a:rPr lang="en-US" sz="2400" dirty="0"/>
              <a:t>415 Unsupported Media </a:t>
            </a:r>
            <a:r>
              <a:rPr lang="en-US" sz="2400" dirty="0" smtClean="0"/>
              <a:t>Type</a:t>
            </a:r>
            <a:endParaRPr lang="ru-RU" sz="2400" dirty="0" smtClean="0"/>
          </a:p>
          <a:p>
            <a:r>
              <a:rPr lang="en-US" sz="2400" dirty="0"/>
              <a:t>500 Internal Server Error</a:t>
            </a:r>
          </a:p>
          <a:p>
            <a:r>
              <a:rPr lang="en-US" sz="2400" dirty="0"/>
              <a:t>501 Not Implemented</a:t>
            </a:r>
          </a:p>
          <a:p>
            <a:r>
              <a:rPr lang="en-US" sz="2400" dirty="0"/>
              <a:t>503 Service </a:t>
            </a:r>
            <a:r>
              <a:rPr lang="en-US" sz="2400" dirty="0" smtClean="0"/>
              <a:t>Unavailable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02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MIME (RFC-822)</a:t>
            </a:r>
            <a:endParaRPr lang="ru-RU" dirty="0" smtClean="0"/>
          </a:p>
          <a:p>
            <a:r>
              <a:rPr lang="ru-RU" dirty="0" smtClean="0"/>
              <a:t>Виды заголовков</a:t>
            </a:r>
            <a:endParaRPr lang="en-US" dirty="0" smtClean="0"/>
          </a:p>
          <a:p>
            <a:pPr lvl="1"/>
            <a:r>
              <a:rPr lang="ru-RU" dirty="0" smtClean="0"/>
              <a:t>Общие</a:t>
            </a:r>
          </a:p>
          <a:p>
            <a:pPr lvl="1"/>
            <a:r>
              <a:rPr lang="ru-RU" dirty="0" smtClean="0"/>
              <a:t>Заголовки запроса</a:t>
            </a:r>
          </a:p>
          <a:p>
            <a:pPr lvl="1"/>
            <a:r>
              <a:rPr lang="ru-RU" dirty="0" smtClean="0"/>
              <a:t>Заголовки ответа</a:t>
            </a:r>
          </a:p>
          <a:p>
            <a:pPr lvl="1"/>
            <a:r>
              <a:rPr lang="ru-RU" dirty="0" smtClean="0"/>
              <a:t>Заголовки сущности</a:t>
            </a:r>
          </a:p>
          <a:p>
            <a:pPr lvl="1"/>
            <a:r>
              <a:rPr lang="ru-RU" dirty="0" err="1" smtClean="0"/>
              <a:t>Кастомные</a:t>
            </a:r>
            <a:endParaRPr lang="ru-RU" dirty="0" smtClean="0"/>
          </a:p>
          <a:p>
            <a:r>
              <a:rPr lang="en-US" dirty="0" smtClean="0"/>
              <a:t>Host: kontur.ru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header = </a:t>
            </a:r>
            <a:r>
              <a:rPr lang="en-US" b="1" dirty="0"/>
              <a:t>name </a:t>
            </a:r>
            <a:r>
              <a:rPr lang="en-US" b="1" dirty="0" smtClean="0"/>
              <a:t>":" </a:t>
            </a:r>
            <a:r>
              <a:rPr lang="en-US" b="1" dirty="0"/>
              <a:t>[</a:t>
            </a:r>
            <a:r>
              <a:rPr lang="en-US" b="1" dirty="0" smtClean="0"/>
              <a:t>value || quote-string]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0276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Механизм поддержки состояния (</a:t>
            </a:r>
            <a:r>
              <a:rPr lang="en-US" dirty="0" smtClean="0"/>
              <a:t>RFC-2965)</a:t>
            </a:r>
          </a:p>
          <a:p>
            <a:r>
              <a:rPr lang="ru-RU" dirty="0" smtClean="0"/>
              <a:t>Сервер устанавливает (</a:t>
            </a:r>
            <a:r>
              <a:rPr lang="en-US" dirty="0" smtClean="0"/>
              <a:t>Set-Cookie)</a:t>
            </a:r>
          </a:p>
          <a:p>
            <a:pPr lvl="1"/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Expires</a:t>
            </a:r>
          </a:p>
          <a:p>
            <a:pPr lvl="1"/>
            <a:r>
              <a:rPr lang="en-US" dirty="0" smtClean="0"/>
              <a:t>Secure</a:t>
            </a:r>
          </a:p>
          <a:p>
            <a:pPr lvl="1"/>
            <a:r>
              <a:rPr lang="en-US" dirty="0" err="1" smtClean="0"/>
              <a:t>HttpOnly</a:t>
            </a:r>
            <a:endParaRPr lang="en-US" dirty="0" smtClean="0"/>
          </a:p>
          <a:p>
            <a:pPr lvl="1"/>
            <a:r>
              <a:rPr lang="ru-RU" dirty="0" smtClean="0"/>
              <a:t>Данные (ключ-значение)</a:t>
            </a:r>
            <a:endParaRPr lang="en-US" dirty="0" smtClean="0"/>
          </a:p>
          <a:p>
            <a:r>
              <a:rPr lang="ru-RU" dirty="0" smtClean="0"/>
              <a:t>Клиент передает (</a:t>
            </a:r>
            <a:r>
              <a:rPr lang="en-US" dirty="0" smtClean="0"/>
              <a:t>Cookie)</a:t>
            </a:r>
            <a:endParaRPr lang="ru-RU" dirty="0" smtClean="0"/>
          </a:p>
          <a:p>
            <a:pPr lvl="1"/>
            <a:r>
              <a:rPr lang="ru-RU" dirty="0" smtClean="0"/>
              <a:t>Только данные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       Response:         </a:t>
            </a:r>
            <a:r>
              <a:rPr lang="en-US" sz="2800" b="1" dirty="0" smtClean="0"/>
              <a:t>Set-Cookie: SID=123; path=/; domain=kontur.ru</a:t>
            </a:r>
            <a:endParaRPr lang="ru-RU" sz="2800" b="1" dirty="0" smtClean="0"/>
          </a:p>
          <a:p>
            <a:pPr marL="0" indent="0">
              <a:buNone/>
            </a:pPr>
            <a:r>
              <a:rPr lang="en-US" sz="2800" dirty="0" smtClean="0"/>
              <a:t>       Next Request:  </a:t>
            </a:r>
            <a:r>
              <a:rPr lang="en-US" sz="2800" b="1" dirty="0" smtClean="0"/>
              <a:t>Cookie: SID=123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508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en-US" dirty="0" smtClean="0"/>
              <a:t>Cookies</a:t>
            </a:r>
            <a:r>
              <a:rPr lang="ru-RU" dirty="0" smtClean="0"/>
              <a:t>!</a:t>
            </a:r>
            <a:endParaRPr lang="ru-RU" dirty="0"/>
          </a:p>
        </p:txBody>
      </p:sp>
      <p:pic>
        <p:nvPicPr>
          <p:cNvPr id="1026" name="Picture 2" descr="C:\Users\shkarin\Documents\Manuals\Кампус\HTTP\cooki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0808"/>
            <a:ext cx="4613587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Caching: Expiration model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долго ресурс действителен</a:t>
            </a:r>
            <a:r>
              <a:rPr lang="en-US" dirty="0" smtClean="0"/>
              <a:t>?</a:t>
            </a:r>
          </a:p>
          <a:p>
            <a:pPr lvl="1"/>
            <a:r>
              <a:rPr lang="ru-RU" dirty="0" smtClean="0"/>
              <a:t>Снижаем количество запросов на сервер и сетевых соединений</a:t>
            </a:r>
          </a:p>
          <a:p>
            <a:r>
              <a:rPr lang="ru-RU" dirty="0" smtClean="0"/>
              <a:t>Заголовки</a:t>
            </a:r>
            <a:endParaRPr lang="en-US" dirty="0" smtClean="0"/>
          </a:p>
          <a:p>
            <a:pPr lvl="1"/>
            <a:r>
              <a:rPr lang="en-US" dirty="0" smtClean="0"/>
              <a:t>Cache-Control: max-age=3600</a:t>
            </a:r>
          </a:p>
          <a:p>
            <a:pPr lvl="1"/>
            <a:r>
              <a:rPr lang="en-US" dirty="0" smtClean="0"/>
              <a:t>Expires: </a:t>
            </a:r>
            <a:r>
              <a:rPr lang="nn-NO" dirty="0"/>
              <a:t>Fri, 15 Nov 2013 09:12:22 GMT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1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0424" y="2536305"/>
            <a:ext cx="7283152" cy="2116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HTTP </a:t>
            </a:r>
            <a:r>
              <a:rPr lang="en-US" dirty="0"/>
              <a:t>is an application-level protocol for distributed, collaborative, hypermedia information </a:t>
            </a:r>
            <a:r>
              <a:rPr lang="en-US" dirty="0" smtClean="0"/>
              <a:t>systems.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RFC-2616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1999 A.D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1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Caching: Validation Model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Изменился ли ресурс</a:t>
            </a:r>
            <a:r>
              <a:rPr lang="en-US" dirty="0" smtClean="0"/>
              <a:t>?</a:t>
            </a:r>
          </a:p>
          <a:p>
            <a:pPr lvl="1"/>
            <a:r>
              <a:rPr lang="ru-RU" dirty="0" smtClean="0"/>
              <a:t>Избавляемся от полного ответа от сервера и уменьшаем сетевой трафик</a:t>
            </a:r>
          </a:p>
          <a:p>
            <a:r>
              <a:rPr lang="ru-RU" dirty="0" smtClean="0"/>
              <a:t>Заголовки сервера</a:t>
            </a:r>
          </a:p>
          <a:p>
            <a:pPr lvl="1"/>
            <a:r>
              <a:rPr lang="en-US" dirty="0" smtClean="0"/>
              <a:t>Last-Modified: </a:t>
            </a:r>
            <a:r>
              <a:rPr lang="nn-NO" dirty="0" smtClean="0"/>
              <a:t>Fri, 22 Jan 1983 14:10:43 GMT</a:t>
            </a:r>
          </a:p>
          <a:p>
            <a:pPr lvl="1"/>
            <a:r>
              <a:rPr lang="en-US" dirty="0"/>
              <a:t>ETag: "</a:t>
            </a:r>
            <a:r>
              <a:rPr lang="en-US" dirty="0" smtClean="0"/>
              <a:t>686897696a7cb7ef“</a:t>
            </a:r>
          </a:p>
          <a:p>
            <a:r>
              <a:rPr lang="ru-RU" dirty="0"/>
              <a:t>Заголовки</a:t>
            </a:r>
            <a:r>
              <a:rPr lang="en-US" dirty="0"/>
              <a:t> </a:t>
            </a:r>
            <a:r>
              <a:rPr lang="ru-RU" dirty="0" smtClean="0"/>
              <a:t>клиента</a:t>
            </a:r>
            <a:r>
              <a:rPr lang="en-US" dirty="0" smtClean="0"/>
              <a:t> (</a:t>
            </a:r>
            <a:r>
              <a:rPr lang="ru-RU" dirty="0" smtClean="0"/>
              <a:t>частичный </a:t>
            </a:r>
            <a:r>
              <a:rPr lang="en-US" dirty="0" smtClean="0"/>
              <a:t>GET)</a:t>
            </a:r>
            <a:endParaRPr lang="ru-RU" dirty="0"/>
          </a:p>
          <a:p>
            <a:pPr lvl="1"/>
            <a:r>
              <a:rPr lang="en-US" dirty="0" smtClean="0"/>
              <a:t>If-Modified-Since, If-Unmodified-Since</a:t>
            </a:r>
            <a:endParaRPr lang="en-US" dirty="0"/>
          </a:p>
          <a:p>
            <a:pPr lvl="1"/>
            <a:r>
              <a:rPr lang="en-US" dirty="0" smtClean="0"/>
              <a:t>If-Match, If-Not-Match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4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Content-Negotiation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Работа с ресурсами через </a:t>
            </a:r>
            <a:r>
              <a:rPr lang="ru-RU" dirty="0" smtClean="0"/>
              <a:t>представления</a:t>
            </a:r>
            <a:endParaRPr lang="en-US" dirty="0" smtClean="0"/>
          </a:p>
          <a:p>
            <a:r>
              <a:rPr lang="ru-RU" dirty="0" smtClean="0"/>
              <a:t>Описание представления</a:t>
            </a:r>
            <a:r>
              <a:rPr lang="en-US" dirty="0" smtClean="0"/>
              <a:t> (Variant)</a:t>
            </a:r>
            <a:endParaRPr lang="en-US" dirty="0"/>
          </a:p>
          <a:p>
            <a:pPr lvl="1"/>
            <a:r>
              <a:rPr lang="en-US" sz="2400" dirty="0" smtClean="0"/>
              <a:t>Content-Type; charset, Content-Language</a:t>
            </a:r>
            <a:endParaRPr lang="en-US" sz="2400" dirty="0"/>
          </a:p>
          <a:p>
            <a:r>
              <a:rPr lang="ru-RU" dirty="0"/>
              <a:t>Описание потребляемых представлений</a:t>
            </a:r>
            <a:endParaRPr lang="en-US" dirty="0"/>
          </a:p>
          <a:p>
            <a:pPr lvl="1"/>
            <a:r>
              <a:rPr lang="en-US" sz="2400" dirty="0"/>
              <a:t>Accept, Accept-Language, </a:t>
            </a:r>
            <a:r>
              <a:rPr lang="en-US" sz="2400" dirty="0" smtClean="0"/>
              <a:t>Accept-Charset</a:t>
            </a:r>
          </a:p>
          <a:p>
            <a:r>
              <a:rPr lang="ru-RU" dirty="0" smtClean="0"/>
              <a:t>Клиент и сервер должны договориться</a:t>
            </a:r>
            <a:endParaRPr lang="en-US" dirty="0" smtClean="0"/>
          </a:p>
          <a:p>
            <a:pPr lvl="1"/>
            <a:r>
              <a:rPr lang="en-US" dirty="0" smtClean="0"/>
              <a:t>RFC-2295, RFC-2296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sz="2400" dirty="0"/>
              <a:t>     Content-Type</a:t>
            </a:r>
            <a:r>
              <a:rPr lang="en-US" sz="2400" dirty="0" smtClean="0"/>
              <a:t>: application/x-www-form-</a:t>
            </a:r>
            <a:r>
              <a:rPr lang="en-US" sz="2400" dirty="0" err="1" smtClean="0"/>
              <a:t>urlencoded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fr-FR" sz="2400" dirty="0"/>
              <a:t>Accept-Language: </a:t>
            </a:r>
            <a:r>
              <a:rPr lang="fr-FR" sz="2400" dirty="0" smtClean="0"/>
              <a:t>ru; </a:t>
            </a:r>
            <a:r>
              <a:rPr lang="fr-FR" sz="2400" dirty="0"/>
              <a:t>q=1.0, en; q=0.5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    Accept</a:t>
            </a:r>
            <a:r>
              <a:rPr lang="fr-FR" sz="2400" dirty="0"/>
              <a:t>: text/html; q=1.0, text/*; q=0.8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83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  <a:endParaRPr lang="ru-RU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4"/>
          <a:stretch/>
        </p:blipFill>
        <p:spPr>
          <a:xfrm>
            <a:off x="1547664" y="1340768"/>
            <a:ext cx="6304311" cy="51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Connections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Несколько запросов в рамках одного соединения</a:t>
            </a:r>
            <a:endParaRPr lang="en-US" dirty="0" smtClean="0"/>
          </a:p>
          <a:p>
            <a:pPr lvl="1"/>
            <a:r>
              <a:rPr lang="en-US" dirty="0" smtClean="0"/>
              <a:t>Connection: keep-alive | close</a:t>
            </a:r>
            <a:endParaRPr lang="ru-RU" dirty="0" smtClean="0"/>
          </a:p>
          <a:p>
            <a:pPr lvl="1"/>
            <a:r>
              <a:rPr lang="ru-RU" dirty="0" smtClean="0"/>
              <a:t>Соединение может быть закрыто клиентом или сервером</a:t>
            </a:r>
          </a:p>
          <a:p>
            <a:r>
              <a:rPr lang="en-US" dirty="0" smtClean="0"/>
              <a:t>Request Pipeline</a:t>
            </a:r>
          </a:p>
          <a:p>
            <a:pPr lvl="1"/>
            <a:r>
              <a:rPr lang="ru-RU" dirty="0" smtClean="0"/>
              <a:t>Клиент может отправить несколько запросов не дожидаясь ответа</a:t>
            </a:r>
          </a:p>
          <a:p>
            <a:pPr lvl="1"/>
            <a:r>
              <a:rPr lang="ru-RU" dirty="0" smtClean="0"/>
              <a:t>Сервер отвечает в том же порядке</a:t>
            </a:r>
          </a:p>
          <a:p>
            <a:r>
              <a:rPr lang="ru-RU" dirty="0" smtClean="0"/>
              <a:t>Как отправлять запросы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Content-Length</a:t>
            </a:r>
          </a:p>
          <a:p>
            <a:pPr lvl="1"/>
            <a:r>
              <a:rPr lang="en-US" dirty="0" smtClean="0"/>
              <a:t>Transfer-Encoding: chunked</a:t>
            </a:r>
          </a:p>
        </p:txBody>
      </p:sp>
    </p:spTree>
    <p:extLst>
      <p:ext uri="{BB962C8B-B14F-4D97-AF65-F5344CB8AC3E}">
        <p14:creationId xmlns:p14="http://schemas.microsoft.com/office/powerpoint/2010/main" val="30390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Connection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1"/>
          <a:stretch/>
        </p:blipFill>
        <p:spPr>
          <a:xfrm>
            <a:off x="755576" y="1484784"/>
            <a:ext cx="7822173" cy="4320480"/>
          </a:xfrm>
        </p:spPr>
      </p:pic>
    </p:spTree>
    <p:extLst>
      <p:ext uri="{BB962C8B-B14F-4D97-AF65-F5344CB8AC3E}">
        <p14:creationId xmlns:p14="http://schemas.microsoft.com/office/powerpoint/2010/main" val="25030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Transfer-Encoding: chunked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168478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Как работает</a:t>
            </a:r>
            <a:r>
              <a:rPr lang="en-US" dirty="0" smtClean="0"/>
              <a:t>?</a:t>
            </a:r>
            <a:endParaRPr lang="ru-RU" dirty="0" smtClean="0"/>
          </a:p>
          <a:p>
            <a:pPr lvl="1"/>
            <a:r>
              <a:rPr lang="ru-RU" dirty="0" smtClean="0"/>
              <a:t>Данные отправляются кусками</a:t>
            </a:r>
            <a:endParaRPr lang="en-US" dirty="0" smtClean="0"/>
          </a:p>
          <a:p>
            <a:pPr lvl="1"/>
            <a:r>
              <a:rPr lang="ru-RU" dirty="0" smtClean="0"/>
              <a:t>В теле сообщения содержится длина куска</a:t>
            </a:r>
          </a:p>
          <a:p>
            <a:pPr lvl="1"/>
            <a:r>
              <a:rPr lang="ru-RU" dirty="0" smtClean="0"/>
              <a:t>Последний кусок нулевой длинны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428999"/>
            <a:ext cx="36853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HTTP/1.1 200 OK</a:t>
            </a:r>
          </a:p>
          <a:p>
            <a:pPr lvl="1"/>
            <a:r>
              <a:rPr lang="en-US" dirty="0"/>
              <a:t>Content-Type: text/html</a:t>
            </a:r>
          </a:p>
          <a:p>
            <a:pPr lvl="1"/>
            <a:r>
              <a:rPr lang="en-US" dirty="0"/>
              <a:t>Transfer-Encoding: chunked</a:t>
            </a:r>
          </a:p>
          <a:p>
            <a:pPr lvl="1"/>
            <a:r>
              <a:rPr lang="en-US" dirty="0"/>
              <a:t>Connection: keep-alive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23</a:t>
            </a:r>
          </a:p>
          <a:p>
            <a:pPr lvl="1"/>
            <a:r>
              <a:rPr lang="en-US" dirty="0"/>
              <a:t>This is the data in the first chunk</a:t>
            </a:r>
          </a:p>
          <a:p>
            <a:pPr lvl="1"/>
            <a:r>
              <a:rPr lang="en-US" dirty="0"/>
              <a:t>1A</a:t>
            </a:r>
          </a:p>
          <a:p>
            <a:pPr lvl="1"/>
            <a:r>
              <a:rPr lang="en-US" dirty="0"/>
              <a:t>and this is the second one</a:t>
            </a:r>
          </a:p>
          <a:p>
            <a:pPr lvl="1"/>
            <a:r>
              <a:rPr lang="en-US" dirty="0"/>
              <a:t>0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Клиенты</a:t>
            </a:r>
          </a:p>
          <a:p>
            <a:pPr lvl="1"/>
            <a:r>
              <a:rPr lang="en-US" sz="2400" dirty="0" smtClean="0"/>
              <a:t>curl, </a:t>
            </a:r>
            <a:r>
              <a:rPr lang="en-US" sz="2400" dirty="0" err="1" smtClean="0"/>
              <a:t>wget</a:t>
            </a:r>
            <a:r>
              <a:rPr lang="en-US" sz="2400" dirty="0" smtClean="0"/>
              <a:t>, telnet, putty</a:t>
            </a:r>
          </a:p>
          <a:p>
            <a:r>
              <a:rPr lang="ru-RU" sz="2800" dirty="0" err="1"/>
              <a:t>Снифферы</a:t>
            </a:r>
            <a:endParaRPr lang="ru-RU" sz="2800" dirty="0"/>
          </a:p>
          <a:p>
            <a:pPr lvl="1"/>
            <a:r>
              <a:rPr lang="en-US" sz="2400" dirty="0"/>
              <a:t>Browser </a:t>
            </a:r>
            <a:r>
              <a:rPr lang="en-US" sz="2400" dirty="0" err="1"/>
              <a:t>devtools</a:t>
            </a:r>
            <a:r>
              <a:rPr lang="ru-RU" sz="2400" dirty="0"/>
              <a:t> , </a:t>
            </a:r>
            <a:r>
              <a:rPr lang="en-US" sz="2400" dirty="0" err="1"/>
              <a:t>WireShark</a:t>
            </a:r>
            <a:r>
              <a:rPr lang="en-US" sz="2400" dirty="0"/>
              <a:t> , Fiddler</a:t>
            </a:r>
            <a:endParaRPr lang="en-US" sz="2400" dirty="0" smtClean="0"/>
          </a:p>
          <a:p>
            <a:r>
              <a:rPr lang="en-US" sz="2800" dirty="0" smtClean="0"/>
              <a:t>C# (</a:t>
            </a:r>
            <a:r>
              <a:rPr lang="en-US" sz="2800" dirty="0" err="1" smtClean="0"/>
              <a:t>System.Net</a:t>
            </a:r>
            <a:r>
              <a:rPr lang="en-US" sz="2800" dirty="0" smtClean="0"/>
              <a:t>, System.dll)</a:t>
            </a:r>
          </a:p>
          <a:p>
            <a:pPr lvl="1"/>
            <a:r>
              <a:rPr lang="en-US" sz="2400" dirty="0" err="1" smtClean="0"/>
              <a:t>HttpListener</a:t>
            </a:r>
            <a:endParaRPr lang="en-US" sz="2400" dirty="0" smtClean="0"/>
          </a:p>
          <a:p>
            <a:pPr lvl="1"/>
            <a:r>
              <a:rPr lang="en-US" sz="2400" dirty="0" err="1" smtClean="0"/>
              <a:t>WebRequest</a:t>
            </a:r>
            <a:r>
              <a:rPr lang="en-US" sz="2400" dirty="0" smtClean="0"/>
              <a:t>/</a:t>
            </a:r>
            <a:r>
              <a:rPr lang="en-US" sz="2400" dirty="0" err="1" smtClean="0"/>
              <a:t>WebResponse</a:t>
            </a:r>
            <a:endParaRPr lang="en-US" sz="2400" dirty="0" smtClean="0"/>
          </a:p>
          <a:p>
            <a:pPr lvl="1"/>
            <a:r>
              <a:rPr lang="en-US" sz="2400" dirty="0" err="1"/>
              <a:t>HttpClient</a:t>
            </a:r>
            <a:r>
              <a:rPr lang="en-US" sz="2400" dirty="0"/>
              <a:t> (</a:t>
            </a:r>
            <a:r>
              <a:rPr lang="en-US" sz="2400" dirty="0" err="1"/>
              <a:t>.Net</a:t>
            </a:r>
            <a:r>
              <a:rPr lang="en-US" sz="2400" dirty="0"/>
              <a:t> 4.5, </a:t>
            </a:r>
            <a:r>
              <a:rPr lang="en-US" sz="2400" dirty="0" err="1"/>
              <a:t>async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99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curl --request [method] [</a:t>
            </a:r>
            <a:r>
              <a:rPr lang="en-US" dirty="0" err="1" smtClean="0"/>
              <a:t>url</a:t>
            </a:r>
            <a:r>
              <a:rPr lang="en-US" dirty="0" smtClean="0"/>
              <a:t>] [-</a:t>
            </a:r>
            <a:r>
              <a:rPr lang="en-US" dirty="0" err="1" smtClean="0"/>
              <a:t>i</a:t>
            </a:r>
            <a:r>
              <a:rPr lang="en-US" dirty="0" smtClean="0"/>
              <a:t>] [-H header]</a:t>
            </a:r>
          </a:p>
          <a:p>
            <a:pPr marL="0" indent="0">
              <a:buNone/>
            </a:pPr>
            <a:r>
              <a:rPr lang="en-US" dirty="0"/>
              <a:t>curl --</a:t>
            </a:r>
            <a:r>
              <a:rPr lang="en-US" dirty="0" smtClean="0"/>
              <a:t>help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curl --request get ya.ru --</a:t>
            </a:r>
            <a:r>
              <a:rPr lang="en-US" dirty="0" err="1" smtClean="0"/>
              <a:t>i</a:t>
            </a:r>
            <a:r>
              <a:rPr lang="en-US" dirty="0" smtClean="0"/>
              <a:t> --H Accept=text/html</a:t>
            </a:r>
          </a:p>
        </p:txBody>
      </p:sp>
    </p:spTree>
    <p:extLst>
      <p:ext uri="{BB962C8B-B14F-4D97-AF65-F5344CB8AC3E}">
        <p14:creationId xmlns:p14="http://schemas.microsoft.com/office/powerpoint/2010/main" val="28866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hkarin\Documents\Manuals\Кампус\HTTP\x_751a43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8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27115"/>
            <a:ext cx="1584176" cy="1584176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1321206" y="1556792"/>
            <a:ext cx="6501588" cy="3466667"/>
            <a:chOff x="1321206" y="1556792"/>
            <a:chExt cx="6501588" cy="3466667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206" y="1556792"/>
              <a:ext cx="6501588" cy="346666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8" y="1927115"/>
              <a:ext cx="1584176" cy="1584176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092416" y="5445224"/>
            <a:ext cx="695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http://www.ics.uci.edu/~fielding/pubs/dissertation/rest_arch_style.htm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6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Сделано для интернета!</a:t>
            </a:r>
          </a:p>
          <a:p>
            <a:r>
              <a:rPr lang="ru-RU" dirty="0" smtClean="0"/>
              <a:t>Как это было</a:t>
            </a:r>
            <a:r>
              <a:rPr lang="en-US" dirty="0" smtClean="0"/>
              <a:t>?</a:t>
            </a:r>
            <a:endParaRPr lang="ru-RU" dirty="0" smtClean="0"/>
          </a:p>
          <a:p>
            <a:pPr lvl="1"/>
            <a:r>
              <a:rPr lang="en-US" dirty="0" smtClean="0"/>
              <a:t>HTTP 0.9 (1991</a:t>
            </a:r>
            <a:r>
              <a:rPr lang="ru-RU" dirty="0" smtClean="0"/>
              <a:t>, Тим Бернерс-Ли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smtClean="0"/>
              <a:t>HTTP 1.0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1994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RFC-1945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HTTP 1.1 (1999,</a:t>
            </a:r>
            <a:r>
              <a:rPr lang="ru-RU" dirty="0" smtClean="0"/>
              <a:t> </a:t>
            </a:r>
            <a:r>
              <a:rPr lang="en-US" dirty="0" smtClean="0"/>
              <a:t>RFC-2616)</a:t>
            </a:r>
            <a:endParaRPr lang="ru-RU" dirty="0" smtClean="0"/>
          </a:p>
          <a:p>
            <a:r>
              <a:rPr lang="ru-RU" dirty="0" smtClean="0"/>
              <a:t>Ждем</a:t>
            </a:r>
            <a:r>
              <a:rPr lang="en-US" dirty="0" smtClean="0"/>
              <a:t> HTTP 2.0</a:t>
            </a:r>
            <a:r>
              <a:rPr lang="ru-RU" dirty="0" smtClean="0"/>
              <a:t>!</a:t>
            </a:r>
          </a:p>
          <a:p>
            <a:pPr lvl="1"/>
            <a:r>
              <a:rPr lang="ru-RU" dirty="0" smtClean="0"/>
              <a:t>Черновик опубликован в этом году</a:t>
            </a:r>
          </a:p>
        </p:txBody>
      </p:sp>
    </p:spTree>
    <p:extLst>
      <p:ext uri="{BB962C8B-B14F-4D97-AF65-F5344CB8AC3E}">
        <p14:creationId xmlns:p14="http://schemas.microsoft.com/office/powerpoint/2010/main" val="29139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цели </a:t>
            </a:r>
            <a:r>
              <a:rPr lang="en-US" dirty="0" err="1" smtClean="0"/>
              <a:t>RESTful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 dirty="0"/>
              <a:t>Масштабируемость </a:t>
            </a:r>
            <a:r>
              <a:rPr lang="ru-RU" dirty="0" smtClean="0"/>
              <a:t>взаимодействия компонентов</a:t>
            </a:r>
            <a:endParaRPr lang="ru-RU" dirty="0"/>
          </a:p>
          <a:p>
            <a:r>
              <a:rPr lang="ru-RU" dirty="0"/>
              <a:t>Общность интерфейсов</a:t>
            </a:r>
          </a:p>
          <a:p>
            <a:r>
              <a:rPr lang="ru-RU" dirty="0"/>
              <a:t>Независимое внедрение компонентов</a:t>
            </a:r>
          </a:p>
          <a:p>
            <a:r>
              <a:rPr lang="ru-RU" dirty="0"/>
              <a:t>Промежуточные компоненты, снижающие задержку, усиливающие безопасность и инкапсулирующие устаревшие </a:t>
            </a:r>
            <a:r>
              <a:rPr lang="ru-RU" dirty="0" smtClean="0"/>
              <a:t>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1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Ограничения</a:t>
            </a:r>
            <a:r>
              <a:rPr lang="en-US" dirty="0" smtClean="0"/>
              <a:t> </a:t>
            </a:r>
            <a:r>
              <a:rPr lang="en-US" dirty="0" err="1" smtClean="0"/>
              <a:t>RESTful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Client-server</a:t>
            </a:r>
            <a:endParaRPr lang="ru-RU" dirty="0" smtClean="0"/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Cacheable</a:t>
            </a:r>
          </a:p>
          <a:p>
            <a:r>
              <a:rPr lang="en-US" dirty="0"/>
              <a:t>Layered </a:t>
            </a:r>
            <a:r>
              <a:rPr lang="en-US" dirty="0" smtClean="0"/>
              <a:t>system</a:t>
            </a:r>
          </a:p>
          <a:p>
            <a:r>
              <a:rPr lang="en-US" dirty="0"/>
              <a:t>Uniform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Code on demand (</a:t>
            </a:r>
            <a:r>
              <a:rPr lang="ru-RU" dirty="0" smtClean="0"/>
              <a:t>опционально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55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Идентификация ресурсов (</a:t>
            </a:r>
            <a:r>
              <a:rPr lang="en-US" dirty="0"/>
              <a:t>URI)</a:t>
            </a:r>
          </a:p>
          <a:p>
            <a:r>
              <a:rPr lang="ru-RU" dirty="0"/>
              <a:t>Работа с ресурсами с помощью представлений (</a:t>
            </a:r>
            <a:r>
              <a:rPr lang="en-US" dirty="0"/>
              <a:t>representation)</a:t>
            </a:r>
          </a:p>
          <a:p>
            <a:r>
              <a:rPr lang="ru-RU" dirty="0"/>
              <a:t>Самодостаточные сообщения</a:t>
            </a:r>
          </a:p>
          <a:p>
            <a:pPr lvl="1"/>
            <a:r>
              <a:rPr lang="en-US" dirty="0"/>
              <a:t>Media types, cache control</a:t>
            </a:r>
            <a:endParaRPr lang="ru-RU" dirty="0"/>
          </a:p>
          <a:p>
            <a:r>
              <a:rPr lang="en-US" dirty="0" smtClean="0"/>
              <a:t>HATEOAS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8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2790056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HATEOAS!</a:t>
            </a:r>
            <a:endParaRPr lang="ru-RU" sz="7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1176661">
            <a:off x="1828356" y="2277196"/>
            <a:ext cx="1409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Script" pitchFamily="34" charset="0"/>
              </a:rPr>
              <a:t>I am</a:t>
            </a:r>
            <a:endParaRPr lang="ru-RU" sz="4000" dirty="0">
              <a:solidFill>
                <a:schemeClr val="bg1"/>
              </a:solidFill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HATEOAS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09725"/>
            <a:ext cx="7035875" cy="397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HATEOAS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Клиент взаимодействует с сервером посредством гипермедиа</a:t>
            </a:r>
            <a:endParaRPr lang="en-US" dirty="0" smtClean="0"/>
          </a:p>
          <a:p>
            <a:pPr lvl="1"/>
            <a:r>
              <a:rPr lang="en-US" dirty="0" smtClean="0"/>
              <a:t>ATOM, HAL</a:t>
            </a:r>
            <a:endParaRPr lang="ru-RU" dirty="0" smtClean="0"/>
          </a:p>
          <a:p>
            <a:r>
              <a:rPr lang="ru-RU" dirty="0" smtClean="0"/>
              <a:t>Уменьшение связности между сервером и клиентом</a:t>
            </a:r>
          </a:p>
          <a:p>
            <a:pPr lvl="1"/>
            <a:r>
              <a:rPr lang="ru-RU" dirty="0" smtClean="0"/>
              <a:t>Ресурсы меняются со временем (допустимые состояния или даже </a:t>
            </a:r>
            <a:r>
              <a:rPr lang="en-US" dirty="0" smtClean="0"/>
              <a:t>URI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Возможность развиваться серверу и клиенту независимо</a:t>
            </a:r>
          </a:p>
          <a:p>
            <a:r>
              <a:rPr lang="ru-RU" dirty="0" smtClean="0"/>
              <a:t>Связи между ресурсами явно определены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525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Level UP!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873416" cy="46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с этим в </a:t>
            </a:r>
            <a:r>
              <a:rPr lang="en-US" dirty="0" smtClean="0"/>
              <a:t>.NET ?</a:t>
            </a:r>
          </a:p>
          <a:p>
            <a:pPr lvl="1"/>
            <a:r>
              <a:rPr lang="ru-RU" dirty="0" smtClean="0"/>
              <a:t>Плохо</a:t>
            </a:r>
          </a:p>
          <a:p>
            <a:pPr lvl="1"/>
            <a:r>
              <a:rPr lang="en-US" dirty="0" err="1" smtClean="0"/>
              <a:t>WebApi</a:t>
            </a:r>
            <a:endParaRPr lang="en-US" dirty="0" smtClean="0"/>
          </a:p>
          <a:p>
            <a:pPr lvl="1"/>
            <a:r>
              <a:rPr lang="en-US" dirty="0" err="1" smtClean="0"/>
              <a:t>OpenStack</a:t>
            </a:r>
            <a:endParaRPr lang="en-US" dirty="0" smtClean="0"/>
          </a:p>
          <a:p>
            <a:pPr lvl="1"/>
            <a:r>
              <a:rPr lang="ru-RU" dirty="0" smtClean="0"/>
              <a:t>Православный </a:t>
            </a:r>
            <a:r>
              <a:rPr lang="en-US" dirty="0" err="1" smtClean="0"/>
              <a:t>IHttpHandler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Протокол прикладного уровня</a:t>
            </a:r>
            <a:endParaRPr lang="en-US" dirty="0" smtClean="0"/>
          </a:p>
          <a:p>
            <a:pPr lvl="1"/>
            <a:r>
              <a:rPr lang="ru-RU" dirty="0" smtClean="0"/>
              <a:t>Как правило на стеке </a:t>
            </a:r>
            <a:r>
              <a:rPr lang="en-US" dirty="0" smtClean="0"/>
              <a:t>TCP/IP:80</a:t>
            </a:r>
          </a:p>
          <a:p>
            <a:pPr lvl="1"/>
            <a:r>
              <a:rPr lang="ru-RU" dirty="0" smtClean="0"/>
              <a:t>Но может быть другой устойчивый сетевой протокол</a:t>
            </a:r>
          </a:p>
          <a:p>
            <a:r>
              <a:rPr lang="ru-RU" dirty="0" smtClean="0"/>
              <a:t>Клиент-Сервер</a:t>
            </a:r>
          </a:p>
          <a:p>
            <a:pPr lvl="1"/>
            <a:r>
              <a:rPr lang="ru-RU" dirty="0" smtClean="0"/>
              <a:t>Возможны промежуточные узлы</a:t>
            </a:r>
            <a:r>
              <a:rPr lang="en-US" dirty="0" smtClean="0"/>
              <a:t> (</a:t>
            </a:r>
            <a:r>
              <a:rPr lang="ru-RU" dirty="0" smtClean="0"/>
              <a:t>прокси)</a:t>
            </a:r>
          </a:p>
          <a:p>
            <a:r>
              <a:rPr lang="ru-RU" dirty="0" smtClean="0"/>
              <a:t>Текстовый</a:t>
            </a:r>
            <a:r>
              <a:rPr lang="en-US" dirty="0" smtClean="0"/>
              <a:t> </a:t>
            </a:r>
            <a:r>
              <a:rPr lang="ru-RU" dirty="0" smtClean="0"/>
              <a:t>протокол</a:t>
            </a:r>
          </a:p>
        </p:txBody>
      </p:sp>
    </p:spTree>
    <p:extLst>
      <p:ext uri="{BB962C8B-B14F-4D97-AF65-F5344CB8AC3E}">
        <p14:creationId xmlns:p14="http://schemas.microsoft.com/office/powerpoint/2010/main" val="34693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Очень просто!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85" y="2115503"/>
            <a:ext cx="7317630" cy="23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Запрос-ответ</a:t>
            </a:r>
          </a:p>
          <a:p>
            <a:r>
              <a:rPr lang="ru-RU" dirty="0" smtClean="0"/>
              <a:t>Идентификация ресурсов</a:t>
            </a:r>
          </a:p>
          <a:p>
            <a:pPr lvl="1"/>
            <a:r>
              <a:rPr lang="ru-RU" dirty="0" smtClean="0"/>
              <a:t>Каждый запрос включает </a:t>
            </a:r>
            <a:r>
              <a:rPr lang="en-US" dirty="0" smtClean="0"/>
              <a:t>URI</a:t>
            </a:r>
          </a:p>
          <a:p>
            <a:r>
              <a:rPr lang="ru-RU" dirty="0" smtClean="0"/>
              <a:t>Без состояния</a:t>
            </a:r>
          </a:p>
          <a:p>
            <a:pPr lvl="1"/>
            <a:r>
              <a:rPr lang="ru-RU" dirty="0" smtClean="0"/>
              <a:t>Сервер не хранит состояние между запросами</a:t>
            </a:r>
          </a:p>
          <a:p>
            <a:r>
              <a:rPr lang="ru-RU" dirty="0" smtClean="0"/>
              <a:t>Поддержка метаданных</a:t>
            </a:r>
            <a:endParaRPr lang="ru-RU" dirty="0"/>
          </a:p>
          <a:p>
            <a:pPr lvl="1"/>
            <a:r>
              <a:rPr lang="ru-RU" dirty="0" smtClean="0"/>
              <a:t>Сообщения содержат описание себя и всего, что может сгодится</a:t>
            </a:r>
          </a:p>
        </p:txBody>
      </p:sp>
    </p:spTree>
    <p:extLst>
      <p:ext uri="{BB962C8B-B14F-4D97-AF65-F5344CB8AC3E}">
        <p14:creationId xmlns:p14="http://schemas.microsoft.com/office/powerpoint/2010/main" val="26931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URI</a:t>
            </a:r>
          </a:p>
          <a:p>
            <a:pPr lvl="1"/>
            <a:r>
              <a:rPr lang="ru-RU" dirty="0" smtClean="0"/>
              <a:t>Уникальный идентификатор ресурса</a:t>
            </a:r>
          </a:p>
          <a:p>
            <a:pPr lvl="1"/>
            <a:r>
              <a:rPr lang="ru-RU" dirty="0" smtClean="0"/>
              <a:t>Подмножество </a:t>
            </a:r>
            <a:r>
              <a:rPr lang="en-US" dirty="0" smtClean="0"/>
              <a:t>ASCII</a:t>
            </a:r>
            <a:r>
              <a:rPr lang="ru-RU" dirty="0" smtClean="0"/>
              <a:t>, все остальное надо экранировать - %</a:t>
            </a:r>
            <a:r>
              <a:rPr lang="en-US" dirty="0" smtClean="0"/>
              <a:t>&lt;HEX&gt;</a:t>
            </a:r>
          </a:p>
          <a:p>
            <a:r>
              <a:rPr lang="en-US" dirty="0" smtClean="0"/>
              <a:t>URL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&lt;schema&gt;://&lt;host&gt;:&lt;port&gt;/&lt;path&gt;[?&lt;query&gt;][#&lt;fragment&gt;]</a:t>
            </a:r>
          </a:p>
          <a:p>
            <a:r>
              <a:rPr lang="en-US" dirty="0"/>
              <a:t>URN</a:t>
            </a:r>
          </a:p>
          <a:p>
            <a:pPr marL="57150" indent="0">
              <a:buNone/>
            </a:pPr>
            <a:r>
              <a:rPr lang="en-US" sz="2400" dirty="0" smtClean="0"/>
              <a:t>    urn::&lt;NID&gt;:&lt;NSS&gt;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4668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запроса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80154"/>
              </p:ext>
            </p:extLst>
          </p:nvPr>
        </p:nvGraphicFramePr>
        <p:xfrm>
          <a:off x="887633" y="1700808"/>
          <a:ext cx="7368734" cy="27432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378737"/>
                <a:gridCol w="49899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Request</a:t>
                      </a:r>
                      <a:r>
                        <a:rPr lang="en-US" sz="2400" b="1" baseline="0" dirty="0" smtClean="0"/>
                        <a:t> Line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GET /education HTTP/1.1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Headers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Host:</a:t>
                      </a:r>
                      <a:r>
                        <a:rPr lang="en-US" sz="2400" baseline="0" dirty="0" smtClean="0"/>
                        <a:t> kontur.ru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User-Agent:</a:t>
                      </a:r>
                      <a:r>
                        <a:rPr lang="en-US" sz="2400" baseline="0" dirty="0" smtClean="0"/>
                        <a:t> Mozilla/5.0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Accept: text/html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CRLF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Message Body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592" y="5085184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Request Line  =  Method  +  URI  +  Version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6113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</a:p>
          <a:p>
            <a:pPr lvl="1"/>
            <a:r>
              <a:rPr lang="ru-RU" dirty="0" smtClean="0"/>
              <a:t>Получить представление ресурса</a:t>
            </a:r>
          </a:p>
          <a:p>
            <a:pPr lvl="1"/>
            <a:r>
              <a:rPr lang="ru-RU" dirty="0" smtClean="0"/>
              <a:t>Бывают обычные, условные и даже частичные запросы</a:t>
            </a:r>
          </a:p>
          <a:p>
            <a:r>
              <a:rPr lang="en-US" dirty="0" smtClean="0"/>
              <a:t>HEAD</a:t>
            </a:r>
          </a:p>
          <a:p>
            <a:pPr lvl="1"/>
            <a:r>
              <a:rPr lang="ru-RU" dirty="0" smtClean="0"/>
              <a:t>Тот же </a:t>
            </a:r>
            <a:r>
              <a:rPr lang="en-US" dirty="0" smtClean="0"/>
              <a:t>GET, </a:t>
            </a:r>
            <a:r>
              <a:rPr lang="ru-RU" dirty="0" smtClean="0"/>
              <a:t>но сервер не возвращает </a:t>
            </a:r>
            <a:r>
              <a:rPr lang="en-US" dirty="0" smtClean="0"/>
              <a:t>Body</a:t>
            </a:r>
          </a:p>
          <a:p>
            <a:pPr lvl="1"/>
            <a:r>
              <a:rPr lang="ru-RU" dirty="0" smtClean="0"/>
              <a:t>Используется для получения метаданных, когда не требуется сам ресурс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0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1103</Words>
  <Application>Microsoft Office PowerPoint</Application>
  <PresentationFormat>Экран (4:3)</PresentationFormat>
  <Paragraphs>279</Paragraphs>
  <Slides>37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HTTP</vt:lpstr>
      <vt:lpstr>Презентация PowerPoint</vt:lpstr>
      <vt:lpstr>HTTP</vt:lpstr>
      <vt:lpstr>HTTP</vt:lpstr>
      <vt:lpstr>Очень просто!</vt:lpstr>
      <vt:lpstr>HTTP</vt:lpstr>
      <vt:lpstr>URI</vt:lpstr>
      <vt:lpstr>Структура запроса</vt:lpstr>
      <vt:lpstr>Методы</vt:lpstr>
      <vt:lpstr>Методы</vt:lpstr>
      <vt:lpstr>Методы</vt:lpstr>
      <vt:lpstr>Структура ответа</vt:lpstr>
      <vt:lpstr>Код состояния</vt:lpstr>
      <vt:lpstr>HTTP/1.1 404 Not Found</vt:lpstr>
      <vt:lpstr>Самые популярные</vt:lpstr>
      <vt:lpstr>Заголовки</vt:lpstr>
      <vt:lpstr>Cookies!</vt:lpstr>
      <vt:lpstr>Cookies!</vt:lpstr>
      <vt:lpstr>Caching: Expiration model</vt:lpstr>
      <vt:lpstr>Caching: Validation Model</vt:lpstr>
      <vt:lpstr>Content-Negotiation</vt:lpstr>
      <vt:lpstr>Connections</vt:lpstr>
      <vt:lpstr>Persistent Connections</vt:lpstr>
      <vt:lpstr>Persistent Connection</vt:lpstr>
      <vt:lpstr>Transfer-Encoding: chunked</vt:lpstr>
      <vt:lpstr>Инструменты</vt:lpstr>
      <vt:lpstr>curl</vt:lpstr>
      <vt:lpstr>Презентация PowerPoint</vt:lpstr>
      <vt:lpstr>Презентация PowerPoint</vt:lpstr>
      <vt:lpstr>Ключевые цели RESTful</vt:lpstr>
      <vt:lpstr>Ограничения RESTful</vt:lpstr>
      <vt:lpstr>Uniform interface</vt:lpstr>
      <vt:lpstr>HATEOAS!</vt:lpstr>
      <vt:lpstr>HATEOAS</vt:lpstr>
      <vt:lpstr>HATEOAS</vt:lpstr>
      <vt:lpstr>Level UP!</vt:lpstr>
      <vt:lpstr>RESTful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Шкарин Павел Анатольевич</dc:creator>
  <cp:lastModifiedBy>Шкарин Павел Анатольевич</cp:lastModifiedBy>
  <cp:revision>62</cp:revision>
  <dcterms:created xsi:type="dcterms:W3CDTF">2013-11-13T08:08:21Z</dcterms:created>
  <dcterms:modified xsi:type="dcterms:W3CDTF">2013-11-19T09:00:19Z</dcterms:modified>
</cp:coreProperties>
</file>