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319" r:id="rId4"/>
    <p:sldId id="260" r:id="rId5"/>
    <p:sldId id="266" r:id="rId6"/>
    <p:sldId id="261" r:id="rId7"/>
    <p:sldId id="264" r:id="rId8"/>
    <p:sldId id="265" r:id="rId9"/>
    <p:sldId id="263" r:id="rId10"/>
    <p:sldId id="268" r:id="rId11"/>
    <p:sldId id="276" r:id="rId12"/>
    <p:sldId id="262" r:id="rId13"/>
    <p:sldId id="284" r:id="rId14"/>
    <p:sldId id="285" r:id="rId15"/>
    <p:sldId id="269" r:id="rId16"/>
    <p:sldId id="270" r:id="rId17"/>
    <p:sldId id="272" r:id="rId18"/>
    <p:sldId id="273" r:id="rId19"/>
    <p:sldId id="277" r:id="rId20"/>
    <p:sldId id="278" r:id="rId21"/>
    <p:sldId id="279" r:id="rId22"/>
    <p:sldId id="280" r:id="rId23"/>
    <p:sldId id="274" r:id="rId24"/>
    <p:sldId id="275" r:id="rId25"/>
    <p:sldId id="281" r:id="rId26"/>
    <p:sldId id="282" r:id="rId27"/>
    <p:sldId id="287" r:id="rId28"/>
    <p:sldId id="288" r:id="rId29"/>
    <p:sldId id="289" r:id="rId30"/>
    <p:sldId id="291" r:id="rId31"/>
    <p:sldId id="290" r:id="rId32"/>
    <p:sldId id="292" r:id="rId33"/>
    <p:sldId id="283" r:id="rId34"/>
    <p:sldId id="301" r:id="rId35"/>
    <p:sldId id="302" r:id="rId36"/>
    <p:sldId id="303" r:id="rId37"/>
    <p:sldId id="304" r:id="rId38"/>
    <p:sldId id="305" r:id="rId39"/>
    <p:sldId id="311" r:id="rId40"/>
    <p:sldId id="306" r:id="rId41"/>
    <p:sldId id="307" r:id="rId42"/>
    <p:sldId id="308" r:id="rId43"/>
    <p:sldId id="309" r:id="rId44"/>
    <p:sldId id="314" r:id="rId45"/>
    <p:sldId id="315" r:id="rId46"/>
    <p:sldId id="312" r:id="rId47"/>
    <p:sldId id="313" r:id="rId48"/>
    <p:sldId id="310" r:id="rId49"/>
    <p:sldId id="316" r:id="rId50"/>
    <p:sldId id="317" r:id="rId51"/>
    <p:sldId id="318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547" autoAdjust="0"/>
  </p:normalViewPr>
  <p:slideViewPr>
    <p:cSldViewPr>
      <p:cViewPr varScale="1">
        <p:scale>
          <a:sx n="103" d="100"/>
          <a:sy n="103" d="100"/>
        </p:scale>
        <p:origin x="-18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3A848-1A13-4ACE-A1D3-234CE760233F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0B8C7-66B7-4636-9314-76F9F49A2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64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system.threading.waithandle(v=vs.110).aspx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52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Потоки в чистом виде мало</a:t>
            </a:r>
            <a:r>
              <a:rPr lang="ru-RU" baseline="0" dirty="0" smtClean="0"/>
              <a:t> кому нужны. Как правило их нужно уметь синхронизировать, чтобы привязать к рабочему потоку или при обращении к одним экземплярам объектов.</a:t>
            </a:r>
          </a:p>
          <a:p>
            <a:r>
              <a:rPr lang="ru-RU" baseline="0" dirty="0" smtClean="0"/>
              <a:t>Классический пример, когда один поток прервался диспетчером на стадии записи, а другой начинает читать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0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пример, когда компилятор вносит проблему в многопоточную программу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6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случай, когда источником проблем является перестановка инструкций процессором.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Процедуры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запускаются одновременно из разных потоков.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02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аурой загадочности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Кэш процессора</a:t>
            </a:r>
            <a:endParaRPr lang="ru-RU" dirty="0" smtClean="0"/>
          </a:p>
          <a:p>
            <a:r>
              <a:rPr lang="ru-RU" dirty="0" smtClean="0"/>
              <a:t>Атомарно  означает,  что  посторонние  потоки  не могут  видеть  переменную в  промежуточном состоянии.</a:t>
            </a:r>
          </a:p>
          <a:p>
            <a:r>
              <a:rPr lang="ru-RU" dirty="0" smtClean="0"/>
              <a:t>Рассказать про кэширование</a:t>
            </a:r>
            <a:r>
              <a:rPr lang="ru-RU" baseline="0" dirty="0" smtClean="0"/>
              <a:t> в регистрах, оптимизации кода (условие проверяется заранее и запоминается) и прочее</a:t>
            </a:r>
          </a:p>
          <a:p>
            <a:r>
              <a:rPr lang="ru-RU" baseline="0" dirty="0" smtClean="0"/>
              <a:t>* - это значит, что при оптимизации мы не знаем когда именно будет выполнен код, а тут знаем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94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541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Инкапсулирует связанные с операционной системой объекты, ожидающие монопольного доступа к общим ресурсам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55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Классический примитив синхронизации, который позволяет синхронизировать в себе заданное число потоков.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2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Платформа .NET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два шаблона разработки для асинхронных операций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54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определенный пользователем объект, который определяет или содержит в себе сведения об асинхронной операции.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дескриптор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WaitHandle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используемый для ожидания завершения асинхронной операции.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значение, показывающее, синхронно ли закончилась асинхронная операция.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значение, показывающее, выполнена ли асинхронная операция.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1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76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неподъемная тема, но кому</a:t>
            </a:r>
            <a:r>
              <a:rPr lang="ru-RU" baseline="0" dirty="0" smtClean="0"/>
              <a:t> интересно могут ознакомиться.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13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Приостанавливает работу текущего потока на заданное время.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Прерывает работу потока, находящегося в состоянии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WaitSleepJoin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r>
              <a:rPr lang="ru-RU" dirty="0" smtClean="0"/>
              <a:t>Рассказать,</a:t>
            </a:r>
            <a:r>
              <a:rPr lang="ru-RU" baseline="0" dirty="0" smtClean="0"/>
              <a:t> что </a:t>
            </a:r>
            <a:r>
              <a:rPr lang="en-US" baseline="0" dirty="0" smtClean="0"/>
              <a:t>Abort </a:t>
            </a:r>
            <a:r>
              <a:rPr lang="ru-RU" baseline="0" dirty="0" smtClean="0"/>
              <a:t>это плохо и про исключение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803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Вынуждает поток выполнять ожидание столько раз, сколько определено параметром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переводит процессор в непрерывный цикл со счетчиком цикла, заданным параметром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Длительность ожидания зависит от мощности процессора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Заставляет вызвавший поток передать выполнение другому потоку, готовому к использованию на текущем процессоре. Операционная система выбирает, какому потоку передается выполнение.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0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</a:t>
            </a:r>
            <a:r>
              <a:rPr lang="ru-RU" baseline="0" dirty="0" smtClean="0"/>
              <a:t> пример на </a:t>
            </a:r>
            <a:r>
              <a:rPr lang="en-US" baseline="0" dirty="0" smtClean="0"/>
              <a:t>task manager (</a:t>
            </a:r>
            <a:r>
              <a:rPr lang="ru-RU" baseline="0" dirty="0" smtClean="0"/>
              <a:t>кол-во потоков и чем они занимаются)</a:t>
            </a:r>
          </a:p>
          <a:p>
            <a:r>
              <a:rPr lang="ru-RU" baseline="0" dirty="0" smtClean="0"/>
              <a:t>Создание потока стоит слишком дорого, чтобы он потом не работал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Пул</a:t>
            </a:r>
            <a:r>
              <a:rPr lang="ru-RU" baseline="0" dirty="0" smtClean="0"/>
              <a:t> потоков может не только увеличиваться, но и уменьшаться (освобождает ресурсы)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Предоставляет пул потоков, который может использоваться для выполнения задач, отправки рабочих элементов, обработки асинхронного ввода-вывода, ожидания от имени других потоков и обработки таймеров.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31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Сказать, что из глобальной очереди берутся</a:t>
            </a:r>
            <a:r>
              <a:rPr lang="ru-RU" baseline="0" dirty="0" smtClean="0"/>
              <a:t> по принципе </a:t>
            </a:r>
            <a:r>
              <a:rPr lang="en-US" baseline="0" dirty="0" smtClean="0"/>
              <a:t>FIFO</a:t>
            </a:r>
          </a:p>
          <a:p>
            <a:r>
              <a:rPr lang="ru-RU" baseline="0" dirty="0" smtClean="0"/>
              <a:t>А из локальной как-то </a:t>
            </a:r>
            <a:r>
              <a:rPr lang="ru-RU" baseline="0" dirty="0" err="1" smtClean="0"/>
              <a:t>недетерминировано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B8C7-66B7-4636-9314-76F9F49A22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94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6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4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4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25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47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95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98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CCEA5-4255-4A55-9C2E-4E02CE8EE063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D423-7080-4ECE-8C79-D56110E28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2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приготовить</a:t>
            </a:r>
            <a:br>
              <a:rPr lang="ru-RU" dirty="0" smtClean="0"/>
            </a:br>
            <a:r>
              <a:rPr lang="ru-RU" dirty="0" smtClean="0"/>
              <a:t>асинхронный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Поваренная книга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4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Пул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Набор рабочих потоков для процесса</a:t>
            </a:r>
          </a:p>
          <a:p>
            <a:pPr lvl="1"/>
            <a:r>
              <a:rPr lang="ru-RU" dirty="0" smtClean="0"/>
              <a:t>Общий для домена</a:t>
            </a:r>
          </a:p>
          <a:p>
            <a:pPr lvl="1"/>
            <a:r>
              <a:rPr lang="ru-RU" dirty="0" smtClean="0"/>
              <a:t>Динамический размер (с ограничением)</a:t>
            </a:r>
          </a:p>
          <a:p>
            <a:r>
              <a:rPr lang="ru-RU" dirty="0" smtClean="0"/>
              <a:t>Задачи ставятся в очередь</a:t>
            </a:r>
          </a:p>
          <a:p>
            <a:pPr lvl="1"/>
            <a:r>
              <a:rPr lang="en-US" dirty="0" err="1" smtClean="0"/>
              <a:t>ThreadPool.</a:t>
            </a:r>
            <a:r>
              <a:rPr lang="en-US" b="1" dirty="0" err="1" smtClean="0"/>
              <a:t>QueueUserWork</a:t>
            </a:r>
            <a:endParaRPr lang="ru-RU" b="1" dirty="0" smtClean="0"/>
          </a:p>
          <a:p>
            <a:pPr lvl="1"/>
            <a:r>
              <a:rPr lang="ru-RU" dirty="0" smtClean="0"/>
              <a:t>Локальная и глобальная очередь</a:t>
            </a:r>
            <a:r>
              <a:rPr lang="en-US" dirty="0" smtClean="0"/>
              <a:t> </a:t>
            </a:r>
            <a:r>
              <a:rPr lang="ru-RU" dirty="0" smtClean="0"/>
              <a:t>задач</a:t>
            </a:r>
          </a:p>
          <a:p>
            <a:pPr lvl="1"/>
            <a:r>
              <a:rPr lang="ru-RU" dirty="0"/>
              <a:t>Не гарантируется порядок </a:t>
            </a:r>
            <a:r>
              <a:rPr lang="ru-RU" dirty="0" smtClean="0"/>
              <a:t>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3270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Пул потоков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849704" cy="49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Виды синхронизации</a:t>
            </a:r>
          </a:p>
          <a:p>
            <a:pPr lvl="1"/>
            <a:r>
              <a:rPr lang="ru-RU" dirty="0" smtClean="0"/>
              <a:t>Пользовательский режим</a:t>
            </a:r>
          </a:p>
          <a:p>
            <a:pPr lvl="2"/>
            <a:r>
              <a:rPr lang="ru-RU" dirty="0" smtClean="0"/>
              <a:t>Дешевые</a:t>
            </a:r>
          </a:p>
          <a:p>
            <a:pPr lvl="2"/>
            <a:r>
              <a:rPr lang="ru-RU" dirty="0" smtClean="0"/>
              <a:t>Поток продолжает работать</a:t>
            </a:r>
          </a:p>
          <a:p>
            <a:pPr lvl="1"/>
            <a:r>
              <a:rPr lang="ru-RU" dirty="0" smtClean="0"/>
              <a:t>Режим ядра</a:t>
            </a:r>
          </a:p>
          <a:p>
            <a:pPr lvl="2"/>
            <a:r>
              <a:rPr lang="ru-RU" dirty="0" smtClean="0"/>
              <a:t>Дорогой вызов</a:t>
            </a:r>
          </a:p>
          <a:p>
            <a:pPr lvl="2"/>
            <a:r>
              <a:rPr lang="ru-RU" dirty="0" smtClean="0"/>
              <a:t>Ресурс операционной системы</a:t>
            </a:r>
          </a:p>
          <a:p>
            <a:pPr lvl="2"/>
            <a:r>
              <a:rPr lang="ru-RU" dirty="0" smtClean="0"/>
              <a:t>Переводит поток в режим ожидания</a:t>
            </a:r>
          </a:p>
          <a:p>
            <a:pPr lvl="1"/>
            <a:r>
              <a:rPr lang="ru-RU" dirty="0" smtClean="0"/>
              <a:t>Гибридные</a:t>
            </a:r>
          </a:p>
        </p:txBody>
      </p:sp>
    </p:spTree>
    <p:extLst>
      <p:ext uri="{BB962C8B-B14F-4D97-AF65-F5344CB8AC3E}">
        <p14:creationId xmlns:p14="http://schemas.microsoft.com/office/powerpoint/2010/main" val="16239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Оптимизации вносимые </a:t>
            </a:r>
            <a:r>
              <a:rPr lang="ru-RU" dirty="0" smtClean="0"/>
              <a:t>компилятором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1;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(Bar);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.Sleep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0;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thread.Join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==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0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Перестановка </a:t>
            </a:r>
            <a:r>
              <a:rPr lang="ru-RU" dirty="0" smtClean="0"/>
              <a:t>инструкций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1;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1;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 == 1)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7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 constructs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Ключевое слово </a:t>
            </a:r>
            <a:r>
              <a:rPr lang="en-US" b="1" dirty="0" smtClean="0"/>
              <a:t>volatile</a:t>
            </a:r>
            <a:endParaRPr lang="ru-RU" b="1" dirty="0" smtClean="0"/>
          </a:p>
          <a:p>
            <a:r>
              <a:rPr lang="ru-RU" dirty="0"/>
              <a:t>Методы</a:t>
            </a:r>
          </a:p>
          <a:p>
            <a:pPr lvl="1"/>
            <a:r>
              <a:rPr lang="en-US" dirty="0" err="1"/>
              <a:t>Thread.VolatileRead</a:t>
            </a:r>
            <a:endParaRPr lang="ru-RU" dirty="0"/>
          </a:p>
          <a:p>
            <a:pPr lvl="1"/>
            <a:r>
              <a:rPr lang="en-US" dirty="0" err="1"/>
              <a:t>Thread.VolatileWrite</a:t>
            </a:r>
            <a:endParaRPr lang="ru-RU" dirty="0"/>
          </a:p>
          <a:p>
            <a:pPr lvl="1"/>
            <a:r>
              <a:rPr lang="en-US" dirty="0" err="1" smtClean="0"/>
              <a:t>Thread.MemoryBarrier</a:t>
            </a:r>
            <a:endParaRPr lang="ru-RU" b="1" dirty="0" smtClean="0"/>
          </a:p>
          <a:p>
            <a:r>
              <a:rPr lang="ru-RU" dirty="0" smtClean="0"/>
              <a:t>Гарантирует отсутствие </a:t>
            </a:r>
            <a:r>
              <a:rPr lang="ru-RU" dirty="0"/>
              <a:t>оптимизаций </a:t>
            </a:r>
            <a:r>
              <a:rPr lang="ru-RU" dirty="0" smtClean="0"/>
              <a:t>компилятора</a:t>
            </a:r>
            <a:r>
              <a:rPr lang="ru-RU" dirty="0"/>
              <a:t> и отсутствие перестановок </a:t>
            </a:r>
            <a:r>
              <a:rPr lang="ru-RU" dirty="0" smtClean="0"/>
              <a:t>инструкций</a:t>
            </a:r>
          </a:p>
        </p:txBody>
      </p:sp>
    </p:spTree>
    <p:extLst>
      <p:ext uri="{BB962C8B-B14F-4D97-AF65-F5344CB8AC3E}">
        <p14:creationId xmlns:p14="http://schemas.microsoft.com/office/powerpoint/2010/main" val="27180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Interlocked constructs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Interlocked </a:t>
            </a:r>
            <a:r>
              <a:rPr lang="ru-RU" dirty="0"/>
              <a:t> класс предоставляет методы, которые </a:t>
            </a:r>
            <a:r>
              <a:rPr lang="ru-RU" dirty="0" smtClean="0"/>
              <a:t>обеспечивают синхронизированный доступа </a:t>
            </a:r>
            <a:r>
              <a:rPr lang="ru-RU" dirty="0"/>
              <a:t>к переменной, которая совместно используется несколькими </a:t>
            </a:r>
            <a:r>
              <a:rPr lang="ru-RU" dirty="0" smtClean="0"/>
              <a:t>потоками.</a:t>
            </a:r>
            <a:endParaRPr lang="ru-RU" dirty="0"/>
          </a:p>
          <a:p>
            <a:r>
              <a:rPr lang="ru-RU" dirty="0" smtClean="0"/>
              <a:t>Операции</a:t>
            </a:r>
            <a:endParaRPr lang="en-US" dirty="0" smtClean="0"/>
          </a:p>
          <a:p>
            <a:pPr lvl="1"/>
            <a:r>
              <a:rPr lang="en-US" dirty="0" smtClean="0"/>
              <a:t>Increment</a:t>
            </a:r>
          </a:p>
          <a:p>
            <a:pPr lvl="1"/>
            <a:r>
              <a:rPr lang="en-US" dirty="0" smtClean="0"/>
              <a:t>Decrement</a:t>
            </a:r>
            <a:endParaRPr lang="ru-RU" dirty="0" smtClean="0"/>
          </a:p>
          <a:p>
            <a:pPr lvl="1"/>
            <a:r>
              <a:rPr lang="en-US" dirty="0" smtClean="0"/>
              <a:t>Exchange</a:t>
            </a:r>
          </a:p>
          <a:p>
            <a:pPr lvl="1"/>
            <a:r>
              <a:rPr lang="en-US" dirty="0" err="1" smtClean="0"/>
              <a:t>CompareExchange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93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в режиме ядра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Блокирует поток</a:t>
            </a:r>
          </a:p>
          <a:p>
            <a:r>
              <a:rPr lang="ru-RU" dirty="0" smtClean="0"/>
              <a:t>Допустима синхронизация между процессами</a:t>
            </a:r>
          </a:p>
          <a:p>
            <a:r>
              <a:rPr lang="ru-RU" dirty="0" smtClean="0"/>
              <a:t>Возможна блокировка по нескольким событиям</a:t>
            </a:r>
          </a:p>
          <a:p>
            <a:r>
              <a:rPr lang="ru-RU" dirty="0" smtClean="0"/>
              <a:t>Таймаут</a:t>
            </a:r>
          </a:p>
          <a:p>
            <a:r>
              <a:rPr lang="ru-RU" dirty="0"/>
              <a:t>Права доступа</a:t>
            </a:r>
          </a:p>
          <a:p>
            <a:pPr marL="0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Конструкции синхронизации ядра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WaitHandle</a:t>
            </a:r>
            <a:endParaRPr lang="en-US" dirty="0" smtClean="0"/>
          </a:p>
          <a:p>
            <a:pPr lvl="1"/>
            <a:r>
              <a:rPr lang="ru-RU" dirty="0" smtClean="0"/>
              <a:t>События</a:t>
            </a:r>
            <a:endParaRPr lang="en-US" dirty="0" smtClean="0"/>
          </a:p>
          <a:p>
            <a:pPr lvl="2"/>
            <a:r>
              <a:rPr lang="en-US" dirty="0" err="1" smtClean="0"/>
              <a:t>AutoResetEvent</a:t>
            </a:r>
            <a:endParaRPr lang="en-US" dirty="0" smtClean="0"/>
          </a:p>
          <a:p>
            <a:pPr lvl="2"/>
            <a:r>
              <a:rPr lang="en-US" dirty="0" err="1" smtClean="0"/>
              <a:t>ManualResetEvent</a:t>
            </a:r>
            <a:endParaRPr lang="en-US" dirty="0" smtClean="0"/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err="1" smtClean="0"/>
              <a:t>Mutex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113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WaitHandle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Базовый примитив синхронизации ядра</a:t>
            </a:r>
          </a:p>
          <a:p>
            <a:pPr lvl="1"/>
            <a:r>
              <a:rPr lang="ru-RU" dirty="0" smtClean="0"/>
              <a:t>Инкапсулирует </a:t>
            </a:r>
            <a:r>
              <a:rPr lang="ru-RU" dirty="0" err="1" smtClean="0"/>
              <a:t>хендл</a:t>
            </a:r>
            <a:r>
              <a:rPr lang="ru-RU" dirty="0" smtClean="0"/>
              <a:t> ядра</a:t>
            </a:r>
          </a:p>
          <a:p>
            <a:r>
              <a:rPr lang="ru-RU" dirty="0" smtClean="0"/>
              <a:t>Статичные методы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WaitAny</a:t>
            </a:r>
            <a:r>
              <a:rPr lang="en-US" dirty="0" smtClean="0"/>
              <a:t>(</a:t>
            </a:r>
            <a:r>
              <a:rPr lang="en-US" dirty="0" err="1" smtClean="0"/>
              <a:t>WaitHandle</a:t>
            </a:r>
            <a:r>
              <a:rPr lang="en-US" dirty="0" smtClean="0"/>
              <a:t>[] handles [, </a:t>
            </a:r>
            <a:r>
              <a:rPr lang="en-US" dirty="0" err="1" smtClean="0"/>
              <a:t>int</a:t>
            </a:r>
            <a:r>
              <a:rPr lang="en-US" dirty="0" smtClean="0"/>
              <a:t> timeout])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err="1" smtClean="0"/>
              <a:t>WaitAll</a:t>
            </a:r>
            <a:r>
              <a:rPr lang="en-US" dirty="0" smtClean="0"/>
              <a:t>(</a:t>
            </a:r>
            <a:r>
              <a:rPr lang="en-US" dirty="0" err="1"/>
              <a:t>WaitHandle</a:t>
            </a:r>
            <a:r>
              <a:rPr lang="en-US" dirty="0"/>
              <a:t>[] </a:t>
            </a:r>
            <a:r>
              <a:rPr lang="en-US" dirty="0" smtClean="0"/>
              <a:t>handles</a:t>
            </a:r>
            <a:r>
              <a:rPr lang="en-US" dirty="0"/>
              <a:t> </a:t>
            </a:r>
            <a:r>
              <a:rPr lang="en-US" dirty="0" smtClean="0"/>
              <a:t>[,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timeout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err="1" smtClean="0"/>
              <a:t>SignalAndWait</a:t>
            </a:r>
            <a:r>
              <a:rPr lang="en-US" dirty="0" smtClean="0"/>
              <a:t>(</a:t>
            </a:r>
            <a:r>
              <a:rPr lang="en-US" dirty="0" err="1" smtClean="0"/>
              <a:t>WaitHandle</a:t>
            </a:r>
            <a:r>
              <a:rPr lang="en-US" dirty="0" smtClean="0"/>
              <a:t> </a:t>
            </a:r>
            <a:r>
              <a:rPr lang="en-US" dirty="0" err="1" smtClean="0"/>
              <a:t>toSignal</a:t>
            </a:r>
            <a:r>
              <a:rPr lang="en-US" dirty="0" smtClean="0"/>
              <a:t>, </a:t>
            </a:r>
            <a:r>
              <a:rPr lang="en-US" dirty="0" err="1" smtClean="0"/>
              <a:t>WaitHandle</a:t>
            </a:r>
            <a:r>
              <a:rPr lang="en-US" dirty="0" smtClean="0"/>
              <a:t> </a:t>
            </a:r>
            <a:r>
              <a:rPr lang="en-US" dirty="0" err="1" smtClean="0"/>
              <a:t>toWaitOn</a:t>
            </a:r>
            <a:r>
              <a:rPr lang="en-US" dirty="0"/>
              <a:t> </a:t>
            </a:r>
            <a:r>
              <a:rPr lang="en-US" dirty="0" smtClean="0"/>
              <a:t>[, </a:t>
            </a:r>
            <a:r>
              <a:rPr lang="en-US" dirty="0" err="1" smtClean="0"/>
              <a:t>int</a:t>
            </a:r>
            <a:r>
              <a:rPr lang="en-US" dirty="0" smtClean="0"/>
              <a:t> timeout)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3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Масштабируемость</a:t>
            </a:r>
          </a:p>
          <a:p>
            <a:r>
              <a:rPr lang="ru-RU" dirty="0" smtClean="0"/>
              <a:t>Эффективное использование процессора и операций </a:t>
            </a:r>
            <a:r>
              <a:rPr lang="en-US" dirty="0" smtClean="0"/>
              <a:t>I/O</a:t>
            </a:r>
          </a:p>
          <a:p>
            <a:r>
              <a:rPr lang="ru-RU" dirty="0" smtClean="0"/>
              <a:t>Нет блокировок </a:t>
            </a:r>
            <a:r>
              <a:rPr lang="en-US" dirty="0" smtClean="0"/>
              <a:t>UI</a:t>
            </a:r>
          </a:p>
          <a:p>
            <a:r>
              <a:rPr lang="ru-RU" dirty="0" smtClean="0"/>
              <a:t>Изоляция кода *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r>
              <a:rPr lang="en-US" dirty="0" smtClean="0"/>
              <a:t> </a:t>
            </a:r>
            <a:r>
              <a:rPr lang="ru-RU" dirty="0" smtClean="0"/>
              <a:t>синхронизации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Режим блокировки</a:t>
            </a:r>
          </a:p>
          <a:p>
            <a:pPr lvl="1"/>
            <a:r>
              <a:rPr lang="en-US" dirty="0" err="1" smtClean="0"/>
              <a:t>ManualResetEvent</a:t>
            </a:r>
            <a:r>
              <a:rPr lang="en-US" dirty="0" smtClean="0"/>
              <a:t> (</a:t>
            </a:r>
            <a:r>
              <a:rPr lang="ru-RU" dirty="0" smtClean="0"/>
              <a:t>ручной)</a:t>
            </a:r>
            <a:endParaRPr lang="en-US" dirty="0" smtClean="0"/>
          </a:p>
          <a:p>
            <a:pPr lvl="1"/>
            <a:r>
              <a:rPr lang="en-US" dirty="0" err="1" smtClean="0"/>
              <a:t>AutoResetEvent</a:t>
            </a:r>
            <a:r>
              <a:rPr lang="ru-RU" dirty="0" smtClean="0"/>
              <a:t> (автоматический)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smtClean="0"/>
              <a:t>Set</a:t>
            </a:r>
            <a:r>
              <a:rPr lang="en-US" dirty="0" smtClean="0"/>
              <a:t>()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	Установить сигнальное состояние</a:t>
            </a:r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smtClean="0"/>
              <a:t>Reset</a:t>
            </a:r>
            <a:r>
              <a:rPr lang="en-US" dirty="0" smtClean="0"/>
              <a:t>()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	Сбросить сигнальное состояние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err="1" smtClean="0"/>
              <a:t>WaitOne</a:t>
            </a:r>
            <a:r>
              <a:rPr lang="en-US" dirty="0" smtClean="0"/>
              <a:t> ([</a:t>
            </a:r>
            <a:r>
              <a:rPr lang="en-US" dirty="0" err="1" smtClean="0"/>
              <a:t>int</a:t>
            </a:r>
            <a:r>
              <a:rPr lang="en-US" dirty="0" smtClean="0"/>
              <a:t> timeout])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	Ожидать сигнальное состояние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9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 ограниченного числа потоков</a:t>
            </a:r>
            <a:endParaRPr lang="en-US" dirty="0"/>
          </a:p>
          <a:p>
            <a:r>
              <a:rPr lang="ru-RU" dirty="0" smtClean="0"/>
              <a:t>Есть </a:t>
            </a:r>
            <a:r>
              <a:rPr lang="ru-RU" dirty="0"/>
              <a:t>счетчик числа потоков, которые могут одновременно взять семафор</a:t>
            </a:r>
          </a:p>
          <a:p>
            <a:r>
              <a:rPr lang="ru-RU" dirty="0" smtClean="0"/>
              <a:t>Возможна </a:t>
            </a:r>
            <a:r>
              <a:rPr lang="ru-RU" dirty="0"/>
              <a:t>межпроцессорная синхронизация</a:t>
            </a:r>
          </a:p>
          <a:p>
            <a:r>
              <a:rPr lang="ru-RU" dirty="0" smtClean="0"/>
              <a:t>Нет </a:t>
            </a:r>
            <a:r>
              <a:rPr lang="ru-RU" dirty="0"/>
              <a:t>идентификации потоков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563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Частный случай семафора</a:t>
            </a:r>
          </a:p>
          <a:p>
            <a:pPr lvl="1"/>
            <a:r>
              <a:rPr lang="ru-RU" dirty="0" smtClean="0"/>
              <a:t>Максимальное количество потоков = 1</a:t>
            </a:r>
          </a:p>
          <a:p>
            <a:pPr lvl="1"/>
            <a:r>
              <a:rPr lang="ru-RU" dirty="0" smtClean="0"/>
              <a:t>Освободить может только владеющий поток</a:t>
            </a:r>
          </a:p>
          <a:p>
            <a:pPr lvl="1"/>
            <a:r>
              <a:rPr lang="ru-RU" dirty="0" smtClean="0"/>
              <a:t>Рекурсивная блокировка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6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Гибридная синхронизация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Попытка объединить лучшее</a:t>
            </a:r>
          </a:p>
          <a:p>
            <a:pPr lvl="1"/>
            <a:r>
              <a:rPr lang="ru-RU" dirty="0" smtClean="0"/>
              <a:t>Зацикливаемся в пользовательском режиме</a:t>
            </a:r>
          </a:p>
          <a:p>
            <a:pPr lvl="1"/>
            <a:r>
              <a:rPr lang="ru-RU" dirty="0" smtClean="0"/>
              <a:t>Если не получилось заблокировать, то переходим в режим ядра</a:t>
            </a:r>
          </a:p>
        </p:txBody>
      </p:sp>
    </p:spTree>
    <p:extLst>
      <p:ext uri="{BB962C8B-B14F-4D97-AF65-F5344CB8AC3E}">
        <p14:creationId xmlns:p14="http://schemas.microsoft.com/office/powerpoint/2010/main" val="30832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Гибридные конструкции синхронизации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  <a:p>
            <a:r>
              <a:rPr lang="en-US" dirty="0" err="1"/>
              <a:t>ManualResetEventSlim</a:t>
            </a:r>
            <a:endParaRPr lang="en-US" dirty="0"/>
          </a:p>
          <a:p>
            <a:r>
              <a:rPr lang="en-US" dirty="0" err="1"/>
              <a:t>SemaphoreSlim</a:t>
            </a:r>
            <a:endParaRPr lang="en-US" dirty="0"/>
          </a:p>
          <a:p>
            <a:r>
              <a:rPr lang="en-US" dirty="0" err="1"/>
              <a:t>ReaderWriterLockSlim</a:t>
            </a:r>
            <a:endParaRPr lang="en-US" dirty="0"/>
          </a:p>
          <a:p>
            <a:r>
              <a:rPr lang="en-US" dirty="0" err="1" smtClean="0"/>
              <a:t>SpinLock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ReaderWriterLockSlim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</a:t>
            </a:r>
            <a:r>
              <a:rPr lang="ru-RU" dirty="0"/>
              <a:t>контроль доступа к объекту по схеме «много читателей ИЛИ один писатель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Возможность «дешево» повысить уровень блокировки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2420888"/>
            <a:ext cx="8229600" cy="1800200"/>
          </a:xfrm>
        </p:spPr>
        <p:txBody>
          <a:bodyPr>
            <a:normAutofit/>
          </a:bodyPr>
          <a:lstStyle/>
          <a:p>
            <a:r>
              <a:rPr lang="en-US" dirty="0"/>
              <a:t>APM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Asynchronous Programming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5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Асинхронная модель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</a:t>
            </a:r>
            <a:r>
              <a:rPr lang="ru-RU" dirty="0"/>
              <a:t>паттерна асинхронного программирования</a:t>
            </a:r>
          </a:p>
          <a:p>
            <a:pPr lvl="1"/>
            <a:r>
              <a:rPr lang="ru-RU" dirty="0"/>
              <a:t>асинхронные операции, использующие объекты </a:t>
            </a:r>
            <a:r>
              <a:rPr lang="ru-RU" dirty="0" err="1" smtClean="0"/>
              <a:t>IAsyncResult</a:t>
            </a:r>
            <a:r>
              <a:rPr lang="en-US" dirty="0"/>
              <a:t> </a:t>
            </a:r>
            <a:r>
              <a:rPr lang="en-US" dirty="0" smtClean="0"/>
              <a:t>(Classical </a:t>
            </a:r>
            <a:r>
              <a:rPr lang="en-US" dirty="0" err="1" smtClean="0"/>
              <a:t>Async</a:t>
            </a:r>
            <a:r>
              <a:rPr lang="en-US" dirty="0" smtClean="0"/>
              <a:t> Pattern)</a:t>
            </a:r>
            <a:endParaRPr lang="ru-RU" dirty="0"/>
          </a:p>
          <a:p>
            <a:pPr lvl="1"/>
            <a:r>
              <a:rPr lang="ru-RU" dirty="0"/>
              <a:t>асинхронные операции, использующие события </a:t>
            </a:r>
            <a:r>
              <a:rPr lang="en-US" dirty="0" smtClean="0"/>
              <a:t>(Event-Based </a:t>
            </a:r>
            <a:r>
              <a:rPr lang="en-US" dirty="0" err="1" smtClean="0"/>
              <a:t>Async</a:t>
            </a:r>
            <a:r>
              <a:rPr lang="en-US" dirty="0" smtClean="0"/>
              <a:t> Pattern)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latin typeface="+mj-lt"/>
              </a:rPr>
              <a:t>Classical </a:t>
            </a:r>
            <a:r>
              <a:rPr lang="en-US" sz="4000" dirty="0" err="1" smtClean="0">
                <a:latin typeface="+mj-lt"/>
              </a:rPr>
              <a:t>Async</a:t>
            </a:r>
            <a:r>
              <a:rPr lang="en-US" sz="4000" dirty="0" smtClean="0">
                <a:latin typeface="+mj-lt"/>
              </a:rPr>
              <a:t> Pattern</a:t>
            </a:r>
            <a:endParaRPr lang="ru-RU" sz="4000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BeginXXX</a:t>
            </a:r>
            <a:r>
              <a:rPr lang="en-US" dirty="0" smtClean="0"/>
              <a:t> </a:t>
            </a:r>
            <a:r>
              <a:rPr lang="ru-RU" dirty="0" smtClean="0"/>
              <a:t>инициирует асинхронную операцию</a:t>
            </a:r>
          </a:p>
          <a:p>
            <a:r>
              <a:rPr lang="ru-RU" dirty="0" smtClean="0"/>
              <a:t>Метод </a:t>
            </a:r>
            <a:r>
              <a:rPr lang="en-US" dirty="0" err="1"/>
              <a:t>BeginXXX</a:t>
            </a:r>
            <a:r>
              <a:rPr lang="en-US" dirty="0"/>
              <a:t> </a:t>
            </a:r>
            <a:r>
              <a:rPr lang="ru-RU" dirty="0" smtClean="0"/>
              <a:t>возвращает </a:t>
            </a:r>
            <a:r>
              <a:rPr lang="en-US" dirty="0" err="1" smtClean="0"/>
              <a:t>IAsyncResult</a:t>
            </a:r>
            <a:r>
              <a:rPr lang="ru-RU" dirty="0" smtClean="0"/>
              <a:t>, который является маркером асинхронной операции</a:t>
            </a:r>
          </a:p>
          <a:p>
            <a:r>
              <a:rPr lang="en-US" dirty="0" err="1" smtClean="0"/>
              <a:t>AsyncCallback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функцию, которая будет вызвана при завершении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1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err="1"/>
              <a:t>Async</a:t>
            </a:r>
            <a:r>
              <a:rPr lang="en-US" dirty="0"/>
              <a:t>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 возвращаемого значения синхронного метода совпадает с типом возвращаемого значения </a:t>
            </a:r>
            <a:r>
              <a:rPr lang="en-US" dirty="0" err="1" smtClean="0"/>
              <a:t>EndXXX</a:t>
            </a:r>
            <a:r>
              <a:rPr lang="en-US" dirty="0" smtClean="0"/>
              <a:t> </a:t>
            </a:r>
            <a:r>
              <a:rPr lang="ru-RU" dirty="0" smtClean="0"/>
              <a:t>метода</a:t>
            </a:r>
          </a:p>
          <a:p>
            <a:r>
              <a:rPr lang="en-US" dirty="0" smtClean="0"/>
              <a:t>ref </a:t>
            </a:r>
            <a:r>
              <a:rPr lang="ru-RU" dirty="0" smtClean="0"/>
              <a:t>и </a:t>
            </a:r>
            <a:r>
              <a:rPr lang="en-US" dirty="0" smtClean="0"/>
              <a:t>out </a:t>
            </a:r>
            <a:r>
              <a:rPr lang="ru-RU" dirty="0" smtClean="0"/>
              <a:t>параметры синхронного метода добавляются в </a:t>
            </a:r>
            <a:r>
              <a:rPr lang="en-US" dirty="0" err="1" smtClean="0"/>
              <a:t>EndXXX</a:t>
            </a:r>
            <a:r>
              <a:rPr lang="en-US" dirty="0" smtClean="0"/>
              <a:t> </a:t>
            </a:r>
            <a:r>
              <a:rPr lang="ru-RU" dirty="0" smtClean="0"/>
              <a:t>метод</a:t>
            </a:r>
          </a:p>
          <a:p>
            <a:r>
              <a:rPr lang="ru-RU" dirty="0" smtClean="0"/>
              <a:t>Исключения, генерируемые синхронным методом, генерируются методом </a:t>
            </a:r>
            <a:r>
              <a:rPr lang="en-US" dirty="0" err="1" smtClean="0"/>
              <a:t>EndXXX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4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еще это вызов!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  <a:p>
            <a:r>
              <a:rPr lang="ru-RU" dirty="0"/>
              <a:t>Синхронизация</a:t>
            </a:r>
          </a:p>
          <a:p>
            <a:r>
              <a:rPr lang="en-US" dirty="0"/>
              <a:t>Deadlocks</a:t>
            </a:r>
          </a:p>
          <a:p>
            <a:r>
              <a:rPr lang="ru-RU" dirty="0"/>
              <a:t>Неожиданные исключения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    Есть где сломать мозг!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87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IAsyncResult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/>
              </a:rPr>
              <a:t>object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Courier New"/>
              </a:rPr>
              <a:t>AsyncState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 { 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get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; }</a:t>
            </a:r>
            <a:br>
              <a:rPr lang="en-US" sz="2400" dirty="0">
                <a:solidFill>
                  <a:srgbClr val="333333"/>
                </a:solidFill>
                <a:latin typeface="Courier New"/>
              </a:rPr>
            </a:br>
            <a:r>
              <a:rPr lang="en-US" sz="2400" dirty="0" err="1" smtClean="0">
                <a:solidFill>
                  <a:srgbClr val="2B91AF"/>
                </a:solidFill>
                <a:latin typeface="Courier New"/>
              </a:rPr>
              <a:t>WaitHandle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Courier New"/>
              </a:rPr>
              <a:t>AsyncWaitHandle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 { 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get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; }</a:t>
            </a:r>
            <a:br>
              <a:rPr lang="en-US" sz="2400" dirty="0">
                <a:solidFill>
                  <a:srgbClr val="333333"/>
                </a:solidFill>
                <a:latin typeface="Courier New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Courier New"/>
              </a:rPr>
              <a:t>bool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Courier New"/>
              </a:rPr>
              <a:t>CompletedSynchronously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 { 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get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; }</a:t>
            </a:r>
            <a:br>
              <a:rPr lang="en-US" sz="2400" dirty="0">
                <a:solidFill>
                  <a:srgbClr val="333333"/>
                </a:solidFill>
                <a:latin typeface="Courier New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Courier New"/>
              </a:rPr>
              <a:t>bool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Courier New"/>
              </a:rPr>
              <a:t>IsCompleted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 { 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get</a:t>
            </a:r>
            <a:r>
              <a:rPr lang="en-US" sz="2400" dirty="0">
                <a:solidFill>
                  <a:srgbClr val="333333"/>
                </a:solidFill>
                <a:latin typeface="Courier New"/>
              </a:rPr>
              <a:t>;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15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Operation(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parameter);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IAsyncResult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BeginOperation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parameter,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AsyncCallback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callback,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state);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EndOperation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IAsyncResult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asyncResult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685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Pattern </a:t>
            </a:r>
            <a:r>
              <a:rPr lang="ru-RU" dirty="0" smtClean="0"/>
              <a:t>в </a:t>
            </a:r>
            <a:r>
              <a:rPr lang="en-US" dirty="0" smtClean="0"/>
              <a:t>BCL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System.IO.Stream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buffer,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offset,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IAsyncResult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buffer,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offset,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AsyncCallback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callback,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IAsyncResult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asyncResult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/>
              <a:t>System.Net.WebRequest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GetWebResponse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IAsyncResult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BeginGetWebResponse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AsyncCallback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callback,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EndGetResponse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IAsyncResult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asyncResult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600" dirty="0" smtClean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320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856" y="2420888"/>
            <a:ext cx="8229600" cy="1800200"/>
          </a:xfrm>
        </p:spPr>
        <p:txBody>
          <a:bodyPr>
            <a:normAutofit/>
          </a:bodyPr>
          <a:lstStyle/>
          <a:p>
            <a:r>
              <a:rPr lang="en-US" dirty="0" smtClean="0"/>
              <a:t>TPL</a:t>
            </a:r>
            <a:br>
              <a:rPr lang="en-US" dirty="0" smtClean="0"/>
            </a:br>
            <a:r>
              <a:rPr lang="en-US" dirty="0" smtClean="0"/>
              <a:t>Task Parallel Library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3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System.Threadings.Tasks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565735"/>
              </p:ext>
            </p:extLst>
          </p:nvPr>
        </p:nvGraphicFramePr>
        <p:xfrm>
          <a:off x="683568" y="1600200"/>
          <a:ext cx="8003232" cy="356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336"/>
                <a:gridCol w="4978896"/>
              </a:tblGrid>
              <a:tr h="7128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Асинхронная</a:t>
                      </a:r>
                      <a:r>
                        <a:rPr lang="ru-RU" sz="2400" baseline="0" dirty="0" smtClean="0"/>
                        <a:t> з</a:t>
                      </a:r>
                      <a:r>
                        <a:rPr lang="ru-RU" sz="2400" dirty="0" smtClean="0"/>
                        <a:t>адача</a:t>
                      </a:r>
                      <a:endParaRPr lang="ru-RU" sz="2400" dirty="0"/>
                    </a:p>
                  </a:txBody>
                  <a:tcPr/>
                </a:tc>
              </a:tr>
              <a:tr h="7128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Task&lt;</a:t>
                      </a:r>
                      <a:r>
                        <a:rPr lang="en-US" sz="2400" dirty="0" err="1" smtClean="0"/>
                        <a:t>TResult</a:t>
                      </a:r>
                      <a:r>
                        <a:rPr lang="en-US" sz="2400" dirty="0" smtClean="0"/>
                        <a:t>&gt;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Асинхронная</a:t>
                      </a:r>
                      <a:r>
                        <a:rPr lang="ru-RU" sz="2400" baseline="0" dirty="0" smtClean="0"/>
                        <a:t> з</a:t>
                      </a:r>
                      <a:r>
                        <a:rPr lang="ru-RU" sz="2400" dirty="0" smtClean="0"/>
                        <a:t>адача</a:t>
                      </a:r>
                      <a:r>
                        <a:rPr lang="ru-RU" sz="2400" baseline="0" dirty="0" smtClean="0"/>
                        <a:t> с результатом</a:t>
                      </a:r>
                      <a:endParaRPr lang="ru-RU" sz="2400" dirty="0"/>
                    </a:p>
                  </a:txBody>
                  <a:tcPr/>
                </a:tc>
              </a:tr>
              <a:tr h="71284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TaskFactory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</a:t>
                      </a:r>
                      <a:r>
                        <a:rPr lang="ru-RU" sz="2400" baseline="0" dirty="0" smtClean="0"/>
                        <a:t> задачу</a:t>
                      </a:r>
                      <a:endParaRPr lang="ru-RU" sz="2400" dirty="0"/>
                    </a:p>
                  </a:txBody>
                  <a:tcPr/>
                </a:tc>
              </a:tr>
              <a:tr h="71284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TaskFactory</a:t>
                      </a: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TResult</a:t>
                      </a:r>
                      <a:r>
                        <a:rPr lang="en-US" sz="2400" dirty="0" smtClean="0"/>
                        <a:t>&gt;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задачу с результатом</a:t>
                      </a:r>
                      <a:endParaRPr lang="ru-RU" sz="2400" dirty="0"/>
                    </a:p>
                  </a:txBody>
                  <a:tcPr/>
                </a:tc>
              </a:tr>
              <a:tr h="71284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TaskCompletionSource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Ручной контроль за задачей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446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Больше чем красивая обертка над </a:t>
            </a:r>
            <a:r>
              <a:rPr lang="en-US" sz="2800" dirty="0" err="1" smtClean="0"/>
              <a:t>ThreadPool</a:t>
            </a:r>
            <a:endParaRPr lang="en-US" sz="2800" dirty="0" smtClean="0"/>
          </a:p>
          <a:p>
            <a:r>
              <a:rPr lang="ru-RU" sz="2800" dirty="0" smtClean="0"/>
              <a:t>Управление выполнением</a:t>
            </a:r>
            <a:endParaRPr lang="en-US" sz="2800" dirty="0" smtClean="0"/>
          </a:p>
          <a:p>
            <a:r>
              <a:rPr lang="ru-RU" sz="2800" dirty="0" smtClean="0"/>
              <a:t>Отношения между задачами</a:t>
            </a:r>
          </a:p>
          <a:p>
            <a:pPr lvl="1"/>
            <a:r>
              <a:rPr lang="ru-RU" sz="2400" dirty="0" smtClean="0"/>
              <a:t>Родительская и дочерняя</a:t>
            </a:r>
          </a:p>
          <a:p>
            <a:pPr lvl="1"/>
            <a:r>
              <a:rPr lang="en-US" sz="2400" dirty="0" smtClean="0"/>
              <a:t>Continuation</a:t>
            </a:r>
            <a:endParaRPr lang="ru-RU" sz="2400" dirty="0" smtClean="0"/>
          </a:p>
          <a:p>
            <a:r>
              <a:rPr lang="ru-RU" sz="2800" dirty="0" smtClean="0"/>
              <a:t>Проброс исключений между задачами и потребителем</a:t>
            </a:r>
          </a:p>
          <a:p>
            <a:r>
              <a:rPr lang="ru-RU" sz="2800" dirty="0" smtClean="0"/>
              <a:t>Отмена задач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907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TaskFactory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49299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37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TaskFactory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TaskCreationOptions</a:t>
            </a:r>
            <a:endParaRPr lang="en-US" dirty="0"/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err="1" smtClean="0"/>
              <a:t>LongRunning</a:t>
            </a:r>
            <a:endParaRPr lang="en-US" dirty="0" smtClean="0"/>
          </a:p>
          <a:p>
            <a:pPr lvl="1"/>
            <a:r>
              <a:rPr lang="en-US" dirty="0" err="1" smtClean="0"/>
              <a:t>PreferFairness</a:t>
            </a:r>
            <a:endParaRPr lang="en-US" dirty="0" smtClean="0"/>
          </a:p>
          <a:p>
            <a:pPr lvl="1"/>
            <a:r>
              <a:rPr lang="en-US" dirty="0" err="1" smtClean="0"/>
              <a:t>AttachedToParent</a:t>
            </a:r>
            <a:endParaRPr lang="en-US" dirty="0" smtClean="0"/>
          </a:p>
          <a:p>
            <a:r>
              <a:rPr lang="ru-RU" dirty="0" smtClean="0"/>
              <a:t>Создание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758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TaskFactory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772816"/>
            <a:ext cx="562266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025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TaskFactory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488832" cy="306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63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Потоки это ресурс операционной системы</a:t>
            </a:r>
          </a:p>
          <a:p>
            <a:pPr lvl="1"/>
            <a:r>
              <a:rPr lang="ru-RU" dirty="0" smtClean="0"/>
              <a:t>Дорогие ресурсы</a:t>
            </a:r>
          </a:p>
          <a:p>
            <a:pPr lvl="1"/>
            <a:r>
              <a:rPr lang="ru-RU" dirty="0" smtClean="0"/>
              <a:t>Создаются не быстро</a:t>
            </a:r>
          </a:p>
          <a:p>
            <a:r>
              <a:rPr lang="ru-RU" dirty="0" smtClean="0"/>
              <a:t>Потоки характеризуются</a:t>
            </a:r>
          </a:p>
          <a:p>
            <a:pPr lvl="1"/>
            <a:r>
              <a:rPr lang="ru-RU" dirty="0" smtClean="0"/>
              <a:t>Приоритет</a:t>
            </a:r>
          </a:p>
          <a:p>
            <a:pPr lvl="1"/>
            <a:r>
              <a:rPr lang="ru-RU" dirty="0" smtClean="0"/>
              <a:t>Фоновый или активный</a:t>
            </a:r>
          </a:p>
          <a:p>
            <a:pPr lvl="1"/>
            <a:r>
              <a:rPr lang="ru-RU" dirty="0" smtClean="0"/>
              <a:t>Состояние потока</a:t>
            </a:r>
          </a:p>
        </p:txBody>
      </p:sp>
    </p:spTree>
    <p:extLst>
      <p:ext uri="{BB962C8B-B14F-4D97-AF65-F5344CB8AC3E}">
        <p14:creationId xmlns:p14="http://schemas.microsoft.com/office/powerpoint/2010/main" val="17683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AggregateException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63337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820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Canceling </a:t>
            </a:r>
            <a:r>
              <a:rPr lang="en-US" dirty="0" smtClean="0"/>
              <a:t>Tasks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47664"/>
            <a:ext cx="705678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234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Continuations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36697"/>
            <a:ext cx="7848872" cy="204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246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Continuations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Как можно цеплять задачи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err="1"/>
              <a:t>RanToCompletion</a:t>
            </a:r>
            <a:endParaRPr lang="en-US" sz="2400" dirty="0"/>
          </a:p>
          <a:p>
            <a:pPr lvl="1"/>
            <a:r>
              <a:rPr lang="en-US" sz="2400" dirty="0" err="1" smtClean="0"/>
              <a:t>OnlyOnFaulted</a:t>
            </a:r>
            <a:endParaRPr lang="en-US" sz="2400" dirty="0" smtClean="0"/>
          </a:p>
          <a:p>
            <a:pPr lvl="1"/>
            <a:r>
              <a:rPr lang="en-US" sz="2400" dirty="0" err="1" smtClean="0"/>
              <a:t>OnlyOnCanceled</a:t>
            </a:r>
            <a:endParaRPr lang="en-US" sz="2400" dirty="0" smtClean="0"/>
          </a:p>
          <a:p>
            <a:pPr lvl="1"/>
            <a:r>
              <a:rPr lang="en-US" sz="2400" dirty="0" err="1" smtClean="0"/>
              <a:t>NotOnFaulted</a:t>
            </a:r>
            <a:endParaRPr lang="en-US" sz="2400" dirty="0" smtClean="0"/>
          </a:p>
          <a:p>
            <a:pPr lvl="1"/>
            <a:r>
              <a:rPr lang="en-US" sz="2400" dirty="0" err="1" smtClean="0"/>
              <a:t>NotOnCanceled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3478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Continuations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63975"/>
            <a:ext cx="7690318" cy="154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5" y="1844824"/>
            <a:ext cx="697972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070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TaskFactory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b="1" dirty="0" err="1" smtClean="0"/>
              <a:t>ContinueWhenAll</a:t>
            </a:r>
            <a:r>
              <a:rPr lang="ru-RU" dirty="0" smtClean="0"/>
              <a:t> </a:t>
            </a:r>
            <a:r>
              <a:rPr lang="en-US" dirty="0" smtClean="0"/>
              <a:t>(Task[]..)</a:t>
            </a:r>
          </a:p>
          <a:p>
            <a:r>
              <a:rPr lang="en-US" dirty="0"/>
              <a:t>Task </a:t>
            </a:r>
            <a:r>
              <a:rPr lang="en-US" b="1" dirty="0" err="1" smtClean="0"/>
              <a:t>ContinueWhenAny</a:t>
            </a:r>
            <a:r>
              <a:rPr lang="ru-RU" b="1" dirty="0" smtClean="0"/>
              <a:t> </a:t>
            </a:r>
            <a:r>
              <a:rPr lang="en-US" dirty="0" smtClean="0"/>
              <a:t>(Task[]..)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6"/>
            <a:ext cx="7344816" cy="198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659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TaskCompletionSource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68056"/>
            <a:ext cx="663894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899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TaskCompletionSource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700306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36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Continuations</a:t>
            </a:r>
            <a:endParaRPr lang="ru-RU" dirty="0"/>
          </a:p>
        </p:txBody>
      </p:sp>
      <p:sp>
        <p:nvSpPr>
          <p:cNvPr id="5" name="AutoShape 2" descr="Continuations"/>
          <p:cNvSpPr>
            <a:spLocks noChangeAspect="1" noChangeArrowheads="1"/>
          </p:cNvSpPr>
          <p:nvPr/>
        </p:nvSpPr>
        <p:spPr bwMode="auto">
          <a:xfrm>
            <a:off x="155575" y="-2293938"/>
            <a:ext cx="619125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40768"/>
            <a:ext cx="61912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127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/>
          <a:lstStyle/>
          <a:p>
            <a:r>
              <a:rPr lang="ru-RU" dirty="0" smtClean="0"/>
              <a:t>Магия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24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Диспетчеризация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/>
              <a:t>Russinovich</a:t>
            </a:r>
            <a:r>
              <a:rPr lang="en-US" dirty="0"/>
              <a:t>, David A. Solomon and Alex </a:t>
            </a:r>
            <a:r>
              <a:rPr lang="en-US" dirty="0" err="1"/>
              <a:t>Ionescu</a:t>
            </a:r>
            <a:r>
              <a:rPr lang="en-US" dirty="0"/>
              <a:t> </a:t>
            </a:r>
            <a:r>
              <a:rPr lang="en-US" dirty="0" smtClean="0"/>
              <a:t>, “</a:t>
            </a:r>
            <a:r>
              <a:rPr lang="en-US" b="1" dirty="0" smtClean="0"/>
              <a:t>Windows Internals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Jeffrey </a:t>
            </a:r>
            <a:r>
              <a:rPr lang="en-US" dirty="0"/>
              <a:t>Richter, Christophe </a:t>
            </a:r>
            <a:r>
              <a:rPr lang="en-US" dirty="0" err="1" smtClean="0"/>
              <a:t>Nasarre</a:t>
            </a:r>
            <a:r>
              <a:rPr lang="en-US" dirty="0" smtClean="0"/>
              <a:t> “</a:t>
            </a:r>
            <a:r>
              <a:rPr lang="en-US" b="1" dirty="0"/>
              <a:t>Windows </a:t>
            </a:r>
            <a:r>
              <a:rPr lang="en-US" b="1" dirty="0" smtClean="0"/>
              <a:t>via C/C++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4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15726"/>
            <a:ext cx="5197733" cy="534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705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Ключевое слово </a:t>
            </a:r>
            <a:r>
              <a:rPr lang="en-US" b="1" dirty="0" err="1" smtClean="0"/>
              <a:t>async</a:t>
            </a:r>
            <a:r>
              <a:rPr lang="en-US" dirty="0" smtClean="0"/>
              <a:t> </a:t>
            </a:r>
            <a:r>
              <a:rPr lang="ru-RU" dirty="0" smtClean="0"/>
              <a:t>делает метод асинхронным</a:t>
            </a:r>
          </a:p>
          <a:p>
            <a:r>
              <a:rPr lang="ru-RU" dirty="0" smtClean="0"/>
              <a:t>Асинхронные методы должны возвращать </a:t>
            </a:r>
            <a:r>
              <a:rPr lang="en-US" b="1" dirty="0" smtClean="0"/>
              <a:t>void</a:t>
            </a:r>
            <a:r>
              <a:rPr lang="en-US" dirty="0" smtClean="0"/>
              <a:t>, </a:t>
            </a:r>
            <a:r>
              <a:rPr lang="en-US" b="1" dirty="0" smtClean="0"/>
              <a:t>Task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Task&lt;</a:t>
            </a:r>
            <a:r>
              <a:rPr lang="en-US" b="1" dirty="0" err="1" smtClean="0"/>
              <a:t>TResult</a:t>
            </a:r>
            <a:r>
              <a:rPr lang="en-US" b="1" dirty="0" smtClean="0"/>
              <a:t>&gt;</a:t>
            </a:r>
          </a:p>
          <a:p>
            <a:r>
              <a:rPr lang="ru-RU" dirty="0" smtClean="0"/>
              <a:t>По соглашению суффикс </a:t>
            </a:r>
            <a:r>
              <a:rPr lang="en-US" dirty="0" err="1" smtClean="0"/>
              <a:t>Async</a:t>
            </a:r>
            <a:endParaRPr lang="ru-RU" dirty="0" smtClean="0"/>
          </a:p>
          <a:p>
            <a:r>
              <a:rPr lang="ru-RU" dirty="0" smtClean="0"/>
              <a:t>Должен содержать один или несколько </a:t>
            </a:r>
            <a:r>
              <a:rPr lang="en-US" b="1" dirty="0" smtClean="0"/>
              <a:t>await</a:t>
            </a:r>
          </a:p>
          <a:p>
            <a:r>
              <a:rPr lang="ru-RU" dirty="0" smtClean="0"/>
              <a:t>Самостоятельно генерирует </a:t>
            </a:r>
            <a:r>
              <a:rPr lang="en-US" dirty="0" smtClean="0"/>
              <a:t>Continuation</a:t>
            </a:r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70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7" y="1346102"/>
            <a:ext cx="798306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потоком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Как запустить поток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Start</a:t>
            </a:r>
            <a:r>
              <a:rPr lang="ru-RU" dirty="0" smtClean="0"/>
              <a:t> (можно передать параметры)</a:t>
            </a:r>
            <a:endParaRPr lang="en-US" dirty="0" smtClean="0"/>
          </a:p>
          <a:p>
            <a:r>
              <a:rPr lang="ru-RU" dirty="0" smtClean="0"/>
              <a:t>Как усыпить поток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Sleep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ru-RU" dirty="0" smtClean="0"/>
              <a:t>Механизмы блокировок </a:t>
            </a:r>
            <a:r>
              <a:rPr lang="en-US" dirty="0" err="1" smtClean="0"/>
              <a:t>System.Threading</a:t>
            </a:r>
            <a:endParaRPr lang="en-US" dirty="0" smtClean="0"/>
          </a:p>
          <a:p>
            <a:r>
              <a:rPr lang="ru-RU" dirty="0" smtClean="0"/>
              <a:t>Как разбудить поток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Спит – не трогай</a:t>
            </a:r>
            <a:endParaRPr lang="en-US" dirty="0"/>
          </a:p>
          <a:p>
            <a:pPr lvl="1"/>
            <a:r>
              <a:rPr lang="ru-RU" dirty="0" smtClean="0"/>
              <a:t>Насильно с помощью метода </a:t>
            </a:r>
            <a:r>
              <a:rPr lang="en-US" dirty="0" smtClean="0"/>
              <a:t>Interrupt</a:t>
            </a:r>
          </a:p>
          <a:p>
            <a:r>
              <a:rPr lang="ru-RU" dirty="0" smtClean="0"/>
              <a:t>Как убить поток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Abort</a:t>
            </a:r>
          </a:p>
        </p:txBody>
      </p:sp>
    </p:spTree>
    <p:extLst>
      <p:ext uri="{BB962C8B-B14F-4D97-AF65-F5344CB8AC3E}">
        <p14:creationId xmlns:p14="http://schemas.microsoft.com/office/powerpoint/2010/main" val="11095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волшебства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Thread.</a:t>
            </a:r>
            <a:r>
              <a:rPr lang="en-US" b="1" dirty="0" err="1" smtClean="0"/>
              <a:t>SpinWait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iterations)</a:t>
            </a:r>
            <a:endParaRPr lang="ru-RU" dirty="0" smtClean="0"/>
          </a:p>
          <a:p>
            <a:pPr lvl="1"/>
            <a:r>
              <a:rPr lang="ru-RU" dirty="0" smtClean="0"/>
              <a:t>Режим холостого хода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Thread.</a:t>
            </a:r>
            <a:r>
              <a:rPr lang="en-US" b="1" dirty="0" err="1" smtClean="0"/>
              <a:t>Yield</a:t>
            </a:r>
            <a:r>
              <a:rPr lang="en-US" dirty="0" smtClean="0"/>
              <a:t>()</a:t>
            </a:r>
          </a:p>
          <a:p>
            <a:pPr lvl="1"/>
            <a:r>
              <a:rPr lang="ru-RU" dirty="0" smtClean="0"/>
              <a:t>Передать управления другим потокам, если есть чем заняться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8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Многопоточность это хорошо!</a:t>
            </a:r>
            <a:br>
              <a:rPr lang="ru-RU" dirty="0" smtClean="0"/>
            </a:br>
            <a:r>
              <a:rPr lang="ru-RU" dirty="0" smtClean="0"/>
              <a:t>Много потоков – плохо </a:t>
            </a:r>
            <a:r>
              <a:rPr lang="en-US" dirty="0"/>
              <a:t>:</a:t>
            </a:r>
            <a:r>
              <a:rPr lang="en-US" dirty="0" smtClean="0"/>
              <a:t>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8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1099</Words>
  <Application>Microsoft Office PowerPoint</Application>
  <PresentationFormat>Экран (4:3)</PresentationFormat>
  <Paragraphs>307</Paragraphs>
  <Slides>51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Как приготовить асинхронный C#</vt:lpstr>
      <vt:lpstr>Зачем?</vt:lpstr>
      <vt:lpstr>А еще это вызов!</vt:lpstr>
      <vt:lpstr>Потоки</vt:lpstr>
      <vt:lpstr>Диспетчеризация потоков</vt:lpstr>
      <vt:lpstr>Жизненный цикл</vt:lpstr>
      <vt:lpstr>Управление потоком</vt:lpstr>
      <vt:lpstr>Немного волшебства</vt:lpstr>
      <vt:lpstr>Многопоточность это хорошо! Много потоков – плохо :(</vt:lpstr>
      <vt:lpstr>Пул потоков</vt:lpstr>
      <vt:lpstr>Пул потоков</vt:lpstr>
      <vt:lpstr>Синхронизации</vt:lpstr>
      <vt:lpstr>Оптимизации вносимые компилятором</vt:lpstr>
      <vt:lpstr>Перестановка инструкций</vt:lpstr>
      <vt:lpstr>Volatile constructs</vt:lpstr>
      <vt:lpstr>Interlocked constructs</vt:lpstr>
      <vt:lpstr>Синхронизация в режиме ядра</vt:lpstr>
      <vt:lpstr>Конструкции синхронизации ядра</vt:lpstr>
      <vt:lpstr>WaitHandle</vt:lpstr>
      <vt:lpstr>События синхронизации</vt:lpstr>
      <vt:lpstr>Semaphore</vt:lpstr>
      <vt:lpstr>Mutex</vt:lpstr>
      <vt:lpstr>Гибридная синхронизация</vt:lpstr>
      <vt:lpstr>Гибридные конструкции синхронизации</vt:lpstr>
      <vt:lpstr>ReaderWriterLockSlim</vt:lpstr>
      <vt:lpstr>APM Asynchronous Programming Model</vt:lpstr>
      <vt:lpstr>Асинхронная модель программирования</vt:lpstr>
      <vt:lpstr>Classical Async Pattern</vt:lpstr>
      <vt:lpstr>Classical Async Pattern</vt:lpstr>
      <vt:lpstr>Интерфейс IAsyncResult</vt:lpstr>
      <vt:lpstr>Структура паттерна</vt:lpstr>
      <vt:lpstr>Classical Async Pattern в BCL</vt:lpstr>
      <vt:lpstr>TPL Task Parallel Library</vt:lpstr>
      <vt:lpstr>System.Threadings.Tasks</vt:lpstr>
      <vt:lpstr>Task</vt:lpstr>
      <vt:lpstr>TaskFactory</vt:lpstr>
      <vt:lpstr>TaskFactory</vt:lpstr>
      <vt:lpstr>TaskFactory</vt:lpstr>
      <vt:lpstr>TaskFactory</vt:lpstr>
      <vt:lpstr>AggregateException</vt:lpstr>
      <vt:lpstr>Canceling Tasks</vt:lpstr>
      <vt:lpstr>Task Continuations</vt:lpstr>
      <vt:lpstr>Task Continuations</vt:lpstr>
      <vt:lpstr>Task Continuations</vt:lpstr>
      <vt:lpstr>TaskFactory</vt:lpstr>
      <vt:lpstr>TaskCompletionSource</vt:lpstr>
      <vt:lpstr>TaskCompletionSource</vt:lpstr>
      <vt:lpstr>Task Continuations</vt:lpstr>
      <vt:lpstr>Магия</vt:lpstr>
      <vt:lpstr>Презентация PowerPoint</vt:lpstr>
      <vt:lpstr>Магия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C#</dc:title>
  <dc:creator>Шкарин Павел Анатольевич</dc:creator>
  <cp:lastModifiedBy>Шкарин Павел Анатольевич</cp:lastModifiedBy>
  <cp:revision>83</cp:revision>
  <dcterms:created xsi:type="dcterms:W3CDTF">2013-11-12T11:53:36Z</dcterms:created>
  <dcterms:modified xsi:type="dcterms:W3CDTF">2013-11-19T09:05:15Z</dcterms:modified>
</cp:coreProperties>
</file>