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2"/>
  </p:notesMasterIdLst>
  <p:sldIdLst>
    <p:sldId id="256" r:id="rId2"/>
    <p:sldId id="257" r:id="rId3"/>
    <p:sldId id="259" r:id="rId4"/>
    <p:sldId id="299" r:id="rId5"/>
    <p:sldId id="265" r:id="rId6"/>
    <p:sldId id="269" r:id="rId7"/>
    <p:sldId id="268" r:id="rId8"/>
    <p:sldId id="277" r:id="rId9"/>
    <p:sldId id="270" r:id="rId10"/>
    <p:sldId id="258" r:id="rId11"/>
    <p:sldId id="261" r:id="rId12"/>
    <p:sldId id="295" r:id="rId13"/>
    <p:sldId id="281" r:id="rId14"/>
    <p:sldId id="296" r:id="rId15"/>
    <p:sldId id="280" r:id="rId16"/>
    <p:sldId id="300" r:id="rId17"/>
    <p:sldId id="301" r:id="rId18"/>
    <p:sldId id="297" r:id="rId19"/>
    <p:sldId id="304" r:id="rId20"/>
    <p:sldId id="284" r:id="rId21"/>
    <p:sldId id="283" r:id="rId22"/>
    <p:sldId id="305" r:id="rId23"/>
    <p:sldId id="291" r:id="rId24"/>
    <p:sldId id="292" r:id="rId25"/>
    <p:sldId id="262" r:id="rId26"/>
    <p:sldId id="287" r:id="rId27"/>
    <p:sldId id="302" r:id="rId28"/>
    <p:sldId id="288" r:id="rId29"/>
    <p:sldId id="289" r:id="rId30"/>
    <p:sldId id="30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752" autoAdjust="0"/>
  </p:normalViewPr>
  <p:slideViewPr>
    <p:cSldViewPr>
      <p:cViewPr varScale="1">
        <p:scale>
          <a:sx n="86" d="100"/>
          <a:sy n="86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Инфраструктурка</a:t>
            </a:r>
            <a:r>
              <a:rPr lang="ru-RU" dirty="0" smtClean="0"/>
              <a:t> для тестирования. База тестовых пар </a:t>
            </a:r>
            <a:r>
              <a:rPr lang="en-US" dirty="0" smtClean="0"/>
              <a:t>XML — CSV</a:t>
            </a:r>
            <a:endParaRPr lang="ru-RU" dirty="0" smtClean="0"/>
          </a:p>
          <a:p>
            <a:r>
              <a:rPr lang="ru-RU" dirty="0" smtClean="0"/>
              <a:t>Модульное тестирование:</a:t>
            </a:r>
          </a:p>
          <a:p>
            <a:r>
              <a:rPr lang="ru-RU" dirty="0" smtClean="0"/>
              <a:t> 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5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Таймер → качалка → </a:t>
            </a:r>
            <a:r>
              <a:rPr lang="ru-RU" dirty="0" err="1" smtClean="0"/>
              <a:t>парсер</a:t>
            </a:r>
            <a:r>
              <a:rPr lang="ru-RU" dirty="0" smtClean="0"/>
              <a:t> → </a:t>
            </a:r>
            <a:r>
              <a:rPr lang="ru-RU" dirty="0" err="1" smtClean="0"/>
              <a:t>измерялка</a:t>
            </a:r>
            <a:r>
              <a:rPr lang="ru-RU" dirty="0" smtClean="0"/>
              <a:t> → </a:t>
            </a:r>
            <a:r>
              <a:rPr lang="ru-RU" dirty="0" err="1" smtClean="0"/>
              <a:t>отчетогенерилка</a:t>
            </a:r>
            <a:r>
              <a:rPr lang="ru-RU" dirty="0" smtClean="0"/>
              <a:t> → </a:t>
            </a:r>
            <a:r>
              <a:rPr lang="ru-RU" dirty="0" err="1" smtClean="0"/>
              <a:t>отправлялка</a:t>
            </a:r>
            <a:endParaRPr lang="ru-RU" dirty="0" smtClean="0"/>
          </a:p>
          <a:p>
            <a:r>
              <a:rPr lang="ru-RU" dirty="0" smtClean="0"/>
              <a:t>Хитрая логика тут: </a:t>
            </a:r>
            <a:r>
              <a:rPr lang="ru-RU" dirty="0" err="1" smtClean="0"/>
              <a:t>парсер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и</a:t>
            </a:r>
            <a:r>
              <a:rPr lang="ru-RU" dirty="0" err="1" smtClean="0"/>
              <a:t>змерялка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dirty="0" err="1" smtClean="0"/>
              <a:t>отчетогенерилка</a:t>
            </a:r>
            <a:r>
              <a:rPr lang="ru-RU" dirty="0" smtClean="0"/>
              <a:t> </a:t>
            </a:r>
          </a:p>
          <a:p>
            <a:r>
              <a:rPr lang="ru-RU" dirty="0" smtClean="0"/>
              <a:t>Её нужно тестировать!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50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Проектирование с</a:t>
            </a:r>
            <a:r>
              <a:rPr lang="ru-RU" baseline="0" dirty="0" smtClean="0"/>
              <a:t> учетом тестируемости как правило дает хороший дизайн:</a:t>
            </a:r>
          </a:p>
          <a:p>
            <a:r>
              <a:rPr lang="ru-RU" baseline="0" dirty="0" smtClean="0"/>
              <a:t>Чтобы проще тестировать, код разбивается на модули.</a:t>
            </a:r>
          </a:p>
          <a:p>
            <a:r>
              <a:rPr lang="ru-RU" baseline="0" dirty="0" smtClean="0"/>
              <a:t>Ввод-вывод и другие «трудные» зависимости отделяются.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ещё одна причина, почему все любят </a:t>
            </a:r>
            <a:r>
              <a:rPr lang="en-US" baseline="0" dirty="0" smtClean="0"/>
              <a:t>TDD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Контур.Кампус</a:t>
            </a:r>
            <a:r>
              <a:rPr lang="ru-RU" dirty="0" smtClean="0"/>
              <a:t>, ноябрь </a:t>
            </a:r>
            <a:r>
              <a:rPr lang="ru-RU" dirty="0" smtClean="0"/>
              <a:t>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D</a:t>
            </a:r>
            <a:r>
              <a:rPr lang="en-US" dirty="0" smtClean="0"/>
              <a:t>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</a:t>
            </a:r>
            <a:r>
              <a:rPr lang="ru-RU" dirty="0" smtClean="0"/>
              <a:t>о </a:t>
            </a:r>
            <a:r>
              <a:rPr lang="ru-RU" dirty="0" smtClean="0"/>
              <a:t>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</a:t>
            </a:r>
            <a:r>
              <a:rPr lang="ru-RU" dirty="0" smtClean="0"/>
              <a:t>о </a:t>
            </a:r>
            <a:r>
              <a:rPr lang="ru-RU" dirty="0" smtClean="0"/>
              <a:t>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Наконец, есть вещи про тестирование, </a:t>
            </a:r>
            <a:br>
              <a:rPr lang="ru-RU" dirty="0" smtClean="0"/>
            </a:br>
            <a:r>
              <a:rPr lang="ru-RU" dirty="0" smtClean="0"/>
              <a:t>			с которыми согласны все.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TDD =  Tests + Tests first + Design driven by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7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</a:t>
            </a:r>
            <a:r>
              <a:rPr lang="ru-RU" dirty="0"/>
              <a:t>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Гуру советуют </a:t>
            </a:r>
            <a:r>
              <a:rPr lang="en-US" dirty="0" smtClean="0"/>
              <a:t>AAA</a:t>
            </a:r>
            <a:r>
              <a:rPr lang="ru-RU" dirty="0" smtClean="0"/>
              <a:t>:</a:t>
            </a:r>
            <a:endParaRPr lang="ru-RU" dirty="0" smtClean="0"/>
          </a:p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</a:t>
            </a:r>
            <a:r>
              <a:rPr lang="ru-RU" dirty="0" smtClean="0"/>
              <a:t> </a:t>
            </a:r>
            <a:r>
              <a:rPr lang="en-US" dirty="0" smtClean="0"/>
              <a:t>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3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0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20 минут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Добавить обработку парных «кавычек»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[f 1](f2)”f3” </a:t>
            </a:r>
            <a:r>
              <a:rPr lang="ru-RU" dirty="0" smtClean="0"/>
              <a:t>должно разбираться в </a:t>
            </a:r>
          </a:p>
          <a:p>
            <a:pPr marL="0" indent="0">
              <a:buNone/>
            </a:pPr>
            <a:r>
              <a:rPr lang="ru-RU" dirty="0" smtClean="0"/>
              <a:t>	«</a:t>
            </a:r>
            <a:r>
              <a:rPr lang="en-US" dirty="0" smtClean="0"/>
              <a:t>f 1</a:t>
            </a:r>
            <a:r>
              <a:rPr lang="ru-RU" dirty="0" smtClean="0"/>
              <a:t>», «</a:t>
            </a:r>
            <a:r>
              <a:rPr lang="en-US" dirty="0" smtClean="0"/>
              <a:t>f 2</a:t>
            </a:r>
            <a:r>
              <a:rPr lang="ru-RU" dirty="0" smtClean="0"/>
              <a:t>», «</a:t>
            </a:r>
            <a:r>
              <a:rPr lang="en-US" dirty="0" smtClean="0"/>
              <a:t>f3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Виды поддерживаемых «кавычек» должны передаваться в конструктор.</a:t>
            </a:r>
          </a:p>
          <a:p>
            <a:pPr marL="0" indent="0" algn="ctr">
              <a:buNone/>
            </a:pPr>
            <a:r>
              <a:rPr lang="en-US" sz="11500" b="1" dirty="0" smtClean="0"/>
              <a:t>TDD</a:t>
            </a:r>
            <a:endParaRPr lang="en-US" sz="8000" b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-24159"/>
            <a:ext cx="4572000" cy="18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-24159"/>
            <a:ext cx="4572000" cy="18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  <a:p>
            <a:r>
              <a:rPr lang="en-US" dirty="0" smtClean="0"/>
              <a:t>F.I.R.S.T.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Утилита:</a:t>
            </a:r>
          </a:p>
          <a:p>
            <a:r>
              <a:rPr lang="ru-RU" dirty="0" smtClean="0"/>
              <a:t>Читает файл в </a:t>
            </a:r>
            <a:r>
              <a:rPr lang="en-US" dirty="0" smtClean="0"/>
              <a:t>XML-</a:t>
            </a:r>
            <a:r>
              <a:rPr lang="ru-RU" dirty="0" smtClean="0"/>
              <a:t>формате</a:t>
            </a:r>
          </a:p>
          <a:p>
            <a:r>
              <a:rPr lang="ru-RU" dirty="0" smtClean="0"/>
              <a:t>Сохраняет прочитанные данные в </a:t>
            </a:r>
            <a:r>
              <a:rPr lang="en-US" dirty="0" smtClean="0"/>
              <a:t>CSV</a:t>
            </a:r>
            <a:r>
              <a:rPr lang="ru-RU" dirty="0" smtClean="0"/>
              <a:t>-файл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Бот для магазина в </a:t>
            </a:r>
            <a:r>
              <a:rPr lang="en-US" dirty="0" smtClean="0"/>
              <a:t>online RPG</a:t>
            </a:r>
            <a:r>
              <a:rPr lang="ru-RU" dirty="0" smtClean="0"/>
              <a:t>-игре: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Каждые 10 минут проверяет наличие «крутых» шмоток в продаже: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С большим бонусом к «силе»</a:t>
            </a:r>
          </a:p>
          <a:p>
            <a:pPr lvl="1">
              <a:buFont typeface="Arial" charset="0"/>
              <a:buChar char="•"/>
            </a:pPr>
            <a:r>
              <a:rPr lang="ru-RU" dirty="0" err="1" smtClean="0"/>
              <a:t>Готично</a:t>
            </a:r>
            <a:r>
              <a:rPr lang="ru-RU" dirty="0" smtClean="0"/>
              <a:t>-черного цвета.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По выгодной цене.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Если есть — сигнализирует владельцу.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48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for Testability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3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2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Бонус!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Иногда возможен алгоритм решающий задачу лишь с некоторой вероятностью/точностью.</a:t>
            </a:r>
          </a:p>
          <a:p>
            <a:pPr marL="0" indent="0">
              <a:buNone/>
            </a:pPr>
            <a:r>
              <a:rPr lang="en-US" dirty="0" smtClean="0"/>
              <a:t>Google Search, Sound hound, Face detection, </a:t>
            </a:r>
            <a:r>
              <a:rPr lang="ru-RU" dirty="0" smtClean="0"/>
              <a:t>предсказание нагрузки, …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их тестировать?!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4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фотографии ночного неба, определить, ясная погода или нет? </a:t>
            </a:r>
          </a:p>
          <a:p>
            <a:pPr marL="0" indent="0">
              <a:buNone/>
            </a:pPr>
            <a:r>
              <a:rPr lang="ru-RU" dirty="0" smtClean="0"/>
              <a:t>(если ясная, то автоматика должна включить телескоп и начать снимать звезды)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7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решена ли задача?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Легко придумать целую кучу эвристик, которые будут якобы решать эту задачу.</a:t>
            </a:r>
          </a:p>
          <a:p>
            <a:pPr marL="0" indent="0">
              <a:buNone/>
            </a:pPr>
            <a:r>
              <a:rPr lang="ru-RU" dirty="0" smtClean="0"/>
              <a:t>Но как понять, что задача решена хорошо?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0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Тестовая база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Выбрать сотню разнообразных фотографий и классифицировать каждую из них вручную.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Теперь можно измерять согласие автоматического метода и человека-оценщика.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3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</a:t>
            </a:r>
            <a:br>
              <a:rPr lang="ru-RU" dirty="0" smtClean="0"/>
            </a:br>
            <a:r>
              <a:rPr lang="ru-RU" dirty="0" smtClean="0"/>
              <a:t>Что такое качество?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задачах «поиска» обычно используют две метрики:</a:t>
            </a:r>
          </a:p>
          <a:p>
            <a:r>
              <a:rPr lang="ru-RU" dirty="0" smtClean="0"/>
              <a:t>Точность = доля ошибочно </a:t>
            </a:r>
            <a:r>
              <a:rPr lang="ru-RU" dirty="0" smtClean="0"/>
              <a:t>найденных </a:t>
            </a:r>
            <a:r>
              <a:rPr lang="en-US" dirty="0" smtClean="0"/>
              <a:t>[</a:t>
            </a:r>
            <a:r>
              <a:rPr lang="ru-RU" dirty="0" smtClean="0"/>
              <a:t>ясных дней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ru-RU" dirty="0" smtClean="0"/>
              <a:t>Полнота = доля </a:t>
            </a:r>
            <a:r>
              <a:rPr lang="ru-RU" dirty="0" smtClean="0"/>
              <a:t>найденных </a:t>
            </a:r>
            <a:r>
              <a:rPr lang="en-US" dirty="0" smtClean="0"/>
              <a:t>[</a:t>
            </a:r>
            <a:r>
              <a:rPr lang="ru-RU" dirty="0" smtClean="0"/>
              <a:t>ясных дней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80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Модульные</a:t>
            </a:r>
          </a:p>
          <a:p>
            <a:r>
              <a:rPr lang="ru-RU" dirty="0" smtClean="0"/>
              <a:t>Интеграционные</a:t>
            </a:r>
          </a:p>
          <a:p>
            <a:r>
              <a:rPr lang="ru-RU" dirty="0" smtClean="0"/>
              <a:t>Функциональные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Настройка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Параметры алгоритма → </a:t>
            </a:r>
            <a:r>
              <a:rPr lang="ru-RU" dirty="0" smtClean="0"/>
              <a:t>точность/полнота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Баланс точность/полнота определяется спецификой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7810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 пример использования</a:t>
            </a:r>
          </a:p>
          <a:p>
            <a:r>
              <a:rPr lang="ru-RU" dirty="0" smtClean="0"/>
              <a:t>«Какой бы ещё тест выдумать?!»</a:t>
            </a:r>
          </a:p>
          <a:p>
            <a:r>
              <a:rPr lang="ru-RU" dirty="0" smtClean="0"/>
              <a:t>«Тесты? Нет, не хватило времени…»</a:t>
            </a:r>
          </a:p>
          <a:p>
            <a:r>
              <a:rPr lang="ru-RU" dirty="0" smtClean="0"/>
              <a:t>Гарантия работоспособности.</a:t>
            </a:r>
            <a:endParaRPr lang="ru-RU" dirty="0"/>
          </a:p>
          <a:p>
            <a:r>
              <a:rPr lang="ru-RU" dirty="0" smtClean="0"/>
              <a:t>Это весело!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503</Words>
  <Application>Microsoft Office PowerPoint</Application>
  <PresentationFormat>Экран (4:3)</PresentationFormat>
  <Paragraphs>128</Paragraphs>
  <Slides>30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ТЕСТИРОВАНИЕ</vt:lpstr>
      <vt:lpstr>Авто-тестирование</vt:lpstr>
      <vt:lpstr>Виды тестов</vt:lpstr>
      <vt:lpstr>Test Driven Development</vt:lpstr>
      <vt:lpstr>Не TDD</vt:lpstr>
      <vt:lpstr>TDD</vt:lpstr>
      <vt:lpstr>TDD</vt:lpstr>
      <vt:lpstr>В чем смысл?!?</vt:lpstr>
      <vt:lpstr>Презентация PowerPoint</vt:lpstr>
      <vt:lpstr>Test Framework Demo</vt:lpstr>
      <vt:lpstr>TDD-радикализм</vt:lpstr>
      <vt:lpstr>TDD — спорная техника</vt:lpstr>
      <vt:lpstr>TDD — спорная техника</vt:lpstr>
      <vt:lpstr>TDD — спорная техника</vt:lpstr>
      <vt:lpstr>Абсолютный минимум</vt:lpstr>
      <vt:lpstr>TDD: Анатомия теста</vt:lpstr>
      <vt:lpstr>AAA Demo</vt:lpstr>
      <vt:lpstr>Задачки</vt:lpstr>
      <vt:lpstr>20 минут практики</vt:lpstr>
      <vt:lpstr>Как тестировать?</vt:lpstr>
      <vt:lpstr>Как тестировать?</vt:lpstr>
      <vt:lpstr>Design for Testability</vt:lpstr>
      <vt:lpstr>Вопросы?</vt:lpstr>
      <vt:lpstr>Бонус!</vt:lpstr>
      <vt:lpstr>Интеллектуальные задачи</vt:lpstr>
      <vt:lpstr>Интеллектуальные задачи. Пример</vt:lpstr>
      <vt:lpstr>А решена ли задача?</vt:lpstr>
      <vt:lpstr>Тестовая база</vt:lpstr>
      <vt:lpstr>Интеллектуальные задачи. Что такое качество?</vt:lpstr>
      <vt:lpstr>Настройка алгоритма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37</cp:revision>
  <dcterms:created xsi:type="dcterms:W3CDTF">2013-06-28T10:07:11Z</dcterms:created>
  <dcterms:modified xsi:type="dcterms:W3CDTF">2013-11-13T19:09:14Z</dcterms:modified>
</cp:coreProperties>
</file>