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51"/>
  </p:notesMasterIdLst>
  <p:sldIdLst>
    <p:sldId id="368" r:id="rId2"/>
    <p:sldId id="366" r:id="rId3"/>
    <p:sldId id="360" r:id="rId4"/>
    <p:sldId id="369" r:id="rId5"/>
    <p:sldId id="370" r:id="rId6"/>
    <p:sldId id="361" r:id="rId7"/>
    <p:sldId id="409" r:id="rId8"/>
    <p:sldId id="408" r:id="rId9"/>
    <p:sldId id="363" r:id="rId10"/>
    <p:sldId id="410" r:id="rId11"/>
    <p:sldId id="396" r:id="rId12"/>
    <p:sldId id="397" r:id="rId13"/>
    <p:sldId id="398" r:id="rId14"/>
    <p:sldId id="400" r:id="rId15"/>
    <p:sldId id="401" r:id="rId16"/>
    <p:sldId id="412" r:id="rId17"/>
    <p:sldId id="413" r:id="rId18"/>
    <p:sldId id="414" r:id="rId19"/>
    <p:sldId id="411" r:id="rId20"/>
    <p:sldId id="407" r:id="rId21"/>
    <p:sldId id="403" r:id="rId22"/>
    <p:sldId id="406" r:id="rId23"/>
    <p:sldId id="362" r:id="rId24"/>
    <p:sldId id="371" r:id="rId25"/>
    <p:sldId id="373" r:id="rId26"/>
    <p:sldId id="374" r:id="rId27"/>
    <p:sldId id="392" r:id="rId28"/>
    <p:sldId id="307" r:id="rId29"/>
    <p:sldId id="394" r:id="rId30"/>
    <p:sldId id="300" r:id="rId31"/>
    <p:sldId id="338" r:id="rId32"/>
    <p:sldId id="375" r:id="rId33"/>
    <p:sldId id="308" r:id="rId34"/>
    <p:sldId id="304" r:id="rId35"/>
    <p:sldId id="309" r:id="rId36"/>
    <p:sldId id="395" r:id="rId37"/>
    <p:sldId id="376" r:id="rId38"/>
    <p:sldId id="378" r:id="rId39"/>
    <p:sldId id="379" r:id="rId40"/>
    <p:sldId id="380" r:id="rId41"/>
    <p:sldId id="384" r:id="rId42"/>
    <p:sldId id="383" r:id="rId43"/>
    <p:sldId id="386" r:id="rId44"/>
    <p:sldId id="388" r:id="rId45"/>
    <p:sldId id="387" r:id="rId46"/>
    <p:sldId id="393" r:id="rId47"/>
    <p:sldId id="389" r:id="rId48"/>
    <p:sldId id="390" r:id="rId49"/>
    <p:sldId id="391" r:id="rId5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120" autoAdjust="0"/>
    <p:restoredTop sz="90088" autoAdjust="0"/>
  </p:normalViewPr>
  <p:slideViewPr>
    <p:cSldViewPr>
      <p:cViewPr varScale="1">
        <p:scale>
          <a:sx n="96" d="100"/>
          <a:sy n="96" d="100"/>
        </p:scale>
        <p:origin x="331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18.11.2015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285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604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185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099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Много</a:t>
            </a:r>
            <a:r>
              <a:rPr lang="ru-RU" baseline="0" dirty="0" smtClean="0"/>
              <a:t> </a:t>
            </a:r>
            <a:r>
              <a:rPr lang="en-US" baseline="0" dirty="0" smtClean="0"/>
              <a:t>Assert-</a:t>
            </a:r>
            <a:r>
              <a:rPr lang="ru-RU" baseline="0" dirty="0" err="1" smtClean="0"/>
              <a:t>ов</a:t>
            </a:r>
            <a:r>
              <a:rPr lang="ru-RU" baseline="0" dirty="0" smtClean="0"/>
              <a:t> — плохо. Непонятно, что проверяет тест.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478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4EE84575-FB5A-4E66-BE13-24D1E32BFF31}" type="slidenum">
              <a:rPr lang="en-US" altLang="ru-RU">
                <a:latin typeface="Arial" panose="020B0604020202020204" pitchFamily="34" charset="0"/>
              </a:rPr>
              <a:pPr eaLnBrk="1" hangingPunct="1"/>
              <a:t>48</a:t>
            </a:fld>
            <a:endParaRPr lang="en-US" altLang="ru-RU">
              <a:latin typeface="Arial" panose="020B060402020202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624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9EBFE6F2-0560-4196-B770-1A7881528D98}" type="slidenum">
              <a:rPr lang="en-US" altLang="ru-RU">
                <a:latin typeface="Arial" panose="020B0604020202020204" pitchFamily="34" charset="0"/>
              </a:rPr>
              <a:pPr eaLnBrk="1" hangingPunct="1"/>
              <a:t>49</a:t>
            </a:fld>
            <a:endParaRPr lang="en-US" altLang="ru-RU">
              <a:latin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810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18.11.2015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76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18.11.2015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06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18.11.2015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65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18.11.2015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1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18.11.2015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8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18.11.2015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9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18.11.2015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52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18.11.2015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12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18.11.2015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61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18.11.2015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36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18.11.2015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79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5A9E-355E-4F5A-82F5-195339D13266}" type="datetimeFigureOut">
              <a:rPr lang="ru-RU" smtClean="0"/>
              <a:t>18.11.2015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92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rgbClr val="027E17"/>
          </a:solidFill>
          <a:latin typeface="Candara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pe@kontur.r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ntur-kampus-2015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rsdn.ru/article/csharp/Csharp3_Linq.x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ulearn.azurewebsites.net/Course/Linq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james-carr.org/2006/11/03/tdd-anti-patterns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1Dwre5P" TargetMode="External"/><Relationship Id="rId2" Type="http://schemas.openxmlformats.org/officeDocument/2006/relationships/hyperlink" Target="http://cleancodegame.github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it.ly/1CL8XT8" TargetMode="External"/><Relationship Id="rId4" Type="http://schemas.openxmlformats.org/officeDocument/2006/relationships/hyperlink" Target="http://slidesha.re/1DTGjwg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sr-waypoint.net/en-us/groups/ese/nagappan_tdd.pdf" TargetMode="External"/><Relationship Id="rId2" Type="http://schemas.openxmlformats.org/officeDocument/2006/relationships/hyperlink" Target="http://collaboration.csc.ncsu.edu/laurie/Papers/Unit_testing_cameraReady.pdf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stevensanderson.com/2009/08/24/writing-great-unit-tests-best-and-worst-practises/" TargetMode="External"/><Relationship Id="rId2" Type="http://schemas.openxmlformats.org/officeDocument/2006/relationships/hyperlink" Target="http://artofunittesting.com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kontur.ru/Files/Modules/EducationEvent/43_m.png?t=144524408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" y="1998"/>
            <a:ext cx="9126190" cy="270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039095"/>
            <a:ext cx="7772400" cy="1470025"/>
          </a:xfrm>
        </p:spPr>
        <p:txBody>
          <a:bodyPr>
            <a:normAutofit/>
          </a:bodyPr>
          <a:lstStyle/>
          <a:p>
            <a:r>
              <a:rPr lang="en-US" sz="8000" dirty="0" smtClean="0"/>
              <a:t>Clean Code</a:t>
            </a:r>
            <a:endParaRPr lang="ru-RU" sz="8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772744"/>
            <a:ext cx="6400800" cy="1752600"/>
          </a:xfrm>
        </p:spPr>
        <p:txBody>
          <a:bodyPr/>
          <a:lstStyle/>
          <a:p>
            <a:r>
              <a:rPr lang="ru-RU" dirty="0" smtClean="0"/>
              <a:t>Павел Егоров</a:t>
            </a:r>
          </a:p>
          <a:p>
            <a:r>
              <a:rPr lang="en-US" dirty="0" smtClean="0">
                <a:hlinkClick r:id="rId4"/>
              </a:rPr>
              <a:t>pe@kontur.ru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@</a:t>
            </a:r>
            <a:r>
              <a:rPr lang="en-US" dirty="0" err="1" smtClean="0"/>
              <a:t>xoposhiy</a:t>
            </a:r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39552" y="601667"/>
            <a:ext cx="374441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027E17"/>
                </a:solidFill>
                <a:latin typeface="Candara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algn="l"/>
            <a:r>
              <a:rPr lang="ru-RU" sz="8000" dirty="0" smtClean="0">
                <a:solidFill>
                  <a:schemeClr val="bg1"/>
                </a:solidFill>
              </a:rPr>
              <a:t>Кампус</a:t>
            </a:r>
            <a:endParaRPr lang="ru-RU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2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Integrated Queries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79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154"/>
          </a:xfrm>
        </p:spPr>
        <p:txBody>
          <a:bodyPr>
            <a:normAutofit/>
          </a:bodyPr>
          <a:lstStyle/>
          <a:p>
            <a:r>
              <a:rPr lang="ru-RU" dirty="0" smtClean="0"/>
              <a:t>Важные </a:t>
            </a:r>
            <a:r>
              <a:rPr lang="ru-RU" dirty="0" err="1" smtClean="0"/>
              <a:t>фичи</a:t>
            </a:r>
            <a:r>
              <a:rPr lang="ru-RU" dirty="0" smtClean="0"/>
              <a:t> </a:t>
            </a:r>
            <a:r>
              <a:rPr lang="en-US" dirty="0" smtClean="0"/>
              <a:t>C#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06531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IEnumerable</a:t>
            </a:r>
            <a:r>
              <a:rPr lang="en-US" dirty="0" smtClean="0"/>
              <a:t>&lt;T&gt;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Extension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yield return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Лямбды</a:t>
            </a:r>
            <a:br>
              <a:rPr lang="ru-RU" dirty="0" smtClean="0"/>
            </a:b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TArg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TRes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 f = 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TArg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a) =&gt;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a.GetRes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Action&lt;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TArg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 write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(a);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908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Для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en-US" sz="2400" dirty="0"/>
              <a:t> </a:t>
            </a:r>
            <a:r>
              <a:rPr lang="ru-RU" sz="2400" dirty="0" smtClean="0"/>
              <a:t>есть несколько полезных методов расширения, активно использующих </a:t>
            </a:r>
            <a:r>
              <a:rPr lang="en-US" sz="2400" dirty="0" smtClean="0"/>
              <a:t>yield return</a:t>
            </a:r>
            <a:r>
              <a:rPr lang="ru-RU" sz="2400" dirty="0" smtClean="0"/>
              <a:t> и лямбды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Это и есть </a:t>
            </a:r>
            <a:r>
              <a:rPr lang="en-US" sz="2400" dirty="0" smtClean="0"/>
              <a:t>LINQ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1676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list.Where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=&gt; x%2 == 0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800" dirty="0" smtClean="0"/>
              <a:t>// </a:t>
            </a:r>
            <a:r>
              <a:rPr lang="ru-RU" sz="2800" dirty="0"/>
              <a:t>выбрать все </a:t>
            </a:r>
            <a:r>
              <a:rPr lang="ru-RU" sz="2800" dirty="0" smtClean="0"/>
              <a:t>четные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list.Select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 =&gt;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x+1)</a:t>
            </a:r>
            <a:r>
              <a:rPr lang="en-US" sz="2800" dirty="0" smtClean="0"/>
              <a:t> </a:t>
            </a:r>
            <a:r>
              <a:rPr lang="ru-RU" sz="2800" dirty="0" smtClean="0"/>
              <a:t> 	</a:t>
            </a:r>
            <a:r>
              <a:rPr lang="en-US" sz="2800" dirty="0" smtClean="0"/>
              <a:t>//</a:t>
            </a:r>
            <a:r>
              <a:rPr lang="ru-RU" sz="2800" dirty="0" smtClean="0"/>
              <a:t> +1 ко всем</a:t>
            </a:r>
            <a:endParaRPr lang="en-US" sz="2800" dirty="0" smtClean="0"/>
          </a:p>
          <a:p>
            <a:pPr marL="0" indent="0">
              <a:buNone/>
            </a:pPr>
            <a:endParaRPr lang="en-US" sz="2400" dirty="0" smtClean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ReadAllLines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"input.txt"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SelectMany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 =&gt;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line.Split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 '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ToArray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7472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words =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.ReadLines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"input.txt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.Select(line =&gt;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line.Split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‘ ’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.Select(line =&gt;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{name = line[0], value = line[1]});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//</a:t>
            </a:r>
            <a:r>
              <a:rPr lang="ru-RU" sz="2400" dirty="0" smtClean="0"/>
              <a:t> </a:t>
            </a:r>
            <a:r>
              <a:rPr lang="ru-RU" sz="2400" dirty="0" err="1" smtClean="0"/>
              <a:t>Распарсить</a:t>
            </a:r>
            <a:r>
              <a:rPr lang="ru-RU" sz="2400" dirty="0" smtClean="0"/>
              <a:t> файл в формате ключ-значение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//</a:t>
            </a:r>
            <a:r>
              <a:rPr lang="ru-RU" sz="2400" dirty="0" smtClean="0"/>
              <a:t> Ленивость!</a:t>
            </a:r>
          </a:p>
        </p:txBody>
      </p:sp>
    </p:spTree>
    <p:extLst>
      <p:ext uri="{BB962C8B-B14F-4D97-AF65-F5344CB8AC3E}">
        <p14:creationId xmlns:p14="http://schemas.microsoft.com/office/powerpoint/2010/main" val="87597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points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.ReadLines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"input.txt"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.Select(line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line.Split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(' ')</a:t>
            </a:r>
            <a:b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		.Select(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int.Parse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b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		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ToList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.Select(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Tuple.Create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[0],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[1]));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41865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67333"/>
            <a:ext cx="843528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nLinesWithDigit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.ReadLines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"input.txt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.Count(line =&gt;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line.Any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char.IsDigit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minValue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.ReadLines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"input.txt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.Select(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int.Parse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.Min();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63894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67333"/>
            <a:ext cx="843528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.ReadLines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"input.txt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.Select(line =&gt;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line.Split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(' '))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ToDictionary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(p =&gt; p[0], p =&gt; p[1])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"first"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"second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lookup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.ReadLines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"input.txt"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.Select(line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line.Split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(' '))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ToLookup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(p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=&gt; p[0], p =&gt; p[1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lookup[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first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].Contains(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"second"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65826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67333"/>
            <a:ext cx="843528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groups =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.ReadLines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"input.txt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GroupBy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 =&gt; line[0]).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ToList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groups[0]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groups[0].Key ==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'c'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071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frequencies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.ReadLines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"input.txt"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SelectMany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Regex.Split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@"\W"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GroupBy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(word =&gt; word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ToDictionary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group =&gt;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group.Key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group =&gt;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group.Count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  <a:endParaRPr lang="ru-RU" sz="28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en-US" sz="2400" dirty="0" smtClean="0"/>
              <a:t>//</a:t>
            </a:r>
            <a:r>
              <a:rPr lang="ru-RU" sz="2400" dirty="0" smtClean="0"/>
              <a:t> Частотный словарь текста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38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Организационное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github.com/kontur-kampus-2015</a:t>
            </a:r>
            <a:r>
              <a:rPr lang="en-US" sz="2800" dirty="0" smtClean="0"/>
              <a:t>  </a:t>
            </a:r>
            <a:endParaRPr lang="ru-RU" sz="2800" dirty="0" smtClean="0"/>
          </a:p>
          <a:p>
            <a:r>
              <a:rPr lang="ru-RU" sz="2800" dirty="0" smtClean="0"/>
              <a:t>Работа в парах</a:t>
            </a:r>
          </a:p>
          <a:p>
            <a:r>
              <a:rPr lang="ru-RU" sz="2800" dirty="0" smtClean="0"/>
              <a:t>Чай-плюшки</a:t>
            </a:r>
          </a:p>
          <a:p>
            <a:endParaRPr lang="en-US" sz="2800" dirty="0"/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6145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Экстремально удобный язык для манипулирования </a:t>
            </a:r>
            <a:r>
              <a:rPr lang="ru-RU" dirty="0" smtClean="0"/>
              <a:t>данными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Возня </a:t>
            </a:r>
            <a:r>
              <a:rPr lang="ru-RU" dirty="0"/>
              <a:t>с индексами в </a:t>
            </a:r>
            <a:r>
              <a:rPr lang="ru-RU" dirty="0" smtClean="0"/>
              <a:t>прошлом!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Циклы </a:t>
            </a:r>
            <a:r>
              <a:rPr lang="ru-RU" dirty="0"/>
              <a:t>— слишком низкоуровневая </a:t>
            </a:r>
            <a:r>
              <a:rPr lang="ru-RU" dirty="0" smtClean="0"/>
              <a:t>штука</a:t>
            </a:r>
            <a:r>
              <a:rPr lang="ru-RU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77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осваивать?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3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using</a:t>
            </a:r>
            <a:r>
              <a:rPr lang="en-US" dirty="0" smtClean="0"/>
              <a:t> </a:t>
            </a:r>
            <a:r>
              <a:rPr lang="en-US" dirty="0" err="1" smtClean="0"/>
              <a:t>System.Linq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>
                <a:hlinkClick r:id="rId2"/>
              </a:rPr>
              <a:t>Статья на </a:t>
            </a:r>
            <a:r>
              <a:rPr lang="en-US" dirty="0" smtClean="0">
                <a:hlinkClick r:id="rId2"/>
              </a:rPr>
              <a:t>RSDN </a:t>
            </a:r>
            <a:r>
              <a:rPr lang="ru-RU" dirty="0" smtClean="0">
                <a:hlinkClick r:id="rId2"/>
              </a:rPr>
              <a:t>«</a:t>
            </a:r>
            <a:r>
              <a:rPr lang="en-US" dirty="0" smtClean="0">
                <a:hlinkClick r:id="rId2"/>
              </a:rPr>
              <a:t>C</a:t>
            </a:r>
            <a:r>
              <a:rPr lang="en-US" dirty="0">
                <a:hlinkClick r:id="rId2"/>
              </a:rPr>
              <a:t># 3.0 </a:t>
            </a:r>
            <a:r>
              <a:rPr lang="ru-RU" dirty="0">
                <a:hlinkClick r:id="rId2"/>
              </a:rPr>
              <a:t>и </a:t>
            </a:r>
            <a:r>
              <a:rPr lang="en-US" dirty="0" smtClean="0">
                <a:hlinkClick r:id="rId2"/>
              </a:rPr>
              <a:t>LINQ</a:t>
            </a:r>
            <a:r>
              <a:rPr lang="ru-RU" dirty="0" smtClean="0">
                <a:hlinkClick r:id="rId2"/>
              </a:rPr>
              <a:t>»</a:t>
            </a:r>
            <a:r>
              <a:rPr lang="ru-RU" dirty="0" smtClean="0"/>
              <a:t> (</a:t>
            </a:r>
            <a:r>
              <a:rPr lang="en-US" dirty="0" err="1" smtClean="0"/>
              <a:t>ru</a:t>
            </a:r>
            <a:r>
              <a:rPr lang="en-US" dirty="0" smtClean="0"/>
              <a:t>)</a:t>
            </a:r>
            <a:r>
              <a:rPr lang="ru-RU" b="1" dirty="0" smtClean="0"/>
              <a:t> </a:t>
            </a:r>
            <a:endParaRPr lang="en-US" b="1" dirty="0"/>
          </a:p>
          <a:p>
            <a:pPr marL="0" indent="0">
              <a:buNone/>
            </a:pPr>
            <a:r>
              <a:rPr lang="ru-RU" dirty="0" smtClean="0"/>
              <a:t>По аналогии с </a:t>
            </a:r>
            <a:r>
              <a:rPr lang="en-US" dirty="0" smtClean="0"/>
              <a:t>SQL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1"/>
          <a:stretch/>
        </p:blipFill>
        <p:spPr bwMode="auto">
          <a:xfrm>
            <a:off x="601838" y="1844824"/>
            <a:ext cx="7066506" cy="2729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11960" y="2564904"/>
            <a:ext cx="26340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Ctrl + Space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23039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осваивать?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Онлайн практикум по </a:t>
            </a:r>
            <a:r>
              <a:rPr lang="ru-RU" dirty="0"/>
              <a:t>языку запросов LINQ</a:t>
            </a:r>
            <a:br>
              <a:rPr lang="ru-RU" dirty="0"/>
            </a:b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ulearn.azurewebsites.net/Course/Linq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047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273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NUnit</a:t>
            </a:r>
            <a:r>
              <a:rPr lang="en-US" dirty="0" smtClean="0"/>
              <a:t> demo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63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Challenge</a:t>
            </a:r>
            <a:r>
              <a:rPr lang="ru-RU" smtClean="0"/>
              <a:t>! </a:t>
            </a:r>
            <a:r>
              <a:rPr lang="en-US" dirty="0" smtClean="0"/>
              <a:t>(30 </a:t>
            </a:r>
            <a:r>
              <a:rPr lang="ru-RU" dirty="0" smtClean="0"/>
              <a:t>мин)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 проекте </a:t>
            </a:r>
            <a:r>
              <a:rPr lang="en-US" b="1" dirty="0" smtClean="0"/>
              <a:t>Challenge </a:t>
            </a:r>
            <a:r>
              <a:rPr lang="ru-RU" dirty="0" smtClean="0"/>
              <a:t>в файле </a:t>
            </a:r>
            <a:r>
              <a:rPr lang="en-US" dirty="0" err="1" smtClean="0"/>
              <a:t>WordsStatistics_Tests</a:t>
            </a:r>
            <a:r>
              <a:rPr lang="ru-RU" dirty="0" smtClean="0"/>
              <a:t> напишите тесты:</a:t>
            </a:r>
          </a:p>
          <a:p>
            <a:pPr marL="857250" lvl="1" indent="-457200">
              <a:buAutoNum type="arabicPeriod"/>
            </a:pPr>
            <a:r>
              <a:rPr lang="en-US" b="1" dirty="0" err="1" smtClean="0"/>
              <a:t>WordsStatistics_CorrectImplementation</a:t>
            </a:r>
            <a:r>
              <a:rPr lang="ru-RU" dirty="0" smtClean="0"/>
              <a:t> </a:t>
            </a:r>
            <a:r>
              <a:rPr lang="ru-RU" dirty="0"/>
              <a:t>— должен проходить все тесты.</a:t>
            </a:r>
          </a:p>
          <a:p>
            <a:pPr marL="857250" lvl="1" indent="-457200">
              <a:buAutoNum type="arabicPeriod"/>
            </a:pPr>
            <a:r>
              <a:rPr lang="en-US" b="1" dirty="0" err="1"/>
              <a:t>WordStatisticsN</a:t>
            </a:r>
            <a:r>
              <a:rPr lang="en-US" dirty="0"/>
              <a:t> — </a:t>
            </a:r>
            <a:r>
              <a:rPr lang="ru-RU" dirty="0"/>
              <a:t>некорректные реализации. Должны падать хотя бы на одном тесте</a:t>
            </a:r>
            <a:r>
              <a:rPr lang="ru-RU" dirty="0" smtClean="0"/>
              <a:t>.</a:t>
            </a:r>
          </a:p>
          <a:p>
            <a:r>
              <a:rPr lang="ru-RU" dirty="0" smtClean="0"/>
              <a:t>Запускайте по </a:t>
            </a:r>
            <a:r>
              <a:rPr lang="en-US" dirty="0" smtClean="0"/>
              <a:t>Ctrl+F5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Отлаживайте конкретный тест, запуская в </a:t>
            </a:r>
            <a:r>
              <a:rPr lang="en-US" dirty="0" smtClean="0"/>
              <a:t>VS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Не открывайте файл </a:t>
            </a:r>
            <a:r>
              <a:rPr lang="en-US" dirty="0" err="1" smtClean="0"/>
              <a:t>DoNotOpen</a:t>
            </a:r>
            <a:r>
              <a:rPr lang="ru-RU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419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Открываем </a:t>
            </a:r>
            <a:r>
              <a:rPr lang="en-US" dirty="0" err="1" smtClean="0"/>
              <a:t>DoNotOpen</a:t>
            </a:r>
            <a:r>
              <a:rPr lang="en-US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134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desktopwallpapers.org.ua/images/201111/desktopwallpapers.org.ua_95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0648" y="1488"/>
            <a:ext cx="11014234" cy="6883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06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Антипаттерн</a:t>
            </a:r>
            <a:r>
              <a:rPr lang="ru-RU" dirty="0" err="1"/>
              <a:t>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Hero</a:t>
            </a:r>
            <a:endParaRPr lang="ru-RU" dirty="0" smtClean="0"/>
          </a:p>
          <a:p>
            <a:r>
              <a:rPr lang="en-US" dirty="0" smtClean="0"/>
              <a:t>Loudmouth</a:t>
            </a:r>
            <a:endParaRPr lang="ru-RU" dirty="0"/>
          </a:p>
          <a:p>
            <a:r>
              <a:rPr lang="en-US" dirty="0" smtClean="0"/>
              <a:t>Free Ride</a:t>
            </a:r>
            <a:endParaRPr lang="ru-RU" dirty="0" smtClean="0"/>
          </a:p>
          <a:p>
            <a:r>
              <a:rPr lang="en-US" dirty="0" smtClean="0"/>
              <a:t>Over</a:t>
            </a:r>
            <a:r>
              <a:rPr lang="ru-RU" dirty="0" smtClean="0"/>
              <a:t> </a:t>
            </a:r>
            <a:r>
              <a:rPr lang="en-US" dirty="0" smtClean="0"/>
              <a:t>specification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http://blog.james-carr.org/2006/11/03/tdd-anti-patterns</a:t>
            </a:r>
            <a:r>
              <a:rPr lang="en-US" sz="2400" dirty="0" smtClean="0">
                <a:hlinkClick r:id="rId2"/>
              </a:rPr>
              <a:t>/</a:t>
            </a:r>
            <a:r>
              <a:rPr lang="en-US" sz="2400" dirty="0" smtClean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9172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3 свойства хороших тестов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Простота поддержки</a:t>
            </a:r>
          </a:p>
          <a:p>
            <a:r>
              <a:rPr lang="ru-RU" dirty="0" smtClean="0"/>
              <a:t>Читаемость</a:t>
            </a:r>
          </a:p>
          <a:p>
            <a:r>
              <a:rPr lang="ru-RU" dirty="0" smtClean="0"/>
              <a:t>Доверие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218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Clean Code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>
                <a:hlinkClick r:id="rId2"/>
              </a:rPr>
              <a:t>http://</a:t>
            </a:r>
            <a:r>
              <a:rPr lang="en-US" b="1" u="sng" dirty="0" smtClean="0">
                <a:hlinkClick r:id="rId2"/>
              </a:rPr>
              <a:t>cleancodegame.github.io</a:t>
            </a:r>
            <a:endParaRPr lang="ru-RU" b="1" u="sng" dirty="0" smtClean="0"/>
          </a:p>
          <a:p>
            <a:r>
              <a:rPr lang="ru-RU" u="sng" dirty="0" smtClean="0">
                <a:hlinkClick r:id="rId3"/>
              </a:rPr>
              <a:t>"</a:t>
            </a:r>
            <a:r>
              <a:rPr lang="ru-RU" u="sng" dirty="0">
                <a:hlinkClick r:id="rId3"/>
              </a:rPr>
              <a:t>Чистый код" Роберта Мартина</a:t>
            </a:r>
            <a:r>
              <a:rPr lang="ru-RU" dirty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или её </a:t>
            </a:r>
            <a:r>
              <a:rPr lang="ru-RU" u="sng" dirty="0" smtClean="0">
                <a:hlinkClick r:id="rId4"/>
              </a:rPr>
              <a:t>краткий конспект</a:t>
            </a:r>
            <a:endParaRPr lang="ru-RU" dirty="0"/>
          </a:p>
          <a:p>
            <a:r>
              <a:rPr lang="ru-RU" dirty="0" smtClean="0">
                <a:hlinkClick r:id="rId5"/>
              </a:rPr>
              <a:t>Онлайн практикум</a:t>
            </a:r>
            <a:r>
              <a:rPr lang="ru-RU" dirty="0" smtClean="0"/>
              <a:t> по языку запросов LINQ</a:t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51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Паттерн </a:t>
            </a:r>
            <a:r>
              <a:rPr lang="en-US" dirty="0" smtClean="0"/>
              <a:t>AAA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Arrange</a:t>
            </a:r>
            <a:r>
              <a:rPr lang="ru-RU" dirty="0" smtClean="0"/>
              <a:t> — </a:t>
            </a:r>
            <a:r>
              <a:rPr lang="en-US" dirty="0" smtClean="0"/>
              <a:t>Act</a:t>
            </a:r>
            <a:r>
              <a:rPr lang="ru-RU" dirty="0" smtClean="0"/>
              <a:t> — </a:t>
            </a:r>
            <a:r>
              <a:rPr lang="en-US" dirty="0" smtClean="0"/>
              <a:t>Assert</a:t>
            </a:r>
            <a:endParaRPr lang="ru-RU" dirty="0" smtClean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57200" y="2708920"/>
            <a:ext cx="8229600" cy="3417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6600" dirty="0" smtClean="0"/>
              <a:t>Demo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40081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Parametrized tests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4172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 smtClean="0"/>
              <a:t>Demo</a:t>
            </a:r>
            <a:endParaRPr lang="ru-RU" sz="6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63688" y="1124744"/>
            <a:ext cx="30562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они же </a:t>
            </a:r>
            <a:r>
              <a:rPr lang="en-US" sz="2800" dirty="0"/>
              <a:t>Data </a:t>
            </a:r>
            <a:r>
              <a:rPr lang="en-US" sz="2800" dirty="0" smtClean="0"/>
              <a:t>Driven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9504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666530"/>
          </a:xfrm>
        </p:spPr>
        <p:txBody>
          <a:bodyPr>
            <a:normAutofit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Имена </a:t>
            </a:r>
            <a:br>
              <a:rPr lang="ru-RU" dirty="0" smtClean="0"/>
            </a:br>
            <a:r>
              <a:rPr lang="ru-RU" sz="4400" dirty="0" smtClean="0">
                <a:solidFill>
                  <a:schemeClr val="tx1"/>
                </a:solidFill>
              </a:rPr>
              <a:t>— </a:t>
            </a:r>
            <a:r>
              <a:rPr lang="ru-RU" sz="4400" b="0" dirty="0" smtClean="0">
                <a:solidFill>
                  <a:schemeClr val="tx1"/>
                </a:solidFill>
              </a:rPr>
              <a:t>то что превращает тесты </a:t>
            </a:r>
            <a:br>
              <a:rPr lang="ru-RU" sz="4400" b="0" dirty="0" smtClean="0">
                <a:solidFill>
                  <a:schemeClr val="tx1"/>
                </a:solidFill>
              </a:rPr>
            </a:br>
            <a:r>
              <a:rPr lang="ru-RU" sz="4400" b="0" dirty="0" smtClean="0">
                <a:solidFill>
                  <a:schemeClr val="tx1"/>
                </a:solidFill>
              </a:rPr>
              <a:t>в исполняемую спецификацию</a:t>
            </a:r>
            <a:endParaRPr lang="ru-RU" sz="4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05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Спецификация на супермена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Superman_should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[Test]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public void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save_kitten_from_tree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…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superman.Act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Assert.IsTrue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kitten.IsSaved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[Test]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public void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wear_redBlue_suit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…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…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81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Имя теста как спецификация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Что должно быть в имени</a:t>
            </a:r>
            <a:r>
              <a:rPr lang="en-US" dirty="0" smtClean="0"/>
              <a:t> </a:t>
            </a:r>
            <a:r>
              <a:rPr lang="ru-RU" dirty="0" smtClean="0"/>
              <a:t>теста?</a:t>
            </a:r>
          </a:p>
          <a:p>
            <a:pPr marL="514350" indent="-514350">
              <a:buAutoNum type="arabicPeriod"/>
            </a:pPr>
            <a:r>
              <a:rPr lang="en-US" dirty="0" smtClean="0"/>
              <a:t>System under test (</a:t>
            </a:r>
            <a:r>
              <a:rPr lang="en-US" dirty="0" err="1" smtClean="0"/>
              <a:t>UnitOfWork</a:t>
            </a:r>
            <a:r>
              <a:rPr lang="en-US" dirty="0" smtClean="0"/>
              <a:t>)</a:t>
            </a:r>
          </a:p>
          <a:p>
            <a:pPr marL="514350" indent="-514350">
              <a:buAutoNum type="arabicPeriod"/>
            </a:pPr>
            <a:r>
              <a:rPr lang="en-US" dirty="0" smtClean="0"/>
              <a:t>Input/state description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Requirement to check</a:t>
            </a:r>
          </a:p>
        </p:txBody>
      </p:sp>
    </p:spTree>
    <p:extLst>
      <p:ext uri="{BB962C8B-B14F-4D97-AF65-F5344CB8AC3E}">
        <p14:creationId xmlns:p14="http://schemas.microsoft.com/office/powerpoint/2010/main" val="251543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Project Patterns</a:t>
            </a:r>
          </a:p>
          <a:p>
            <a:pPr marL="0" indent="0">
              <a:buNone/>
            </a:pPr>
            <a:r>
              <a:rPr lang="en-US" sz="2800" dirty="0"/>
              <a:t>	Specifications/</a:t>
            </a:r>
            <a:r>
              <a:rPr lang="en-US" sz="2800" dirty="0" err="1"/>
              <a:t>Stack_Specification.cs</a:t>
            </a:r>
            <a:r>
              <a:rPr lang="en-US" sz="2800" dirty="0" smtClean="0"/>
              <a:t>	Specifications/</a:t>
            </a:r>
            <a:r>
              <a:rPr lang="en-US" sz="2800" dirty="0" err="1" smtClean="0"/>
              <a:t>DoubleParse_should.cs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09756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про тесты?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323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Driven Development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69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42194"/>
          </a:xfrm>
        </p:spPr>
        <p:txBody>
          <a:bodyPr>
            <a:normAutofit/>
          </a:bodyPr>
          <a:lstStyle/>
          <a:p>
            <a:r>
              <a:rPr lang="ru-RU" dirty="0" smtClean="0"/>
              <a:t>Проблема разработчика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Сначала пишем рабочий код, </a:t>
            </a:r>
          </a:p>
          <a:p>
            <a:pPr marL="0" indent="0" algn="ctr">
              <a:buNone/>
            </a:pPr>
            <a:r>
              <a:rPr lang="ru-RU" dirty="0" smtClean="0"/>
              <a:t>а потом уже некогда писать тесты,</a:t>
            </a:r>
          </a:p>
          <a:p>
            <a:pPr marL="0" indent="0" algn="ctr">
              <a:buNone/>
            </a:pPr>
            <a:r>
              <a:rPr lang="ru-RU" dirty="0" smtClean="0"/>
              <a:t>да и желания тоже нет.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845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менеджера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Не успели в срок — слишком затянулось тестирование</a:t>
            </a:r>
            <a:br>
              <a:rPr lang="ru-RU" dirty="0" smtClean="0"/>
            </a:br>
            <a:r>
              <a:rPr lang="ru-RU" b="1" dirty="0"/>
              <a:t>Нет </a:t>
            </a:r>
            <a:r>
              <a:rPr lang="ru-RU" b="1" dirty="0" smtClean="0"/>
              <a:t>предсказуемости!</a:t>
            </a:r>
          </a:p>
          <a:p>
            <a:pPr marL="514350" indent="-514350">
              <a:buAutoNum type="arabicPeriod"/>
            </a:pPr>
            <a:r>
              <a:rPr lang="ru-RU" dirty="0" smtClean="0"/>
              <a:t>Выпустили, но потом пришлось откатывать из-за багов (</a:t>
            </a:r>
            <a:r>
              <a:rPr lang="ru-RU" dirty="0" err="1" smtClean="0"/>
              <a:t>Кинопоиск</a:t>
            </a:r>
            <a:r>
              <a:rPr lang="ru-RU" dirty="0" smtClean="0"/>
              <a:t>!)</a:t>
            </a:r>
            <a:r>
              <a:rPr lang="ru-RU" dirty="0"/>
              <a:t/>
            </a:r>
            <a:br>
              <a:rPr lang="ru-RU" dirty="0"/>
            </a:br>
            <a:r>
              <a:rPr lang="ru-RU" b="1" dirty="0" smtClean="0"/>
              <a:t>Нет качества!</a:t>
            </a:r>
          </a:p>
        </p:txBody>
      </p:sp>
    </p:spTree>
    <p:extLst>
      <p:ext uri="{BB962C8B-B14F-4D97-AF65-F5344CB8AC3E}">
        <p14:creationId xmlns:p14="http://schemas.microsoft.com/office/powerpoint/2010/main" val="369470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Гигиенический минимум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Аккуратное форматирование</a:t>
            </a:r>
          </a:p>
          <a:p>
            <a:r>
              <a:rPr lang="ru-RU" dirty="0" smtClean="0"/>
              <a:t>Соответствие принятому (в команде или </a:t>
            </a:r>
            <a:br>
              <a:rPr lang="ru-RU" dirty="0" smtClean="0"/>
            </a:br>
            <a:r>
              <a:rPr lang="ru-RU" dirty="0" smtClean="0"/>
              <a:t>в </a:t>
            </a:r>
            <a:r>
              <a:rPr lang="ru-RU" dirty="0" err="1" smtClean="0"/>
              <a:t>комьюнити</a:t>
            </a:r>
            <a:r>
              <a:rPr lang="ru-RU" dirty="0" smtClean="0"/>
              <a:t>) стилю оформления кода</a:t>
            </a:r>
          </a:p>
          <a:p>
            <a:r>
              <a:rPr lang="ru-RU" dirty="0" smtClean="0"/>
              <a:t>Понятные имена методов и переменных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46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mg3.wikia.nocookie.net/__cb20130929180036/glee/images/f/f0/Rainbow-wheel-backgrou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026570"/>
          </a:xfrm>
        </p:spPr>
        <p:txBody>
          <a:bodyPr>
            <a:normAutofit/>
          </a:bodyPr>
          <a:lstStyle/>
          <a:p>
            <a:r>
              <a:rPr lang="en-US" sz="23900" dirty="0" smtClean="0"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18900000" scaled="1"/>
                  <a:tileRect/>
                </a:gra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reflection blurRad="6350" stA="60000" endA="900" endPos="58000" dir="5400000" sy="-100000" algn="bl" rotWithShape="0"/>
                </a:effectLst>
              </a:rPr>
              <a:t>TDD</a:t>
            </a:r>
            <a:endParaRPr lang="ru-RU" sz="11500" dirty="0"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8900000" scaled="1"/>
                <a:tileRect/>
              </a:gra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reflection blurRad="6350" stA="60000" endA="900" endPos="58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229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852" y="254409"/>
            <a:ext cx="8229600" cy="1143000"/>
          </a:xfrm>
        </p:spPr>
        <p:txBody>
          <a:bodyPr/>
          <a:lstStyle/>
          <a:p>
            <a:r>
              <a:rPr lang="ru-RU" dirty="0" smtClean="0"/>
              <a:t>Цикл </a:t>
            </a:r>
            <a:r>
              <a:rPr lang="en-US" dirty="0" smtClean="0"/>
              <a:t>TDD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6876256" y="2636912"/>
            <a:ext cx="1656184" cy="165618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3059832" y="2636912"/>
            <a:ext cx="1656184" cy="165618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Скругленная соединительная линия 7"/>
          <p:cNvCxnSpPr>
            <a:stCxn id="5" idx="7"/>
            <a:endCxn id="4" idx="1"/>
          </p:cNvCxnSpPr>
          <p:nvPr/>
        </p:nvCxnSpPr>
        <p:spPr>
          <a:xfrm rot="5400000" flipH="1" flipV="1">
            <a:off x="5796136" y="1556792"/>
            <a:ext cx="12700" cy="2645326"/>
          </a:xfrm>
          <a:prstGeom prst="curvedConnector3">
            <a:avLst>
              <a:gd name="adj1" fmla="val 3709787"/>
            </a:avLst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Скругленная соединительная линия 11"/>
          <p:cNvCxnSpPr>
            <a:stCxn id="4" idx="3"/>
            <a:endCxn id="5" idx="5"/>
          </p:cNvCxnSpPr>
          <p:nvPr/>
        </p:nvCxnSpPr>
        <p:spPr>
          <a:xfrm rot="5400000">
            <a:off x="5796136" y="2727890"/>
            <a:ext cx="12700" cy="2645326"/>
          </a:xfrm>
          <a:prstGeom prst="curvedConnector3">
            <a:avLst>
              <a:gd name="adj1" fmla="val 3709787"/>
            </a:avLst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62963" y="1704449"/>
            <a:ext cx="2271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1. Write Test</a:t>
            </a:r>
            <a:endParaRPr lang="ru-RU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3857979" y="4578849"/>
            <a:ext cx="4294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2. Write Implementation</a:t>
            </a:r>
            <a:endParaRPr lang="ru-RU" sz="3200" dirty="0"/>
          </a:p>
        </p:txBody>
      </p:sp>
      <p:cxnSp>
        <p:nvCxnSpPr>
          <p:cNvPr id="17" name="Скругленная соединительная линия 16"/>
          <p:cNvCxnSpPr>
            <a:stCxn id="5" idx="3"/>
            <a:endCxn id="5" idx="1"/>
          </p:cNvCxnSpPr>
          <p:nvPr/>
        </p:nvCxnSpPr>
        <p:spPr>
          <a:xfrm rot="5400000" flipH="1">
            <a:off x="2716826" y="3465004"/>
            <a:ext cx="1171098" cy="12700"/>
          </a:xfrm>
          <a:prstGeom prst="curvedConnector5">
            <a:avLst>
              <a:gd name="adj1" fmla="val -19520"/>
              <a:gd name="adj2" fmla="val 12931031"/>
              <a:gd name="adj3" fmla="val 119520"/>
            </a:avLst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3528" y="3178966"/>
            <a:ext cx="249093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/>
              <a:t>3. Refactoring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64683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Начинайте с теста</a:t>
            </a:r>
          </a:p>
          <a:p>
            <a:r>
              <a:rPr lang="ru-RU" dirty="0" smtClean="0"/>
              <a:t>Двигайтесь маленькими шажками</a:t>
            </a:r>
          </a:p>
          <a:p>
            <a:pPr lvl="1"/>
            <a:r>
              <a:rPr lang="ru-RU" dirty="0" smtClean="0"/>
              <a:t>Добавьте простейший красный тест</a:t>
            </a:r>
          </a:p>
          <a:p>
            <a:pPr lvl="1"/>
            <a:r>
              <a:rPr lang="ru-RU" dirty="0" smtClean="0"/>
              <a:t>Добавьте простейший код, проходящий тест. Например, заглушку</a:t>
            </a:r>
            <a:endParaRPr lang="ru-RU" dirty="0"/>
          </a:p>
          <a:p>
            <a:r>
              <a:rPr lang="ru-RU" dirty="0" smtClean="0"/>
              <a:t>Один красный тест в каждый момент</a:t>
            </a:r>
          </a:p>
          <a:p>
            <a:r>
              <a:rPr lang="ru-RU" dirty="0" smtClean="0"/>
              <a:t>Планируйте </a:t>
            </a:r>
            <a:r>
              <a:rPr lang="ru-RU" dirty="0"/>
              <a:t>шажки </a:t>
            </a:r>
            <a:r>
              <a:rPr lang="ru-RU" dirty="0" smtClean="0"/>
              <a:t>наперед</a:t>
            </a:r>
          </a:p>
          <a:p>
            <a:r>
              <a:rPr lang="ru-RU" dirty="0" smtClean="0"/>
              <a:t>Не </a:t>
            </a:r>
            <a:r>
              <a:rPr lang="ru-RU" dirty="0"/>
              <a:t>забывайте про </a:t>
            </a:r>
            <a:r>
              <a:rPr lang="ru-RU" dirty="0" err="1" smtClean="0"/>
              <a:t>рефакторинг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568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+30% время разработки</a:t>
            </a:r>
            <a:br>
              <a:rPr lang="ru-RU" dirty="0" smtClean="0"/>
            </a:br>
            <a:r>
              <a:rPr lang="ru-RU" dirty="0" smtClean="0"/>
              <a:t>–70</a:t>
            </a:r>
            <a:r>
              <a:rPr lang="en-US" dirty="0" smtClean="0"/>
              <a:t>% </a:t>
            </a:r>
            <a:r>
              <a:rPr lang="ru-RU" dirty="0" smtClean="0"/>
              <a:t>багов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+ ощущение блага у девелоперов</a:t>
            </a:r>
          </a:p>
          <a:p>
            <a:pPr marL="0" indent="0">
              <a:buNone/>
            </a:pPr>
            <a:endParaRPr lang="ru-RU" sz="1800" dirty="0" smtClean="0">
              <a:hlinkClick r:id="rId2"/>
            </a:endParaRPr>
          </a:p>
          <a:p>
            <a:pPr marL="0" indent="0">
              <a:buNone/>
            </a:pPr>
            <a:endParaRPr lang="ru-RU" sz="1800" dirty="0" smtClean="0">
              <a:hlinkClick r:id="rId2"/>
            </a:endParaRPr>
          </a:p>
          <a:p>
            <a:pPr marL="0" indent="0">
              <a:buNone/>
            </a:pPr>
            <a:endParaRPr lang="ru-RU" sz="1800" dirty="0" smtClean="0">
              <a:hlinkClick r:id="rId2"/>
            </a:endParaRPr>
          </a:p>
          <a:p>
            <a:pPr marL="0" indent="0">
              <a:buNone/>
            </a:pPr>
            <a:r>
              <a:rPr lang="en-US" sz="1800" dirty="0" smtClean="0">
                <a:hlinkClick r:id="rId2"/>
              </a:rPr>
              <a:t>http</a:t>
            </a:r>
            <a:r>
              <a:rPr lang="en-US" sz="1800" dirty="0">
                <a:hlinkClick r:id="rId2"/>
              </a:rPr>
              <a:t>://collaboration.csc.ncsu.edu/laurie/Papers/Unit_testing_cameraReady.pdf</a:t>
            </a:r>
            <a:endParaRPr lang="ru-RU" sz="1800" dirty="0"/>
          </a:p>
          <a:p>
            <a:pPr marL="0" indent="0">
              <a:buNone/>
            </a:pPr>
            <a:r>
              <a:rPr lang="en-US" sz="1800" dirty="0" smtClean="0">
                <a:hlinkClick r:id="rId3"/>
              </a:rPr>
              <a:t>http</a:t>
            </a:r>
            <a:r>
              <a:rPr lang="en-US" sz="1800" dirty="0">
                <a:hlinkClick r:id="rId3"/>
              </a:rPr>
              <a:t>://</a:t>
            </a:r>
            <a:r>
              <a:rPr lang="en-US" sz="1800" dirty="0" smtClean="0">
                <a:hlinkClick r:id="rId3"/>
              </a:rPr>
              <a:t>www.msr-waypoint.net/en-us/groups/ese/nagappan_tdd.pdf</a:t>
            </a:r>
            <a:endParaRPr lang="ru-RU" sz="1800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495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Demo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635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Ваши возражения?</a:t>
            </a:r>
            <a:endParaRPr lang="ru-RU" dirty="0"/>
          </a:p>
        </p:txBody>
      </p:sp>
      <p:pic>
        <p:nvPicPr>
          <p:cNvPr id="5122" name="Picture 2" descr="http://russiancoon.ru/uploaded/avatars/K1024_DSC_608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17" y="1381802"/>
            <a:ext cx="7790366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39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Roy </a:t>
            </a:r>
            <a:r>
              <a:rPr lang="en-US" dirty="0" err="1"/>
              <a:t>Osherove</a:t>
            </a:r>
            <a:r>
              <a:rPr lang="en-US" dirty="0"/>
              <a:t> Book  </a:t>
            </a:r>
            <a:r>
              <a:rPr lang="en-US" dirty="0">
                <a:hlinkClick r:id="rId2"/>
              </a:rPr>
              <a:t>http://ArtOfUnitTesting.com</a:t>
            </a:r>
            <a:r>
              <a:rPr lang="en-US" dirty="0" smtClean="0">
                <a:hlinkClick r:id="rId2"/>
              </a:rPr>
              <a:t>/</a:t>
            </a:r>
            <a:endParaRPr lang="ru-RU" dirty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://blog.stevensanderson.com/2009/08/24/</a:t>
            </a:r>
            <a:r>
              <a:rPr lang="en-US" sz="4000" dirty="0">
                <a:hlinkClick r:id="rId3"/>
              </a:rPr>
              <a:t>writing-great-unit-tests-best-and-worst-practises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255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Парное </a:t>
            </a:r>
            <a:r>
              <a:rPr lang="en-US" dirty="0" smtClean="0"/>
              <a:t>TDD: Ping-pong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 пишет простейший тест</a:t>
            </a:r>
          </a:p>
          <a:p>
            <a:r>
              <a:rPr lang="ru-RU" dirty="0" smtClean="0"/>
              <a:t>Б пишет реализацию и следующий тест.</a:t>
            </a:r>
          </a:p>
          <a:p>
            <a:endParaRPr lang="ru-RU" dirty="0" smtClean="0"/>
          </a:p>
          <a:p>
            <a:r>
              <a:rPr lang="ru-RU" dirty="0" smtClean="0"/>
              <a:t>Если на реализацию уходит </a:t>
            </a:r>
            <a:r>
              <a:rPr lang="en-US" dirty="0" smtClean="0"/>
              <a:t>&gt; </a:t>
            </a:r>
            <a:r>
              <a:rPr lang="ru-RU" dirty="0" smtClean="0"/>
              <a:t>5 минут, то тест нужно упростить.</a:t>
            </a:r>
          </a:p>
        </p:txBody>
      </p:sp>
    </p:spTree>
    <p:extLst>
      <p:ext uri="{BB962C8B-B14F-4D97-AF65-F5344CB8AC3E}">
        <p14:creationId xmlns:p14="http://schemas.microsoft.com/office/powerpoint/2010/main" val="268484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dirty="0" smtClean="0"/>
              <a:t>Scoring Bowling</a:t>
            </a:r>
          </a:p>
        </p:txBody>
      </p:sp>
      <p:graphicFrame>
        <p:nvGraphicFramePr>
          <p:cNvPr id="3075" name="Object 12"/>
          <p:cNvGraphicFramePr>
            <a:graphicFrameLocks noGrp="1" noChangeAspect="1"/>
          </p:cNvGraphicFramePr>
          <p:nvPr>
            <p:ph idx="1"/>
          </p:nvPr>
        </p:nvGraphicFramePr>
        <p:xfrm>
          <a:off x="2209800" y="1295400"/>
          <a:ext cx="47244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VISIO" r:id="rId4" imgW="2544803" imgH="251238" progId="Visio.Drawing.5">
                  <p:embed/>
                </p:oleObj>
              </mc:Choice>
              <mc:Fallback>
                <p:oleObj name="VISIO" r:id="rId4" imgW="2544803" imgH="251238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295400"/>
                        <a:ext cx="47244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Text Box 14"/>
          <p:cNvSpPr txBox="1">
            <a:spLocks noChangeArrowheads="1"/>
          </p:cNvSpPr>
          <p:nvPr/>
        </p:nvSpPr>
        <p:spPr bwMode="auto">
          <a:xfrm>
            <a:off x="441325" y="2017713"/>
            <a:ext cx="8235950" cy="421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The game consists of 10 frames as shown above.  In each frame the player has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two opportunities to knock down 10 pins.  The score for the frame is the total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number of pins knocked down, plus bonuses for strikes and spares.</a:t>
            </a:r>
          </a:p>
          <a:p>
            <a:pPr eaLnBrk="1" hangingPunct="1"/>
            <a:endParaRPr lang="en-US" altLang="ru-RU">
              <a:latin typeface="Arial" panose="020B0604020202020204" pitchFamily="34" charset="0"/>
            </a:endParaRP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A spare is when the player knocks down all 10 pins in two tries.  The bonus for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that frame is the number of pins knocked down by the next roll.  So in frame 3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above, the score is 10 (the total number knocked down) plus a bonus of 5 (the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number of pins knocked down on the next roll.)</a:t>
            </a:r>
          </a:p>
          <a:p>
            <a:pPr eaLnBrk="1" hangingPunct="1"/>
            <a:endParaRPr lang="en-US" altLang="ru-RU">
              <a:latin typeface="Arial" panose="020B0604020202020204" pitchFamily="34" charset="0"/>
            </a:endParaRP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A strike is when the player knocks down all 10 pins on his first try.  The bonus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for that frame is the value of the next two balls rolled.</a:t>
            </a:r>
          </a:p>
          <a:p>
            <a:pPr eaLnBrk="1" hangingPunct="1"/>
            <a:endParaRPr lang="en-US" altLang="ru-RU">
              <a:latin typeface="Arial" panose="020B0604020202020204" pitchFamily="34" charset="0"/>
            </a:endParaRP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In the tenth frame a player who rolls a spare or strike is allowed to roll the extra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balls to complete the frame.  However no more than three balls can be rolled in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tenth frame.</a:t>
            </a:r>
          </a:p>
        </p:txBody>
      </p:sp>
    </p:spTree>
    <p:extLst>
      <p:ext uri="{BB962C8B-B14F-4D97-AF65-F5344CB8AC3E}">
        <p14:creationId xmlns:p14="http://schemas.microsoft.com/office/powerpoint/2010/main" val="21408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dirty="0" smtClean="0"/>
              <a:t>Design</a:t>
            </a:r>
          </a:p>
        </p:txBody>
      </p:sp>
      <p:sp>
        <p:nvSpPr>
          <p:cNvPr id="4100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2286000"/>
            <a:ext cx="8229600" cy="3810000"/>
          </a:xfrm>
        </p:spPr>
        <p:txBody>
          <a:bodyPr/>
          <a:lstStyle/>
          <a:p>
            <a:pPr marL="57150" indent="0">
              <a:buNone/>
            </a:pP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Game{</a:t>
            </a:r>
          </a:p>
          <a:p>
            <a:pPr marL="57150" indent="0">
              <a:buNone/>
            </a:pPr>
            <a:r>
              <a:rPr lang="en-US" altLang="ru-RU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Roll(</a:t>
            </a:r>
            <a:r>
              <a:rPr lang="en-US" altLang="ru-R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pins) { }</a:t>
            </a:r>
          </a:p>
          <a:p>
            <a:pPr marL="57150" indent="0">
              <a:buNone/>
            </a:pPr>
            <a:r>
              <a:rPr lang="en-US" altLang="ru-RU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ru-R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GetScore</a:t>
            </a: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 }</a:t>
            </a:r>
          </a:p>
          <a:p>
            <a:pPr marL="57150" indent="0">
              <a:buNone/>
            </a:pP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300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идея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Самодостаточный,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err="1" smtClean="0"/>
              <a:t>самодокументируемый</a:t>
            </a:r>
            <a:r>
              <a:rPr lang="ru-RU" dirty="0" smtClean="0"/>
              <a:t> код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673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Эвристики </a:t>
            </a:r>
            <a:r>
              <a:rPr lang="ru-RU" dirty="0" smtClean="0"/>
              <a:t>чистого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DRY</a:t>
            </a:r>
            <a:r>
              <a:rPr lang="ru-RU" dirty="0" smtClean="0"/>
              <a:t> (</a:t>
            </a:r>
            <a:r>
              <a:rPr lang="en-US" dirty="0" err="1" smtClean="0"/>
              <a:t>DataSaver.cs</a:t>
            </a:r>
            <a:r>
              <a:rPr lang="en-US" dirty="0" smtClean="0"/>
              <a:t>)</a:t>
            </a:r>
          </a:p>
          <a:p>
            <a:r>
              <a:rPr lang="ru-RU" dirty="0" smtClean="0"/>
              <a:t>Прозрачный поток данных</a:t>
            </a:r>
            <a:r>
              <a:rPr lang="en-US" dirty="0" smtClean="0"/>
              <a:t> (</a:t>
            </a:r>
            <a:r>
              <a:rPr lang="en-US" dirty="0" err="1" smtClean="0"/>
              <a:t>PathFinder.cs</a:t>
            </a:r>
            <a:r>
              <a:rPr lang="en-US" dirty="0" smtClean="0"/>
              <a:t>)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sz="24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InputData</a:t>
            </a:r>
            <a:r>
              <a:rPr lang="en-US" sz="2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sz="2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Solve();</a:t>
            </a:r>
            <a:br>
              <a:rPr lang="en-US" sz="2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OutputData</a:t>
            </a:r>
            <a:r>
              <a:rPr lang="en-US" sz="2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ru-RU" sz="2400" b="1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77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Эвристики </a:t>
            </a:r>
            <a:r>
              <a:rPr lang="ru-RU" dirty="0" smtClean="0"/>
              <a:t>чистого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DRY</a:t>
            </a:r>
            <a:r>
              <a:rPr lang="ru-RU" dirty="0" smtClean="0"/>
              <a:t> (</a:t>
            </a:r>
            <a:r>
              <a:rPr lang="en-US" dirty="0" err="1" smtClean="0"/>
              <a:t>DataSaver.cs</a:t>
            </a:r>
            <a:r>
              <a:rPr lang="en-US" dirty="0" smtClean="0"/>
              <a:t>)</a:t>
            </a:r>
          </a:p>
          <a:p>
            <a:r>
              <a:rPr lang="ru-RU" dirty="0" smtClean="0"/>
              <a:t>Прозрачный поток данных</a:t>
            </a:r>
            <a:r>
              <a:rPr lang="en-US" dirty="0" smtClean="0"/>
              <a:t> (</a:t>
            </a:r>
            <a:r>
              <a:rPr lang="en-US" dirty="0" err="1" smtClean="0"/>
              <a:t>PathFinder.cs</a:t>
            </a:r>
            <a:r>
              <a:rPr lang="en-US" dirty="0" smtClean="0"/>
              <a:t>)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data =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InputData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(“input.txt”);</a:t>
            </a:r>
            <a:b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 = Solve(data);</a:t>
            </a:r>
            <a:b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OutputData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(“output.txt”, result);</a:t>
            </a:r>
            <a:endParaRPr lang="ru-RU" sz="2400" b="1" dirty="0" smtClean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8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Эвристики </a:t>
            </a:r>
            <a:r>
              <a:rPr lang="ru-RU" dirty="0" smtClean="0"/>
              <a:t>чистого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DRY</a:t>
            </a:r>
            <a:r>
              <a:rPr lang="ru-RU" dirty="0" smtClean="0"/>
              <a:t> (</a:t>
            </a:r>
            <a:r>
              <a:rPr lang="en-US" dirty="0" err="1" smtClean="0"/>
              <a:t>DataSaver.cs</a:t>
            </a:r>
            <a:r>
              <a:rPr lang="en-US" dirty="0" smtClean="0"/>
              <a:t>)</a:t>
            </a:r>
          </a:p>
          <a:p>
            <a:r>
              <a:rPr lang="ru-RU" dirty="0" smtClean="0"/>
              <a:t>Прозрачный поток данных</a:t>
            </a:r>
            <a:r>
              <a:rPr lang="en-US" dirty="0" smtClean="0"/>
              <a:t> (</a:t>
            </a:r>
            <a:r>
              <a:rPr lang="en-US" dirty="0" err="1" smtClean="0"/>
              <a:t>PathFinder.cs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Адекватный уровень абстрагирования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(Tetris_*.</a:t>
            </a:r>
            <a:r>
              <a:rPr lang="en-US" dirty="0" err="1" smtClean="0"/>
              <a:t>cs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Как следствие краткость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725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(30 минут)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CleanCode</a:t>
            </a:r>
            <a:r>
              <a:rPr lang="en-US" dirty="0" smtClean="0"/>
              <a:t>/</a:t>
            </a:r>
            <a:r>
              <a:rPr lang="en-US" dirty="0" err="1" smtClean="0"/>
              <a:t>Chess.cs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F2 / </a:t>
            </a:r>
            <a:r>
              <a:rPr lang="ru-RU" dirty="0" err="1"/>
              <a:t>Ctrl+R+R</a:t>
            </a:r>
            <a:r>
              <a:rPr lang="ru-RU" dirty="0"/>
              <a:t> </a:t>
            </a:r>
            <a:r>
              <a:rPr lang="en-US" dirty="0" smtClean="0"/>
              <a:t> — </a:t>
            </a:r>
            <a:r>
              <a:rPr lang="ru-RU" dirty="0" smtClean="0"/>
              <a:t>переименовать</a:t>
            </a:r>
            <a:endParaRPr lang="ru-RU" dirty="0"/>
          </a:p>
          <a:p>
            <a:pPr marL="0" indent="0">
              <a:buNone/>
            </a:pPr>
            <a:r>
              <a:rPr lang="ru-RU" dirty="0" err="1"/>
              <a:t>Ctrl+Alt+M</a:t>
            </a:r>
            <a:r>
              <a:rPr lang="ru-RU" dirty="0"/>
              <a:t> / </a:t>
            </a:r>
            <a:r>
              <a:rPr lang="ru-RU" dirty="0" err="1"/>
              <a:t>Ctrl+R+M</a:t>
            </a:r>
            <a:r>
              <a:rPr lang="ru-RU" dirty="0"/>
              <a:t> </a:t>
            </a:r>
            <a:r>
              <a:rPr lang="ru-RU" dirty="0" smtClean="0"/>
              <a:t> — выделить метод</a:t>
            </a:r>
            <a:endParaRPr lang="ru-RU" dirty="0"/>
          </a:p>
          <a:p>
            <a:pPr marL="0" indent="0">
              <a:buNone/>
            </a:pPr>
            <a:r>
              <a:rPr lang="ru-RU" dirty="0" err="1"/>
              <a:t>Ctrl+Alt+V</a:t>
            </a:r>
            <a:r>
              <a:rPr lang="ru-RU" dirty="0"/>
              <a:t> / </a:t>
            </a:r>
            <a:r>
              <a:rPr lang="ru-RU" dirty="0" err="1"/>
              <a:t>Ctrl+R+V</a:t>
            </a:r>
            <a:r>
              <a:rPr lang="ru-RU" dirty="0"/>
              <a:t> </a:t>
            </a:r>
            <a:r>
              <a:rPr lang="ru-RU" dirty="0" smtClean="0"/>
              <a:t>— выделить переменную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848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13583</TotalTime>
  <Words>749</Words>
  <Application>Microsoft Office PowerPoint</Application>
  <PresentationFormat>Экран (4:3)</PresentationFormat>
  <Paragraphs>237</Paragraphs>
  <Slides>49</Slides>
  <Notes>7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49</vt:i4>
      </vt:variant>
    </vt:vector>
  </HeadingPairs>
  <TitlesOfParts>
    <vt:vector size="56" baseType="lpstr">
      <vt:lpstr>Arial</vt:lpstr>
      <vt:lpstr>Calibri</vt:lpstr>
      <vt:lpstr>Candara</vt:lpstr>
      <vt:lpstr>Consolas</vt:lpstr>
      <vt:lpstr>Segoe UI</vt:lpstr>
      <vt:lpstr>Тема Office</vt:lpstr>
      <vt:lpstr>VISIO</vt:lpstr>
      <vt:lpstr>Clean Code</vt:lpstr>
      <vt:lpstr>Организационное</vt:lpstr>
      <vt:lpstr>Clean Code</vt:lpstr>
      <vt:lpstr>Гигиенический минимум</vt:lpstr>
      <vt:lpstr>Общая идея</vt:lpstr>
      <vt:lpstr>Эвристики чистого кода</vt:lpstr>
      <vt:lpstr>Эвристики чистого кода</vt:lpstr>
      <vt:lpstr>Эвристики чистого кода</vt:lpstr>
      <vt:lpstr>Задача (30 минут)</vt:lpstr>
      <vt:lpstr>Language Integrated Queries</vt:lpstr>
      <vt:lpstr>Важные фичи C#</vt:lpstr>
      <vt:lpstr>LINQ</vt:lpstr>
      <vt:lpstr>LINQ</vt:lpstr>
      <vt:lpstr>LINQ</vt:lpstr>
      <vt:lpstr>LINQ</vt:lpstr>
      <vt:lpstr>LINQ</vt:lpstr>
      <vt:lpstr>LINQ</vt:lpstr>
      <vt:lpstr>LINQ</vt:lpstr>
      <vt:lpstr>LINQ</vt:lpstr>
      <vt:lpstr>LINQ</vt:lpstr>
      <vt:lpstr>Как осваивать?</vt:lpstr>
      <vt:lpstr>Как осваивать?</vt:lpstr>
      <vt:lpstr>Тестирование</vt:lpstr>
      <vt:lpstr>NUnit demo</vt:lpstr>
      <vt:lpstr>Challenge! (30 мин)</vt:lpstr>
      <vt:lpstr>Практика</vt:lpstr>
      <vt:lpstr>Презентация PowerPoint</vt:lpstr>
      <vt:lpstr>Антипаттерны</vt:lpstr>
      <vt:lpstr>3 свойства хороших тестов</vt:lpstr>
      <vt:lpstr>Паттерн AAA</vt:lpstr>
      <vt:lpstr>Parametrized tests</vt:lpstr>
      <vt:lpstr> Имена  — то что превращает тесты  в исполняемую спецификацию</vt:lpstr>
      <vt:lpstr>Спецификация на супермена</vt:lpstr>
      <vt:lpstr>Имя теста как спецификация</vt:lpstr>
      <vt:lpstr>Примеры</vt:lpstr>
      <vt:lpstr>Вопросы про тесты?</vt:lpstr>
      <vt:lpstr>Test Driven Development</vt:lpstr>
      <vt:lpstr>Проблема разработчика </vt:lpstr>
      <vt:lpstr>Проблемы менеджера</vt:lpstr>
      <vt:lpstr>TDD</vt:lpstr>
      <vt:lpstr>Цикл TDD</vt:lpstr>
      <vt:lpstr>Принципы</vt:lpstr>
      <vt:lpstr>И?</vt:lpstr>
      <vt:lpstr>TDD Demo</vt:lpstr>
      <vt:lpstr>Ваши возражения?</vt:lpstr>
      <vt:lpstr>Ссылки</vt:lpstr>
      <vt:lpstr>Парное TDD: Ping-pong</vt:lpstr>
      <vt:lpstr>Scoring Bowling</vt:lpstr>
      <vt:lpstr>Design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Егоров Павел Владимирович</cp:lastModifiedBy>
  <cp:revision>224</cp:revision>
  <dcterms:created xsi:type="dcterms:W3CDTF">2013-06-28T10:07:11Z</dcterms:created>
  <dcterms:modified xsi:type="dcterms:W3CDTF">2015-11-18T19:33:01Z</dcterms:modified>
</cp:coreProperties>
</file>