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822" y="-90"/>
      </p:cViewPr>
      <p:guideLst>
        <p:guide orient="horz" pos="162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F6776-4CEF-4A2D-B308-085DEFB7DDF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9998DC-BDE0-4FA1-BECF-504EE1129DAC}">
      <dgm:prSet phldrT="[Text]"/>
      <dgm:spPr/>
      <dgm:t>
        <a:bodyPr/>
        <a:lstStyle/>
        <a:p>
          <a:r>
            <a:rPr lang="en-US" dirty="0" smtClean="0"/>
            <a:t>Ideal Dataset Model</a:t>
          </a:r>
          <a:endParaRPr lang="en-US" dirty="0"/>
        </a:p>
      </dgm:t>
    </dgm:pt>
    <dgm:pt modelId="{0E2559A9-996D-49DC-8325-8AF2A63B99B7}" type="parTrans" cxnId="{16F3F953-2B2B-46FC-AF05-44BE13A8F377}">
      <dgm:prSet/>
      <dgm:spPr/>
      <dgm:t>
        <a:bodyPr/>
        <a:lstStyle/>
        <a:p>
          <a:endParaRPr lang="en-US"/>
        </a:p>
      </dgm:t>
    </dgm:pt>
    <dgm:pt modelId="{B7CB1ABA-4FD4-4808-9BA4-E48819B8A748}" type="sibTrans" cxnId="{16F3F953-2B2B-46FC-AF05-44BE13A8F377}">
      <dgm:prSet/>
      <dgm:spPr/>
      <dgm:t>
        <a:bodyPr/>
        <a:lstStyle/>
        <a:p>
          <a:endParaRPr lang="en-US"/>
        </a:p>
      </dgm:t>
    </dgm:pt>
    <dgm:pt modelId="{9184F59B-5918-4DD1-A3B4-3A2414533738}">
      <dgm:prSet phldrT="[Text]"/>
      <dgm:spPr/>
      <dgm:t>
        <a:bodyPr/>
        <a:lstStyle/>
        <a:p>
          <a:r>
            <a:rPr lang="en-US" dirty="0" smtClean="0"/>
            <a:t>Internal Working Dataset model</a:t>
          </a:r>
          <a:endParaRPr lang="en-US" dirty="0"/>
        </a:p>
      </dgm:t>
    </dgm:pt>
    <dgm:pt modelId="{6EF6D677-9CC6-408C-B643-423BFFFDE79E}" type="parTrans" cxnId="{0A8F4060-0325-4769-B3FF-6388A3303EAF}">
      <dgm:prSet/>
      <dgm:spPr/>
      <dgm:t>
        <a:bodyPr/>
        <a:lstStyle/>
        <a:p>
          <a:endParaRPr lang="en-US"/>
        </a:p>
      </dgm:t>
    </dgm:pt>
    <dgm:pt modelId="{6EB90226-2606-4A93-A97A-BF9AD6DC6D72}" type="sibTrans" cxnId="{0A8F4060-0325-4769-B3FF-6388A3303EAF}">
      <dgm:prSet/>
      <dgm:spPr/>
      <dgm:t>
        <a:bodyPr/>
        <a:lstStyle/>
        <a:p>
          <a:endParaRPr lang="en-US"/>
        </a:p>
      </dgm:t>
    </dgm:pt>
    <dgm:pt modelId="{88BAE17C-B0E2-4C7E-8090-AD439FD1419B}">
      <dgm:prSet phldrT="[Text]"/>
      <dgm:spPr/>
      <dgm:t>
        <a:bodyPr/>
        <a:lstStyle/>
        <a:p>
          <a:r>
            <a:rPr lang="en-US" dirty="0" smtClean="0"/>
            <a:t>Final Prediction</a:t>
          </a:r>
          <a:endParaRPr lang="en-US" dirty="0"/>
        </a:p>
      </dgm:t>
    </dgm:pt>
    <dgm:pt modelId="{518A72B3-53F5-415E-89FF-7179E52DAB5B}" type="parTrans" cxnId="{1E7C1FFB-1136-4076-B3A1-AD5112741A19}">
      <dgm:prSet/>
      <dgm:spPr/>
      <dgm:t>
        <a:bodyPr/>
        <a:lstStyle/>
        <a:p>
          <a:endParaRPr lang="en-US"/>
        </a:p>
      </dgm:t>
    </dgm:pt>
    <dgm:pt modelId="{90C2D419-A5C0-4667-B69E-341ADA64BC94}" type="sibTrans" cxnId="{1E7C1FFB-1136-4076-B3A1-AD5112741A19}">
      <dgm:prSet/>
      <dgm:spPr/>
      <dgm:t>
        <a:bodyPr/>
        <a:lstStyle/>
        <a:p>
          <a:endParaRPr lang="en-US"/>
        </a:p>
      </dgm:t>
    </dgm:pt>
    <dgm:pt modelId="{92D537E7-9C7D-4F3A-A63F-1601FF26476E}" type="pres">
      <dgm:prSet presAssocID="{E5DF6776-4CEF-4A2D-B308-085DEFB7DDF2}" presName="rootnode" presStyleCnt="0">
        <dgm:presLayoutVars>
          <dgm:chMax/>
          <dgm:chPref/>
          <dgm:dir/>
          <dgm:animLvl val="lvl"/>
        </dgm:presLayoutVars>
      </dgm:prSet>
      <dgm:spPr/>
    </dgm:pt>
    <dgm:pt modelId="{29D98C97-D5DA-42B1-A417-6071044517E5}" type="pres">
      <dgm:prSet presAssocID="{089998DC-BDE0-4FA1-BECF-504EE1129DAC}" presName="composite" presStyleCnt="0"/>
      <dgm:spPr/>
    </dgm:pt>
    <dgm:pt modelId="{6E31BE6F-4D88-4500-9382-D6F2E3E110B4}" type="pres">
      <dgm:prSet presAssocID="{089998DC-BDE0-4FA1-BECF-504EE1129DAC}" presName="bentUpArrow1" presStyleLbl="alignImgPlace1" presStyleIdx="0" presStyleCnt="2"/>
      <dgm:spPr/>
    </dgm:pt>
    <dgm:pt modelId="{A0A4CD9F-C437-4285-A560-26BA85F557A8}" type="pres">
      <dgm:prSet presAssocID="{089998DC-BDE0-4FA1-BECF-504EE1129DA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F5C43-F441-49AC-B986-57CF8A1E40F5}" type="pres">
      <dgm:prSet presAssocID="{089998DC-BDE0-4FA1-BECF-504EE1129DA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657BF-70C6-46C0-A818-87E6D4C42B9A}" type="pres">
      <dgm:prSet presAssocID="{B7CB1ABA-4FD4-4808-9BA4-E48819B8A748}" presName="sibTrans" presStyleCnt="0"/>
      <dgm:spPr/>
    </dgm:pt>
    <dgm:pt modelId="{9312880F-0FB8-4A2B-8BF7-DFA0A4BB335B}" type="pres">
      <dgm:prSet presAssocID="{9184F59B-5918-4DD1-A3B4-3A2414533738}" presName="composite" presStyleCnt="0"/>
      <dgm:spPr/>
    </dgm:pt>
    <dgm:pt modelId="{B7DD052F-5E8A-4A71-BB01-5853FD2577CD}" type="pres">
      <dgm:prSet presAssocID="{9184F59B-5918-4DD1-A3B4-3A2414533738}" presName="bentUpArrow1" presStyleLbl="alignImgPlace1" presStyleIdx="1" presStyleCnt="2"/>
      <dgm:spPr/>
    </dgm:pt>
    <dgm:pt modelId="{84D68573-5C93-4D34-BCF0-EE2F9F9BA7AD}" type="pres">
      <dgm:prSet presAssocID="{9184F59B-5918-4DD1-A3B4-3A2414533738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297C73-2F11-4DA0-8EFD-C0D98FE4EE77}" type="pres">
      <dgm:prSet presAssocID="{9184F59B-5918-4DD1-A3B4-3A2414533738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8E81C9-1445-4954-B815-76B39E8A60D3}" type="pres">
      <dgm:prSet presAssocID="{6EB90226-2606-4A93-A97A-BF9AD6DC6D72}" presName="sibTrans" presStyleCnt="0"/>
      <dgm:spPr/>
    </dgm:pt>
    <dgm:pt modelId="{024F2356-C8A8-4361-865F-DB0BA5B88B4C}" type="pres">
      <dgm:prSet presAssocID="{88BAE17C-B0E2-4C7E-8090-AD439FD1419B}" presName="composite" presStyleCnt="0"/>
      <dgm:spPr/>
    </dgm:pt>
    <dgm:pt modelId="{4C5FC2C0-DCCB-42FD-BAC9-9E295D0C64EE}" type="pres">
      <dgm:prSet presAssocID="{88BAE17C-B0E2-4C7E-8090-AD439FD1419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F3F953-2B2B-46FC-AF05-44BE13A8F377}" srcId="{E5DF6776-4CEF-4A2D-B308-085DEFB7DDF2}" destId="{089998DC-BDE0-4FA1-BECF-504EE1129DAC}" srcOrd="0" destOrd="0" parTransId="{0E2559A9-996D-49DC-8325-8AF2A63B99B7}" sibTransId="{B7CB1ABA-4FD4-4808-9BA4-E48819B8A748}"/>
    <dgm:cxn modelId="{DFB19B11-8496-4C00-A190-49793DF68DBB}" type="presOf" srcId="{E5DF6776-4CEF-4A2D-B308-085DEFB7DDF2}" destId="{92D537E7-9C7D-4F3A-A63F-1601FF26476E}" srcOrd="0" destOrd="0" presId="urn:microsoft.com/office/officeart/2005/8/layout/StepDownProcess"/>
    <dgm:cxn modelId="{1133C452-D236-4220-AF52-E13E7B34D93F}" type="presOf" srcId="{089998DC-BDE0-4FA1-BECF-504EE1129DAC}" destId="{A0A4CD9F-C437-4285-A560-26BA85F557A8}" srcOrd="0" destOrd="0" presId="urn:microsoft.com/office/officeart/2005/8/layout/StepDownProcess"/>
    <dgm:cxn modelId="{0A8F4060-0325-4769-B3FF-6388A3303EAF}" srcId="{E5DF6776-4CEF-4A2D-B308-085DEFB7DDF2}" destId="{9184F59B-5918-4DD1-A3B4-3A2414533738}" srcOrd="1" destOrd="0" parTransId="{6EF6D677-9CC6-408C-B643-423BFFFDE79E}" sibTransId="{6EB90226-2606-4A93-A97A-BF9AD6DC6D72}"/>
    <dgm:cxn modelId="{177C8C25-3F91-4FDD-8B44-69B16202F392}" type="presOf" srcId="{9184F59B-5918-4DD1-A3B4-3A2414533738}" destId="{84D68573-5C93-4D34-BCF0-EE2F9F9BA7AD}" srcOrd="0" destOrd="0" presId="urn:microsoft.com/office/officeart/2005/8/layout/StepDownProcess"/>
    <dgm:cxn modelId="{D023BECA-8B94-4D76-A118-773674B9C710}" type="presOf" srcId="{88BAE17C-B0E2-4C7E-8090-AD439FD1419B}" destId="{4C5FC2C0-DCCB-42FD-BAC9-9E295D0C64EE}" srcOrd="0" destOrd="0" presId="urn:microsoft.com/office/officeart/2005/8/layout/StepDownProcess"/>
    <dgm:cxn modelId="{1E7C1FFB-1136-4076-B3A1-AD5112741A19}" srcId="{E5DF6776-4CEF-4A2D-B308-085DEFB7DDF2}" destId="{88BAE17C-B0E2-4C7E-8090-AD439FD1419B}" srcOrd="2" destOrd="0" parTransId="{518A72B3-53F5-415E-89FF-7179E52DAB5B}" sibTransId="{90C2D419-A5C0-4667-B69E-341ADA64BC94}"/>
    <dgm:cxn modelId="{4F99C297-FA24-422F-A5F8-34887C63C486}" type="presParOf" srcId="{92D537E7-9C7D-4F3A-A63F-1601FF26476E}" destId="{29D98C97-D5DA-42B1-A417-6071044517E5}" srcOrd="0" destOrd="0" presId="urn:microsoft.com/office/officeart/2005/8/layout/StepDownProcess"/>
    <dgm:cxn modelId="{E21C71FE-6B0F-4A6A-AB89-4630CE51A170}" type="presParOf" srcId="{29D98C97-D5DA-42B1-A417-6071044517E5}" destId="{6E31BE6F-4D88-4500-9382-D6F2E3E110B4}" srcOrd="0" destOrd="0" presId="urn:microsoft.com/office/officeart/2005/8/layout/StepDownProcess"/>
    <dgm:cxn modelId="{3F19F496-E8FA-4752-8DC2-520666320063}" type="presParOf" srcId="{29D98C97-D5DA-42B1-A417-6071044517E5}" destId="{A0A4CD9F-C437-4285-A560-26BA85F557A8}" srcOrd="1" destOrd="0" presId="urn:microsoft.com/office/officeart/2005/8/layout/StepDownProcess"/>
    <dgm:cxn modelId="{7107BE6A-8C77-4793-8B2C-599B94F1AF05}" type="presParOf" srcId="{29D98C97-D5DA-42B1-A417-6071044517E5}" destId="{AFCF5C43-F441-49AC-B986-57CF8A1E40F5}" srcOrd="2" destOrd="0" presId="urn:microsoft.com/office/officeart/2005/8/layout/StepDownProcess"/>
    <dgm:cxn modelId="{2EEC9BB2-B001-4DEE-8A21-B4F598260EC3}" type="presParOf" srcId="{92D537E7-9C7D-4F3A-A63F-1601FF26476E}" destId="{B47657BF-70C6-46C0-A818-87E6D4C42B9A}" srcOrd="1" destOrd="0" presId="urn:microsoft.com/office/officeart/2005/8/layout/StepDownProcess"/>
    <dgm:cxn modelId="{B16FB372-B4F1-48F8-97A5-1DEBF20FE2E0}" type="presParOf" srcId="{92D537E7-9C7D-4F3A-A63F-1601FF26476E}" destId="{9312880F-0FB8-4A2B-8BF7-DFA0A4BB335B}" srcOrd="2" destOrd="0" presId="urn:microsoft.com/office/officeart/2005/8/layout/StepDownProcess"/>
    <dgm:cxn modelId="{61416494-B8C5-4AD5-8C41-D504BAB7A35E}" type="presParOf" srcId="{9312880F-0FB8-4A2B-8BF7-DFA0A4BB335B}" destId="{B7DD052F-5E8A-4A71-BB01-5853FD2577CD}" srcOrd="0" destOrd="0" presId="urn:microsoft.com/office/officeart/2005/8/layout/StepDownProcess"/>
    <dgm:cxn modelId="{6F60CF0E-668E-4ED3-A1EE-D7262617EFAC}" type="presParOf" srcId="{9312880F-0FB8-4A2B-8BF7-DFA0A4BB335B}" destId="{84D68573-5C93-4D34-BCF0-EE2F9F9BA7AD}" srcOrd="1" destOrd="0" presId="urn:microsoft.com/office/officeart/2005/8/layout/StepDownProcess"/>
    <dgm:cxn modelId="{FD8209B2-2066-46B2-94E6-86B0EC9755C7}" type="presParOf" srcId="{9312880F-0FB8-4A2B-8BF7-DFA0A4BB335B}" destId="{1A297C73-2F11-4DA0-8EFD-C0D98FE4EE77}" srcOrd="2" destOrd="0" presId="urn:microsoft.com/office/officeart/2005/8/layout/StepDownProcess"/>
    <dgm:cxn modelId="{F6B49051-22FF-4E00-A2FD-8B628F59C568}" type="presParOf" srcId="{92D537E7-9C7D-4F3A-A63F-1601FF26476E}" destId="{708E81C9-1445-4954-B815-76B39E8A60D3}" srcOrd="3" destOrd="0" presId="urn:microsoft.com/office/officeart/2005/8/layout/StepDownProcess"/>
    <dgm:cxn modelId="{25E1EE7B-3256-4FE5-B130-761E5EC43AFC}" type="presParOf" srcId="{92D537E7-9C7D-4F3A-A63F-1601FF26476E}" destId="{024F2356-C8A8-4361-865F-DB0BA5B88B4C}" srcOrd="4" destOrd="0" presId="urn:microsoft.com/office/officeart/2005/8/layout/StepDownProcess"/>
    <dgm:cxn modelId="{3103AD4C-1378-482E-BCD3-F3E2BFF31A07}" type="presParOf" srcId="{024F2356-C8A8-4361-865F-DB0BA5B88B4C}" destId="{4C5FC2C0-DCCB-42FD-BAC9-9E295D0C64E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1BE6F-4D88-4500-9382-D6F2E3E110B4}">
      <dsp:nvSpPr>
        <dsp:cNvPr id="0" name=""/>
        <dsp:cNvSpPr/>
      </dsp:nvSpPr>
      <dsp:spPr>
        <a:xfrm rot="5400000">
          <a:off x="812190" y="1084844"/>
          <a:ext cx="959451" cy="10923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4CD9F-C437-4285-A560-26BA85F557A8}">
      <dsp:nvSpPr>
        <dsp:cNvPr id="0" name=""/>
        <dsp:cNvSpPr/>
      </dsp:nvSpPr>
      <dsp:spPr>
        <a:xfrm>
          <a:off x="557994" y="21273"/>
          <a:ext cx="1615151" cy="11305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Ideal Dataset Model</a:t>
          </a:r>
          <a:endParaRPr lang="en-US" sz="1600" kern="1200" dirty="0"/>
        </a:p>
      </dsp:txBody>
      <dsp:txXfrm>
        <a:off x="613193" y="76472"/>
        <a:ext cx="1504753" cy="1020155"/>
      </dsp:txXfrm>
    </dsp:sp>
    <dsp:sp modelId="{AFCF5C43-F441-49AC-B986-57CF8A1E40F5}">
      <dsp:nvSpPr>
        <dsp:cNvPr id="0" name=""/>
        <dsp:cNvSpPr/>
      </dsp:nvSpPr>
      <dsp:spPr>
        <a:xfrm>
          <a:off x="2173145" y="129097"/>
          <a:ext cx="1174706" cy="913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D052F-5E8A-4A71-BB01-5853FD2577CD}">
      <dsp:nvSpPr>
        <dsp:cNvPr id="0" name=""/>
        <dsp:cNvSpPr/>
      </dsp:nvSpPr>
      <dsp:spPr>
        <a:xfrm rot="5400000">
          <a:off x="2151322" y="2354828"/>
          <a:ext cx="959451" cy="10923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68573-5C93-4D34-BCF0-EE2F9F9BA7AD}">
      <dsp:nvSpPr>
        <dsp:cNvPr id="0" name=""/>
        <dsp:cNvSpPr/>
      </dsp:nvSpPr>
      <dsp:spPr>
        <a:xfrm>
          <a:off x="1897126" y="1291257"/>
          <a:ext cx="1615151" cy="11305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Internal Working Dataset model</a:t>
          </a:r>
          <a:endParaRPr lang="en-US" sz="1600" kern="1200" dirty="0"/>
        </a:p>
      </dsp:txBody>
      <dsp:txXfrm>
        <a:off x="1952325" y="1346456"/>
        <a:ext cx="1504753" cy="1020155"/>
      </dsp:txXfrm>
    </dsp:sp>
    <dsp:sp modelId="{1A297C73-2F11-4DA0-8EFD-C0D98FE4EE77}">
      <dsp:nvSpPr>
        <dsp:cNvPr id="0" name=""/>
        <dsp:cNvSpPr/>
      </dsp:nvSpPr>
      <dsp:spPr>
        <a:xfrm>
          <a:off x="3512277" y="1399081"/>
          <a:ext cx="1174706" cy="913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FC2C0-DCCB-42FD-BAC9-9E295D0C64EE}">
      <dsp:nvSpPr>
        <dsp:cNvPr id="0" name=""/>
        <dsp:cNvSpPr/>
      </dsp:nvSpPr>
      <dsp:spPr>
        <a:xfrm>
          <a:off x="3236258" y="2561242"/>
          <a:ext cx="1615151" cy="11305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Final Prediction</a:t>
          </a:r>
          <a:endParaRPr lang="en-US" sz="1600" kern="1200" dirty="0"/>
        </a:p>
      </dsp:txBody>
      <dsp:txXfrm>
        <a:off x="3291457" y="2616441"/>
        <a:ext cx="1504753" cy="1020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21017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435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428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245aafe4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7245aafe4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7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946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222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165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45aafe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245aafe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26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311708" y="9008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Nielsen – Store Transaction Imputation</a:t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" sz="2400" b="1" dirty="0"/>
              <a:t>Team Name: </a:t>
            </a:r>
            <a:r>
              <a:rPr lang="en" sz="2400" dirty="0"/>
              <a:t> </a:t>
            </a:r>
            <a:r>
              <a:rPr lang="en" sz="2400" dirty="0" smtClean="0"/>
              <a:t>Data Wise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" sz="2400" b="1" dirty="0"/>
              <a:t>No of team members</a:t>
            </a:r>
            <a:r>
              <a:rPr lang="en" sz="2400" b="1" dirty="0" smtClean="0"/>
              <a:t>: 1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" sz="2400" b="1" dirty="0"/>
              <a:t>Team Members: </a:t>
            </a:r>
            <a:r>
              <a:rPr lang="en" sz="2400" b="1" dirty="0" smtClean="0"/>
              <a:t> Siddharth Gawai</a:t>
            </a:r>
            <a:endParaRPr sz="2400" dirty="0"/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/>
              <a:t>Problem Addressed: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275188" y="1243200"/>
            <a:ext cx="8520600" cy="3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lang="en-US" dirty="0" smtClean="0"/>
              <a:t>Missing data observed in two forms</a:t>
            </a:r>
          </a:p>
          <a:p>
            <a:pPr marL="342900">
              <a:spcAft>
                <a:spcPts val="1600"/>
              </a:spcAft>
            </a:pPr>
            <a:r>
              <a:rPr lang="en-US" dirty="0" smtClean="0"/>
              <a:t>Under reporting of existing data : This might be because some stores may not have the bandwidth of handling of customers and operating the POS machine simultaneously.</a:t>
            </a:r>
          </a:p>
          <a:p>
            <a:pPr marL="342900">
              <a:spcAft>
                <a:spcPts val="1600"/>
              </a:spcAft>
            </a:pPr>
            <a:r>
              <a:rPr lang="en-US" dirty="0" smtClean="0"/>
              <a:t>Missing days data : For every store and for each month there is data missing for some days.</a:t>
            </a:r>
            <a:endParaRPr dirty="0"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/>
              <a:t>Approach adopted to solve the problem: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75188" y="1102767"/>
            <a:ext cx="8520600" cy="3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lang="en-US" sz="1400" dirty="0" smtClean="0"/>
              <a:t>I have used different approaches for both the problems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400" dirty="0" smtClean="0"/>
              <a:t>Under Reported Data: </a:t>
            </a:r>
          </a:p>
          <a:p>
            <a:pPr lvl="1" indent="-457200">
              <a:spcAft>
                <a:spcPts val="1600"/>
              </a:spcAft>
            </a:pPr>
            <a:r>
              <a:rPr lang="en-US" sz="1100" dirty="0" smtClean="0"/>
              <a:t>I trained the model on Ideal Dataset and used it for the prediction of QTY on the Working Dataset. </a:t>
            </a:r>
          </a:p>
          <a:p>
            <a:pPr lvl="1" indent="-457200">
              <a:spcAft>
                <a:spcPts val="1600"/>
              </a:spcAft>
            </a:pPr>
            <a:r>
              <a:rPr lang="en-US" sz="1100" dirty="0" smtClean="0"/>
              <a:t>Then kept the higher value from the observed and predicted value for calculating the Total value.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400" dirty="0" smtClean="0"/>
              <a:t>Missing Days Data: </a:t>
            </a:r>
          </a:p>
          <a:p>
            <a:pPr lvl="1" indent="-457200">
              <a:spcAft>
                <a:spcPts val="1600"/>
              </a:spcAft>
            </a:pPr>
            <a:r>
              <a:rPr lang="en-US" sz="1100" dirty="0" smtClean="0"/>
              <a:t>Calculated the missing days for each store and each month.</a:t>
            </a:r>
          </a:p>
          <a:p>
            <a:pPr lvl="1" indent="-457200">
              <a:spcAft>
                <a:spcPts val="1600"/>
              </a:spcAft>
            </a:pPr>
            <a:r>
              <a:rPr lang="en-US" sz="1100" dirty="0" smtClean="0"/>
              <a:t>Trained the model on internal values of dataset to predict the predict the missing values</a:t>
            </a: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/>
              <a:t>Explanation of the solution: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85590" y="980501"/>
            <a:ext cx="83177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doing data exploration I observed the problem (mentioned in 3</a:t>
            </a:r>
            <a:r>
              <a:rPr lang="en-US" baseline="30000" dirty="0" smtClean="0"/>
              <a:t>rd</a:t>
            </a:r>
            <a:r>
              <a:rPr lang="en-US" dirty="0" smtClean="0"/>
              <a:t> slide).</a:t>
            </a:r>
          </a:p>
          <a:p>
            <a:endParaRPr lang="en-US" dirty="0"/>
          </a:p>
          <a:p>
            <a:r>
              <a:rPr lang="en-US" dirty="0" smtClean="0"/>
              <a:t>Training the model and predicting helped in getting an inferential prediction of the missing values which weren’t collected or entered in the system database.</a:t>
            </a:r>
          </a:p>
          <a:p>
            <a:endParaRPr lang="en-US" dirty="0" smtClean="0"/>
          </a:p>
          <a:p>
            <a:r>
              <a:rPr lang="en-US" dirty="0" smtClean="0"/>
              <a:t>I opted for doing an internal model training of the Working dataset because the variable for prediction differed from the Ideal dataset.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/>
              <a:t>Screenshots of the solution: 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44860829"/>
              </p:ext>
            </p:extLst>
          </p:nvPr>
        </p:nvGraphicFramePr>
        <p:xfrm>
          <a:off x="135875" y="804155"/>
          <a:ext cx="5409404" cy="3713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311700" y="148725"/>
            <a:ext cx="8520600" cy="3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 You</a:t>
            </a:r>
            <a:endParaRPr sz="6000" b="1"/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247</Words>
  <Application>Microsoft Office PowerPoint</Application>
  <PresentationFormat>On-screen Show (16:9)</PresentationFormat>
  <Paragraphs>27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Nielsen – Store Transaction Imputation</vt:lpstr>
      <vt:lpstr>Team Name:  Data Wise No of team members: 1 Team Members:  Siddharth Gawai</vt:lpstr>
      <vt:lpstr>Problem Addressed:</vt:lpstr>
      <vt:lpstr>Approach adopted to solve the problem:</vt:lpstr>
      <vt:lpstr>Explanation of the solution:</vt:lpstr>
      <vt:lpstr>Screenshots of the solution: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Nielsen – Store Transaction Imputation</dc:title>
  <dc:creator>Mohor Basu</dc:creator>
  <cp:lastModifiedBy>siddharth</cp:lastModifiedBy>
  <cp:revision>6</cp:revision>
  <dcterms:modified xsi:type="dcterms:W3CDTF">2020-04-20T20:05:53Z</dcterms:modified>
</cp:coreProperties>
</file>