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C052"/>
    <a:srgbClr val="4FA060"/>
    <a:srgbClr val="0F823B"/>
    <a:srgbClr val="01221B"/>
    <a:srgbClr val="004D25"/>
    <a:srgbClr val="91F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5"/>
  </p:normalViewPr>
  <p:slideViewPr>
    <p:cSldViewPr snapToGrid="0">
      <p:cViewPr>
        <p:scale>
          <a:sx n="74" d="100"/>
          <a:sy n="74" d="100"/>
        </p:scale>
        <p:origin x="1064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17FA-256C-19E0-8DD0-740FA3D26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47B26-38D5-7E33-F864-C651FA028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0D0EE-0854-BA17-F9C0-1D386FF16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F4A2-F66A-E54C-8EA7-63B514CF3B1D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E02D8-9BF9-1913-DB69-934F256D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34A20-C9EF-32D3-7291-E5630584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911-6A0B-A748-BA88-600D7692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6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ACAA-5960-5CEF-51B2-3A397E7C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F9046-9651-B7D1-7469-CB0511E02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A154B-F820-2DBA-53A2-2648F87F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F4A2-F66A-E54C-8EA7-63B514CF3B1D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CBA42-FA97-8EFD-D5D6-E2D799B0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82737-4D21-8735-5F50-6B6A79F0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911-6A0B-A748-BA88-600D7692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7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0B1B68-073F-CA78-23E2-DC1A7ED51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C5609-E77A-436D-5A9B-081C50432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F7113-DC01-1228-DB25-6BC0A5A0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F4A2-F66A-E54C-8EA7-63B514CF3B1D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E55C0-2D31-38C2-7BFC-1BD955F5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405F-3E1D-438F-BCA2-5BF0637E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911-6A0B-A748-BA88-600D7692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3132-5234-9F36-61DC-C3D31982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C8252-55A9-D3E2-D678-5D6D7B907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64027-80C6-91D6-80D0-35BD09197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F4A2-F66A-E54C-8EA7-63B514CF3B1D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79DC7-FF7D-A006-33E7-A74F0D5C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1DDE8-74AC-93B9-B6C3-53E82790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911-6A0B-A748-BA88-600D7692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6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C0FB-4D56-27AD-3386-FBB1BB759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0F37A-FFA8-FB2E-46D9-5544D83F2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32D7E-E0E6-3B1E-FD09-A94805D1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F4A2-F66A-E54C-8EA7-63B514CF3B1D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B61EE-94B0-9837-5707-FA98780B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09245-7AC2-00E1-F72B-66573490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911-6A0B-A748-BA88-600D7692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9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5709-E693-673B-4F5B-AD8B5CBF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142E5-AA0E-EC96-F6B8-181023656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2505-658E-357A-F65C-84C11D508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309E8-997E-FC99-F63D-512E9FAF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F4A2-F66A-E54C-8EA7-63B514CF3B1D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56343-CB6C-D28B-A8BD-85DDF2F6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EF3E2-A908-5F28-94B7-160A79A8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911-6A0B-A748-BA88-600D7692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7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D833-C5A4-56BC-141C-42D34122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5BDFB-8D50-BD4D-E6D7-0403F6DBC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DD4E5-E6EC-2ADB-E2AB-43859AE8C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90FA8-1C5B-4770-6FA7-B556094F6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BC49D8-0F35-57FB-71DC-F94473BF0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87D04-2742-8A2C-E173-4D24E39F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F4A2-F66A-E54C-8EA7-63B514CF3B1D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3D6D5-086E-3D99-97BB-F7CC50B5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21737-D27A-25DC-AF33-CAEA69F9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911-6A0B-A748-BA88-600D7692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7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517F-7F57-68E6-A272-80197B561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47675-EAEF-D9B5-F07C-A55876F1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F4A2-F66A-E54C-8EA7-63B514CF3B1D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A9BD5-6410-1DBF-DCD6-64228306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C9F0B-DEDF-4D5C-ACDC-129B75A1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911-6A0B-A748-BA88-600D7692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1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949EE-8C3D-7FB1-2C54-BF433417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F4A2-F66A-E54C-8EA7-63B514CF3B1D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BF6E9-226A-66D2-C6D2-962B8BEE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9A95A-BB65-AD3C-CCC7-39355DDF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911-6A0B-A748-BA88-600D7692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1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7676-1D20-A18E-0FBE-7225B43B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3D1FD-973F-374D-4683-621313C86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1CB00-8FC6-E96E-7004-9A4FDCCC2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2C6A7-A9B4-015B-EED9-153A77F5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F4A2-F66A-E54C-8EA7-63B514CF3B1D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FD679-F3EB-38C3-DC2F-5B640ACE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86254-B1EE-915E-EC25-A095DF41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911-6A0B-A748-BA88-600D7692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0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FF03-6176-6484-110A-B78BBB5C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4AA00-0471-09A8-EB9F-AEB87CCF5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6A3AB-C4DE-9691-9CB9-B763C167B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C429A-9689-EE51-E630-4DF205413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F4A2-F66A-E54C-8EA7-63B514CF3B1D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3C830-838F-0F0D-A3E2-82B9880F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E553D-5B0A-0AB5-8F9C-26737617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911-6A0B-A748-BA88-600D7692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3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AC4CF-8962-8A22-CC4B-954AE6B7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9F20C-26AD-AFF0-6D9D-B8EC52F0B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8B7E-3AB7-9B0F-B01A-CCA205B03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3F4A2-F66A-E54C-8EA7-63B514CF3B1D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0E9F3-0E0D-E4D2-363D-C898FDE20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8602-9B0A-DF64-E8C1-9003F97AD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82911-6A0B-A748-BA88-600D7692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reen-green Color Palette">
            <a:extLst>
              <a:ext uri="{FF2B5EF4-FFF2-40B4-BE49-F238E27FC236}">
                <a16:creationId xmlns:a16="http://schemas.microsoft.com/office/drawing/2014/main" id="{2D76365E-AB30-0B3E-B14E-27482E74D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4" y="1569278"/>
            <a:ext cx="5579166" cy="371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C2A5A0-29FB-94B9-5590-7233020FA26A}"/>
              </a:ext>
            </a:extLst>
          </p:cNvPr>
          <p:cNvSpPr/>
          <p:nvPr/>
        </p:nvSpPr>
        <p:spPr>
          <a:xfrm>
            <a:off x="0" y="0"/>
            <a:ext cx="12192000" cy="503583"/>
          </a:xfrm>
          <a:prstGeom prst="rect">
            <a:avLst/>
          </a:prstGeom>
          <a:solidFill>
            <a:srgbClr val="004D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8C05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69EA66-93A5-759F-23DC-19A4426A2FEE}"/>
              </a:ext>
            </a:extLst>
          </p:cNvPr>
          <p:cNvSpPr/>
          <p:nvPr/>
        </p:nvSpPr>
        <p:spPr>
          <a:xfrm>
            <a:off x="0" y="6354417"/>
            <a:ext cx="12192000" cy="503583"/>
          </a:xfrm>
          <a:prstGeom prst="rect">
            <a:avLst/>
          </a:prstGeom>
          <a:solidFill>
            <a:srgbClr val="004D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8C05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D5FE1-4BA4-2097-373A-DAF2F4A0B50F}"/>
              </a:ext>
            </a:extLst>
          </p:cNvPr>
          <p:cNvSpPr txBox="1"/>
          <p:nvPr/>
        </p:nvSpPr>
        <p:spPr>
          <a:xfrm>
            <a:off x="9672320" y="50358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8C052"/>
                </a:solidFill>
              </a:rPr>
              <a:t>aa</a:t>
            </a:r>
          </a:p>
        </p:txBody>
      </p:sp>
    </p:spTree>
    <p:extLst>
      <p:ext uri="{BB962C8B-B14F-4D97-AF65-F5344CB8AC3E}">
        <p14:creationId xmlns:p14="http://schemas.microsoft.com/office/powerpoint/2010/main" val="2399313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F21D41-FAA1-7150-4CFE-3193BB963357}"/>
              </a:ext>
            </a:extLst>
          </p:cNvPr>
          <p:cNvSpPr txBox="1"/>
          <p:nvPr/>
        </p:nvSpPr>
        <p:spPr>
          <a:xfrm>
            <a:off x="5131518" y="765346"/>
            <a:ext cx="456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DESIGN PATTERN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EBA8EE-2102-920A-40B2-BA3F258EAE08}"/>
              </a:ext>
            </a:extLst>
          </p:cNvPr>
          <p:cNvSpPr txBox="1"/>
          <p:nvPr/>
        </p:nvSpPr>
        <p:spPr>
          <a:xfrm>
            <a:off x="5026783" y="-539174"/>
            <a:ext cx="4397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ARCHITECTURE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18A4B-C376-F708-CA3A-00762CBACDB2}"/>
              </a:ext>
            </a:extLst>
          </p:cNvPr>
          <p:cNvSpPr txBox="1"/>
          <p:nvPr/>
        </p:nvSpPr>
        <p:spPr>
          <a:xfrm>
            <a:off x="1799810" y="5938147"/>
            <a:ext cx="859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MDP PROJECT - TEAM 2 - 2022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0D4FA7-0A28-C247-FAC9-5922C0A25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90764"/>
            <a:ext cx="536190" cy="50358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557795F-7C4B-5DAF-0D4E-FDFE30AAB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84488"/>
            <a:ext cx="536190" cy="503583"/>
          </a:xfrm>
          <a:prstGeom prst="rect">
            <a:avLst/>
          </a:prstGeom>
        </p:spPr>
      </p:pic>
      <p:pic>
        <p:nvPicPr>
          <p:cNvPr id="3" name="Picture 2" descr="How to make a horizontal layout list with Recyclerview - DEV Community  👩‍💻👨‍💻">
            <a:extLst>
              <a:ext uri="{FF2B5EF4-FFF2-40B4-BE49-F238E27FC236}">
                <a16:creationId xmlns:a16="http://schemas.microsoft.com/office/drawing/2014/main" id="{5B33CED4-9571-AC1A-2156-B3D6D60694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09"/>
          <a:stretch/>
        </p:blipFill>
        <p:spPr bwMode="auto">
          <a:xfrm>
            <a:off x="4564333" y="6997271"/>
            <a:ext cx="3888409" cy="414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E405E9-8099-8D4D-BC2B-4B6D3B0FFF52}"/>
              </a:ext>
            </a:extLst>
          </p:cNvPr>
          <p:cNvSpPr txBox="1"/>
          <p:nvPr/>
        </p:nvSpPr>
        <p:spPr>
          <a:xfrm>
            <a:off x="757168" y="6743900"/>
            <a:ext cx="9863622" cy="150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RECYCLEVIEW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Articles View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User Statistics View</a:t>
            </a:r>
          </a:p>
        </p:txBody>
      </p:sp>
      <p:pic>
        <p:nvPicPr>
          <p:cNvPr id="28" name="Picture 27" descr="MVC vs MVP vs MVVM : Apa Perbedaannya &amp; Mana yang terbaik diantara  ketiganya?a | Agus Hermanto">
            <a:extLst>
              <a:ext uri="{FF2B5EF4-FFF2-40B4-BE49-F238E27FC236}">
                <a16:creationId xmlns:a16="http://schemas.microsoft.com/office/drawing/2014/main" id="{6914A89A-C5C4-0AE8-4C0C-03EB69163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" t="35461" r="68075" b="25037"/>
          <a:stretch>
            <a:fillRect/>
          </a:stretch>
        </p:blipFill>
        <p:spPr bwMode="auto">
          <a:xfrm>
            <a:off x="3087232" y="2046848"/>
            <a:ext cx="2709046" cy="2709046"/>
          </a:xfrm>
          <a:custGeom>
            <a:avLst/>
            <a:gdLst>
              <a:gd name="connsiteX0" fmla="*/ 1354523 w 2709046"/>
              <a:gd name="connsiteY0" fmla="*/ 0 h 2709046"/>
              <a:gd name="connsiteX1" fmla="*/ 2709046 w 2709046"/>
              <a:gd name="connsiteY1" fmla="*/ 1354523 h 2709046"/>
              <a:gd name="connsiteX2" fmla="*/ 1354523 w 2709046"/>
              <a:gd name="connsiteY2" fmla="*/ 2709046 h 2709046"/>
              <a:gd name="connsiteX3" fmla="*/ 0 w 2709046"/>
              <a:gd name="connsiteY3" fmla="*/ 1354523 h 2709046"/>
              <a:gd name="connsiteX4" fmla="*/ 1354523 w 2709046"/>
              <a:gd name="connsiteY4" fmla="*/ 0 h 270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9046" h="2709046">
                <a:moveTo>
                  <a:pt x="1354523" y="0"/>
                </a:moveTo>
                <a:cubicBezTo>
                  <a:pt x="2102605" y="0"/>
                  <a:pt x="2709046" y="606441"/>
                  <a:pt x="2709046" y="1354523"/>
                </a:cubicBezTo>
                <a:cubicBezTo>
                  <a:pt x="2709046" y="2102605"/>
                  <a:pt x="2102605" y="2709046"/>
                  <a:pt x="1354523" y="2709046"/>
                </a:cubicBezTo>
                <a:cubicBezTo>
                  <a:pt x="606441" y="2709046"/>
                  <a:pt x="0" y="2102605"/>
                  <a:pt x="0" y="1354523"/>
                </a:cubicBezTo>
                <a:cubicBezTo>
                  <a:pt x="0" y="606441"/>
                  <a:pt x="606441" y="0"/>
                  <a:pt x="1354523" y="0"/>
                </a:cubicBezTo>
                <a:close/>
              </a:path>
            </a:pathLst>
          </a:custGeom>
          <a:noFill/>
          <a:ln w="38100">
            <a:solidFill>
              <a:srgbClr val="01221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MVC vs MVP vs MVVM : Apa Perbedaannya &amp; Mana yang terbaik diantara  ketiganya?a | Agus Hermanto">
            <a:extLst>
              <a:ext uri="{FF2B5EF4-FFF2-40B4-BE49-F238E27FC236}">
                <a16:creationId xmlns:a16="http://schemas.microsoft.com/office/drawing/2014/main" id="{ECD98CE3-A77E-4CF5-1537-97F796E73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92" t="35461" r="1889" b="25037"/>
          <a:stretch>
            <a:fillRect/>
          </a:stretch>
        </p:blipFill>
        <p:spPr bwMode="auto">
          <a:xfrm>
            <a:off x="8954301" y="2109532"/>
            <a:ext cx="2709046" cy="2709046"/>
          </a:xfrm>
          <a:custGeom>
            <a:avLst/>
            <a:gdLst>
              <a:gd name="connsiteX0" fmla="*/ 1354523 w 2709046"/>
              <a:gd name="connsiteY0" fmla="*/ 0 h 2709046"/>
              <a:gd name="connsiteX1" fmla="*/ 2709046 w 2709046"/>
              <a:gd name="connsiteY1" fmla="*/ 1354523 h 2709046"/>
              <a:gd name="connsiteX2" fmla="*/ 1354523 w 2709046"/>
              <a:gd name="connsiteY2" fmla="*/ 2709046 h 2709046"/>
              <a:gd name="connsiteX3" fmla="*/ 0 w 2709046"/>
              <a:gd name="connsiteY3" fmla="*/ 1354523 h 2709046"/>
              <a:gd name="connsiteX4" fmla="*/ 1354523 w 2709046"/>
              <a:gd name="connsiteY4" fmla="*/ 0 h 270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9046" h="2709046">
                <a:moveTo>
                  <a:pt x="1354523" y="0"/>
                </a:moveTo>
                <a:cubicBezTo>
                  <a:pt x="2102605" y="0"/>
                  <a:pt x="2709046" y="606441"/>
                  <a:pt x="2709046" y="1354523"/>
                </a:cubicBezTo>
                <a:cubicBezTo>
                  <a:pt x="2709046" y="2102605"/>
                  <a:pt x="2102605" y="2709046"/>
                  <a:pt x="1354523" y="2709046"/>
                </a:cubicBezTo>
                <a:cubicBezTo>
                  <a:pt x="606441" y="2709046"/>
                  <a:pt x="0" y="2102605"/>
                  <a:pt x="0" y="1354523"/>
                </a:cubicBezTo>
                <a:cubicBezTo>
                  <a:pt x="0" y="606441"/>
                  <a:pt x="606441" y="0"/>
                  <a:pt x="1354523" y="0"/>
                </a:cubicBezTo>
                <a:close/>
              </a:path>
            </a:pathLst>
          </a:custGeom>
          <a:noFill/>
          <a:ln w="38100">
            <a:solidFill>
              <a:srgbClr val="01221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CDDFB0-6FC5-EE15-DA44-189ACD0562D2}"/>
              </a:ext>
            </a:extLst>
          </p:cNvPr>
          <p:cNvSpPr txBox="1"/>
          <p:nvPr/>
        </p:nvSpPr>
        <p:spPr>
          <a:xfrm>
            <a:off x="312687" y="1535755"/>
            <a:ext cx="9863622" cy="1788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MVC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Simple UI/Process:</a:t>
            </a:r>
            <a:b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Saving User Profile</a:t>
            </a:r>
            <a:b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,Displaying Articles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22696-8494-342B-B3DD-E26B53B6D062}"/>
              </a:ext>
            </a:extLst>
          </p:cNvPr>
          <p:cNvSpPr txBox="1"/>
          <p:nvPr/>
        </p:nvSpPr>
        <p:spPr>
          <a:xfrm>
            <a:off x="6096000" y="1542031"/>
            <a:ext cx="9863622" cy="220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MVVM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App Database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Saving App State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Media Player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Contents Fetching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79AB7F-125C-9EF4-F656-03C743293FDB}"/>
              </a:ext>
            </a:extLst>
          </p:cNvPr>
          <p:cNvSpPr txBox="1"/>
          <p:nvPr/>
        </p:nvSpPr>
        <p:spPr>
          <a:xfrm>
            <a:off x="4666050" y="-542477"/>
            <a:ext cx="456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DEPENDENCY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2A5A0-29FB-94B9-5590-7233020FA26A}"/>
              </a:ext>
            </a:extLst>
          </p:cNvPr>
          <p:cNvSpPr/>
          <p:nvPr/>
        </p:nvSpPr>
        <p:spPr>
          <a:xfrm>
            <a:off x="0" y="0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69EA66-93A5-759F-23DC-19A4426A2FEE}"/>
              </a:ext>
            </a:extLst>
          </p:cNvPr>
          <p:cNvSpPr/>
          <p:nvPr/>
        </p:nvSpPr>
        <p:spPr>
          <a:xfrm>
            <a:off x="0" y="6354417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91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976E7DC-79D4-4DC8-B9BF-CF40A02AF12B}"/>
              </a:ext>
            </a:extLst>
          </p:cNvPr>
          <p:cNvSpPr txBox="1"/>
          <p:nvPr/>
        </p:nvSpPr>
        <p:spPr>
          <a:xfrm>
            <a:off x="4666050" y="764579"/>
            <a:ext cx="456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DEPENDENCY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21D41-FAA1-7150-4CFE-3193BB963357}"/>
              </a:ext>
            </a:extLst>
          </p:cNvPr>
          <p:cNvSpPr txBox="1"/>
          <p:nvPr/>
        </p:nvSpPr>
        <p:spPr>
          <a:xfrm>
            <a:off x="4343727" y="-534465"/>
            <a:ext cx="456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APP DEMO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18A4B-C376-F708-CA3A-00762CBACDB2}"/>
              </a:ext>
            </a:extLst>
          </p:cNvPr>
          <p:cNvSpPr txBox="1"/>
          <p:nvPr/>
        </p:nvSpPr>
        <p:spPr>
          <a:xfrm>
            <a:off x="1799810" y="5938147"/>
            <a:ext cx="859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MDP PROJECT - TEAM 2 - 2022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0D4FA7-0A28-C247-FAC9-5922C0A25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90764"/>
            <a:ext cx="536190" cy="50358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557795F-7C4B-5DAF-0D4E-FDFE30AAB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84488"/>
            <a:ext cx="536190" cy="503583"/>
          </a:xfrm>
          <a:prstGeom prst="rect">
            <a:avLst/>
          </a:prstGeom>
        </p:spPr>
      </p:pic>
      <p:pic>
        <p:nvPicPr>
          <p:cNvPr id="28" name="Picture 27" descr="MVC vs MVP vs MVVM : Apa Perbedaannya &amp; Mana yang terbaik diantara  ketiganya?a | Agus Hermanto">
            <a:extLst>
              <a:ext uri="{FF2B5EF4-FFF2-40B4-BE49-F238E27FC236}">
                <a16:creationId xmlns:a16="http://schemas.microsoft.com/office/drawing/2014/main" id="{6914A89A-C5C4-0AE8-4C0C-03EB69163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" t="35461" r="68075" b="25037"/>
          <a:stretch>
            <a:fillRect/>
          </a:stretch>
        </p:blipFill>
        <p:spPr bwMode="auto">
          <a:xfrm rot="10444190">
            <a:off x="12480616" y="2046848"/>
            <a:ext cx="2709046" cy="2709046"/>
          </a:xfrm>
          <a:custGeom>
            <a:avLst/>
            <a:gdLst>
              <a:gd name="connsiteX0" fmla="*/ 1354523 w 2709046"/>
              <a:gd name="connsiteY0" fmla="*/ 0 h 2709046"/>
              <a:gd name="connsiteX1" fmla="*/ 2709046 w 2709046"/>
              <a:gd name="connsiteY1" fmla="*/ 1354523 h 2709046"/>
              <a:gd name="connsiteX2" fmla="*/ 1354523 w 2709046"/>
              <a:gd name="connsiteY2" fmla="*/ 2709046 h 2709046"/>
              <a:gd name="connsiteX3" fmla="*/ 0 w 2709046"/>
              <a:gd name="connsiteY3" fmla="*/ 1354523 h 2709046"/>
              <a:gd name="connsiteX4" fmla="*/ 1354523 w 2709046"/>
              <a:gd name="connsiteY4" fmla="*/ 0 h 270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9046" h="2709046">
                <a:moveTo>
                  <a:pt x="1354523" y="0"/>
                </a:moveTo>
                <a:cubicBezTo>
                  <a:pt x="2102605" y="0"/>
                  <a:pt x="2709046" y="606441"/>
                  <a:pt x="2709046" y="1354523"/>
                </a:cubicBezTo>
                <a:cubicBezTo>
                  <a:pt x="2709046" y="2102605"/>
                  <a:pt x="2102605" y="2709046"/>
                  <a:pt x="1354523" y="2709046"/>
                </a:cubicBezTo>
                <a:cubicBezTo>
                  <a:pt x="606441" y="2709046"/>
                  <a:pt x="0" y="2102605"/>
                  <a:pt x="0" y="1354523"/>
                </a:cubicBezTo>
                <a:cubicBezTo>
                  <a:pt x="0" y="606441"/>
                  <a:pt x="606441" y="0"/>
                  <a:pt x="1354523" y="0"/>
                </a:cubicBezTo>
                <a:close/>
              </a:path>
            </a:pathLst>
          </a:custGeom>
          <a:noFill/>
          <a:ln w="38100">
            <a:solidFill>
              <a:srgbClr val="01221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MVC vs MVP vs MVVM : Apa Perbedaannya &amp; Mana yang terbaik diantara  ketiganya?a | Agus Hermanto">
            <a:extLst>
              <a:ext uri="{FF2B5EF4-FFF2-40B4-BE49-F238E27FC236}">
                <a16:creationId xmlns:a16="http://schemas.microsoft.com/office/drawing/2014/main" id="{ECD98CE3-A77E-4CF5-1537-97F796E73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92" t="35461" r="1889" b="25037"/>
          <a:stretch>
            <a:fillRect/>
          </a:stretch>
        </p:blipFill>
        <p:spPr bwMode="auto">
          <a:xfrm rot="10474262">
            <a:off x="18347685" y="2109532"/>
            <a:ext cx="2709046" cy="2709046"/>
          </a:xfrm>
          <a:custGeom>
            <a:avLst/>
            <a:gdLst>
              <a:gd name="connsiteX0" fmla="*/ 1354523 w 2709046"/>
              <a:gd name="connsiteY0" fmla="*/ 0 h 2709046"/>
              <a:gd name="connsiteX1" fmla="*/ 2709046 w 2709046"/>
              <a:gd name="connsiteY1" fmla="*/ 1354523 h 2709046"/>
              <a:gd name="connsiteX2" fmla="*/ 1354523 w 2709046"/>
              <a:gd name="connsiteY2" fmla="*/ 2709046 h 2709046"/>
              <a:gd name="connsiteX3" fmla="*/ 0 w 2709046"/>
              <a:gd name="connsiteY3" fmla="*/ 1354523 h 2709046"/>
              <a:gd name="connsiteX4" fmla="*/ 1354523 w 2709046"/>
              <a:gd name="connsiteY4" fmla="*/ 0 h 270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9046" h="2709046">
                <a:moveTo>
                  <a:pt x="1354523" y="0"/>
                </a:moveTo>
                <a:cubicBezTo>
                  <a:pt x="2102605" y="0"/>
                  <a:pt x="2709046" y="606441"/>
                  <a:pt x="2709046" y="1354523"/>
                </a:cubicBezTo>
                <a:cubicBezTo>
                  <a:pt x="2709046" y="2102605"/>
                  <a:pt x="2102605" y="2709046"/>
                  <a:pt x="1354523" y="2709046"/>
                </a:cubicBezTo>
                <a:cubicBezTo>
                  <a:pt x="606441" y="2709046"/>
                  <a:pt x="0" y="2102605"/>
                  <a:pt x="0" y="1354523"/>
                </a:cubicBezTo>
                <a:cubicBezTo>
                  <a:pt x="0" y="606441"/>
                  <a:pt x="606441" y="0"/>
                  <a:pt x="1354523" y="0"/>
                </a:cubicBezTo>
                <a:close/>
              </a:path>
            </a:pathLst>
          </a:custGeom>
          <a:noFill/>
          <a:ln w="38100">
            <a:solidFill>
              <a:srgbClr val="01221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02D831-6509-09C1-EDE6-14EB20C40266}"/>
              </a:ext>
            </a:extLst>
          </p:cNvPr>
          <p:cNvSpPr txBox="1"/>
          <p:nvPr/>
        </p:nvSpPr>
        <p:spPr>
          <a:xfrm>
            <a:off x="757168" y="1535755"/>
            <a:ext cx="9863622" cy="3445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ANDROID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View Model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Navigation Components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Room Database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Coroutines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Material IO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Kotlin</a:t>
            </a:r>
          </a:p>
        </p:txBody>
      </p:sp>
      <p:pic>
        <p:nvPicPr>
          <p:cNvPr id="10" name="Picture 2" descr="Galaxy Note 4 3/4 PSD MockUp. Perfect Pixels. PSD templates with  unparalleled quality and more...">
            <a:extLst>
              <a:ext uri="{FF2B5EF4-FFF2-40B4-BE49-F238E27FC236}">
                <a16:creationId xmlns:a16="http://schemas.microsoft.com/office/drawing/2014/main" id="{DBEAC060-D113-70BA-C4B4-40ADB7E126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33" b="4007"/>
          <a:stretch/>
        </p:blipFill>
        <p:spPr bwMode="auto">
          <a:xfrm>
            <a:off x="0" y="6997271"/>
            <a:ext cx="12192000" cy="448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213274-224D-16FA-9FCD-9CE3B7743A95}"/>
              </a:ext>
            </a:extLst>
          </p:cNvPr>
          <p:cNvSpPr txBox="1"/>
          <p:nvPr/>
        </p:nvSpPr>
        <p:spPr>
          <a:xfrm>
            <a:off x="5131518" y="-564766"/>
            <a:ext cx="456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DESIGN PATTERN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69EA66-93A5-759F-23DC-19A4426A2FEE}"/>
              </a:ext>
            </a:extLst>
          </p:cNvPr>
          <p:cNvSpPr/>
          <p:nvPr/>
        </p:nvSpPr>
        <p:spPr>
          <a:xfrm>
            <a:off x="0" y="6354417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2A5A0-29FB-94B9-5590-7233020FA26A}"/>
              </a:ext>
            </a:extLst>
          </p:cNvPr>
          <p:cNvSpPr/>
          <p:nvPr/>
        </p:nvSpPr>
        <p:spPr>
          <a:xfrm>
            <a:off x="0" y="0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7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E685AE-FFBA-801E-6933-283A301874CB}"/>
              </a:ext>
            </a:extLst>
          </p:cNvPr>
          <p:cNvSpPr txBox="1"/>
          <p:nvPr/>
        </p:nvSpPr>
        <p:spPr>
          <a:xfrm>
            <a:off x="4343727" y="764579"/>
            <a:ext cx="456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APP DEMO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76E7DC-79D4-4DC8-B9BF-CF40A02AF12B}"/>
              </a:ext>
            </a:extLst>
          </p:cNvPr>
          <p:cNvSpPr txBox="1"/>
          <p:nvPr/>
        </p:nvSpPr>
        <p:spPr>
          <a:xfrm>
            <a:off x="4666050" y="-558411"/>
            <a:ext cx="456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DEPENDENCY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18A4B-C376-F708-CA3A-00762CBACDB2}"/>
              </a:ext>
            </a:extLst>
          </p:cNvPr>
          <p:cNvSpPr txBox="1"/>
          <p:nvPr/>
        </p:nvSpPr>
        <p:spPr>
          <a:xfrm>
            <a:off x="1799810" y="5938147"/>
            <a:ext cx="859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MDP PROJECT - TEAM 2 - 2022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0D4FA7-0A28-C247-FAC9-5922C0A25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90764"/>
            <a:ext cx="536190" cy="50358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557795F-7C4B-5DAF-0D4E-FDFE30AAB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84488"/>
            <a:ext cx="536190" cy="503583"/>
          </a:xfrm>
          <a:prstGeom prst="rect">
            <a:avLst/>
          </a:prstGeom>
        </p:spPr>
      </p:pic>
      <p:pic>
        <p:nvPicPr>
          <p:cNvPr id="1026" name="Picture 2" descr="Galaxy Note 4 3/4 PSD MockUp. Perfect Pixels. PSD templates with  unparalleled quality and more...">
            <a:extLst>
              <a:ext uri="{FF2B5EF4-FFF2-40B4-BE49-F238E27FC236}">
                <a16:creationId xmlns:a16="http://schemas.microsoft.com/office/drawing/2014/main" id="{584576D9-02F1-1B92-BE86-756F1B211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33" b="4007"/>
          <a:stretch/>
        </p:blipFill>
        <p:spPr bwMode="auto">
          <a:xfrm>
            <a:off x="0" y="1386826"/>
            <a:ext cx="12192000" cy="448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3BC152-E7DD-43C8-7013-898E57C8021D}"/>
              </a:ext>
            </a:extLst>
          </p:cNvPr>
          <p:cNvSpPr txBox="1"/>
          <p:nvPr/>
        </p:nvSpPr>
        <p:spPr>
          <a:xfrm>
            <a:off x="4543570" y="-564687"/>
            <a:ext cx="456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REPOSITORY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13181C4-0811-B1F5-4ABC-54B4DC036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920" y="1630923"/>
            <a:ext cx="1798077" cy="179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469EA66-93A5-759F-23DC-19A4426A2FEE}"/>
              </a:ext>
            </a:extLst>
          </p:cNvPr>
          <p:cNvSpPr/>
          <p:nvPr/>
        </p:nvSpPr>
        <p:spPr>
          <a:xfrm>
            <a:off x="0" y="6354417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2A5A0-29FB-94B9-5590-7233020FA26A}"/>
              </a:ext>
            </a:extLst>
          </p:cNvPr>
          <p:cNvSpPr/>
          <p:nvPr/>
        </p:nvSpPr>
        <p:spPr>
          <a:xfrm>
            <a:off x="0" y="0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040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93B16-69A6-AB92-56BA-E66FED430529}"/>
              </a:ext>
            </a:extLst>
          </p:cNvPr>
          <p:cNvSpPr txBox="1"/>
          <p:nvPr/>
        </p:nvSpPr>
        <p:spPr>
          <a:xfrm>
            <a:off x="4343727" y="-564687"/>
            <a:ext cx="456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APP DEMO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DE0FF-BB5D-51C7-019F-A70427800ABD}"/>
              </a:ext>
            </a:extLst>
          </p:cNvPr>
          <p:cNvSpPr txBox="1"/>
          <p:nvPr/>
        </p:nvSpPr>
        <p:spPr>
          <a:xfrm>
            <a:off x="4543570" y="764579"/>
            <a:ext cx="456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REPOSITORY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18A4B-C376-F708-CA3A-00762CBACDB2}"/>
              </a:ext>
            </a:extLst>
          </p:cNvPr>
          <p:cNvSpPr txBox="1"/>
          <p:nvPr/>
        </p:nvSpPr>
        <p:spPr>
          <a:xfrm>
            <a:off x="1799810" y="5938147"/>
            <a:ext cx="859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MDP PROJECT - TEAM 2 - 2022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0D4FA7-0A28-C247-FAC9-5922C0A25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90764"/>
            <a:ext cx="536190" cy="50358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557795F-7C4B-5DAF-0D4E-FDFE30AAB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84488"/>
            <a:ext cx="536190" cy="503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12A239-DE6D-EB8B-9AFE-5FA87BB8E892}"/>
              </a:ext>
            </a:extLst>
          </p:cNvPr>
          <p:cNvSpPr txBox="1"/>
          <p:nvPr/>
        </p:nvSpPr>
        <p:spPr>
          <a:xfrm>
            <a:off x="757168" y="1535755"/>
            <a:ext cx="9863622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GitHub:</a:t>
            </a:r>
          </a:p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https://</a:t>
            </a:r>
            <a:r>
              <a:rPr lang="en-US" sz="2100" b="1" dirty="0" err="1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github.com</a:t>
            </a:r>
            <a:r>
              <a:rPr lang="en-US" sz="21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/team2-mdp/yoga-app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060DFA5-60C6-8C89-1944-239FF275B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895" y="1630923"/>
            <a:ext cx="1798077" cy="179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3C6D03-BFDF-8668-C8ED-35FEBB0AF50B}"/>
              </a:ext>
            </a:extLst>
          </p:cNvPr>
          <p:cNvSpPr txBox="1"/>
          <p:nvPr/>
        </p:nvSpPr>
        <p:spPr>
          <a:xfrm>
            <a:off x="6867894" y="3429000"/>
            <a:ext cx="1798077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team2-mdp</a:t>
            </a:r>
            <a:endParaRPr lang="en-US" sz="1800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A23450-2A40-EB00-253D-E86FE7909949}"/>
              </a:ext>
            </a:extLst>
          </p:cNvPr>
          <p:cNvSpPr txBox="1"/>
          <p:nvPr/>
        </p:nvSpPr>
        <p:spPr>
          <a:xfrm>
            <a:off x="5183276" y="-564687"/>
            <a:ext cx="5800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PROJECT CONCLUSION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69EA66-93A5-759F-23DC-19A4426A2FEE}"/>
              </a:ext>
            </a:extLst>
          </p:cNvPr>
          <p:cNvSpPr/>
          <p:nvPr/>
        </p:nvSpPr>
        <p:spPr>
          <a:xfrm>
            <a:off x="0" y="6354417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2A5A0-29FB-94B9-5590-7233020FA26A}"/>
              </a:ext>
            </a:extLst>
          </p:cNvPr>
          <p:cNvSpPr/>
          <p:nvPr/>
        </p:nvSpPr>
        <p:spPr>
          <a:xfrm>
            <a:off x="0" y="0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53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93B16-69A6-AB92-56BA-E66FED430529}"/>
              </a:ext>
            </a:extLst>
          </p:cNvPr>
          <p:cNvSpPr txBox="1"/>
          <p:nvPr/>
        </p:nvSpPr>
        <p:spPr>
          <a:xfrm>
            <a:off x="5183276" y="764579"/>
            <a:ext cx="5800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PROJECT CONCLUSION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DE0FF-BB5D-51C7-019F-A70427800ABD}"/>
              </a:ext>
            </a:extLst>
          </p:cNvPr>
          <p:cNvSpPr txBox="1"/>
          <p:nvPr/>
        </p:nvSpPr>
        <p:spPr>
          <a:xfrm>
            <a:off x="4543570" y="-584306"/>
            <a:ext cx="456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REPOSITORY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18A4B-C376-F708-CA3A-00762CBACDB2}"/>
              </a:ext>
            </a:extLst>
          </p:cNvPr>
          <p:cNvSpPr txBox="1"/>
          <p:nvPr/>
        </p:nvSpPr>
        <p:spPr>
          <a:xfrm>
            <a:off x="1799810" y="5938147"/>
            <a:ext cx="859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MDP PROJECT - TEAM 2 - 2022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0D4FA7-0A28-C247-FAC9-5922C0A25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90764"/>
            <a:ext cx="536190" cy="50358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060DFA5-60C6-8C89-1944-239FF275B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295" y="1630923"/>
            <a:ext cx="1798077" cy="179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545151-36F3-AACA-9BF4-550BE49CB4AF}"/>
              </a:ext>
            </a:extLst>
          </p:cNvPr>
          <p:cNvSpPr txBox="1"/>
          <p:nvPr/>
        </p:nvSpPr>
        <p:spPr>
          <a:xfrm>
            <a:off x="1164189" y="1702209"/>
            <a:ext cx="9863622" cy="3445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Our </a:t>
            </a:r>
            <a:r>
              <a:rPr lang="en-US" sz="2100" b="1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Yealth</a:t>
            </a: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app is built successfully and powered by many layers of android components and frameworks. We engineered it with layers of abstractions and design patterns.</a:t>
            </a:r>
          </a:p>
          <a:p>
            <a:pPr>
              <a:lnSpc>
                <a:spcPct val="150000"/>
              </a:lnSpc>
            </a:pPr>
            <a:endParaRPr lang="en-US" sz="2100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Likewise, life is found in layers. Each layer is consciousness in different disguises and conform to different law/protocol. Balance and success life occur when we are able to freely access and control these layers.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69EA66-93A5-759F-23DC-19A4426A2FEE}"/>
              </a:ext>
            </a:extLst>
          </p:cNvPr>
          <p:cNvSpPr/>
          <p:nvPr/>
        </p:nvSpPr>
        <p:spPr>
          <a:xfrm>
            <a:off x="0" y="6354417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2A5A0-29FB-94B9-5590-7233020FA26A}"/>
              </a:ext>
            </a:extLst>
          </p:cNvPr>
          <p:cNvSpPr/>
          <p:nvPr/>
        </p:nvSpPr>
        <p:spPr>
          <a:xfrm>
            <a:off x="0" y="0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76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E843CFF-684D-D281-27A5-F76D159996D0}"/>
              </a:ext>
            </a:extLst>
          </p:cNvPr>
          <p:cNvSpPr/>
          <p:nvPr/>
        </p:nvSpPr>
        <p:spPr>
          <a:xfrm>
            <a:off x="0" y="503583"/>
            <a:ext cx="12192000" cy="58508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93B16-69A6-AB92-56BA-E66FED430529}"/>
              </a:ext>
            </a:extLst>
          </p:cNvPr>
          <p:cNvSpPr txBox="1"/>
          <p:nvPr/>
        </p:nvSpPr>
        <p:spPr>
          <a:xfrm>
            <a:off x="5183276" y="-650152"/>
            <a:ext cx="5800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PROJECT CONCLUSION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18A4B-C376-F708-CA3A-00762CBACDB2}"/>
              </a:ext>
            </a:extLst>
          </p:cNvPr>
          <p:cNvSpPr txBox="1"/>
          <p:nvPr/>
        </p:nvSpPr>
        <p:spPr>
          <a:xfrm>
            <a:off x="1799810" y="5938147"/>
            <a:ext cx="859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MDP PROJECT - TEAM 2 - 2022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E35ACB9-C935-171E-C906-84002DA845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5606" r="25925" b="45022"/>
          <a:stretch/>
        </p:blipFill>
        <p:spPr>
          <a:xfrm>
            <a:off x="8678549" y="1981649"/>
            <a:ext cx="3082132" cy="28947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45939A-2C75-34B6-E2B3-896ABBD4BFDC}"/>
              </a:ext>
            </a:extLst>
          </p:cNvPr>
          <p:cNvSpPr txBox="1"/>
          <p:nvPr/>
        </p:nvSpPr>
        <p:spPr>
          <a:xfrm>
            <a:off x="86169" y="3075057"/>
            <a:ext cx="8592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THANK YOU FOR YOUR TIME !!!</a:t>
            </a:r>
            <a:endParaRPr lang="en-US" sz="40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69EA66-93A5-759F-23DC-19A4426A2FEE}"/>
              </a:ext>
            </a:extLst>
          </p:cNvPr>
          <p:cNvSpPr/>
          <p:nvPr/>
        </p:nvSpPr>
        <p:spPr>
          <a:xfrm>
            <a:off x="0" y="6354417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2A5A0-29FB-94B9-5590-7233020FA26A}"/>
              </a:ext>
            </a:extLst>
          </p:cNvPr>
          <p:cNvSpPr/>
          <p:nvPr/>
        </p:nvSpPr>
        <p:spPr>
          <a:xfrm>
            <a:off x="0" y="0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73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C2A5A0-29FB-94B9-5590-7233020FA26A}"/>
              </a:ext>
            </a:extLst>
          </p:cNvPr>
          <p:cNvSpPr/>
          <p:nvPr/>
        </p:nvSpPr>
        <p:spPr>
          <a:xfrm>
            <a:off x="0" y="0"/>
            <a:ext cx="12192000" cy="503583"/>
          </a:xfrm>
          <a:prstGeom prst="rect">
            <a:avLst/>
          </a:prstGeom>
          <a:solidFill>
            <a:srgbClr val="004D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69EA66-93A5-759F-23DC-19A4426A2FEE}"/>
              </a:ext>
            </a:extLst>
          </p:cNvPr>
          <p:cNvSpPr/>
          <p:nvPr/>
        </p:nvSpPr>
        <p:spPr>
          <a:xfrm>
            <a:off x="0" y="6354417"/>
            <a:ext cx="12192000" cy="503583"/>
          </a:xfrm>
          <a:prstGeom prst="rect">
            <a:avLst/>
          </a:prstGeom>
          <a:solidFill>
            <a:srgbClr val="004D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4E48F6-7621-5F64-0372-6BC60DDC9B56}"/>
              </a:ext>
            </a:extLst>
          </p:cNvPr>
          <p:cNvSpPr txBox="1"/>
          <p:nvPr/>
        </p:nvSpPr>
        <p:spPr>
          <a:xfrm>
            <a:off x="233567" y="3152001"/>
            <a:ext cx="8592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TEAM2 PROJECT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7F6D4-F358-560C-2D95-9616450E08E2}"/>
              </a:ext>
            </a:extLst>
          </p:cNvPr>
          <p:cNvSpPr txBox="1"/>
          <p:nvPr/>
        </p:nvSpPr>
        <p:spPr>
          <a:xfrm>
            <a:off x="233567" y="2598003"/>
            <a:ext cx="8592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MOBILE DEVICE PROGRAMMING</a:t>
            </a:r>
          </a:p>
        </p:txBody>
      </p:sp>
    </p:spTree>
    <p:extLst>
      <p:ext uri="{BB962C8B-B14F-4D97-AF65-F5344CB8AC3E}">
        <p14:creationId xmlns:p14="http://schemas.microsoft.com/office/powerpoint/2010/main" val="73406854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D3ACF5-8E15-588F-BFB2-50AB12AB9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921025" y="1981649"/>
            <a:ext cx="3082132" cy="28947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F18A4B-C376-F708-CA3A-00762CBACDB2}"/>
              </a:ext>
            </a:extLst>
          </p:cNvPr>
          <p:cNvSpPr txBox="1"/>
          <p:nvPr/>
        </p:nvSpPr>
        <p:spPr>
          <a:xfrm>
            <a:off x="1799810" y="5938147"/>
            <a:ext cx="859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MDP PROJECT - TEAM 2 - 2022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7E27D2-6624-0475-91C0-6BDBA5E2FBA6}"/>
              </a:ext>
            </a:extLst>
          </p:cNvPr>
          <p:cNvSpPr txBox="1"/>
          <p:nvPr/>
        </p:nvSpPr>
        <p:spPr>
          <a:xfrm>
            <a:off x="4003157" y="2711024"/>
            <a:ext cx="3891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YEALTH</a:t>
            </a:r>
            <a:endParaRPr lang="en-US" sz="7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DA0CF1-FE0E-E7C5-FC76-7BB843255F72}"/>
              </a:ext>
            </a:extLst>
          </p:cNvPr>
          <p:cNvSpPr txBox="1"/>
          <p:nvPr/>
        </p:nvSpPr>
        <p:spPr>
          <a:xfrm>
            <a:off x="4003158" y="3592977"/>
            <a:ext cx="389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YOGA AND HEALTH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717D9B-1A6A-D8FA-5F7C-C65D5F94B541}"/>
              </a:ext>
            </a:extLst>
          </p:cNvPr>
          <p:cNvSpPr txBox="1"/>
          <p:nvPr/>
        </p:nvSpPr>
        <p:spPr>
          <a:xfrm>
            <a:off x="-2598870" y="1559871"/>
            <a:ext cx="264736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SAMRETH</a:t>
            </a:r>
            <a:endParaRPr lang="en-US" sz="35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F95C29-5A10-FE05-416A-46EC8CAFE78A}"/>
              </a:ext>
            </a:extLst>
          </p:cNvPr>
          <p:cNvSpPr txBox="1"/>
          <p:nvPr/>
        </p:nvSpPr>
        <p:spPr>
          <a:xfrm>
            <a:off x="14485734" y="1559871"/>
            <a:ext cx="239971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SOKCHEA</a:t>
            </a:r>
            <a:endParaRPr lang="en-US" sz="35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6932D4-D08A-FDFE-C4C5-0A213A2DD32A}"/>
              </a:ext>
            </a:extLst>
          </p:cNvPr>
          <p:cNvSpPr txBox="1"/>
          <p:nvPr/>
        </p:nvSpPr>
        <p:spPr>
          <a:xfrm>
            <a:off x="12249600" y="1565379"/>
            <a:ext cx="22361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SILVANA</a:t>
            </a:r>
            <a:endParaRPr lang="en-US" sz="35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31269C-F302-6376-033C-6D663A932977}"/>
              </a:ext>
            </a:extLst>
          </p:cNvPr>
          <p:cNvSpPr txBox="1"/>
          <p:nvPr/>
        </p:nvSpPr>
        <p:spPr>
          <a:xfrm>
            <a:off x="-4755161" y="1569238"/>
            <a:ext cx="2264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CORNER</a:t>
            </a:r>
            <a:endParaRPr lang="en-US" sz="35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8E184F-0888-5361-BB18-04A5F79961F7}"/>
              </a:ext>
            </a:extLst>
          </p:cNvPr>
          <p:cNvGrpSpPr/>
          <p:nvPr/>
        </p:nvGrpSpPr>
        <p:grpSpPr>
          <a:xfrm>
            <a:off x="355593" y="2590159"/>
            <a:ext cx="2664169" cy="2370813"/>
            <a:chOff x="196269" y="2376031"/>
            <a:chExt cx="2664169" cy="237081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C8C8E7-03DE-2EEF-E6EF-6B26C9CCB209}"/>
                </a:ext>
              </a:extLst>
            </p:cNvPr>
            <p:cNvSpPr txBox="1"/>
            <p:nvPr/>
          </p:nvSpPr>
          <p:spPr>
            <a:xfrm>
              <a:off x="223414" y="2376031"/>
              <a:ext cx="2637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4FA060">
                      <a:alpha val="0"/>
                    </a:srgbClr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APP PERSISTENT </a:t>
              </a:r>
              <a:endParaRPr lang="en-US" sz="2000" dirty="0">
                <a:solidFill>
                  <a:srgbClr val="4FA060">
                    <a:alpha val="0"/>
                  </a:srgb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434C35-02D2-C39C-C419-BA5726412BAF}"/>
                </a:ext>
              </a:extLst>
            </p:cNvPr>
            <p:cNvSpPr txBox="1"/>
            <p:nvPr/>
          </p:nvSpPr>
          <p:spPr>
            <a:xfrm>
              <a:off x="196269" y="3310246"/>
              <a:ext cx="2637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4FA060">
                      <a:alpha val="0"/>
                    </a:srgbClr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APP SETTING</a:t>
              </a:r>
              <a:endParaRPr lang="en-US" sz="2000" dirty="0">
                <a:solidFill>
                  <a:srgbClr val="4FA060">
                    <a:alpha val="0"/>
                  </a:srgb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8AFA1CD-DE00-9DAE-6AA4-F52960B82658}"/>
                </a:ext>
              </a:extLst>
            </p:cNvPr>
            <p:cNvSpPr txBox="1"/>
            <p:nvPr/>
          </p:nvSpPr>
          <p:spPr>
            <a:xfrm>
              <a:off x="196269" y="4346734"/>
              <a:ext cx="2637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4FA060">
                      <a:alpha val="0"/>
                    </a:srgbClr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USER STATISTIC</a:t>
              </a:r>
              <a:endParaRPr lang="en-US" sz="2000" dirty="0">
                <a:solidFill>
                  <a:srgbClr val="4FA060">
                    <a:alpha val="0"/>
                  </a:srgb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AE1A5B5-AE89-1860-92C1-92B518117BE4}"/>
              </a:ext>
            </a:extLst>
          </p:cNvPr>
          <p:cNvSpPr txBox="1"/>
          <p:nvPr/>
        </p:nvSpPr>
        <p:spPr>
          <a:xfrm>
            <a:off x="5066327" y="-620343"/>
            <a:ext cx="264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AGENDA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550EAF-00C8-AAA9-715E-15F45185AB84}"/>
              </a:ext>
            </a:extLst>
          </p:cNvPr>
          <p:cNvGrpSpPr/>
          <p:nvPr/>
        </p:nvGrpSpPr>
        <p:grpSpPr>
          <a:xfrm>
            <a:off x="4474834" y="4089477"/>
            <a:ext cx="1039588" cy="231989"/>
            <a:chOff x="912090" y="5335242"/>
            <a:chExt cx="1649188" cy="36802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CA0BF4-DF91-36C4-3B2A-FD03E1026E4C}"/>
                </a:ext>
              </a:extLst>
            </p:cNvPr>
            <p:cNvSpPr/>
            <p:nvPr/>
          </p:nvSpPr>
          <p:spPr>
            <a:xfrm>
              <a:off x="912090" y="5335242"/>
              <a:ext cx="361950" cy="361950"/>
            </a:xfrm>
            <a:prstGeom prst="rect">
              <a:avLst/>
            </a:prstGeom>
            <a:solidFill>
              <a:srgbClr val="0122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E7ABD16-B571-7BF2-7C93-72B71C24860A}"/>
                </a:ext>
              </a:extLst>
            </p:cNvPr>
            <p:cNvSpPr/>
            <p:nvPr/>
          </p:nvSpPr>
          <p:spPr>
            <a:xfrm>
              <a:off x="1341580" y="5341316"/>
              <a:ext cx="361950" cy="361950"/>
            </a:xfrm>
            <a:prstGeom prst="rect">
              <a:avLst/>
            </a:prstGeom>
            <a:solidFill>
              <a:srgbClr val="004D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B7936F4-66A8-B844-5CB6-4D58A6A818C4}"/>
                </a:ext>
              </a:extLst>
            </p:cNvPr>
            <p:cNvSpPr/>
            <p:nvPr/>
          </p:nvSpPr>
          <p:spPr>
            <a:xfrm>
              <a:off x="1771070" y="5336847"/>
              <a:ext cx="361950" cy="361950"/>
            </a:xfrm>
            <a:prstGeom prst="rect">
              <a:avLst/>
            </a:prstGeom>
            <a:solidFill>
              <a:srgbClr val="0F8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A62F392-894C-326C-3020-88B6F799C325}"/>
                </a:ext>
              </a:extLst>
            </p:cNvPr>
            <p:cNvSpPr/>
            <p:nvPr/>
          </p:nvSpPr>
          <p:spPr>
            <a:xfrm>
              <a:off x="2200560" y="5335242"/>
              <a:ext cx="360718" cy="361950"/>
            </a:xfrm>
            <a:prstGeom prst="rect">
              <a:avLst/>
            </a:prstGeom>
            <a:solidFill>
              <a:srgbClr val="48C0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2A5A0-29FB-94B9-5590-7233020FA26A}"/>
              </a:ext>
            </a:extLst>
          </p:cNvPr>
          <p:cNvSpPr/>
          <p:nvPr/>
        </p:nvSpPr>
        <p:spPr>
          <a:xfrm>
            <a:off x="0" y="0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69EA66-93A5-759F-23DC-19A4426A2FEE}"/>
              </a:ext>
            </a:extLst>
          </p:cNvPr>
          <p:cNvSpPr/>
          <p:nvPr/>
        </p:nvSpPr>
        <p:spPr>
          <a:xfrm>
            <a:off x="0" y="6354417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6171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B8EB6F-40E2-B7B8-AA1A-C9DC15601F5E}"/>
              </a:ext>
            </a:extLst>
          </p:cNvPr>
          <p:cNvSpPr txBox="1"/>
          <p:nvPr/>
        </p:nvSpPr>
        <p:spPr>
          <a:xfrm>
            <a:off x="4003157" y="-979074"/>
            <a:ext cx="3891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YEALTH</a:t>
            </a:r>
            <a:endParaRPr lang="en-US" sz="7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AF255F-F99F-4CCB-6F7B-5F88E8895D23}"/>
              </a:ext>
            </a:extLst>
          </p:cNvPr>
          <p:cNvSpPr txBox="1"/>
          <p:nvPr/>
        </p:nvSpPr>
        <p:spPr>
          <a:xfrm>
            <a:off x="952396" y="1452506"/>
            <a:ext cx="5977882" cy="441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1.   Team &amp; Role</a:t>
            </a:r>
          </a:p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2.   Project Overview :</a:t>
            </a:r>
            <a:b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	2.1.   The Product</a:t>
            </a:r>
            <a:b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	2.2.   Persona</a:t>
            </a:r>
            <a:b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	2.3.   Usability</a:t>
            </a:r>
          </a:p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3.   App Architecture :</a:t>
            </a:r>
            <a:b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	3.1.   Layout</a:t>
            </a:r>
            <a:b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	3.2.   Design Pattern</a:t>
            </a:r>
            <a:b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	3.3.   Dependency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6E36F5-DF93-9E43-8F51-548E0EA8BCFF}"/>
              </a:ext>
            </a:extLst>
          </p:cNvPr>
          <p:cNvSpPr txBox="1"/>
          <p:nvPr/>
        </p:nvSpPr>
        <p:spPr>
          <a:xfrm>
            <a:off x="7120108" y="1479908"/>
            <a:ext cx="3233982" cy="150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4.   App Demo</a:t>
            </a:r>
          </a:p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5.   Project Repository</a:t>
            </a:r>
          </a:p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6.   Project Conclusion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18A4B-C376-F708-CA3A-00762CBACDB2}"/>
              </a:ext>
            </a:extLst>
          </p:cNvPr>
          <p:cNvSpPr txBox="1"/>
          <p:nvPr/>
        </p:nvSpPr>
        <p:spPr>
          <a:xfrm>
            <a:off x="1799810" y="5938147"/>
            <a:ext cx="859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MDP PROJECT - TEAM 2 - 2022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0A29B44-A450-92C2-87FD-C6783F308CEA}"/>
              </a:ext>
            </a:extLst>
          </p:cNvPr>
          <p:cNvGrpSpPr/>
          <p:nvPr/>
        </p:nvGrpSpPr>
        <p:grpSpPr>
          <a:xfrm>
            <a:off x="245224" y="8205585"/>
            <a:ext cx="2696509" cy="2976872"/>
            <a:chOff x="367144" y="2262797"/>
            <a:chExt cx="2696509" cy="2976872"/>
          </a:xfrm>
          <a:solidFill>
            <a:srgbClr val="48C052"/>
          </a:solidFill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1D3CFF7B-C942-03BF-0808-DD483F81D68E}"/>
                </a:ext>
              </a:extLst>
            </p:cNvPr>
            <p:cNvSpPr/>
            <p:nvPr/>
          </p:nvSpPr>
          <p:spPr>
            <a:xfrm>
              <a:off x="367144" y="2262797"/>
              <a:ext cx="2696509" cy="2976872"/>
            </a:xfrm>
            <a:prstGeom prst="roundRect">
              <a:avLst>
                <a:gd name="adj" fmla="val 563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AF2C237-2BE2-F1FD-1202-1EA15CE7259A}"/>
                </a:ext>
              </a:extLst>
            </p:cNvPr>
            <p:cNvGrpSpPr/>
            <p:nvPr/>
          </p:nvGrpSpPr>
          <p:grpSpPr>
            <a:xfrm>
              <a:off x="502074" y="2590159"/>
              <a:ext cx="2436407" cy="2369854"/>
              <a:chOff x="342750" y="2376031"/>
              <a:chExt cx="2436407" cy="2369854"/>
            </a:xfrm>
            <a:grpFill/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46882F-B17C-C731-2631-373E55A5E90B}"/>
                  </a:ext>
                </a:extLst>
              </p:cNvPr>
              <p:cNvSpPr txBox="1"/>
              <p:nvPr/>
            </p:nvSpPr>
            <p:spPr>
              <a:xfrm>
                <a:off x="342750" y="2376031"/>
                <a:ext cx="2436407" cy="3991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APP PERSISTENT 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CDFBAB-F4CA-E026-E9E6-17E5377C5663}"/>
                  </a:ext>
                </a:extLst>
              </p:cNvPr>
              <p:cNvSpPr txBox="1"/>
              <p:nvPr/>
            </p:nvSpPr>
            <p:spPr>
              <a:xfrm>
                <a:off x="363071" y="3310246"/>
                <a:ext cx="240926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APP SETTING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1D4ECA-48DB-C54B-AC85-8BA49052E416}"/>
                  </a:ext>
                </a:extLst>
              </p:cNvPr>
              <p:cNvSpPr txBox="1"/>
              <p:nvPr/>
            </p:nvSpPr>
            <p:spPr>
              <a:xfrm>
                <a:off x="363071" y="4346734"/>
                <a:ext cx="2409262" cy="3991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USER STATISTIC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6D4B25-1B87-E106-FC18-901D9F602B6F}"/>
              </a:ext>
            </a:extLst>
          </p:cNvPr>
          <p:cNvGrpSpPr/>
          <p:nvPr/>
        </p:nvGrpSpPr>
        <p:grpSpPr>
          <a:xfrm>
            <a:off x="3266321" y="8212647"/>
            <a:ext cx="2696509" cy="2976872"/>
            <a:chOff x="3306961" y="2269859"/>
            <a:chExt cx="2696509" cy="2976872"/>
          </a:xfrm>
          <a:solidFill>
            <a:srgbClr val="48C052"/>
          </a:solidFill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8C38665-CF91-CD3D-9DBC-42E335F80FD4}"/>
                </a:ext>
              </a:extLst>
            </p:cNvPr>
            <p:cNvSpPr/>
            <p:nvPr/>
          </p:nvSpPr>
          <p:spPr>
            <a:xfrm>
              <a:off x="3306961" y="2269859"/>
              <a:ext cx="2696509" cy="2976872"/>
            </a:xfrm>
            <a:prstGeom prst="roundRect">
              <a:avLst>
                <a:gd name="adj" fmla="val 563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F1FEFCF-CC46-C2FB-44B0-885FBC7213C4}"/>
                </a:ext>
              </a:extLst>
            </p:cNvPr>
            <p:cNvGrpSpPr/>
            <p:nvPr/>
          </p:nvGrpSpPr>
          <p:grpSpPr>
            <a:xfrm>
              <a:off x="3434079" y="2590159"/>
              <a:ext cx="2474436" cy="2369854"/>
              <a:chOff x="3457142" y="2325674"/>
              <a:chExt cx="2474436" cy="2369854"/>
            </a:xfrm>
            <a:grpFill/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8C2A7D-9F3B-8D15-B9EB-B9CF7463FC50}"/>
                  </a:ext>
                </a:extLst>
              </p:cNvPr>
              <p:cNvSpPr txBox="1"/>
              <p:nvPr/>
            </p:nvSpPr>
            <p:spPr>
              <a:xfrm>
                <a:off x="3457142" y="2325674"/>
                <a:ext cx="246926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APP FLOW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FAAD99-2E8D-33AE-0C34-EA77EA75C65A}"/>
                  </a:ext>
                </a:extLst>
              </p:cNvPr>
              <p:cNvSpPr txBox="1"/>
              <p:nvPr/>
            </p:nvSpPr>
            <p:spPr>
              <a:xfrm>
                <a:off x="3459570" y="3260755"/>
                <a:ext cx="246926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USER SETTING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68DE1E-6AA8-D46F-A7AD-BBCB80434110}"/>
                  </a:ext>
                </a:extLst>
              </p:cNvPr>
              <p:cNvSpPr txBox="1"/>
              <p:nvPr/>
            </p:nvSpPr>
            <p:spPr>
              <a:xfrm>
                <a:off x="3462313" y="4297243"/>
                <a:ext cx="2469265" cy="3982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ARTICLE SCREEN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86AAE80-0274-119E-2960-E6DA0F86116A}"/>
              </a:ext>
            </a:extLst>
          </p:cNvPr>
          <p:cNvGrpSpPr/>
          <p:nvPr/>
        </p:nvGrpSpPr>
        <p:grpSpPr>
          <a:xfrm>
            <a:off x="6278352" y="8205585"/>
            <a:ext cx="2696509" cy="2976872"/>
            <a:chOff x="6258032" y="2262797"/>
            <a:chExt cx="2696509" cy="2976872"/>
          </a:xfrm>
          <a:solidFill>
            <a:srgbClr val="48C052"/>
          </a:solidFill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A48E3D7-6C4F-456E-045B-C8E660CEA69F}"/>
                </a:ext>
              </a:extLst>
            </p:cNvPr>
            <p:cNvSpPr/>
            <p:nvPr/>
          </p:nvSpPr>
          <p:spPr>
            <a:xfrm>
              <a:off x="6258032" y="2262797"/>
              <a:ext cx="2696509" cy="2976872"/>
            </a:xfrm>
            <a:prstGeom prst="roundRect">
              <a:avLst>
                <a:gd name="adj" fmla="val 563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5BC5EB5-7C2C-97BE-9436-998955764599}"/>
                </a:ext>
              </a:extLst>
            </p:cNvPr>
            <p:cNvGrpSpPr/>
            <p:nvPr/>
          </p:nvGrpSpPr>
          <p:grpSpPr>
            <a:xfrm>
              <a:off x="6290480" y="2590159"/>
              <a:ext cx="2637024" cy="2370813"/>
              <a:chOff x="8383155" y="-2630029"/>
              <a:chExt cx="2637024" cy="2370813"/>
            </a:xfrm>
            <a:grpFill/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6C1C7F-6107-02D9-F63A-7EB3B895C566}"/>
                  </a:ext>
                </a:extLst>
              </p:cNvPr>
              <p:cNvSpPr txBox="1"/>
              <p:nvPr/>
            </p:nvSpPr>
            <p:spPr>
              <a:xfrm>
                <a:off x="8383155" y="-2630029"/>
                <a:ext cx="263702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APP RESOURCES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9B6A2D-612E-21B3-D9D5-9648D0B633DA}"/>
                  </a:ext>
                </a:extLst>
              </p:cNvPr>
              <p:cNvSpPr txBox="1"/>
              <p:nvPr/>
            </p:nvSpPr>
            <p:spPr>
              <a:xfrm>
                <a:off x="8383155" y="-659326"/>
                <a:ext cx="263702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CONTENTS PLAYER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C7E652-DB6E-93D6-E30A-E1C7EE40D2FB}"/>
                  </a:ext>
                </a:extLst>
              </p:cNvPr>
              <p:cNvSpPr txBox="1"/>
              <p:nvPr/>
            </p:nvSpPr>
            <p:spPr>
              <a:xfrm>
                <a:off x="8383155" y="-1700329"/>
                <a:ext cx="263702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MEDIA RESOURCES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006D41D-C5E6-52B7-B2A3-2EA94F769042}"/>
              </a:ext>
            </a:extLst>
          </p:cNvPr>
          <p:cNvGrpSpPr/>
          <p:nvPr/>
        </p:nvGrpSpPr>
        <p:grpSpPr>
          <a:xfrm>
            <a:off x="9266085" y="8212647"/>
            <a:ext cx="2696509" cy="2976872"/>
            <a:chOff x="9041232" y="2269859"/>
            <a:chExt cx="2696509" cy="2976872"/>
          </a:xfrm>
          <a:solidFill>
            <a:srgbClr val="48C052"/>
          </a:solidFill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C27F87C-D059-B0F6-4051-96989FAC436E}"/>
                </a:ext>
              </a:extLst>
            </p:cNvPr>
            <p:cNvSpPr/>
            <p:nvPr/>
          </p:nvSpPr>
          <p:spPr>
            <a:xfrm>
              <a:off x="9041232" y="2269859"/>
              <a:ext cx="2696509" cy="2976872"/>
            </a:xfrm>
            <a:prstGeom prst="roundRect">
              <a:avLst>
                <a:gd name="adj" fmla="val 563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5F23D45-35F2-A03F-E300-60009C8E914B}"/>
                </a:ext>
              </a:extLst>
            </p:cNvPr>
            <p:cNvGrpSpPr/>
            <p:nvPr/>
          </p:nvGrpSpPr>
          <p:grpSpPr>
            <a:xfrm>
              <a:off x="9167750" y="2591118"/>
              <a:ext cx="2462233" cy="2368895"/>
              <a:chOff x="11508278" y="-1060327"/>
              <a:chExt cx="2462233" cy="2368895"/>
            </a:xfrm>
            <a:grpFill/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437CA1-1FDB-40A6-F262-90AC1E3E1D92}"/>
                  </a:ext>
                </a:extLst>
              </p:cNvPr>
              <p:cNvSpPr txBox="1"/>
              <p:nvPr/>
            </p:nvSpPr>
            <p:spPr>
              <a:xfrm>
                <a:off x="11508278" y="-1060327"/>
                <a:ext cx="2462233" cy="3991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ONBOARDING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152B94E-6A2F-6FB5-14AA-24EDE351009B}"/>
                  </a:ext>
                </a:extLst>
              </p:cNvPr>
              <p:cNvSpPr txBox="1"/>
              <p:nvPr/>
            </p:nvSpPr>
            <p:spPr>
              <a:xfrm>
                <a:off x="11508278" y="-131586"/>
                <a:ext cx="2462233" cy="3991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CALCULATOR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5BF50F9-FEBA-C629-CC78-D6B53EAD40F1}"/>
                  </a:ext>
                </a:extLst>
              </p:cNvPr>
              <p:cNvSpPr txBox="1"/>
              <p:nvPr/>
            </p:nvSpPr>
            <p:spPr>
              <a:xfrm>
                <a:off x="11508278" y="909417"/>
                <a:ext cx="2462233" cy="3991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USER DATA</a:t>
                </a: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48C3951-4156-BFD9-796E-E6D0B09F0E78}"/>
              </a:ext>
            </a:extLst>
          </p:cNvPr>
          <p:cNvSpPr txBox="1"/>
          <p:nvPr/>
        </p:nvSpPr>
        <p:spPr>
          <a:xfrm>
            <a:off x="5066327" y="752859"/>
            <a:ext cx="264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AGENDA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0D4FA7-0A28-C247-FAC9-5922C0A25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90764"/>
            <a:ext cx="536190" cy="5035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53A731-8AAA-9972-F6EE-A6BD292F1D36}"/>
              </a:ext>
            </a:extLst>
          </p:cNvPr>
          <p:cNvSpPr txBox="1"/>
          <p:nvPr/>
        </p:nvSpPr>
        <p:spPr>
          <a:xfrm>
            <a:off x="4003158" y="6999943"/>
            <a:ext cx="389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YOGA AND HEALTH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EB733E-E23F-8498-32C3-85E979984E79}"/>
              </a:ext>
            </a:extLst>
          </p:cNvPr>
          <p:cNvSpPr/>
          <p:nvPr/>
        </p:nvSpPr>
        <p:spPr>
          <a:xfrm>
            <a:off x="6096000" y="1507906"/>
            <a:ext cx="27432" cy="42420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5A2498-D3F0-ACBE-C109-2316391FF395}"/>
              </a:ext>
            </a:extLst>
          </p:cNvPr>
          <p:cNvSpPr txBox="1"/>
          <p:nvPr/>
        </p:nvSpPr>
        <p:spPr>
          <a:xfrm>
            <a:off x="4696297" y="-651644"/>
            <a:ext cx="264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TEAM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2A5A0-29FB-94B9-5590-7233020FA26A}"/>
              </a:ext>
            </a:extLst>
          </p:cNvPr>
          <p:cNvSpPr/>
          <p:nvPr/>
        </p:nvSpPr>
        <p:spPr>
          <a:xfrm>
            <a:off x="0" y="0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69EA66-93A5-759F-23DC-19A4426A2FEE}"/>
              </a:ext>
            </a:extLst>
          </p:cNvPr>
          <p:cNvSpPr/>
          <p:nvPr/>
        </p:nvSpPr>
        <p:spPr>
          <a:xfrm>
            <a:off x="0" y="6354417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44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FF18A4B-C376-F708-CA3A-00762CBACDB2}"/>
              </a:ext>
            </a:extLst>
          </p:cNvPr>
          <p:cNvSpPr txBox="1"/>
          <p:nvPr/>
        </p:nvSpPr>
        <p:spPr>
          <a:xfrm>
            <a:off x="1799810" y="5938147"/>
            <a:ext cx="859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MDP PROJECT - TEAM 2 - 2022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7E27D2-6624-0475-91C0-6BDBA5E2FBA6}"/>
              </a:ext>
            </a:extLst>
          </p:cNvPr>
          <p:cNvSpPr txBox="1"/>
          <p:nvPr/>
        </p:nvSpPr>
        <p:spPr>
          <a:xfrm>
            <a:off x="4003157" y="-979074"/>
            <a:ext cx="3891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YEALTH</a:t>
            </a:r>
            <a:endParaRPr lang="en-US" sz="7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DA0CF1-FE0E-E7C5-FC76-7BB843255F72}"/>
              </a:ext>
            </a:extLst>
          </p:cNvPr>
          <p:cNvSpPr txBox="1"/>
          <p:nvPr/>
        </p:nvSpPr>
        <p:spPr>
          <a:xfrm>
            <a:off x="4003158" y="6999943"/>
            <a:ext cx="389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YOGA AND HEALTH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3E9BC5-721E-0C03-5D58-D4798AA60106}"/>
              </a:ext>
            </a:extLst>
          </p:cNvPr>
          <p:cNvSpPr txBox="1"/>
          <p:nvPr/>
        </p:nvSpPr>
        <p:spPr>
          <a:xfrm>
            <a:off x="3290892" y="1559871"/>
            <a:ext cx="264736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SAMRETH</a:t>
            </a:r>
            <a:endParaRPr lang="en-US" sz="35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D318D-2C9B-75C3-FACA-81C99BAF911E}"/>
              </a:ext>
            </a:extLst>
          </p:cNvPr>
          <p:cNvSpPr txBox="1"/>
          <p:nvPr/>
        </p:nvSpPr>
        <p:spPr>
          <a:xfrm>
            <a:off x="9414482" y="1559871"/>
            <a:ext cx="239971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SOKCHEA</a:t>
            </a:r>
            <a:endParaRPr lang="en-US" sz="35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9D752-99DF-8AFD-F912-2D9710EBB726}"/>
              </a:ext>
            </a:extLst>
          </p:cNvPr>
          <p:cNvSpPr txBox="1"/>
          <p:nvPr/>
        </p:nvSpPr>
        <p:spPr>
          <a:xfrm>
            <a:off x="6508539" y="1566203"/>
            <a:ext cx="22361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SILVANA</a:t>
            </a:r>
            <a:endParaRPr lang="en-US" sz="35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27055-9166-0F66-5D87-F1DE15A47450}"/>
              </a:ext>
            </a:extLst>
          </p:cNvPr>
          <p:cNvSpPr txBox="1"/>
          <p:nvPr/>
        </p:nvSpPr>
        <p:spPr>
          <a:xfrm>
            <a:off x="295635" y="1570972"/>
            <a:ext cx="25880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KONURALP</a:t>
            </a:r>
            <a:endParaRPr lang="en-US" sz="35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0A29B44-A450-92C2-87FD-C6783F308CEA}"/>
              </a:ext>
            </a:extLst>
          </p:cNvPr>
          <p:cNvGrpSpPr/>
          <p:nvPr/>
        </p:nvGrpSpPr>
        <p:grpSpPr>
          <a:xfrm>
            <a:off x="245224" y="2262797"/>
            <a:ext cx="2696509" cy="2976872"/>
            <a:chOff x="367144" y="2262797"/>
            <a:chExt cx="2696509" cy="2976872"/>
          </a:xfrm>
          <a:solidFill>
            <a:srgbClr val="48C052"/>
          </a:solidFill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1D3CFF7B-C942-03BF-0808-DD483F81D68E}"/>
                </a:ext>
              </a:extLst>
            </p:cNvPr>
            <p:cNvSpPr/>
            <p:nvPr/>
          </p:nvSpPr>
          <p:spPr>
            <a:xfrm>
              <a:off x="367144" y="2262797"/>
              <a:ext cx="2696509" cy="2976872"/>
            </a:xfrm>
            <a:prstGeom prst="roundRect">
              <a:avLst>
                <a:gd name="adj" fmla="val 563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AF2C237-2BE2-F1FD-1202-1EA15CE7259A}"/>
                </a:ext>
              </a:extLst>
            </p:cNvPr>
            <p:cNvGrpSpPr/>
            <p:nvPr/>
          </p:nvGrpSpPr>
          <p:grpSpPr>
            <a:xfrm>
              <a:off x="502074" y="2590159"/>
              <a:ext cx="2436407" cy="2369854"/>
              <a:chOff x="342750" y="2376031"/>
              <a:chExt cx="2436407" cy="2369854"/>
            </a:xfrm>
            <a:grpFill/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46882F-B17C-C731-2631-373E55A5E90B}"/>
                  </a:ext>
                </a:extLst>
              </p:cNvPr>
              <p:cNvSpPr txBox="1"/>
              <p:nvPr/>
            </p:nvSpPr>
            <p:spPr>
              <a:xfrm>
                <a:off x="342750" y="2376031"/>
                <a:ext cx="2436407" cy="3991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APP PERSISTENT 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CDFBAB-F4CA-E026-E9E6-17E5377C5663}"/>
                  </a:ext>
                </a:extLst>
              </p:cNvPr>
              <p:cNvSpPr txBox="1"/>
              <p:nvPr/>
            </p:nvSpPr>
            <p:spPr>
              <a:xfrm>
                <a:off x="363071" y="3310246"/>
                <a:ext cx="240926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APP SETTING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1D4ECA-48DB-C54B-AC85-8BA49052E416}"/>
                  </a:ext>
                </a:extLst>
              </p:cNvPr>
              <p:cNvSpPr txBox="1"/>
              <p:nvPr/>
            </p:nvSpPr>
            <p:spPr>
              <a:xfrm>
                <a:off x="363071" y="4346734"/>
                <a:ext cx="2409262" cy="3991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USER STATISTIC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6D4B25-1B87-E106-FC18-901D9F602B6F}"/>
              </a:ext>
            </a:extLst>
          </p:cNvPr>
          <p:cNvGrpSpPr/>
          <p:nvPr/>
        </p:nvGrpSpPr>
        <p:grpSpPr>
          <a:xfrm>
            <a:off x="3266321" y="2269859"/>
            <a:ext cx="2696509" cy="2976872"/>
            <a:chOff x="3306961" y="2269859"/>
            <a:chExt cx="2696509" cy="2976872"/>
          </a:xfrm>
          <a:solidFill>
            <a:srgbClr val="48C052"/>
          </a:solidFill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8C38665-CF91-CD3D-9DBC-42E335F80FD4}"/>
                </a:ext>
              </a:extLst>
            </p:cNvPr>
            <p:cNvSpPr/>
            <p:nvPr/>
          </p:nvSpPr>
          <p:spPr>
            <a:xfrm>
              <a:off x="3306961" y="2269859"/>
              <a:ext cx="2696509" cy="2976872"/>
            </a:xfrm>
            <a:prstGeom prst="roundRect">
              <a:avLst>
                <a:gd name="adj" fmla="val 563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F1FEFCF-CC46-C2FB-44B0-885FBC7213C4}"/>
                </a:ext>
              </a:extLst>
            </p:cNvPr>
            <p:cNvGrpSpPr/>
            <p:nvPr/>
          </p:nvGrpSpPr>
          <p:grpSpPr>
            <a:xfrm>
              <a:off x="3434079" y="2590159"/>
              <a:ext cx="2474436" cy="2369854"/>
              <a:chOff x="3457142" y="2325674"/>
              <a:chExt cx="2474436" cy="2369854"/>
            </a:xfrm>
            <a:grpFill/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8C2A7D-9F3B-8D15-B9EB-B9CF7463FC50}"/>
                  </a:ext>
                </a:extLst>
              </p:cNvPr>
              <p:cNvSpPr txBox="1"/>
              <p:nvPr/>
            </p:nvSpPr>
            <p:spPr>
              <a:xfrm>
                <a:off x="3457142" y="2325674"/>
                <a:ext cx="246926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APP FLOW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FAAD99-2E8D-33AE-0C34-EA77EA75C65A}"/>
                  </a:ext>
                </a:extLst>
              </p:cNvPr>
              <p:cNvSpPr txBox="1"/>
              <p:nvPr/>
            </p:nvSpPr>
            <p:spPr>
              <a:xfrm>
                <a:off x="3459570" y="3260755"/>
                <a:ext cx="246926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USER SETTING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68DE1E-6AA8-D46F-A7AD-BBCB80434110}"/>
                  </a:ext>
                </a:extLst>
              </p:cNvPr>
              <p:cNvSpPr txBox="1"/>
              <p:nvPr/>
            </p:nvSpPr>
            <p:spPr>
              <a:xfrm>
                <a:off x="3462313" y="4297243"/>
                <a:ext cx="2469265" cy="3982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ARTICLE SCREEN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86AAE80-0274-119E-2960-E6DA0F86116A}"/>
              </a:ext>
            </a:extLst>
          </p:cNvPr>
          <p:cNvGrpSpPr/>
          <p:nvPr/>
        </p:nvGrpSpPr>
        <p:grpSpPr>
          <a:xfrm>
            <a:off x="6278352" y="2262797"/>
            <a:ext cx="2696509" cy="2976872"/>
            <a:chOff x="6258032" y="2262797"/>
            <a:chExt cx="2696509" cy="2976872"/>
          </a:xfrm>
          <a:solidFill>
            <a:srgbClr val="48C052"/>
          </a:solidFill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A48E3D7-6C4F-456E-045B-C8E660CEA69F}"/>
                </a:ext>
              </a:extLst>
            </p:cNvPr>
            <p:cNvSpPr/>
            <p:nvPr/>
          </p:nvSpPr>
          <p:spPr>
            <a:xfrm>
              <a:off x="6258032" y="2262797"/>
              <a:ext cx="2696509" cy="2976872"/>
            </a:xfrm>
            <a:prstGeom prst="roundRect">
              <a:avLst>
                <a:gd name="adj" fmla="val 563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5BC5EB5-7C2C-97BE-9436-998955764599}"/>
                </a:ext>
              </a:extLst>
            </p:cNvPr>
            <p:cNvGrpSpPr/>
            <p:nvPr/>
          </p:nvGrpSpPr>
          <p:grpSpPr>
            <a:xfrm>
              <a:off x="6290480" y="2590159"/>
              <a:ext cx="2637024" cy="2370813"/>
              <a:chOff x="8383155" y="-2630029"/>
              <a:chExt cx="2637024" cy="2370813"/>
            </a:xfrm>
            <a:grpFill/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6C1C7F-6107-02D9-F63A-7EB3B895C566}"/>
                  </a:ext>
                </a:extLst>
              </p:cNvPr>
              <p:cNvSpPr txBox="1"/>
              <p:nvPr/>
            </p:nvSpPr>
            <p:spPr>
              <a:xfrm>
                <a:off x="8383155" y="-2630029"/>
                <a:ext cx="263702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APP RESOURCES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9B6A2D-612E-21B3-D9D5-9648D0B633DA}"/>
                  </a:ext>
                </a:extLst>
              </p:cNvPr>
              <p:cNvSpPr txBox="1"/>
              <p:nvPr/>
            </p:nvSpPr>
            <p:spPr>
              <a:xfrm>
                <a:off x="8383155" y="-659326"/>
                <a:ext cx="263702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CONTENTS PLAYER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C7E652-DB6E-93D6-E30A-E1C7EE40D2FB}"/>
                  </a:ext>
                </a:extLst>
              </p:cNvPr>
              <p:cNvSpPr txBox="1"/>
              <p:nvPr/>
            </p:nvSpPr>
            <p:spPr>
              <a:xfrm>
                <a:off x="8383155" y="-1700329"/>
                <a:ext cx="263702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MEDIA RESOURCES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006D41D-C5E6-52B7-B2A3-2EA94F769042}"/>
              </a:ext>
            </a:extLst>
          </p:cNvPr>
          <p:cNvGrpSpPr/>
          <p:nvPr/>
        </p:nvGrpSpPr>
        <p:grpSpPr>
          <a:xfrm>
            <a:off x="9266085" y="2269859"/>
            <a:ext cx="2696509" cy="2976872"/>
            <a:chOff x="9041232" y="2269859"/>
            <a:chExt cx="2696509" cy="2976872"/>
          </a:xfrm>
          <a:solidFill>
            <a:srgbClr val="48C052"/>
          </a:solidFill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C27F87C-D059-B0F6-4051-96989FAC436E}"/>
                </a:ext>
              </a:extLst>
            </p:cNvPr>
            <p:cNvSpPr/>
            <p:nvPr/>
          </p:nvSpPr>
          <p:spPr>
            <a:xfrm>
              <a:off x="9041232" y="2269859"/>
              <a:ext cx="2696509" cy="2976872"/>
            </a:xfrm>
            <a:prstGeom prst="roundRect">
              <a:avLst>
                <a:gd name="adj" fmla="val 563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5F23D45-35F2-A03F-E300-60009C8E914B}"/>
                </a:ext>
              </a:extLst>
            </p:cNvPr>
            <p:cNvGrpSpPr/>
            <p:nvPr/>
          </p:nvGrpSpPr>
          <p:grpSpPr>
            <a:xfrm>
              <a:off x="9167750" y="2591118"/>
              <a:ext cx="2462233" cy="2368895"/>
              <a:chOff x="11508278" y="-1060327"/>
              <a:chExt cx="2462233" cy="2368895"/>
            </a:xfrm>
            <a:grpFill/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437CA1-1FDB-40A6-F262-90AC1E3E1D92}"/>
                  </a:ext>
                </a:extLst>
              </p:cNvPr>
              <p:cNvSpPr txBox="1"/>
              <p:nvPr/>
            </p:nvSpPr>
            <p:spPr>
              <a:xfrm>
                <a:off x="11508278" y="-1060327"/>
                <a:ext cx="2462233" cy="3991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ONBOARDING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152B94E-6A2F-6FB5-14AA-24EDE351009B}"/>
                  </a:ext>
                </a:extLst>
              </p:cNvPr>
              <p:cNvSpPr txBox="1"/>
              <p:nvPr/>
            </p:nvSpPr>
            <p:spPr>
              <a:xfrm>
                <a:off x="11508278" y="-131586"/>
                <a:ext cx="2462233" cy="3991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CALCULATOR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5BF50F9-FEBA-C629-CC78-D6B53EAD40F1}"/>
                  </a:ext>
                </a:extLst>
              </p:cNvPr>
              <p:cNvSpPr txBox="1"/>
              <p:nvPr/>
            </p:nvSpPr>
            <p:spPr>
              <a:xfrm>
                <a:off x="11508278" y="909417"/>
                <a:ext cx="2462233" cy="3991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USER DATA</a:t>
                </a: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48C3951-4156-BFD9-796E-E6D0B09F0E78}"/>
              </a:ext>
            </a:extLst>
          </p:cNvPr>
          <p:cNvSpPr txBox="1"/>
          <p:nvPr/>
        </p:nvSpPr>
        <p:spPr>
          <a:xfrm>
            <a:off x="4696297" y="755895"/>
            <a:ext cx="264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TEAM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0D4FA7-0A28-C247-FAC9-5922C0A25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90764"/>
            <a:ext cx="536190" cy="50358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D9F0872-31CE-9092-8321-888E53B81D88}"/>
              </a:ext>
            </a:extLst>
          </p:cNvPr>
          <p:cNvSpPr txBox="1"/>
          <p:nvPr/>
        </p:nvSpPr>
        <p:spPr>
          <a:xfrm>
            <a:off x="5184856" y="-680809"/>
            <a:ext cx="264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691A90-8557-E5C1-1E64-1530A3DD91C3}"/>
              </a:ext>
            </a:extLst>
          </p:cNvPr>
          <p:cNvSpPr txBox="1"/>
          <p:nvPr/>
        </p:nvSpPr>
        <p:spPr>
          <a:xfrm>
            <a:off x="5066327" y="-650334"/>
            <a:ext cx="264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AGENDA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E178FA-B4CE-CF57-1D8C-88528A389CFD}"/>
              </a:ext>
            </a:extLst>
          </p:cNvPr>
          <p:cNvSpPr/>
          <p:nvPr/>
        </p:nvSpPr>
        <p:spPr>
          <a:xfrm>
            <a:off x="6096000" y="6997271"/>
            <a:ext cx="27432" cy="42420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557795F-7C4B-5DAF-0D4E-FDFE30AAB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84488"/>
            <a:ext cx="536190" cy="50358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C2A5A0-29FB-94B9-5590-7233020FA26A}"/>
              </a:ext>
            </a:extLst>
          </p:cNvPr>
          <p:cNvSpPr/>
          <p:nvPr/>
        </p:nvSpPr>
        <p:spPr>
          <a:xfrm>
            <a:off x="0" y="0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69EA66-93A5-759F-23DC-19A4426A2FEE}"/>
              </a:ext>
            </a:extLst>
          </p:cNvPr>
          <p:cNvSpPr/>
          <p:nvPr/>
        </p:nvSpPr>
        <p:spPr>
          <a:xfrm>
            <a:off x="0" y="6354417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26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FF18A4B-C376-F708-CA3A-00762CBACDB2}"/>
              </a:ext>
            </a:extLst>
          </p:cNvPr>
          <p:cNvSpPr txBox="1"/>
          <p:nvPr/>
        </p:nvSpPr>
        <p:spPr>
          <a:xfrm>
            <a:off x="1799810" y="5938147"/>
            <a:ext cx="859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MDP PROJECT - TEAM 2 - 2022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8C3951-4156-BFD9-796E-E6D0B09F0E78}"/>
              </a:ext>
            </a:extLst>
          </p:cNvPr>
          <p:cNvSpPr txBox="1"/>
          <p:nvPr/>
        </p:nvSpPr>
        <p:spPr>
          <a:xfrm>
            <a:off x="1569168" y="864528"/>
            <a:ext cx="264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0D4FA7-0A28-C247-FAC9-5922C0A25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1032978" y="915026"/>
            <a:ext cx="536190" cy="50358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D9F0872-31CE-9092-8321-888E53B81D88}"/>
              </a:ext>
            </a:extLst>
          </p:cNvPr>
          <p:cNvSpPr txBox="1"/>
          <p:nvPr/>
        </p:nvSpPr>
        <p:spPr>
          <a:xfrm>
            <a:off x="5184856" y="-680809"/>
            <a:ext cx="264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1C7C5C-1A4E-FA84-1A31-D31E5FDC92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1032978" y="3681796"/>
            <a:ext cx="536190" cy="50358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41235A2-E08A-F620-7DAB-28CC353F9A0F}"/>
              </a:ext>
            </a:extLst>
          </p:cNvPr>
          <p:cNvSpPr txBox="1"/>
          <p:nvPr/>
        </p:nvSpPr>
        <p:spPr>
          <a:xfrm>
            <a:off x="1569168" y="3643696"/>
            <a:ext cx="264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PERSONA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90CBB8-52B7-3DFF-253D-52891A0556C2}"/>
              </a:ext>
            </a:extLst>
          </p:cNvPr>
          <p:cNvSpPr txBox="1"/>
          <p:nvPr/>
        </p:nvSpPr>
        <p:spPr>
          <a:xfrm>
            <a:off x="1032978" y="1424163"/>
            <a:ext cx="9863622" cy="1990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 yoga mobile application with convenience/smooth UI and light weight storage which allows users to practice yoga easily and provides them additional wellness functionalities for tracking their health and reaching wellness related articles.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7C2FEB-3700-7F6C-E5F8-ACBF090C491D}"/>
              </a:ext>
            </a:extLst>
          </p:cNvPr>
          <p:cNvSpPr txBox="1"/>
          <p:nvPr/>
        </p:nvSpPr>
        <p:spPr>
          <a:xfrm>
            <a:off x="1017345" y="4189698"/>
            <a:ext cx="9863622" cy="150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Our users are people who enjoy doing yoga at their flexible times and prefer light, simple mobile application with enough functionalities instead of heavy application with complex UI.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63C03A-94B5-0910-3FD3-05D2DF0D644F}"/>
              </a:ext>
            </a:extLst>
          </p:cNvPr>
          <p:cNvSpPr txBox="1"/>
          <p:nvPr/>
        </p:nvSpPr>
        <p:spPr>
          <a:xfrm>
            <a:off x="5026783" y="-582546"/>
            <a:ext cx="3039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USABILITY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A7E1BD6-2466-2098-FA54-D47FD42E2FF4}"/>
              </a:ext>
            </a:extLst>
          </p:cNvPr>
          <p:cNvSpPr/>
          <p:nvPr/>
        </p:nvSpPr>
        <p:spPr>
          <a:xfrm>
            <a:off x="2258901" y="6997271"/>
            <a:ext cx="1387697" cy="1387697"/>
          </a:xfrm>
          <a:prstGeom prst="ellipse">
            <a:avLst/>
          </a:prstGeom>
          <a:solidFill>
            <a:srgbClr val="48C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288A149-FBA9-CFD6-EB49-B86A090E892E}"/>
              </a:ext>
            </a:extLst>
          </p:cNvPr>
          <p:cNvSpPr/>
          <p:nvPr/>
        </p:nvSpPr>
        <p:spPr>
          <a:xfrm>
            <a:off x="4354401" y="-1508831"/>
            <a:ext cx="1387697" cy="1387697"/>
          </a:xfrm>
          <a:prstGeom prst="ellipse">
            <a:avLst/>
          </a:prstGeom>
          <a:solidFill>
            <a:srgbClr val="48C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3EEFE0-24EF-1777-7F3F-690CBD935DDC}"/>
              </a:ext>
            </a:extLst>
          </p:cNvPr>
          <p:cNvSpPr/>
          <p:nvPr/>
        </p:nvSpPr>
        <p:spPr>
          <a:xfrm>
            <a:off x="6449901" y="6997270"/>
            <a:ext cx="1387697" cy="1387697"/>
          </a:xfrm>
          <a:prstGeom prst="ellipse">
            <a:avLst/>
          </a:prstGeom>
          <a:solidFill>
            <a:srgbClr val="48C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BE5CE5-E83B-DB96-9DF7-769F7418484F}"/>
              </a:ext>
            </a:extLst>
          </p:cNvPr>
          <p:cNvSpPr/>
          <p:nvPr/>
        </p:nvSpPr>
        <p:spPr>
          <a:xfrm>
            <a:off x="8545401" y="-1508832"/>
            <a:ext cx="1387697" cy="1387697"/>
          </a:xfrm>
          <a:prstGeom prst="ellipse">
            <a:avLst/>
          </a:prstGeom>
          <a:solidFill>
            <a:srgbClr val="48C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2A5A0-29FB-94B9-5590-7233020FA26A}"/>
              </a:ext>
            </a:extLst>
          </p:cNvPr>
          <p:cNvSpPr/>
          <p:nvPr/>
        </p:nvSpPr>
        <p:spPr>
          <a:xfrm>
            <a:off x="0" y="0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69EA66-93A5-759F-23DC-19A4426A2FEE}"/>
              </a:ext>
            </a:extLst>
          </p:cNvPr>
          <p:cNvSpPr/>
          <p:nvPr/>
        </p:nvSpPr>
        <p:spPr>
          <a:xfrm>
            <a:off x="0" y="6354417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13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B6F0084-9176-F97F-8528-5E3A3F41FE22}"/>
              </a:ext>
            </a:extLst>
          </p:cNvPr>
          <p:cNvSpPr txBox="1"/>
          <p:nvPr/>
        </p:nvSpPr>
        <p:spPr>
          <a:xfrm>
            <a:off x="5026783" y="765346"/>
            <a:ext cx="3039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USABILITY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18A4B-C376-F708-CA3A-00762CBACDB2}"/>
              </a:ext>
            </a:extLst>
          </p:cNvPr>
          <p:cNvSpPr txBox="1"/>
          <p:nvPr/>
        </p:nvSpPr>
        <p:spPr>
          <a:xfrm>
            <a:off x="1799810" y="5938147"/>
            <a:ext cx="859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MDP PROJECT - TEAM 2 - 2022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0D4FA7-0A28-C247-FAC9-5922C0A25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90764"/>
            <a:ext cx="536190" cy="50358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557795F-7C4B-5DAF-0D4E-FDFE30AAB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84488"/>
            <a:ext cx="536190" cy="5035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1FFC89-C318-7BA2-BCBD-34F0F89F8C1A}"/>
              </a:ext>
            </a:extLst>
          </p:cNvPr>
          <p:cNvSpPr txBox="1"/>
          <p:nvPr/>
        </p:nvSpPr>
        <p:spPr>
          <a:xfrm>
            <a:off x="5026783" y="-567776"/>
            <a:ext cx="4397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ARCHITECTURE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02AB73-D78C-83FC-23BC-0AEC94903F60}"/>
              </a:ext>
            </a:extLst>
          </p:cNvPr>
          <p:cNvSpPr txBox="1"/>
          <p:nvPr/>
        </p:nvSpPr>
        <p:spPr>
          <a:xfrm>
            <a:off x="757168" y="6722635"/>
            <a:ext cx="9863622" cy="150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NAVIGATION COMPONENTS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All Screens Navigations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Our Main App Flow</a:t>
            </a:r>
          </a:p>
        </p:txBody>
      </p:sp>
      <p:pic>
        <p:nvPicPr>
          <p:cNvPr id="34" name="Picture 4" descr="android layout - Jetpack conditional navigation - Stack Overflow">
            <a:extLst>
              <a:ext uri="{FF2B5EF4-FFF2-40B4-BE49-F238E27FC236}">
                <a16:creationId xmlns:a16="http://schemas.microsoft.com/office/drawing/2014/main" id="{394AB069-119B-F6E1-AE43-987F6DEE7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32" y="6997271"/>
            <a:ext cx="3888409" cy="355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BB60EC5-FB78-B657-1E6C-3FBFE55A6E7A}"/>
              </a:ext>
            </a:extLst>
          </p:cNvPr>
          <p:cNvSpPr/>
          <p:nvPr/>
        </p:nvSpPr>
        <p:spPr>
          <a:xfrm>
            <a:off x="2258901" y="2737308"/>
            <a:ext cx="1387697" cy="1387697"/>
          </a:xfrm>
          <a:prstGeom prst="ellipse">
            <a:avLst/>
          </a:prstGeom>
          <a:solidFill>
            <a:srgbClr val="48C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191A50-0C2C-1E76-9057-A64CE6C9E966}"/>
              </a:ext>
            </a:extLst>
          </p:cNvPr>
          <p:cNvSpPr/>
          <p:nvPr/>
        </p:nvSpPr>
        <p:spPr>
          <a:xfrm>
            <a:off x="4354401" y="2732995"/>
            <a:ext cx="1387697" cy="1387697"/>
          </a:xfrm>
          <a:prstGeom prst="ellipse">
            <a:avLst/>
          </a:prstGeom>
          <a:solidFill>
            <a:srgbClr val="48C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81BC73-BB2E-DDAF-1A4F-26E1E99AA6E4}"/>
              </a:ext>
            </a:extLst>
          </p:cNvPr>
          <p:cNvSpPr/>
          <p:nvPr/>
        </p:nvSpPr>
        <p:spPr>
          <a:xfrm>
            <a:off x="6449901" y="2732994"/>
            <a:ext cx="1387697" cy="1387697"/>
          </a:xfrm>
          <a:prstGeom prst="ellipse">
            <a:avLst/>
          </a:prstGeom>
          <a:solidFill>
            <a:srgbClr val="48C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73EDA3-472F-6D84-50A8-D8E971895329}"/>
              </a:ext>
            </a:extLst>
          </p:cNvPr>
          <p:cNvSpPr/>
          <p:nvPr/>
        </p:nvSpPr>
        <p:spPr>
          <a:xfrm>
            <a:off x="8545401" y="2732994"/>
            <a:ext cx="1387697" cy="1387697"/>
          </a:xfrm>
          <a:prstGeom prst="ellipse">
            <a:avLst/>
          </a:prstGeom>
          <a:solidFill>
            <a:srgbClr val="48C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2A5A0-29FB-94B9-5590-7233020FA26A}"/>
              </a:ext>
            </a:extLst>
          </p:cNvPr>
          <p:cNvSpPr/>
          <p:nvPr/>
        </p:nvSpPr>
        <p:spPr>
          <a:xfrm>
            <a:off x="0" y="0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69EA66-93A5-759F-23DC-19A4426A2FEE}"/>
              </a:ext>
            </a:extLst>
          </p:cNvPr>
          <p:cNvSpPr/>
          <p:nvPr/>
        </p:nvSpPr>
        <p:spPr>
          <a:xfrm>
            <a:off x="0" y="6354417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82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EBA8EE-2102-920A-40B2-BA3F258EAE08}"/>
              </a:ext>
            </a:extLst>
          </p:cNvPr>
          <p:cNvSpPr txBox="1"/>
          <p:nvPr/>
        </p:nvSpPr>
        <p:spPr>
          <a:xfrm>
            <a:off x="5026783" y="765346"/>
            <a:ext cx="4397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ARCHITECTURE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6F0084-9176-F97F-8528-5E3A3F41FE22}"/>
              </a:ext>
            </a:extLst>
          </p:cNvPr>
          <p:cNvSpPr txBox="1"/>
          <p:nvPr/>
        </p:nvSpPr>
        <p:spPr>
          <a:xfrm>
            <a:off x="5026783" y="-591366"/>
            <a:ext cx="3039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USABILITY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18A4B-C376-F708-CA3A-00762CBACDB2}"/>
              </a:ext>
            </a:extLst>
          </p:cNvPr>
          <p:cNvSpPr txBox="1"/>
          <p:nvPr/>
        </p:nvSpPr>
        <p:spPr>
          <a:xfrm>
            <a:off x="1799810" y="5938147"/>
            <a:ext cx="859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MDP PROJECT - TEAM 2 - 2022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0D4FA7-0A28-C247-FAC9-5922C0A25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90764"/>
            <a:ext cx="536190" cy="50358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D9F0872-31CE-9092-8321-888E53B81D88}"/>
              </a:ext>
            </a:extLst>
          </p:cNvPr>
          <p:cNvSpPr txBox="1"/>
          <p:nvPr/>
        </p:nvSpPr>
        <p:spPr>
          <a:xfrm>
            <a:off x="5184856" y="-680809"/>
            <a:ext cx="264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557795F-7C4B-5DAF-0D4E-FDFE30AAB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84488"/>
            <a:ext cx="536190" cy="503583"/>
          </a:xfrm>
          <a:prstGeom prst="rect">
            <a:avLst/>
          </a:prstGeom>
        </p:spPr>
      </p:pic>
      <p:pic>
        <p:nvPicPr>
          <p:cNvPr id="4" name="Picture 4" descr="android layout - Jetpack conditional navigation - Stack Overflow">
            <a:extLst>
              <a:ext uri="{FF2B5EF4-FFF2-40B4-BE49-F238E27FC236}">
                <a16:creationId xmlns:a16="http://schemas.microsoft.com/office/drawing/2014/main" id="{C9D354B6-7539-F0A9-6CB9-B2460DF29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32" y="1954436"/>
            <a:ext cx="3888409" cy="355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A8F07C-EAF5-23D5-0397-504E6E3022F5}"/>
              </a:ext>
            </a:extLst>
          </p:cNvPr>
          <p:cNvSpPr txBox="1"/>
          <p:nvPr/>
        </p:nvSpPr>
        <p:spPr>
          <a:xfrm>
            <a:off x="757168" y="1542574"/>
            <a:ext cx="9863622" cy="150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NAVIGATION COMPONENTS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All Screens Navigations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Our Main App 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E582DA-BB84-38C0-815B-9B6B21E4C52B}"/>
              </a:ext>
            </a:extLst>
          </p:cNvPr>
          <p:cNvSpPr txBox="1"/>
          <p:nvPr/>
        </p:nvSpPr>
        <p:spPr>
          <a:xfrm>
            <a:off x="757168" y="6743700"/>
            <a:ext cx="9863622" cy="150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RECYCLEVIEW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Articles View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User Statistics View</a:t>
            </a:r>
          </a:p>
        </p:txBody>
      </p:sp>
      <p:pic>
        <p:nvPicPr>
          <p:cNvPr id="10" name="Picture 9" descr="How to make a horizontal layout list with Recyclerview - DEV Community  👩‍💻👨‍💻">
            <a:extLst>
              <a:ext uri="{FF2B5EF4-FFF2-40B4-BE49-F238E27FC236}">
                <a16:creationId xmlns:a16="http://schemas.microsoft.com/office/drawing/2014/main" id="{3F06F416-2503-1780-1D25-1B6CCF1A0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09"/>
          <a:stretch/>
        </p:blipFill>
        <p:spPr bwMode="auto">
          <a:xfrm>
            <a:off x="4564333" y="6940121"/>
            <a:ext cx="3888409" cy="414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C2A5A0-29FB-94B9-5590-7233020FA26A}"/>
              </a:ext>
            </a:extLst>
          </p:cNvPr>
          <p:cNvSpPr/>
          <p:nvPr/>
        </p:nvSpPr>
        <p:spPr>
          <a:xfrm>
            <a:off x="0" y="0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69EA66-93A5-759F-23DC-19A4426A2FEE}"/>
              </a:ext>
            </a:extLst>
          </p:cNvPr>
          <p:cNvSpPr/>
          <p:nvPr/>
        </p:nvSpPr>
        <p:spPr>
          <a:xfrm>
            <a:off x="0" y="6354417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3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EBA8EE-2102-920A-40B2-BA3F258EAE08}"/>
              </a:ext>
            </a:extLst>
          </p:cNvPr>
          <p:cNvSpPr txBox="1"/>
          <p:nvPr/>
        </p:nvSpPr>
        <p:spPr>
          <a:xfrm>
            <a:off x="5026783" y="765346"/>
            <a:ext cx="4397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ARCHITECTURE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18A4B-C376-F708-CA3A-00762CBACDB2}"/>
              </a:ext>
            </a:extLst>
          </p:cNvPr>
          <p:cNvSpPr txBox="1"/>
          <p:nvPr/>
        </p:nvSpPr>
        <p:spPr>
          <a:xfrm>
            <a:off x="1799810" y="5938147"/>
            <a:ext cx="859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MDP PROJECT - TEAM 2 - 2022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0D4FA7-0A28-C247-FAC9-5922C0A25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90764"/>
            <a:ext cx="536190" cy="50358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557795F-7C4B-5DAF-0D4E-FDFE30AAB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84488"/>
            <a:ext cx="536190" cy="503583"/>
          </a:xfrm>
          <a:prstGeom prst="rect">
            <a:avLst/>
          </a:prstGeom>
        </p:spPr>
      </p:pic>
      <p:pic>
        <p:nvPicPr>
          <p:cNvPr id="3" name="Picture 2" descr="How to make a horizontal layout list with Recyclerview - DEV Community  👩‍💻👨‍💻">
            <a:extLst>
              <a:ext uri="{FF2B5EF4-FFF2-40B4-BE49-F238E27FC236}">
                <a16:creationId xmlns:a16="http://schemas.microsoft.com/office/drawing/2014/main" id="{5B33CED4-9571-AC1A-2156-B3D6D60694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09"/>
          <a:stretch/>
        </p:blipFill>
        <p:spPr bwMode="auto">
          <a:xfrm>
            <a:off x="4564333" y="1357413"/>
            <a:ext cx="3888409" cy="414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E405E9-8099-8D4D-BC2B-4B6D3B0FFF52}"/>
              </a:ext>
            </a:extLst>
          </p:cNvPr>
          <p:cNvSpPr txBox="1"/>
          <p:nvPr/>
        </p:nvSpPr>
        <p:spPr>
          <a:xfrm>
            <a:off x="757168" y="1535755"/>
            <a:ext cx="9863622" cy="150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RECYCLEVIEW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Articles View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User Statistics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14587-9B52-289E-5D25-967D14467AF1}"/>
              </a:ext>
            </a:extLst>
          </p:cNvPr>
          <p:cNvSpPr txBox="1"/>
          <p:nvPr/>
        </p:nvSpPr>
        <p:spPr>
          <a:xfrm>
            <a:off x="757168" y="-1468798"/>
            <a:ext cx="4427688" cy="150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NAVIGATION COMPONENTS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All Screens Navigations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Our Main App Flow</a:t>
            </a:r>
          </a:p>
        </p:txBody>
      </p:sp>
      <p:pic>
        <p:nvPicPr>
          <p:cNvPr id="10" name="Picture 4" descr="android layout - Jetpack conditional navigation - Stack Overflow">
            <a:extLst>
              <a:ext uri="{FF2B5EF4-FFF2-40B4-BE49-F238E27FC236}">
                <a16:creationId xmlns:a16="http://schemas.microsoft.com/office/drawing/2014/main" id="{47B99670-3661-8E7D-57CD-4B8935146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32" y="-3680122"/>
            <a:ext cx="3888409" cy="355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2A54A9-BB81-BB61-D308-F2ECC18268E4}"/>
              </a:ext>
            </a:extLst>
          </p:cNvPr>
          <p:cNvSpPr txBox="1"/>
          <p:nvPr/>
        </p:nvSpPr>
        <p:spPr>
          <a:xfrm>
            <a:off x="5131518" y="-555108"/>
            <a:ext cx="456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DESIGN PATTERN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5" name="Picture 14" descr="MVC vs MVP vs MVVM : Apa Perbedaannya &amp; Mana yang terbaik diantara  ketiganya?a | Agus Hermanto">
            <a:extLst>
              <a:ext uri="{FF2B5EF4-FFF2-40B4-BE49-F238E27FC236}">
                <a16:creationId xmlns:a16="http://schemas.microsoft.com/office/drawing/2014/main" id="{53EE7AEB-A3F1-7E00-2E5B-2B9FDF21C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" t="35461" r="68075" b="25037"/>
          <a:stretch>
            <a:fillRect/>
          </a:stretch>
        </p:blipFill>
        <p:spPr bwMode="auto">
          <a:xfrm rot="10800000">
            <a:off x="-7537353" y="2046848"/>
            <a:ext cx="2709046" cy="2709046"/>
          </a:xfrm>
          <a:custGeom>
            <a:avLst/>
            <a:gdLst>
              <a:gd name="connsiteX0" fmla="*/ 1354523 w 2709046"/>
              <a:gd name="connsiteY0" fmla="*/ 0 h 2709046"/>
              <a:gd name="connsiteX1" fmla="*/ 2709046 w 2709046"/>
              <a:gd name="connsiteY1" fmla="*/ 1354523 h 2709046"/>
              <a:gd name="connsiteX2" fmla="*/ 1354523 w 2709046"/>
              <a:gd name="connsiteY2" fmla="*/ 2709046 h 2709046"/>
              <a:gd name="connsiteX3" fmla="*/ 0 w 2709046"/>
              <a:gd name="connsiteY3" fmla="*/ 1354523 h 2709046"/>
              <a:gd name="connsiteX4" fmla="*/ 1354523 w 2709046"/>
              <a:gd name="connsiteY4" fmla="*/ 0 h 270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9046" h="2709046">
                <a:moveTo>
                  <a:pt x="1354523" y="0"/>
                </a:moveTo>
                <a:cubicBezTo>
                  <a:pt x="2102605" y="0"/>
                  <a:pt x="2709046" y="606441"/>
                  <a:pt x="2709046" y="1354523"/>
                </a:cubicBezTo>
                <a:cubicBezTo>
                  <a:pt x="2709046" y="2102605"/>
                  <a:pt x="2102605" y="2709046"/>
                  <a:pt x="1354523" y="2709046"/>
                </a:cubicBezTo>
                <a:cubicBezTo>
                  <a:pt x="606441" y="2709046"/>
                  <a:pt x="0" y="2102605"/>
                  <a:pt x="0" y="1354523"/>
                </a:cubicBezTo>
                <a:cubicBezTo>
                  <a:pt x="0" y="606441"/>
                  <a:pt x="606441" y="0"/>
                  <a:pt x="1354523" y="0"/>
                </a:cubicBezTo>
                <a:close/>
              </a:path>
            </a:pathLst>
          </a:custGeom>
          <a:noFill/>
          <a:ln w="38100">
            <a:solidFill>
              <a:srgbClr val="01221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MVC vs MVP vs MVVM : Apa Perbedaannya &amp; Mana yang terbaik diantara  ketiganya?a | Agus Hermanto">
            <a:extLst>
              <a:ext uri="{FF2B5EF4-FFF2-40B4-BE49-F238E27FC236}">
                <a16:creationId xmlns:a16="http://schemas.microsoft.com/office/drawing/2014/main" id="{E0F1C1D4-CCF9-2FD2-A100-0EA0D15F1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92" t="35461" r="1889" b="25037"/>
          <a:stretch>
            <a:fillRect/>
          </a:stretch>
        </p:blipFill>
        <p:spPr bwMode="auto">
          <a:xfrm rot="10800000">
            <a:off x="-2923213" y="2109532"/>
            <a:ext cx="2709046" cy="2709046"/>
          </a:xfrm>
          <a:custGeom>
            <a:avLst/>
            <a:gdLst>
              <a:gd name="connsiteX0" fmla="*/ 1354523 w 2709046"/>
              <a:gd name="connsiteY0" fmla="*/ 0 h 2709046"/>
              <a:gd name="connsiteX1" fmla="*/ 2709046 w 2709046"/>
              <a:gd name="connsiteY1" fmla="*/ 1354523 h 2709046"/>
              <a:gd name="connsiteX2" fmla="*/ 1354523 w 2709046"/>
              <a:gd name="connsiteY2" fmla="*/ 2709046 h 2709046"/>
              <a:gd name="connsiteX3" fmla="*/ 0 w 2709046"/>
              <a:gd name="connsiteY3" fmla="*/ 1354523 h 2709046"/>
              <a:gd name="connsiteX4" fmla="*/ 1354523 w 2709046"/>
              <a:gd name="connsiteY4" fmla="*/ 0 h 270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9046" h="2709046">
                <a:moveTo>
                  <a:pt x="1354523" y="0"/>
                </a:moveTo>
                <a:cubicBezTo>
                  <a:pt x="2102605" y="0"/>
                  <a:pt x="2709046" y="606441"/>
                  <a:pt x="2709046" y="1354523"/>
                </a:cubicBezTo>
                <a:cubicBezTo>
                  <a:pt x="2709046" y="2102605"/>
                  <a:pt x="2102605" y="2709046"/>
                  <a:pt x="1354523" y="2709046"/>
                </a:cubicBezTo>
                <a:cubicBezTo>
                  <a:pt x="606441" y="2709046"/>
                  <a:pt x="0" y="2102605"/>
                  <a:pt x="0" y="1354523"/>
                </a:cubicBezTo>
                <a:cubicBezTo>
                  <a:pt x="0" y="606441"/>
                  <a:pt x="606441" y="0"/>
                  <a:pt x="1354523" y="0"/>
                </a:cubicBezTo>
                <a:close/>
              </a:path>
            </a:pathLst>
          </a:custGeom>
          <a:noFill/>
          <a:ln w="38100">
            <a:solidFill>
              <a:srgbClr val="01221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469EA66-93A5-759F-23DC-19A4426A2FEE}"/>
              </a:ext>
            </a:extLst>
          </p:cNvPr>
          <p:cNvSpPr/>
          <p:nvPr/>
        </p:nvSpPr>
        <p:spPr>
          <a:xfrm>
            <a:off x="0" y="6354417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2A5A0-29FB-94B9-5590-7233020FA26A}"/>
              </a:ext>
            </a:extLst>
          </p:cNvPr>
          <p:cNvSpPr/>
          <p:nvPr/>
        </p:nvSpPr>
        <p:spPr>
          <a:xfrm>
            <a:off x="0" y="0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75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499</Words>
  <Application>Microsoft Macintosh PowerPoint</Application>
  <PresentationFormat>Widescreen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Lucida Sans Unicode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samreth.sk@gmail.com</dc:creator>
  <cp:lastModifiedBy>samreth.sk@gmail.com</cp:lastModifiedBy>
  <cp:revision>3</cp:revision>
  <dcterms:created xsi:type="dcterms:W3CDTF">2022-10-25T21:20:44Z</dcterms:created>
  <dcterms:modified xsi:type="dcterms:W3CDTF">2022-10-26T03:26:30Z</dcterms:modified>
</cp:coreProperties>
</file>