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31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E0BC9-0ECF-4645-8AB6-560E6E815924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CE109-935E-314F-ABAB-F3165C1DE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86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E109-935E-314F-ABAB-F3165C1DEAE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33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MVP</a:t>
            </a:r>
            <a:r>
              <a:rPr kumimoji="1" lang="ja-JP" altLang="en-US"/>
              <a:t> </a:t>
            </a:r>
            <a:r>
              <a:rPr kumimoji="1" lang="en-US" altLang="ja-JP" dirty="0"/>
              <a:t>demo </a:t>
            </a:r>
            <a:r>
              <a:rPr kumimoji="1" lang="ja-JP" altLang="en-US"/>
              <a:t>を作ったとする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4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9B7A3-281B-E44D-9025-105FFD3B4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F484AB-0789-AE4E-AAD8-AE8C4D0E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AAB8AF-FC26-C440-9159-9D69149F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CA913-8A7F-5447-B823-8E761E86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1F808A-E9C7-8641-BDFE-084F8316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21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8AB1D-FF7B-C34E-A312-0BCB59F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3F5A74-9A13-A744-B748-F7507C62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43147-C745-CC49-AF57-03F360E4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F7244-0CEA-6542-AFB4-66B3131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5A548-AD37-0D48-99AF-DBA06EC5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7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7A4003-542D-0548-BF59-4B6ECF71C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B8EA57-4D57-1949-811A-D9271CD1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87C5B9-D8C6-B94F-905A-6EC1726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27C57-548B-784C-B10B-961AD338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577C2-E0C7-0042-839E-F2BB2849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09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54497"/>
            <a:ext cx="695452" cy="2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0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80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25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184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37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7416712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20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50EE8-128A-DD4F-876E-971A8153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AD8799-B8A8-0D41-A8CE-3F75FD45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63942F-39DF-4D46-8A46-26F5CF88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06B27-80F6-E442-B115-A15F2FC1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2D54F-E14D-FA4A-A915-F6BD3F4D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128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999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0396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842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68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040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957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43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14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85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40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D41DB-4AC2-B94D-BFFC-70BB9090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6952C4-1355-164C-8D51-8B40F4D3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FFA7C-09B7-744F-9F7B-07E30DAD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949D1-3198-8449-947C-652B407F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83CF05-1619-904E-AAA5-52EAB9BE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173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74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tx2"/>
          </a:solidFill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43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3441701"/>
            <a:ext cx="3048000" cy="3416300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425952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855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1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9985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398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045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545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1199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4DE99-3E7B-CA49-8507-AE4116EB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D1D0C2-5FBA-674C-8E8C-16BA2891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4EAED8-27FE-CE42-9346-2B1BD8CC6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28D8EB-FD4D-8543-A91B-A2C60A8A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738385-E74A-714C-907C-B6A870A0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545AB3-D5B9-7143-B524-4AD15052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44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16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620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43119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4118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8" y="30782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683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1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866AA-B31A-A541-97EC-B7ED5A5C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7BBBA-72DE-144E-AE75-C5F0DF99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A83CCB-B9E0-8547-B309-D22B71FAF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EEFE45-784B-5D4A-8470-12457FA19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2205B4-DEAC-1447-BC81-379AC0CF0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0E2656-9C96-514B-91AA-3D1AB41F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3B1992-DD4D-F642-BC68-2EC0AD7C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27D8E7-8FFE-E344-AE43-F63AC7C6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17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35BA8-0FA2-9D4E-80F5-1BB7ED3E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2B98A4-AFDE-B440-B303-B63926D6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830A3B-B654-5744-BB78-A0ED829E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9DBAA3-50C8-ED4D-842C-0F1BD8E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6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F9A214-3670-C14A-B6AD-86C6162F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4C8544-ABB8-554B-9CCB-58EDF9A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DC6D9F-9131-3F4B-8B55-647D48FA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9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713B4-DCFE-104F-B486-95944723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BD257-802F-F746-82A7-2BA0ECBD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B7864F-C5B5-D048-ADCA-23350A850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700C4A-BED5-364E-A113-9640C44A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B1BE1-F6FA-7A4E-8D41-71FB5BD7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69A062-0D09-0E4C-B44E-1CD86ACC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74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B7C81-239E-474C-9ACE-03DF24C8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2F1C93-D8BF-B846-BD99-4A7C3A9A9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481B92-1DAE-EA46-A38A-FADCAFD7F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D39ACA-D12B-F246-813A-12E742D5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812A00-2BBE-8C41-B2F7-7B09F6A9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DA854-E97B-9440-B973-378933CE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70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071F18-0F84-2844-A573-AD7E078B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64FD28-2A7E-1449-A4A8-2055DC70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6A79FE-F36E-8E47-BB89-1EC8ECAF7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49B8-4882-0044-A245-B72734025A4B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8E65B-F174-0F46-9BE6-0FB180131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35595-A7B3-BB4C-8439-181399F0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D48-82BA-E543-8C48-DA02B2707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3056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AA7E6-1CD8-F041-9CA2-F6F1C79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7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Chalkboard SE" panose="03050602040202020205" pitchFamily="66" charset="0"/>
              </a:rPr>
              <a:t>Migration Overview (draft)</a:t>
            </a:r>
            <a:endParaRPr kumimoji="1" lang="ja-JP" altLang="en-US" sz="3600">
              <a:latin typeface="Chalkboard SE" panose="03050602040202020205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DA8EC-8697-1E43-B7BF-AC57BBC6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179"/>
            <a:ext cx="10515600" cy="4978784"/>
          </a:xfrm>
          <a:noFill/>
          <a:ln>
            <a:noFill/>
          </a:ln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4B68B6-E665-B642-A1C3-29E6E8F58E99}"/>
              </a:ext>
            </a:extLst>
          </p:cNvPr>
          <p:cNvSpPr/>
          <p:nvPr/>
        </p:nvSpPr>
        <p:spPr>
          <a:xfrm>
            <a:off x="1450427" y="1573829"/>
            <a:ext cx="3605049" cy="42646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trading-app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95B220-0A4B-CE42-97DA-20A508E0E0BC}"/>
              </a:ext>
            </a:extLst>
          </p:cNvPr>
          <p:cNvSpPr/>
          <p:nvPr/>
        </p:nvSpPr>
        <p:spPr>
          <a:xfrm>
            <a:off x="6721365" y="1355834"/>
            <a:ext cx="3605049" cy="47086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new-trading-app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E04E61-5E8D-B247-813E-025E48C294FB}"/>
              </a:ext>
            </a:extLst>
          </p:cNvPr>
          <p:cNvSpPr/>
          <p:nvPr/>
        </p:nvSpPr>
        <p:spPr>
          <a:xfrm>
            <a:off x="1777561" y="2228193"/>
            <a:ext cx="2950779" cy="6096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DBMS Configuration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4A2F2D-18E9-6B46-A5E3-5A918AE55467}"/>
              </a:ext>
            </a:extLst>
          </p:cNvPr>
          <p:cNvSpPr/>
          <p:nvPr/>
        </p:nvSpPr>
        <p:spPr>
          <a:xfrm>
            <a:off x="1777560" y="3799469"/>
            <a:ext cx="2950779" cy="95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DB </a:t>
            </a:r>
            <a:r>
              <a:rPr kumimoji="1" lang="en-US" altLang="ja-JP" dirty="0" err="1">
                <a:solidFill>
                  <a:schemeClr val="tx2"/>
                </a:solidFill>
                <a:latin typeface="Chalkboard SE Light" panose="03050602040202020205" pitchFamily="66" charset="0"/>
              </a:rPr>
              <a:t>init</a:t>
            </a:r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 scripts</a:t>
            </a:r>
            <a:b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</a:br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(database creation,</a:t>
            </a:r>
            <a:b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</a:br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table creation)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BC979FF-04EA-AB4F-8C16-DFC0B9DB8B47}"/>
              </a:ext>
            </a:extLst>
          </p:cNvPr>
          <p:cNvSpPr/>
          <p:nvPr/>
        </p:nvSpPr>
        <p:spPr>
          <a:xfrm>
            <a:off x="1777559" y="5068113"/>
            <a:ext cx="2950779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DB endpoints / SQL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9C9F86D-F9E1-9F45-B3E8-5F31F880E0E7}"/>
              </a:ext>
            </a:extLst>
          </p:cNvPr>
          <p:cNvSpPr/>
          <p:nvPr/>
        </p:nvSpPr>
        <p:spPr>
          <a:xfrm>
            <a:off x="6887231" y="1984410"/>
            <a:ext cx="3256895" cy="127324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>
                <a:solidFill>
                  <a:schemeClr val="tx2"/>
                </a:solidFill>
                <a:latin typeface="Chalkboard SE Light" panose="03050602040202020205" pitchFamily="66" charset="0"/>
              </a:rPr>
              <a:t>postgresql</a:t>
            </a:r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 / Service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66B2F6-E2CD-634C-B2A6-7110846E2BDD}"/>
              </a:ext>
            </a:extLst>
          </p:cNvPr>
          <p:cNvSpPr/>
          <p:nvPr/>
        </p:nvSpPr>
        <p:spPr>
          <a:xfrm>
            <a:off x="7040289" y="2513135"/>
            <a:ext cx="2950779" cy="609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2"/>
                </a:solidFill>
                <a:latin typeface="Chalkboard SE Light" panose="03050602040202020205" pitchFamily="66" charset="0"/>
              </a:rPr>
              <a:t>db.yaml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4FA1489-4462-8F4F-A34F-6767DF96CB99}"/>
              </a:ext>
            </a:extLst>
          </p:cNvPr>
          <p:cNvSpPr/>
          <p:nvPr/>
        </p:nvSpPr>
        <p:spPr>
          <a:xfrm>
            <a:off x="6887231" y="3398528"/>
            <a:ext cx="3256895" cy="117432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Job (Pod)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21EE99-3D46-A245-ADF8-147B2BFD3E5E}"/>
              </a:ext>
            </a:extLst>
          </p:cNvPr>
          <p:cNvSpPr/>
          <p:nvPr/>
        </p:nvSpPr>
        <p:spPr>
          <a:xfrm>
            <a:off x="7040289" y="3813984"/>
            <a:ext cx="2950779" cy="609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2"/>
                </a:solidFill>
                <a:latin typeface="Chalkboard SE Light" panose="03050602040202020205" pitchFamily="66" charset="0"/>
              </a:rPr>
              <a:t>init.</a:t>
            </a:r>
            <a:r>
              <a:rPr kumimoji="1" lang="en-US" altLang="ja-JP" dirty="0" err="1">
                <a:solidFill>
                  <a:schemeClr val="tx2"/>
                </a:solidFill>
                <a:latin typeface="Chalkboard SE Light" panose="03050602040202020205" pitchFamily="66" charset="0"/>
              </a:rPr>
              <a:t>yaml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1C2AE28-4485-5B4F-B275-E72B9D906B1B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4728338" y="5372913"/>
            <a:ext cx="2290438" cy="837705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6C77D03-E526-D645-A2B1-36C449F29537}"/>
              </a:ext>
            </a:extLst>
          </p:cNvPr>
          <p:cNvSpPr/>
          <p:nvPr/>
        </p:nvSpPr>
        <p:spPr>
          <a:xfrm>
            <a:off x="6887231" y="4774673"/>
            <a:ext cx="3256895" cy="12046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>
                <a:solidFill>
                  <a:schemeClr val="tx2"/>
                </a:solidFill>
                <a:latin typeface="Chalkboard SE Light" panose="03050602040202020205" pitchFamily="66" charset="0"/>
              </a:rPr>
              <a:t>ConfigMap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CE600A2-D8D1-E34F-93C9-3C703E5692F8}"/>
              </a:ext>
            </a:extLst>
          </p:cNvPr>
          <p:cNvSpPr/>
          <p:nvPr/>
        </p:nvSpPr>
        <p:spPr>
          <a:xfrm>
            <a:off x="7040289" y="5165301"/>
            <a:ext cx="2950779" cy="609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2"/>
                </a:solidFill>
                <a:latin typeface="Chalkboard SE Light" panose="03050602040202020205" pitchFamily="66" charset="0"/>
              </a:rPr>
              <a:t>init</a:t>
            </a:r>
            <a:r>
              <a:rPr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 scripts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B5A82AF-8A7E-894C-A4DB-712381E8AEF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4728340" y="2532993"/>
            <a:ext cx="2311949" cy="28494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FB385B4-0D3D-5946-912D-9B5A8184B038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4728339" y="4276424"/>
            <a:ext cx="2311950" cy="11936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21B247C-A9AD-8E47-A7FE-7CDFB7A3478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28339" y="4118784"/>
            <a:ext cx="2311950" cy="15764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60850EF-F139-F24B-99DE-CDA00A53D21A}"/>
              </a:ext>
            </a:extLst>
          </p:cNvPr>
          <p:cNvCxnSpPr>
            <a:cxnSpLocks/>
            <a:stCxn id="16" idx="3"/>
            <a:endCxn id="22" idx="3"/>
          </p:cNvCxnSpPr>
          <p:nvPr/>
        </p:nvCxnSpPr>
        <p:spPr>
          <a:xfrm flipH="1">
            <a:off x="9991068" y="3985691"/>
            <a:ext cx="153058" cy="1484410"/>
          </a:xfrm>
          <a:prstGeom prst="bentConnector3">
            <a:avLst>
              <a:gd name="adj1" fmla="val -149355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B022DA7-CFDD-BA42-9331-32FC10F23208}"/>
              </a:ext>
            </a:extLst>
          </p:cNvPr>
          <p:cNvSpPr/>
          <p:nvPr/>
        </p:nvSpPr>
        <p:spPr>
          <a:xfrm>
            <a:off x="10457921" y="4397965"/>
            <a:ext cx="914929" cy="646331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Volume</a:t>
            </a:r>
            <a:b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</a:br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Mount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A796786-476C-7648-9408-048CD8F8F259}"/>
              </a:ext>
            </a:extLst>
          </p:cNvPr>
          <p:cNvSpPr/>
          <p:nvPr/>
        </p:nvSpPr>
        <p:spPr>
          <a:xfrm>
            <a:off x="1787085" y="3076055"/>
            <a:ext cx="2950779" cy="595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App start-up script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65EE047-1E45-A74C-89B6-BDA9D644E507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4737864" y="3373602"/>
            <a:ext cx="2302425" cy="745182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A90ECF5-43F0-7B4C-9042-ED0708331601}"/>
              </a:ext>
            </a:extLst>
          </p:cNvPr>
          <p:cNvSpPr/>
          <p:nvPr/>
        </p:nvSpPr>
        <p:spPr>
          <a:xfrm>
            <a:off x="5134303" y="3155084"/>
            <a:ext cx="800476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  <a:latin typeface="Chalkboard SE Light" panose="03050602040202020205" pitchFamily="66" charset="0"/>
              </a:rPr>
              <a:t>TODO</a:t>
            </a:r>
            <a:endParaRPr kumimoji="1" lang="ja-JP" altLang="en-US">
              <a:solidFill>
                <a:schemeClr val="accent2"/>
              </a:solidFill>
              <a:latin typeface="Chalkboard SE Light" panose="03050602040202020205" pitchFamily="66" charset="0"/>
            </a:endParaRPr>
          </a:p>
        </p:txBody>
      </p:sp>
      <p:cxnSp>
        <p:nvCxnSpPr>
          <p:cNvPr id="43" name="直線矢印コネクタ 30">
            <a:extLst>
              <a:ext uri="{FF2B5EF4-FFF2-40B4-BE49-F238E27FC236}">
                <a16:creationId xmlns:a16="http://schemas.microsoft.com/office/drawing/2014/main" id="{FC7A1099-D638-0048-AB0E-9477DE956451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 flipV="1">
            <a:off x="10144126" y="2621032"/>
            <a:ext cx="12700" cy="1364659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EE36ADF-B83B-6D4D-ADD2-6B63EFB45F42}"/>
              </a:ext>
            </a:extLst>
          </p:cNvPr>
          <p:cNvSpPr/>
          <p:nvPr/>
        </p:nvSpPr>
        <p:spPr>
          <a:xfrm>
            <a:off x="10457921" y="3072987"/>
            <a:ext cx="593432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 err="1">
                <a:solidFill>
                  <a:schemeClr val="tx2"/>
                </a:solidFill>
                <a:latin typeface="Chalkboard SE Light" panose="03050602040202020205" pitchFamily="66" charset="0"/>
              </a:rPr>
              <a:t>psql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7A712BD-D13D-824F-8347-88DF7A310785}"/>
              </a:ext>
            </a:extLst>
          </p:cNvPr>
          <p:cNvSpPr/>
          <p:nvPr/>
        </p:nvSpPr>
        <p:spPr>
          <a:xfrm>
            <a:off x="7018776" y="5905818"/>
            <a:ext cx="2950779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2"/>
                </a:solidFill>
                <a:latin typeface="Chalkboard SE Light" panose="03050602040202020205" pitchFamily="66" charset="0"/>
              </a:rPr>
              <a:t>SQL files</a:t>
            </a:r>
            <a:endParaRPr kumimoji="1" lang="ja-JP" altLang="en-US">
              <a:solidFill>
                <a:schemeClr val="tx2"/>
              </a:solidFill>
              <a:latin typeface="Chalkboard SE Light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0371CAF-C8E8-AD48-9782-AAF2FFFBE990}"/>
              </a:ext>
            </a:extLst>
          </p:cNvPr>
          <p:cNvSpPr/>
          <p:nvPr/>
        </p:nvSpPr>
        <p:spPr bwMode="auto">
          <a:xfrm>
            <a:off x="5502877" y="985087"/>
            <a:ext cx="6507892" cy="56932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ja-JP" altLang="en-US" sz="2667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5" y="268224"/>
            <a:ext cx="10600679" cy="1072896"/>
          </a:xfrm>
        </p:spPr>
        <p:txBody>
          <a:bodyPr/>
          <a:lstStyle/>
          <a:p>
            <a:r>
              <a:rPr lang="en-US" dirty="0"/>
              <a:t>Results (2):DiVA DOA (Database Operator Adaption) MVP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IBM Plex Sans Light"/>
              </a:rPr>
              <a:t>Skill Growth Initiative/ © 2021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32135" y="6546630"/>
            <a:ext cx="2438309" cy="222249"/>
          </a:xfrm>
        </p:spPr>
        <p:txBody>
          <a:bodyPr/>
          <a:lstStyle/>
          <a:p>
            <a:pPr algn="l" defTabSz="914621"/>
            <a:fld id="{59395FB3-9C97-154F-86B2-7E381B951268}" type="slidenum">
              <a:rPr kumimoji="0" lang="en-US">
                <a:solidFill>
                  <a:srgbClr val="000000"/>
                </a:solidFill>
                <a:latin typeface="IBM Plex Sans Light"/>
              </a:rPr>
              <a:pPr algn="l" defTabSz="914621"/>
              <a:t>2</a:t>
            </a:fld>
            <a:endParaRPr kumimoji="0" lang="en-US" dirty="0"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0900" y="952138"/>
            <a:ext cx="10600680" cy="5042263"/>
          </a:xfrm>
        </p:spPr>
        <p:txBody>
          <a:bodyPr numCol="2"/>
          <a:lstStyle/>
          <a:p>
            <a:r>
              <a:rPr lang="en-US" sz="2133" b="1" dirty="0">
                <a:latin typeface="IBM Plex Sans" panose="020B0503050203000203" pitchFamily="34" charset="0"/>
              </a:rPr>
              <a:t>Nov.-Dec., 2021</a:t>
            </a:r>
          </a:p>
          <a:p>
            <a:r>
              <a:rPr lang="en-US" dirty="0"/>
              <a:t>DOA: Code and configuration analysis for automatic migration to </a:t>
            </a:r>
            <a:r>
              <a:rPr lang="en-US" dirty="0">
                <a:solidFill>
                  <a:schemeClr val="accent2"/>
                </a:solidFill>
              </a:rPr>
              <a:t>Kubernetes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Postgres Operator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altLang="ja-JP" sz="1600" b="1" dirty="0">
                <a:solidFill>
                  <a:schemeClr val="accent1"/>
                </a:solidFill>
              </a:rPr>
              <a:t>Kubernetes Operator</a:t>
            </a:r>
            <a:br>
              <a:rPr lang="en-US" altLang="ja-JP" sz="1600" b="1" dirty="0">
                <a:solidFill>
                  <a:schemeClr val="accent1"/>
                </a:solidFill>
              </a:rPr>
            </a:br>
            <a:r>
              <a:rPr lang="en-US" altLang="ja-JP" sz="1467" dirty="0">
                <a:solidFill>
                  <a:schemeClr val="accent1"/>
                </a:solidFill>
              </a:rPr>
              <a:t>Automatically manages resources (Pod, RS, Service, PV, ...)</a:t>
            </a:r>
          </a:p>
          <a:p>
            <a:r>
              <a:rPr lang="en-US" altLang="ja-JP" sz="1600" b="1" dirty="0">
                <a:solidFill>
                  <a:schemeClr val="accent1"/>
                </a:solidFill>
              </a:rPr>
              <a:t>Postgres Operator </a:t>
            </a:r>
            <a:r>
              <a:rPr lang="en-US" altLang="ja-JP" sz="1600" dirty="0">
                <a:solidFill>
                  <a:schemeClr val="accent1"/>
                </a:solidFill>
              </a:rPr>
              <a:t>by Zalando</a:t>
            </a:r>
            <a:br>
              <a:rPr lang="en-US" altLang="ja-JP" sz="1600" dirty="0">
                <a:solidFill>
                  <a:schemeClr val="accent1"/>
                </a:solidFill>
              </a:rPr>
            </a:br>
            <a:r>
              <a:rPr lang="en-US" altLang="ja-JP" sz="1467" dirty="0">
                <a:solidFill>
                  <a:schemeClr val="accent1"/>
                </a:solidFill>
              </a:rPr>
              <a:t>Maintains Postgres HA clusters</a:t>
            </a:r>
          </a:p>
          <a:p>
            <a:r>
              <a:rPr lang="en-US" sz="2133" dirty="0">
                <a:solidFill>
                  <a:srgbClr val="00B050"/>
                </a:solidFill>
                <a:latin typeface="+mj-lt"/>
              </a:rPr>
              <a:t>✓</a:t>
            </a:r>
            <a:r>
              <a:rPr lang="ja-JP" altLang="en-US" sz="2133">
                <a:solidFill>
                  <a:srgbClr val="00B050"/>
                </a:solidFill>
                <a:latin typeface="+mj-lt"/>
              </a:rPr>
              <a:t> </a:t>
            </a:r>
            <a:r>
              <a:rPr lang="en-US" sz="2133" dirty="0">
                <a:latin typeface="+mj-lt"/>
              </a:rPr>
              <a:t>Implemented MVP</a:t>
            </a:r>
            <a:r>
              <a:rPr lang="en-US" sz="2133" dirty="0"/>
              <a:t> including</a:t>
            </a:r>
            <a:endParaRPr lang="en-US" dirty="0"/>
          </a:p>
          <a:p>
            <a:pPr marL="380990" indent="-38099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Configuration and script analysis</a:t>
            </a:r>
          </a:p>
          <a:p>
            <a:pPr marL="380990" indent="-38099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Kubernetes Manifests generation</a:t>
            </a:r>
          </a:p>
          <a:p>
            <a:pPr marL="380990" indent="-38099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Containerization of this tool itself</a:t>
            </a:r>
          </a:p>
          <a:p>
            <a:pPr>
              <a:lnSpc>
                <a:spcPct val="90000"/>
              </a:lnSpc>
            </a:pPr>
            <a:r>
              <a:rPr lang="en-US" sz="2133" b="1" dirty="0"/>
              <a:t>To be published on </a:t>
            </a:r>
            <a:r>
              <a:rPr lang="en-US" sz="2133" b="1" dirty="0" err="1"/>
              <a:t>DiVA</a:t>
            </a:r>
            <a:r>
              <a:rPr lang="en-US" sz="2133" b="1" dirty="0"/>
              <a:t> repository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DA712E7-B34D-874A-8539-AD4DEBB0A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09" y="4665786"/>
            <a:ext cx="2461171" cy="123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2535D7-A8A2-4046-9A40-F5CDA630649C}"/>
              </a:ext>
            </a:extLst>
          </p:cNvPr>
          <p:cNvSpPr/>
          <p:nvPr/>
        </p:nvSpPr>
        <p:spPr bwMode="auto">
          <a:xfrm>
            <a:off x="6439907" y="3739053"/>
            <a:ext cx="2015412" cy="2668084"/>
          </a:xfrm>
          <a:prstGeom prst="rect">
            <a:avLst/>
          </a:prstGeom>
          <a:solidFill>
            <a:schemeClr val="dk1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Target app</a:t>
            </a:r>
            <a:endParaRPr kumimoji="0" lang="ja-JP" altLang="en-US" sz="16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12" name="メモ 11">
            <a:extLst>
              <a:ext uri="{FF2B5EF4-FFF2-40B4-BE49-F238E27FC236}">
                <a16:creationId xmlns:a16="http://schemas.microsoft.com/office/drawing/2014/main" id="{52091234-9475-FA4A-B3AB-5DFE9A9BBECB}"/>
              </a:ext>
            </a:extLst>
          </p:cNvPr>
          <p:cNvSpPr/>
          <p:nvPr/>
        </p:nvSpPr>
        <p:spPr bwMode="auto">
          <a:xfrm>
            <a:off x="9361546" y="1835726"/>
            <a:ext cx="904049" cy="826559"/>
          </a:xfrm>
          <a:prstGeom prst="foldedCorner">
            <a:avLst>
              <a:gd name="adj" fmla="val 230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postgres</a:t>
            </a:r>
            <a:b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.</a:t>
            </a:r>
            <a:r>
              <a:rPr kumimoji="0" lang="en-US" altLang="ja-JP" sz="14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yaml</a:t>
            </a:r>
            <a:endParaRPr kumimoji="0" lang="ja-JP" altLang="en-US" sz="14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EF2BB4-5021-4149-92E0-792653189BBD}"/>
              </a:ext>
            </a:extLst>
          </p:cNvPr>
          <p:cNvSpPr/>
          <p:nvPr/>
        </p:nvSpPr>
        <p:spPr bwMode="auto">
          <a:xfrm>
            <a:off x="5710564" y="1927111"/>
            <a:ext cx="2545353" cy="1537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diva-</a:t>
            </a:r>
            <a:r>
              <a:rPr kumimoji="0" lang="en-US" altLang="ja-JP" sz="16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doa</a:t>
            </a:r>
            <a:endParaRPr kumimoji="0" lang="ja-JP" altLang="en-US" sz="16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72BACF-2F89-2842-96F2-38D7D6310795}"/>
              </a:ext>
            </a:extLst>
          </p:cNvPr>
          <p:cNvSpPr/>
          <p:nvPr/>
        </p:nvSpPr>
        <p:spPr bwMode="auto">
          <a:xfrm>
            <a:off x="6734852" y="2409176"/>
            <a:ext cx="1425520" cy="643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Analyzer/</a:t>
            </a:r>
            <a:br>
              <a:rPr kumimoji="0" lang="en-US" altLang="ja-JP" sz="1600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6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Generator</a:t>
            </a:r>
            <a:endParaRPr kumimoji="0" lang="ja-JP" altLang="en-US" sz="16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8EE9A16-9AE7-9146-9485-82CF721EEF4E}"/>
              </a:ext>
            </a:extLst>
          </p:cNvPr>
          <p:cNvSpPr/>
          <p:nvPr/>
        </p:nvSpPr>
        <p:spPr bwMode="auto">
          <a:xfrm>
            <a:off x="6554460" y="4076402"/>
            <a:ext cx="1786304" cy="462655"/>
          </a:xfrm>
          <a:prstGeom prst="rect">
            <a:avLst/>
          </a:prstGeom>
          <a:solidFill>
            <a:schemeClr val="dk1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67" dirty="0">
                <a:solidFill>
                  <a:srgbClr val="191919"/>
                </a:solidFill>
                <a:latin typeface="IBM Plex Sans Medium" panose="020B0503050203000203" pitchFamily="34" charset="0"/>
              </a:rPr>
              <a:t>DBMS config</a:t>
            </a:r>
            <a:endParaRPr kumimoji="0" lang="ja-JP" altLang="en-US" sz="1467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A6BF021-AB05-2147-A341-52125FCD1026}"/>
              </a:ext>
            </a:extLst>
          </p:cNvPr>
          <p:cNvSpPr/>
          <p:nvPr/>
        </p:nvSpPr>
        <p:spPr bwMode="auto">
          <a:xfrm>
            <a:off x="6554460" y="4650435"/>
            <a:ext cx="1786304" cy="462655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67" dirty="0">
                <a:solidFill>
                  <a:srgbClr val="191919"/>
                </a:solidFill>
                <a:latin typeface="IBM Plex Sans Medium" panose="020B0503050203000203" pitchFamily="34" charset="0"/>
              </a:rPr>
              <a:t>SQL files</a:t>
            </a:r>
            <a:endParaRPr kumimoji="0" lang="ja-JP" altLang="en-US" sz="1467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4631E1-08B4-FD44-ACF8-F5A6F0890AE2}"/>
              </a:ext>
            </a:extLst>
          </p:cNvPr>
          <p:cNvSpPr/>
          <p:nvPr/>
        </p:nvSpPr>
        <p:spPr bwMode="auto">
          <a:xfrm>
            <a:off x="6554460" y="5224469"/>
            <a:ext cx="1786304" cy="462655"/>
          </a:xfrm>
          <a:prstGeom prst="rect">
            <a:avLst/>
          </a:prstGeom>
          <a:solidFill>
            <a:schemeClr val="dk1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67" dirty="0">
                <a:solidFill>
                  <a:srgbClr val="191919"/>
                </a:solidFill>
                <a:latin typeface="IBM Plex Sans Medium" panose="020B0503050203000203" pitchFamily="34" charset="0"/>
              </a:rPr>
              <a:t>Codes,</a:t>
            </a:r>
            <a:br>
              <a:rPr kumimoji="0" lang="en-US" altLang="ja-JP" sz="1467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467" dirty="0">
                <a:solidFill>
                  <a:srgbClr val="191919"/>
                </a:solidFill>
                <a:latin typeface="IBM Plex Sans Medium" panose="020B0503050203000203" pitchFamily="34" charset="0"/>
              </a:rPr>
              <a:t>Start-up scripts</a:t>
            </a:r>
            <a:endParaRPr kumimoji="0" lang="ja-JP" altLang="en-US" sz="1467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685E17-C5A6-224E-BF58-9BC2B10CA338}"/>
              </a:ext>
            </a:extLst>
          </p:cNvPr>
          <p:cNvSpPr/>
          <p:nvPr/>
        </p:nvSpPr>
        <p:spPr bwMode="auto">
          <a:xfrm>
            <a:off x="6554460" y="5798502"/>
            <a:ext cx="1786304" cy="462655"/>
          </a:xfrm>
          <a:prstGeom prst="rect">
            <a:avLst/>
          </a:prstGeom>
          <a:solidFill>
            <a:schemeClr val="dk1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67" dirty="0">
                <a:solidFill>
                  <a:srgbClr val="191919"/>
                </a:solidFill>
                <a:latin typeface="IBM Plex Sans Medium" panose="020B0503050203000203" pitchFamily="34" charset="0"/>
              </a:rPr>
              <a:t>Documents</a:t>
            </a:r>
            <a:endParaRPr kumimoji="0" lang="ja-JP" altLang="en-US" sz="1467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77514E7-CD96-D446-A87E-B978D5E862B2}"/>
              </a:ext>
            </a:extLst>
          </p:cNvPr>
          <p:cNvSpPr/>
          <p:nvPr/>
        </p:nvSpPr>
        <p:spPr bwMode="auto">
          <a:xfrm>
            <a:off x="5854136" y="2401749"/>
            <a:ext cx="805595" cy="658116"/>
          </a:xfrm>
          <a:prstGeom prst="rect">
            <a:avLst/>
          </a:prstGeom>
          <a:solidFill>
            <a:schemeClr val="dk1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DiVA</a:t>
            </a:r>
            <a:br>
              <a:rPr kumimoji="0" lang="en-US" altLang="ja-JP" sz="1600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6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Tools</a:t>
            </a:r>
            <a:endParaRPr kumimoji="0" lang="ja-JP" altLang="en-US" sz="16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cxnSp>
        <p:nvCxnSpPr>
          <p:cNvPr id="22" name="直線矢印コネクタ 18">
            <a:extLst>
              <a:ext uri="{FF2B5EF4-FFF2-40B4-BE49-F238E27FC236}">
                <a16:creationId xmlns:a16="http://schemas.microsoft.com/office/drawing/2014/main" id="{7BC229BD-9315-8F42-8BA3-BAC64B71FE29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>
            <a:off x="8160373" y="2730805"/>
            <a:ext cx="806711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F566621-5ABD-6B43-A46E-E74E0558DA51}"/>
              </a:ext>
            </a:extLst>
          </p:cNvPr>
          <p:cNvCxnSpPr>
            <a:cxnSpLocks/>
          </p:cNvCxnSpPr>
          <p:nvPr/>
        </p:nvCxnSpPr>
        <p:spPr bwMode="auto">
          <a:xfrm>
            <a:off x="10323344" y="3536282"/>
            <a:ext cx="0" cy="100277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0FDF53-F9C0-CE43-AD67-B9A07A4EFFD3}"/>
              </a:ext>
            </a:extLst>
          </p:cNvPr>
          <p:cNvSpPr txBox="1"/>
          <p:nvPr/>
        </p:nvSpPr>
        <p:spPr>
          <a:xfrm>
            <a:off x="9644910" y="3739053"/>
            <a:ext cx="210987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defTabSz="914621"/>
            <a:r>
              <a:rPr lang="en-US" altLang="ja-JP" sz="1400" dirty="0">
                <a:solidFill>
                  <a:srgbClr val="000000"/>
                </a:solidFill>
                <a:latin typeface="IBM Plex Sans SemiBold"/>
                <a:ea typeface="IBM Plex Sans" charset="0"/>
                <a:cs typeface="IBM Plex Sans" charset="0"/>
              </a:rPr>
              <a:t>HA cluster managed by</a:t>
            </a:r>
            <a:br>
              <a:rPr lang="en-US" altLang="ja-JP" sz="1400" dirty="0">
                <a:solidFill>
                  <a:srgbClr val="000000"/>
                </a:solidFill>
                <a:latin typeface="IBM Plex Sans SemiBold"/>
                <a:ea typeface="IBM Plex Sans" charset="0"/>
                <a:cs typeface="IBM Plex Sans" charset="0"/>
              </a:rPr>
            </a:br>
            <a:r>
              <a:rPr lang="en-US" altLang="ja-JP" sz="1400" dirty="0">
                <a:solidFill>
                  <a:srgbClr val="000000"/>
                </a:solidFill>
                <a:latin typeface="IBM Plex Sans SemiBold"/>
                <a:ea typeface="IBM Plex Sans" charset="0"/>
                <a:cs typeface="IBM Plex Sans" charset="0"/>
              </a:rPr>
              <a:t>Postgres Operator</a:t>
            </a:r>
            <a:endParaRPr lang="ja-JP" altLang="en-US" sz="1400" dirty="0">
              <a:solidFill>
                <a:srgbClr val="000000"/>
              </a:solidFill>
              <a:latin typeface="IBM Plex Sans SemiBold"/>
              <a:ea typeface="IBM Plex Sans" charset="0"/>
              <a:cs typeface="IBM Plex Sans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726C541-66B8-7641-8BBD-56EBFC49B92E}"/>
              </a:ext>
            </a:extLst>
          </p:cNvPr>
          <p:cNvCxnSpPr>
            <a:cxnSpLocks/>
          </p:cNvCxnSpPr>
          <p:nvPr/>
        </p:nvCxnSpPr>
        <p:spPr bwMode="auto">
          <a:xfrm>
            <a:off x="7440848" y="3052436"/>
            <a:ext cx="1" cy="68661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メモ 33">
            <a:extLst>
              <a:ext uri="{FF2B5EF4-FFF2-40B4-BE49-F238E27FC236}">
                <a16:creationId xmlns:a16="http://schemas.microsoft.com/office/drawing/2014/main" id="{8F9E38EE-AC4F-FA40-8DB2-036B11C5876D}"/>
              </a:ext>
            </a:extLst>
          </p:cNvPr>
          <p:cNvSpPr/>
          <p:nvPr/>
        </p:nvSpPr>
        <p:spPr bwMode="auto">
          <a:xfrm>
            <a:off x="10221342" y="1730101"/>
            <a:ext cx="890405" cy="826559"/>
          </a:xfrm>
          <a:prstGeom prst="foldedCorner">
            <a:avLst>
              <a:gd name="adj" fmla="val 230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init</a:t>
            </a: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-pod</a:t>
            </a:r>
            <a:b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.</a:t>
            </a:r>
            <a:r>
              <a:rPr kumimoji="0" lang="en-US" altLang="ja-JP" sz="14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yaml</a:t>
            </a:r>
            <a:endParaRPr kumimoji="0" lang="ja-JP" altLang="en-US" sz="14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37" name="メモ 36">
            <a:extLst>
              <a:ext uri="{FF2B5EF4-FFF2-40B4-BE49-F238E27FC236}">
                <a16:creationId xmlns:a16="http://schemas.microsoft.com/office/drawing/2014/main" id="{ADACC1B1-0F13-294E-9F62-452A3FA54AEF}"/>
              </a:ext>
            </a:extLst>
          </p:cNvPr>
          <p:cNvSpPr/>
          <p:nvPr/>
        </p:nvSpPr>
        <p:spPr bwMode="auto">
          <a:xfrm>
            <a:off x="10686669" y="2429985"/>
            <a:ext cx="816345" cy="826559"/>
          </a:xfrm>
          <a:prstGeom prst="foldedCorner">
            <a:avLst>
              <a:gd name="adj" fmla="val 230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secrets</a:t>
            </a:r>
            <a:b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.</a:t>
            </a:r>
            <a:r>
              <a:rPr kumimoji="0" lang="en-US" altLang="ja-JP" sz="14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yaml</a:t>
            </a:r>
            <a:endParaRPr kumimoji="0" lang="ja-JP" altLang="en-US" sz="14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2EE5140-7274-0C45-943B-063BEF1E6434}"/>
              </a:ext>
            </a:extLst>
          </p:cNvPr>
          <p:cNvSpPr txBox="1"/>
          <p:nvPr/>
        </p:nvSpPr>
        <p:spPr>
          <a:xfrm>
            <a:off x="8277506" y="2352327"/>
            <a:ext cx="805465" cy="312381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pPr algn="ctr" defTabSz="914621"/>
            <a:r>
              <a:rPr lang="en-US" altLang="ja-JP" sz="1400" dirty="0">
                <a:solidFill>
                  <a:srgbClr val="000000"/>
                </a:solidFill>
                <a:cs typeface="IBM Plex Sans" charset="0"/>
              </a:rPr>
              <a:t>generate</a:t>
            </a:r>
            <a:endParaRPr lang="ja-JP" altLang="en-US" sz="1400" dirty="0">
              <a:solidFill>
                <a:srgbClr val="000000"/>
              </a:solidFill>
              <a:cs typeface="IBM Plex Sans" charset="0"/>
            </a:endParaRPr>
          </a:p>
        </p:txBody>
      </p:sp>
      <p:sp>
        <p:nvSpPr>
          <p:cNvPr id="43" name="メモ 42">
            <a:extLst>
              <a:ext uri="{FF2B5EF4-FFF2-40B4-BE49-F238E27FC236}">
                <a16:creationId xmlns:a16="http://schemas.microsoft.com/office/drawing/2014/main" id="{397109D1-55FD-EF4B-BC61-368AF3E26DA2}"/>
              </a:ext>
            </a:extLst>
          </p:cNvPr>
          <p:cNvSpPr/>
          <p:nvPr/>
        </p:nvSpPr>
        <p:spPr bwMode="auto">
          <a:xfrm>
            <a:off x="9851734" y="2675710"/>
            <a:ext cx="904049" cy="826559"/>
          </a:xfrm>
          <a:prstGeom prst="foldedCorner">
            <a:avLst>
              <a:gd name="adj" fmla="val 23053"/>
            </a:avLst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cm-</a:t>
            </a:r>
            <a:b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4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sqls</a:t>
            </a:r>
            <a:b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.</a:t>
            </a:r>
            <a:r>
              <a:rPr kumimoji="0" lang="en-US" altLang="ja-JP" sz="14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yaml</a:t>
            </a:r>
            <a:endParaRPr kumimoji="0" lang="ja-JP" altLang="en-US" sz="14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36" name="メモ 35">
            <a:extLst>
              <a:ext uri="{FF2B5EF4-FFF2-40B4-BE49-F238E27FC236}">
                <a16:creationId xmlns:a16="http://schemas.microsoft.com/office/drawing/2014/main" id="{C7137909-8C6E-E34F-8E36-117EEC081257}"/>
              </a:ext>
            </a:extLst>
          </p:cNvPr>
          <p:cNvSpPr/>
          <p:nvPr/>
        </p:nvSpPr>
        <p:spPr bwMode="auto">
          <a:xfrm>
            <a:off x="9068001" y="2579502"/>
            <a:ext cx="904049" cy="826559"/>
          </a:xfrm>
          <a:prstGeom prst="foldedCorner">
            <a:avLst>
              <a:gd name="adj" fmla="val 230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8000" tIns="48000" rIns="48000" bIns="4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cm-</a:t>
            </a:r>
            <a:b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scripts</a:t>
            </a:r>
            <a:b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</a:br>
            <a:r>
              <a:rPr kumimoji="0" lang="en-US" altLang="ja-JP" sz="1400" dirty="0">
                <a:solidFill>
                  <a:srgbClr val="191919"/>
                </a:solidFill>
                <a:latin typeface="IBM Plex Sans Medium" panose="020B0503050203000203" pitchFamily="34" charset="0"/>
              </a:rPr>
              <a:t>.</a:t>
            </a:r>
            <a:r>
              <a:rPr kumimoji="0" lang="en-US" altLang="ja-JP" sz="1400" dirty="0" err="1">
                <a:solidFill>
                  <a:srgbClr val="191919"/>
                </a:solidFill>
                <a:latin typeface="IBM Plex Sans Medium" panose="020B0503050203000203" pitchFamily="34" charset="0"/>
              </a:rPr>
              <a:t>yaml</a:t>
            </a:r>
            <a:endParaRPr kumimoji="0" lang="ja-JP" altLang="en-US" sz="14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AFB1C9-552C-5241-BB36-5EF0537F18EA}"/>
              </a:ext>
            </a:extLst>
          </p:cNvPr>
          <p:cNvSpPr txBox="1"/>
          <p:nvPr/>
        </p:nvSpPr>
        <p:spPr>
          <a:xfrm>
            <a:off x="6576689" y="956995"/>
            <a:ext cx="419698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621"/>
            <a:r>
              <a:rPr lang="en-US" altLang="ja-JP" sz="2133" dirty="0" err="1">
                <a:solidFill>
                  <a:srgbClr val="000000"/>
                </a:solidFill>
                <a:latin typeface="IBM Plex Sans SemiBold"/>
                <a:ea typeface="IBM Plex Sans" charset="0"/>
                <a:cs typeface="IBM Plex Sans" charset="0"/>
              </a:rPr>
              <a:t>DiVA</a:t>
            </a:r>
            <a:r>
              <a:rPr lang="en-US" altLang="ja-JP" sz="2133" dirty="0">
                <a:solidFill>
                  <a:srgbClr val="000000"/>
                </a:solidFill>
                <a:latin typeface="IBM Plex Sans SemiBold"/>
                <a:ea typeface="IBM Plex Sans" charset="0"/>
                <a:cs typeface="IBM Plex Sans" charset="0"/>
              </a:rPr>
              <a:t>-DOA: Overall Architecture</a:t>
            </a:r>
            <a:endParaRPr lang="ja-JP" altLang="en-US" sz="2133" dirty="0">
              <a:solidFill>
                <a:srgbClr val="000000"/>
              </a:solidFill>
              <a:latin typeface="IBM Plex Sans SemiBold"/>
              <a:ea typeface="IBM Plex Sans" charset="0"/>
              <a:cs typeface="IBM Plex Sans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229F2E7-A333-2046-B35F-B3086052A766}"/>
              </a:ext>
            </a:extLst>
          </p:cNvPr>
          <p:cNvSpPr/>
          <p:nvPr/>
        </p:nvSpPr>
        <p:spPr bwMode="auto">
          <a:xfrm>
            <a:off x="10131468" y="6362703"/>
            <a:ext cx="192000" cy="19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48000" tIns="48000" rIns="48000" bIns="4800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ja-JP" altLang="en-US" sz="1600" dirty="0">
              <a:solidFill>
                <a:srgbClr val="191919"/>
              </a:solidFill>
              <a:latin typeface="IBM Plex Sans Medium" panose="020B0503050203000203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43642C6-58FD-4D4B-9779-20E5AAD233E9}"/>
              </a:ext>
            </a:extLst>
          </p:cNvPr>
          <p:cNvSpPr txBox="1"/>
          <p:nvPr/>
        </p:nvSpPr>
        <p:spPr>
          <a:xfrm>
            <a:off x="10287462" y="628942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621"/>
            <a:r>
              <a:rPr lang="en-US" altLang="ja-JP" sz="1400" dirty="0">
                <a:solidFill>
                  <a:srgbClr val="000000"/>
                </a:solidFill>
                <a:latin typeface="IBM Plex Sans Text" panose="020B0503050203000203" pitchFamily="34" charset="0"/>
                <a:ea typeface="IBM Plex Sans" charset="0"/>
                <a:cs typeface="IBM Plex Sans" charset="0"/>
              </a:rPr>
              <a:t>= implemented</a:t>
            </a:r>
            <a:endParaRPr lang="ja-JP" altLang="en-US" sz="1400" dirty="0">
              <a:solidFill>
                <a:srgbClr val="000000"/>
              </a:solidFill>
              <a:latin typeface="IBM Plex Sans Text" panose="020B0503050203000203" pitchFamily="34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8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A715228E-B437-ED43-A2F7-07B5DBEEA9DC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206</Words>
  <Application>Microsoft Macintosh PowerPoint</Application>
  <PresentationFormat>ワイド画面</PresentationFormat>
  <Paragraphs>48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7" baseType="lpstr">
      <vt:lpstr>.AppleSystemUIFont</vt:lpstr>
      <vt:lpstr>HelvNeue Light for IBM</vt:lpstr>
      <vt:lpstr>游ゴシック</vt:lpstr>
      <vt:lpstr>游ゴシック Light</vt:lpstr>
      <vt:lpstr>Arial</vt:lpstr>
      <vt:lpstr>Chalkboard SE</vt:lpstr>
      <vt:lpstr>Chalkboard SE Light</vt:lpstr>
      <vt:lpstr>IBM Plex Sans</vt:lpstr>
      <vt:lpstr>IBM Plex Sans Light</vt:lpstr>
      <vt:lpstr>IBM Plex Sans Medium</vt:lpstr>
      <vt:lpstr>IBM Plex Sans SemiBold</vt:lpstr>
      <vt:lpstr>IBM Plex Sans Text</vt:lpstr>
      <vt:lpstr>Wingdings</vt:lpstr>
      <vt:lpstr>Office テーマ</vt:lpstr>
      <vt:lpstr>IBM BxD 2018 black background</vt:lpstr>
      <vt:lpstr>Migration Overview (draft)</vt:lpstr>
      <vt:lpstr>Results (2):DiVA DOA (Database Operator Adaption) MVP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 Saito</dc:creator>
  <cp:lastModifiedBy>SHIN Saito</cp:lastModifiedBy>
  <cp:revision>23</cp:revision>
  <dcterms:created xsi:type="dcterms:W3CDTF">2021-11-09T04:46:54Z</dcterms:created>
  <dcterms:modified xsi:type="dcterms:W3CDTF">2021-12-16T03:59:56Z</dcterms:modified>
</cp:coreProperties>
</file>