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351" r:id="rId3"/>
    <p:sldId id="387" r:id="rId4"/>
    <p:sldId id="332" r:id="rId5"/>
    <p:sldId id="334" r:id="rId6"/>
    <p:sldId id="260" r:id="rId7"/>
    <p:sldId id="352" r:id="rId8"/>
    <p:sldId id="385" r:id="rId9"/>
    <p:sldId id="353" r:id="rId10"/>
    <p:sldId id="313" r:id="rId11"/>
    <p:sldId id="326" r:id="rId12"/>
    <p:sldId id="327" r:id="rId13"/>
    <p:sldId id="355" r:id="rId14"/>
    <p:sldId id="354" r:id="rId15"/>
    <p:sldId id="386" r:id="rId16"/>
    <p:sldId id="384" r:id="rId17"/>
    <p:sldId id="357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0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имир Ковтун" initials="ВК" lastIdx="1" clrIdx="0">
    <p:extLst>
      <p:ext uri="{19B8F6BF-5375-455C-9EA6-DF929625EA0E}">
        <p15:presenceInfo xmlns:p15="http://schemas.microsoft.com/office/powerpoint/2012/main" userId="bc026eebe0668f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426" autoAdjust="0"/>
  </p:normalViewPr>
  <p:slideViewPr>
    <p:cSldViewPr snapToGrid="0" snapToObjects="1">
      <p:cViewPr varScale="1">
        <p:scale>
          <a:sx n="71" d="100"/>
          <a:sy n="71" d="100"/>
        </p:scale>
        <p:origin x="12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91B7C-CBA0-784D-BC74-774E1EE58F8E}" type="datetimeFigureOut">
              <a:rPr lang="ru-RU" smtClean="0"/>
              <a:t>02.07.2016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FB84F-A794-D746-937B-A1AD3EF63A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482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7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Спросить – как вы думаете, че да как там? Какие есть цели?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485E6-E899-442C-BAB1-9AD67F0CBCF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56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976-4552-C344-B0AD-7B82C07F4E6A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9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976-4552-C344-B0AD-7B82C07F4E6A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976-4552-C344-B0AD-7B82C07F4E6A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8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976-4552-C344-B0AD-7B82C07F4E6A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1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976-4552-C344-B0AD-7B82C07F4E6A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0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976-4552-C344-B0AD-7B82C07F4E6A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976-4552-C344-B0AD-7B82C07F4E6A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3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976-4552-C344-B0AD-7B82C07F4E6A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976-4552-C344-B0AD-7B82C07F4E6A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4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976-4552-C344-B0AD-7B82C07F4E6A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8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6976-4552-C344-B0AD-7B82C07F4E6A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6976-4552-C344-B0AD-7B82C07F4E6A}" type="datetimeFigureOut">
              <a:rPr lang="en-US" smtClean="0"/>
              <a:t>7/2/2016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312D5-6206-6E49-8FA8-40E946E81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reeadwordsscripts.com" TargetMode="External"/><Relationship Id="rId2" Type="http://schemas.openxmlformats.org/officeDocument/2006/relationships/hyperlink" Target="https://www.ru.advertisercommunity.com/t5/Skripty-i-AdWords-API/bd-p/AdWords-Scrip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pchero.com/?s=scripts" TargetMode="External"/><Relationship Id="rId4" Type="http://schemas.openxmlformats.org/officeDocument/2006/relationships/hyperlink" Target="developers.google.com/adwords/scripts/docs/solution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64303"/>
            <a:ext cx="7772400" cy="115454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Автоматизация. Скрипты</a:t>
            </a:r>
            <a:r>
              <a:rPr lang="en-US" sz="2800" dirty="0" smtClean="0"/>
              <a:t> + </a:t>
            </a:r>
            <a:r>
              <a:rPr lang="ru-RU" sz="2800" smtClean="0"/>
              <a:t>Инструменты К50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768880"/>
            <a:ext cx="7772400" cy="361756"/>
          </a:xfrm>
        </p:spPr>
        <p:txBody>
          <a:bodyPr>
            <a:noAutofit/>
          </a:bodyPr>
          <a:lstStyle/>
          <a:p>
            <a:r>
              <a:rPr lang="ru-RU" sz="2000" dirty="0" smtClean="0"/>
              <a:t>Владимир Ковтун, </a:t>
            </a:r>
            <a:r>
              <a:rPr lang="en-US" sz="2000" dirty="0" smtClean="0"/>
              <a:t>K50</a:t>
            </a:r>
            <a:endParaRPr lang="ru-RU" sz="2000" dirty="0" smtClean="0"/>
          </a:p>
          <a:p>
            <a:r>
              <a:rPr lang="en-US" sz="2000" dirty="0" smtClean="0"/>
              <a:t>02</a:t>
            </a:r>
            <a:r>
              <a:rPr lang="ru-RU" sz="2000" dirty="0" smtClean="0"/>
              <a:t> </a:t>
            </a:r>
            <a:r>
              <a:rPr lang="en-US" sz="2000" dirty="0" smtClean="0"/>
              <a:t>/ </a:t>
            </a:r>
            <a:r>
              <a:rPr lang="ru-RU" sz="2000" dirty="0" smtClean="0"/>
              <a:t>07</a:t>
            </a:r>
            <a:r>
              <a:rPr lang="en-US" sz="2000" dirty="0" smtClean="0"/>
              <a:t> / 201</a:t>
            </a:r>
            <a:r>
              <a:rPr lang="ru-RU" sz="2000" dirty="0" smtClean="0"/>
              <a:t>6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019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Создаём скрипт</a:t>
            </a:r>
            <a:endParaRPr lang="en-US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28" y="1369479"/>
            <a:ext cx="7857143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Проходим авторизацию</a:t>
            </a:r>
            <a:endParaRPr lang="en-US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862" y="1418083"/>
            <a:ext cx="5280944" cy="497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err="1" smtClean="0">
                <a:solidFill>
                  <a:srgbClr val="7F7F7F"/>
                </a:solidFill>
              </a:rPr>
              <a:t>Кодим</a:t>
            </a:r>
            <a:r>
              <a:rPr lang="ru-RU" dirty="0" smtClean="0">
                <a:solidFill>
                  <a:srgbClr val="7F7F7F"/>
                </a:solidFill>
              </a:rPr>
              <a:t>!</a:t>
            </a:r>
            <a:endParaRPr lang="en-US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52" y="1390905"/>
            <a:ext cx="6638095" cy="4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sz="3400" dirty="0" smtClean="0">
                <a:solidFill>
                  <a:srgbClr val="7F7F7F"/>
                </a:solidFill>
              </a:rPr>
              <a:t>Пример: </a:t>
            </a:r>
            <a:r>
              <a:rPr lang="ru-RU" sz="3400" dirty="0" err="1" smtClean="0">
                <a:solidFill>
                  <a:srgbClr val="7F7F7F"/>
                </a:solidFill>
              </a:rPr>
              <a:t>Мониторим</a:t>
            </a:r>
            <a:r>
              <a:rPr lang="ru-RU" sz="3400" dirty="0" smtClean="0">
                <a:solidFill>
                  <a:srgbClr val="7F7F7F"/>
                </a:solidFill>
              </a:rPr>
              <a:t> </a:t>
            </a:r>
            <a:r>
              <a:rPr lang="ru-RU" sz="3400" dirty="0" err="1" smtClean="0">
                <a:solidFill>
                  <a:srgbClr val="7F7F7F"/>
                </a:solidFill>
              </a:rPr>
              <a:t>невалидные</a:t>
            </a:r>
            <a:r>
              <a:rPr lang="ru-RU" sz="3400" dirty="0" smtClean="0">
                <a:solidFill>
                  <a:srgbClr val="7F7F7F"/>
                </a:solidFill>
              </a:rPr>
              <a:t> ссылки</a:t>
            </a:r>
            <a:endParaRPr lang="en-US" sz="3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856695"/>
            <a:ext cx="8229600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800" b="1" dirty="0" smtClean="0"/>
              <a:t>Задача</a:t>
            </a:r>
            <a:r>
              <a:rPr lang="ru-RU" sz="2800" b="1" dirty="0"/>
              <a:t>:</a:t>
            </a:r>
            <a:r>
              <a:rPr lang="ru-RU" sz="2800" dirty="0"/>
              <a:t> </a:t>
            </a:r>
            <a:endParaRPr lang="ru-RU" sz="2800" dirty="0" smtClean="0"/>
          </a:p>
          <a:p>
            <a:pPr>
              <a:lnSpc>
                <a:spcPct val="90000"/>
              </a:lnSpc>
            </a:pPr>
            <a:r>
              <a:rPr lang="ru-RU" sz="2800" dirty="0" smtClean="0"/>
              <a:t>Периодически выгружать </a:t>
            </a:r>
            <a:r>
              <a:rPr lang="ru-RU" sz="2800" dirty="0" smtClean="0"/>
              <a:t>список объявлений с битыми ссылками</a:t>
            </a:r>
            <a:endParaRPr lang="ru-RU" sz="2800" dirty="0" smtClean="0"/>
          </a:p>
          <a:p>
            <a:pPr>
              <a:lnSpc>
                <a:spcPct val="90000"/>
              </a:lnSpc>
            </a:pPr>
            <a:endParaRPr lang="en-US" sz="2800" b="1" dirty="0" smtClean="0"/>
          </a:p>
          <a:p>
            <a:pPr>
              <a:lnSpc>
                <a:spcPct val="90000"/>
              </a:lnSpc>
            </a:pPr>
            <a:r>
              <a:rPr lang="ru-RU" sz="2800" b="1" dirty="0" smtClean="0"/>
              <a:t>Скрипт</a:t>
            </a:r>
            <a:r>
              <a:rPr lang="ru-RU" sz="2800" b="1" dirty="0" smtClean="0"/>
              <a:t>: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r.k50.ru/</a:t>
            </a:r>
            <a:r>
              <a:rPr lang="en-US" sz="2800" dirty="0" err="1" smtClean="0"/>
              <a:t>unibrains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6878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Другие примеры</a:t>
            </a:r>
            <a:endParaRPr lang="en-US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856695"/>
            <a:ext cx="82296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ru-RU" sz="2800" dirty="0" smtClean="0"/>
          </a:p>
          <a:p>
            <a:pPr>
              <a:lnSpc>
                <a:spcPct val="90000"/>
              </a:lnSpc>
            </a:pP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19038" y="1432880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Исключение плохих площадок</a:t>
            </a:r>
            <a:endParaRPr lang="ru-RU" sz="2000" dirty="0"/>
          </a:p>
        </p:txBody>
      </p:sp>
      <p:sp>
        <p:nvSpPr>
          <p:cNvPr id="6" name="Пятиугольник 1"/>
          <p:cNvSpPr/>
          <p:nvPr/>
        </p:nvSpPr>
        <p:spPr>
          <a:xfrm>
            <a:off x="610717" y="1452368"/>
            <a:ext cx="278814" cy="425192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038" y="2013919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/>
              <a:t>Автотегирование</a:t>
            </a:r>
            <a:r>
              <a:rPr lang="ru-RU" sz="2000" dirty="0" smtClean="0"/>
              <a:t> на основе определённых условий</a:t>
            </a:r>
            <a:endParaRPr lang="ru-RU" sz="2000" dirty="0"/>
          </a:p>
        </p:txBody>
      </p:sp>
      <p:sp>
        <p:nvSpPr>
          <p:cNvPr id="12" name="Пятиугольник 1"/>
          <p:cNvSpPr/>
          <p:nvPr/>
        </p:nvSpPr>
        <p:spPr>
          <a:xfrm>
            <a:off x="610717" y="2033407"/>
            <a:ext cx="278814" cy="425192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9038" y="2555842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Обновление кампаний по данным из вашей базы данных</a:t>
            </a:r>
            <a:endParaRPr lang="ru-RU" sz="2000" dirty="0"/>
          </a:p>
        </p:txBody>
      </p:sp>
      <p:sp>
        <p:nvSpPr>
          <p:cNvPr id="9" name="Пятиугольник 1"/>
          <p:cNvSpPr/>
          <p:nvPr/>
        </p:nvSpPr>
        <p:spPr>
          <a:xfrm>
            <a:off x="610717" y="2575330"/>
            <a:ext cx="278814" cy="425192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9038" y="3142276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Кросс-</a:t>
            </a:r>
            <a:r>
              <a:rPr lang="ru-RU" sz="2000" dirty="0" err="1" smtClean="0"/>
              <a:t>минусовка</a:t>
            </a:r>
            <a:endParaRPr lang="ru-RU" sz="2000" dirty="0"/>
          </a:p>
        </p:txBody>
      </p:sp>
      <p:sp>
        <p:nvSpPr>
          <p:cNvPr id="13" name="Пятиугольник 1"/>
          <p:cNvSpPr/>
          <p:nvPr/>
        </p:nvSpPr>
        <p:spPr>
          <a:xfrm>
            <a:off x="610717" y="3161764"/>
            <a:ext cx="278814" cy="425192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9038" y="3728710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Придумайте сами </a:t>
            </a:r>
            <a:r>
              <a:rPr lang="ru-RU" sz="2000" dirty="0" smtClean="0">
                <a:sym typeface="Wingdings" panose="05000000000000000000" pitchFamily="2" charset="2"/>
              </a:rPr>
              <a:t></a:t>
            </a:r>
            <a:endParaRPr lang="ru-RU" sz="2000" dirty="0"/>
          </a:p>
        </p:txBody>
      </p:sp>
      <p:sp>
        <p:nvSpPr>
          <p:cNvPr id="15" name="Пятиугольник 1"/>
          <p:cNvSpPr/>
          <p:nvPr/>
        </p:nvSpPr>
        <p:spPr>
          <a:xfrm>
            <a:off x="610717" y="3748198"/>
            <a:ext cx="278814" cy="425192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8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Для самостоятельного написания</a:t>
            </a:r>
            <a:endParaRPr lang="en-US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856695"/>
            <a:ext cx="82296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ru-RU" sz="2800" dirty="0" smtClean="0"/>
          </a:p>
          <a:p>
            <a:pPr>
              <a:lnSpc>
                <a:spcPct val="90000"/>
              </a:lnSpc>
            </a:pP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19038" y="1432880"/>
            <a:ext cx="7978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Учим </a:t>
            </a:r>
            <a:r>
              <a:rPr lang="en-US" sz="2000" dirty="0" err="1" smtClean="0"/>
              <a:t>javascript</a:t>
            </a:r>
            <a:endParaRPr lang="en-US" sz="2000" dirty="0" smtClean="0"/>
          </a:p>
          <a:p>
            <a:pPr marL="373063" indent="-373063">
              <a:buFont typeface="Arial" panose="020B0604020202020204" pitchFamily="34" charset="0"/>
              <a:buChar char="•"/>
            </a:pPr>
            <a:r>
              <a:rPr lang="en-US" sz="2000" dirty="0" smtClean="0"/>
              <a:t>learn.javascript.ru</a:t>
            </a:r>
          </a:p>
          <a:p>
            <a:pPr marL="373063" indent="-373063">
              <a:buFont typeface="Arial" panose="020B0604020202020204" pitchFamily="34" charset="0"/>
              <a:buChar char="•"/>
            </a:pPr>
            <a:r>
              <a:rPr lang="en-US" sz="2000" dirty="0"/>
              <a:t>codecademy.com</a:t>
            </a:r>
            <a:endParaRPr lang="ru-RU" sz="2000" dirty="0"/>
          </a:p>
        </p:txBody>
      </p:sp>
      <p:sp>
        <p:nvSpPr>
          <p:cNvPr id="6" name="Пятиугольник 1"/>
          <p:cNvSpPr/>
          <p:nvPr/>
        </p:nvSpPr>
        <p:spPr>
          <a:xfrm>
            <a:off x="610717" y="1452368"/>
            <a:ext cx="278814" cy="425192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038" y="2417651"/>
            <a:ext cx="7978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Пользуемся документацией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goo.gl/qPU0DX</a:t>
            </a:r>
            <a:endParaRPr lang="ru-RU" sz="2000" dirty="0"/>
          </a:p>
        </p:txBody>
      </p:sp>
      <p:sp>
        <p:nvSpPr>
          <p:cNvPr id="12" name="Пятиугольник 1"/>
          <p:cNvSpPr/>
          <p:nvPr/>
        </p:nvSpPr>
        <p:spPr>
          <a:xfrm>
            <a:off x="610717" y="2437139"/>
            <a:ext cx="278814" cy="425192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34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Готовые скрипты</a:t>
            </a:r>
            <a:endParaRPr lang="en-US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1856695"/>
            <a:ext cx="82296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ru-RU" sz="2800" dirty="0" smtClean="0"/>
          </a:p>
          <a:p>
            <a:pPr>
              <a:lnSpc>
                <a:spcPct val="90000"/>
              </a:lnSpc>
            </a:pP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19038" y="1432880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2"/>
              </a:rPr>
              <a:t>www.ru.advertisercommunity.com</a:t>
            </a:r>
            <a:endParaRPr lang="ru-RU" sz="2000" dirty="0"/>
          </a:p>
        </p:txBody>
      </p:sp>
      <p:sp>
        <p:nvSpPr>
          <p:cNvPr id="6" name="Пятиугольник 1"/>
          <p:cNvSpPr/>
          <p:nvPr/>
        </p:nvSpPr>
        <p:spPr>
          <a:xfrm>
            <a:off x="610717" y="1452368"/>
            <a:ext cx="278814" cy="425192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9038" y="1940621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3" action="ppaction://hlinkfile"/>
              </a:rPr>
              <a:t>freeadwordsscripts.com</a:t>
            </a:r>
            <a:endParaRPr lang="ru-RU" sz="2000" dirty="0"/>
          </a:p>
        </p:txBody>
      </p:sp>
      <p:sp>
        <p:nvSpPr>
          <p:cNvPr id="8" name="Пятиугольник 1"/>
          <p:cNvSpPr/>
          <p:nvPr/>
        </p:nvSpPr>
        <p:spPr>
          <a:xfrm>
            <a:off x="610717" y="1960109"/>
            <a:ext cx="278814" cy="425192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9038" y="2500992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 action="ppaction://hlinkfile"/>
              </a:rPr>
              <a:t>developers.google.com/</a:t>
            </a:r>
            <a:r>
              <a:rPr lang="en-US" sz="2000" dirty="0" err="1" smtClean="0">
                <a:hlinkClick r:id="rId4" action="ppaction://hlinkfile"/>
              </a:rPr>
              <a:t>adwords</a:t>
            </a:r>
            <a:r>
              <a:rPr lang="en-US" sz="2000" dirty="0" smtClean="0">
                <a:hlinkClick r:id="rId4" action="ppaction://hlinkfile"/>
              </a:rPr>
              <a:t>/scripts/docs/solutions</a:t>
            </a:r>
            <a:r>
              <a:rPr lang="en-US" sz="2000" dirty="0">
                <a:hlinkClick r:id="rId4" action="ppaction://hlinkfile"/>
              </a:rPr>
              <a:t>/</a:t>
            </a:r>
            <a:endParaRPr lang="ru-RU" sz="2000" dirty="0"/>
          </a:p>
        </p:txBody>
      </p:sp>
      <p:sp>
        <p:nvSpPr>
          <p:cNvPr id="10" name="Пятиугольник 1"/>
          <p:cNvSpPr/>
          <p:nvPr/>
        </p:nvSpPr>
        <p:spPr>
          <a:xfrm>
            <a:off x="610717" y="2520480"/>
            <a:ext cx="278814" cy="425192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9038" y="3099081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5"/>
              </a:rPr>
              <a:t>www.ppchero.com</a:t>
            </a:r>
            <a:r>
              <a:rPr lang="en-US" sz="2000" dirty="0">
                <a:hlinkClick r:id="rId5"/>
              </a:rPr>
              <a:t>/?s=scripts</a:t>
            </a:r>
            <a:endParaRPr lang="ru-RU" sz="2000" dirty="0"/>
          </a:p>
        </p:txBody>
      </p:sp>
      <p:sp>
        <p:nvSpPr>
          <p:cNvPr id="12" name="Пятиугольник 1"/>
          <p:cNvSpPr/>
          <p:nvPr/>
        </p:nvSpPr>
        <p:spPr>
          <a:xfrm>
            <a:off x="610717" y="3118569"/>
            <a:ext cx="278814" cy="425192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>
          <a:xfrm>
            <a:off x="562131" y="2276035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7F7F7F"/>
                </a:solidFill>
              </a:rPr>
              <a:t>Обзор продуктов К50</a:t>
            </a:r>
            <a:endParaRPr lang="ru-RU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Продукты К50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8445" y="1591068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Генератор</a:t>
            </a:r>
            <a:endParaRPr lang="ru-RU" sz="2000" dirty="0"/>
          </a:p>
        </p:txBody>
      </p:sp>
      <p:sp>
        <p:nvSpPr>
          <p:cNvPr id="5" name="Пятиугольник 1"/>
          <p:cNvSpPr/>
          <p:nvPr/>
        </p:nvSpPr>
        <p:spPr>
          <a:xfrm>
            <a:off x="750124" y="1638451"/>
            <a:ext cx="278814" cy="425192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445" y="2200165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Статистика</a:t>
            </a:r>
            <a:endParaRPr lang="ru-RU" sz="2000" dirty="0"/>
          </a:p>
        </p:txBody>
      </p:sp>
      <p:sp>
        <p:nvSpPr>
          <p:cNvPr id="7" name="Пятиугольник 1"/>
          <p:cNvSpPr/>
          <p:nvPr/>
        </p:nvSpPr>
        <p:spPr>
          <a:xfrm>
            <a:off x="750124" y="2251457"/>
            <a:ext cx="278814" cy="425192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95" y="2936164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Правила</a:t>
            </a:r>
            <a:endParaRPr lang="ru-RU" sz="2000" dirty="0"/>
          </a:p>
        </p:txBody>
      </p:sp>
      <p:sp>
        <p:nvSpPr>
          <p:cNvPr id="9" name="Пятиугольник 1"/>
          <p:cNvSpPr/>
          <p:nvPr/>
        </p:nvSpPr>
        <p:spPr>
          <a:xfrm>
            <a:off x="750124" y="2936164"/>
            <a:ext cx="278814" cy="425192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8445" y="3783367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Стратегии</a:t>
            </a:r>
            <a:endParaRPr lang="ru-RU" sz="2000" dirty="0"/>
          </a:p>
        </p:txBody>
      </p:sp>
      <p:sp>
        <p:nvSpPr>
          <p:cNvPr id="11" name="Пятиугольник 1"/>
          <p:cNvSpPr/>
          <p:nvPr/>
        </p:nvSpPr>
        <p:spPr>
          <a:xfrm>
            <a:off x="750124" y="3783367"/>
            <a:ext cx="278814" cy="425192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91" y="4740130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 smtClean="0"/>
              <a:t>Трекер</a:t>
            </a:r>
            <a:endParaRPr lang="ru-RU" sz="2000" dirty="0"/>
          </a:p>
        </p:txBody>
      </p:sp>
      <p:sp>
        <p:nvSpPr>
          <p:cNvPr id="13" name="Пятиугольник 1"/>
          <p:cNvSpPr/>
          <p:nvPr/>
        </p:nvSpPr>
        <p:spPr>
          <a:xfrm>
            <a:off x="750124" y="4727589"/>
            <a:ext cx="278814" cy="425192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8444" y="1885390"/>
            <a:ext cx="797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Автоматически генерирует объявления на основе </a:t>
            </a:r>
            <a:r>
              <a:rPr lang="ru-RU" dirty="0" err="1" smtClean="0">
                <a:solidFill>
                  <a:schemeClr val="bg1">
                    <a:lumMod val="65000"/>
                  </a:schemeClr>
                </a:solidFill>
              </a:rPr>
              <a:t>фида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 с данными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58443" y="2515171"/>
            <a:ext cx="797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Агрегирует данные из рекламных систем, систем аналитики и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CRM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94" y="3273127"/>
            <a:ext cx="797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Выполняет автоматические действия в рекламных аккаунтах на основе заданных условий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92" y="4083493"/>
            <a:ext cx="797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Оптимизируют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KPI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, назначая ставки на основе прогноза конверсии по ключевым словам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690" y="5106563"/>
            <a:ext cx="797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Отслеживает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offline-online </a:t>
            </a: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взаимодействия пользователей с рекламными и источниками (и не только)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1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Генератор – Что делает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8445" y="1591068"/>
            <a:ext cx="7978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на вход в систему поступает </a:t>
            </a:r>
            <a:r>
              <a:rPr lang="ru-RU" sz="2800" dirty="0" err="1"/>
              <a:t>фид</a:t>
            </a:r>
            <a:r>
              <a:rPr lang="ru-RU" sz="2800" dirty="0"/>
              <a:t> с информацией о товарах, услугах, категориях сайта клиента</a:t>
            </a:r>
          </a:p>
        </p:txBody>
      </p:sp>
      <p:sp>
        <p:nvSpPr>
          <p:cNvPr id="5" name="Пятиугольник 1"/>
          <p:cNvSpPr/>
          <p:nvPr/>
        </p:nvSpPr>
        <p:spPr>
          <a:xfrm>
            <a:off x="660236" y="1633811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95" y="2546579"/>
            <a:ext cx="79788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пользователь задает в интерфейсе правила по формированию текстов объявлений, ключевых слов, </a:t>
            </a:r>
            <a:r>
              <a:rPr lang="ru-RU" sz="2800" dirty="0" err="1"/>
              <a:t>url</a:t>
            </a:r>
            <a:r>
              <a:rPr lang="ru-RU" sz="2800" dirty="0"/>
              <a:t>, параметров кампаний, ставок и </a:t>
            </a:r>
            <a:r>
              <a:rPr lang="ru-RU" sz="2800" dirty="0" err="1"/>
              <a:t>тд</a:t>
            </a:r>
            <a:r>
              <a:rPr lang="ru-RU" sz="2800" dirty="0"/>
              <a:t>.</a:t>
            </a:r>
          </a:p>
        </p:txBody>
      </p:sp>
      <p:sp>
        <p:nvSpPr>
          <p:cNvPr id="13" name="Пятиугольник 1"/>
          <p:cNvSpPr/>
          <p:nvPr/>
        </p:nvSpPr>
        <p:spPr>
          <a:xfrm>
            <a:off x="645486" y="258932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8445" y="3924436"/>
            <a:ext cx="79788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система агрегирует информацию из </a:t>
            </a:r>
            <a:r>
              <a:rPr lang="ru-RU" sz="2800" dirty="0" err="1"/>
              <a:t>фида</a:t>
            </a:r>
            <a:r>
              <a:rPr lang="ru-RU" sz="2800" dirty="0"/>
              <a:t> и правила пользователя, создает и загружает кампанию в рекламную систему</a:t>
            </a:r>
          </a:p>
        </p:txBody>
      </p:sp>
      <p:sp>
        <p:nvSpPr>
          <p:cNvPr id="15" name="Пятиугольник 1"/>
          <p:cNvSpPr/>
          <p:nvPr/>
        </p:nvSpPr>
        <p:spPr>
          <a:xfrm>
            <a:off x="660236" y="3967179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4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азвание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7F7F7F"/>
                </a:solidFill>
              </a:rPr>
              <a:t>Содержание</a:t>
            </a:r>
            <a:endParaRPr lang="ru-RU" dirty="0">
              <a:solidFill>
                <a:srgbClr val="7F7F7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3447" y="1383246"/>
            <a:ext cx="8686800" cy="474021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sz="2000" dirty="0" err="1" smtClean="0"/>
              <a:t>Интструменты</a:t>
            </a:r>
            <a:r>
              <a:rPr lang="ru-RU" sz="2000" dirty="0" smtClean="0"/>
              <a:t> автоматизации в </a:t>
            </a:r>
            <a:r>
              <a:rPr lang="en-US" sz="2000" dirty="0" err="1" smtClean="0"/>
              <a:t>AdWords</a:t>
            </a:r>
            <a:endParaRPr lang="ru-RU" sz="2000" dirty="0"/>
          </a:p>
          <a:p>
            <a:pPr marL="914400" lvl="1" indent="-514350">
              <a:lnSpc>
                <a:spcPct val="90000"/>
              </a:lnSpc>
            </a:pPr>
            <a:r>
              <a:rPr lang="ru-RU" sz="1600" dirty="0" smtClean="0"/>
              <a:t>Правила</a:t>
            </a:r>
            <a:endParaRPr lang="ru-RU" sz="1600" dirty="0"/>
          </a:p>
          <a:p>
            <a:pPr marL="914400" lvl="1" indent="-514350">
              <a:lnSpc>
                <a:spcPct val="90000"/>
              </a:lnSpc>
            </a:pPr>
            <a:r>
              <a:rPr lang="ru-RU" sz="1600" dirty="0" smtClean="0"/>
              <a:t>Скрипты</a:t>
            </a:r>
            <a:endParaRPr lang="en-US" sz="1600" dirty="0" smtClean="0"/>
          </a:p>
          <a:p>
            <a:pPr marL="914400" lvl="1" indent="-514350">
              <a:lnSpc>
                <a:spcPct val="90000"/>
              </a:lnSpc>
            </a:pPr>
            <a:r>
              <a:rPr lang="ru-RU" sz="1600" dirty="0" smtClean="0"/>
              <a:t>Полезные ресурсы</a:t>
            </a:r>
          </a:p>
          <a:p>
            <a:pPr>
              <a:lnSpc>
                <a:spcPct val="90000"/>
              </a:lnSpc>
            </a:pPr>
            <a:r>
              <a:rPr lang="ru-RU" sz="2000" dirty="0" smtClean="0"/>
              <a:t>Обзор продуктов К50</a:t>
            </a:r>
          </a:p>
          <a:p>
            <a:pPr lvl="1">
              <a:lnSpc>
                <a:spcPct val="90000"/>
              </a:lnSpc>
            </a:pPr>
            <a:r>
              <a:rPr lang="ru-RU" sz="1600" dirty="0" smtClean="0"/>
              <a:t>Генератор</a:t>
            </a:r>
          </a:p>
          <a:p>
            <a:pPr lvl="1">
              <a:lnSpc>
                <a:spcPct val="90000"/>
              </a:lnSpc>
            </a:pPr>
            <a:r>
              <a:rPr lang="ru-RU" sz="1600" dirty="0" smtClean="0"/>
              <a:t>Статистика</a:t>
            </a:r>
          </a:p>
          <a:p>
            <a:pPr lvl="1">
              <a:lnSpc>
                <a:spcPct val="90000"/>
              </a:lnSpc>
            </a:pPr>
            <a:r>
              <a:rPr lang="ru-RU" sz="1600" dirty="0" smtClean="0"/>
              <a:t>Правила</a:t>
            </a:r>
          </a:p>
          <a:p>
            <a:pPr lvl="1">
              <a:lnSpc>
                <a:spcPct val="90000"/>
              </a:lnSpc>
            </a:pPr>
            <a:r>
              <a:rPr lang="ru-RU" sz="1600" dirty="0" smtClean="0"/>
              <a:t>Стратегии (оптимизатор)</a:t>
            </a:r>
          </a:p>
          <a:p>
            <a:pPr lvl="1">
              <a:lnSpc>
                <a:spcPct val="90000"/>
              </a:lnSpc>
            </a:pPr>
            <a:r>
              <a:rPr lang="ru-RU" sz="1600" dirty="0" err="1" smtClean="0"/>
              <a:t>Трекер</a:t>
            </a:r>
            <a:endParaRPr lang="ru-RU" sz="1600" dirty="0" smtClean="0"/>
          </a:p>
          <a:p>
            <a:pPr>
              <a:lnSpc>
                <a:spcPct val="90000"/>
              </a:lnSpc>
            </a:pPr>
            <a:endParaRPr lang="ru-RU" sz="2000" dirty="0"/>
          </a:p>
          <a:p>
            <a:pPr>
              <a:lnSpc>
                <a:spcPct val="90000"/>
              </a:lnSpc>
            </a:pPr>
            <a:endParaRPr lang="ru-RU" sz="2000" dirty="0" smtClean="0"/>
          </a:p>
          <a:p>
            <a:pPr>
              <a:lnSpc>
                <a:spcPct val="90000"/>
              </a:lnSpc>
            </a:pPr>
            <a:endParaRPr lang="ru-RU" sz="2000" dirty="0" smtClean="0"/>
          </a:p>
          <a:p>
            <a:pPr>
              <a:lnSpc>
                <a:spcPct val="90000"/>
              </a:lnSpc>
            </a:pPr>
            <a:endParaRPr lang="ru-RU" sz="2000" dirty="0" smtClean="0"/>
          </a:p>
          <a:p>
            <a:pPr marL="514350" indent="-514350">
              <a:lnSpc>
                <a:spcPct val="90000"/>
              </a:lnSpc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33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Генератор – Кому подходит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8445" y="1663365"/>
            <a:ext cx="797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500 и более товарных позиций на сайте</a:t>
            </a:r>
          </a:p>
        </p:txBody>
      </p:sp>
      <p:sp>
        <p:nvSpPr>
          <p:cNvPr id="5" name="Пятиугольник 1"/>
          <p:cNvSpPr/>
          <p:nvPr/>
        </p:nvSpPr>
        <p:spPr>
          <a:xfrm>
            <a:off x="660236" y="1633811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8445" y="2314899"/>
            <a:ext cx="7978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Динамические параметры в объявление: цена, количество, дата</a:t>
            </a:r>
          </a:p>
        </p:txBody>
      </p:sp>
      <p:sp>
        <p:nvSpPr>
          <p:cNvPr id="13" name="Пятиугольник 1"/>
          <p:cNvSpPr/>
          <p:nvPr/>
        </p:nvSpPr>
        <p:spPr>
          <a:xfrm>
            <a:off x="660236" y="235764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8445" y="3213365"/>
            <a:ext cx="797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Регулярное изменение наличия товара</a:t>
            </a:r>
          </a:p>
        </p:txBody>
      </p:sp>
      <p:sp>
        <p:nvSpPr>
          <p:cNvPr id="15" name="Пятиугольник 1"/>
          <p:cNvSpPr/>
          <p:nvPr/>
        </p:nvSpPr>
        <p:spPr>
          <a:xfrm>
            <a:off x="660236" y="3188105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8445" y="3901882"/>
            <a:ext cx="797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Масштабирование запросов по маске</a:t>
            </a:r>
          </a:p>
        </p:txBody>
      </p:sp>
      <p:sp>
        <p:nvSpPr>
          <p:cNvPr id="10" name="Пятиугольник 1"/>
          <p:cNvSpPr/>
          <p:nvPr/>
        </p:nvSpPr>
        <p:spPr>
          <a:xfrm>
            <a:off x="660236" y="387662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38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Генератор – Начало работы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8445" y="1663365"/>
            <a:ext cx="797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/>
              <a:t>Фид</a:t>
            </a:r>
            <a:r>
              <a:rPr lang="ru-RU" sz="2800" dirty="0"/>
              <a:t> </a:t>
            </a:r>
            <a:r>
              <a:rPr lang="ru-RU" sz="2800" dirty="0" err="1"/>
              <a:t>csv</a:t>
            </a:r>
            <a:r>
              <a:rPr lang="ru-RU" sz="2800" dirty="0"/>
              <a:t> или </a:t>
            </a:r>
            <a:r>
              <a:rPr lang="ru-RU" sz="2800" dirty="0" err="1"/>
              <a:t>yml</a:t>
            </a:r>
            <a:r>
              <a:rPr lang="ru-RU" sz="2800" dirty="0"/>
              <a:t> формата https://goo.gl/CzI4TX</a:t>
            </a:r>
          </a:p>
        </p:txBody>
      </p:sp>
      <p:sp>
        <p:nvSpPr>
          <p:cNvPr id="5" name="Пятиугольник 1"/>
          <p:cNvSpPr/>
          <p:nvPr/>
        </p:nvSpPr>
        <p:spPr>
          <a:xfrm>
            <a:off x="660236" y="1633811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8445" y="2314899"/>
            <a:ext cx="797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Продумать структуру кампаний</a:t>
            </a:r>
          </a:p>
        </p:txBody>
      </p:sp>
      <p:sp>
        <p:nvSpPr>
          <p:cNvPr id="13" name="Пятиугольник 1"/>
          <p:cNvSpPr/>
          <p:nvPr/>
        </p:nvSpPr>
        <p:spPr>
          <a:xfrm>
            <a:off x="660236" y="235764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8445" y="3102873"/>
            <a:ext cx="797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Задать шаблоны объявлений, ключевых слов и </a:t>
            </a:r>
            <a:r>
              <a:rPr lang="ru-RU" sz="2800" dirty="0" err="1"/>
              <a:t>тд</a:t>
            </a:r>
            <a:endParaRPr lang="ru-RU" sz="2800" dirty="0"/>
          </a:p>
        </p:txBody>
      </p:sp>
      <p:sp>
        <p:nvSpPr>
          <p:cNvPr id="15" name="Пятиугольник 1"/>
          <p:cNvSpPr/>
          <p:nvPr/>
        </p:nvSpPr>
        <p:spPr>
          <a:xfrm>
            <a:off x="660236" y="3077613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8445" y="3822844"/>
            <a:ext cx="797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Проверить результат генерации в </a:t>
            </a:r>
            <a:r>
              <a:rPr lang="ru-RU" sz="2800" dirty="0" err="1"/>
              <a:t>предпросмотре</a:t>
            </a:r>
            <a:endParaRPr lang="ru-RU" sz="2800" dirty="0"/>
          </a:p>
        </p:txBody>
      </p:sp>
      <p:sp>
        <p:nvSpPr>
          <p:cNvPr id="10" name="Пятиугольник 1"/>
          <p:cNvSpPr/>
          <p:nvPr/>
        </p:nvSpPr>
        <p:spPr>
          <a:xfrm>
            <a:off x="660236" y="3797584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8445" y="4542815"/>
            <a:ext cx="797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Выгрузить в рекламную систему</a:t>
            </a:r>
          </a:p>
        </p:txBody>
      </p:sp>
      <p:sp>
        <p:nvSpPr>
          <p:cNvPr id="16" name="Пятиугольник 1"/>
          <p:cNvSpPr/>
          <p:nvPr/>
        </p:nvSpPr>
        <p:spPr>
          <a:xfrm>
            <a:off x="660236" y="4517555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Генератор – Особенности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8445" y="1663365"/>
            <a:ext cx="797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Работа с любым контентом</a:t>
            </a:r>
          </a:p>
        </p:txBody>
      </p:sp>
      <p:sp>
        <p:nvSpPr>
          <p:cNvPr id="5" name="Пятиугольник 1"/>
          <p:cNvSpPr/>
          <p:nvPr/>
        </p:nvSpPr>
        <p:spPr>
          <a:xfrm>
            <a:off x="774405" y="1687575"/>
            <a:ext cx="284040" cy="433161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8445" y="2314899"/>
            <a:ext cx="797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Гибкий язык функций формирования шаблонов</a:t>
            </a:r>
          </a:p>
        </p:txBody>
      </p:sp>
      <p:sp>
        <p:nvSpPr>
          <p:cNvPr id="13" name="Пятиугольник 1"/>
          <p:cNvSpPr/>
          <p:nvPr/>
        </p:nvSpPr>
        <p:spPr>
          <a:xfrm>
            <a:off x="774405" y="2411406"/>
            <a:ext cx="284040" cy="433161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8445" y="3102873"/>
            <a:ext cx="7978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Поддержка морфологии и числительных, списки синонимов</a:t>
            </a:r>
            <a:endParaRPr lang="ru-RU" sz="2400" dirty="0"/>
          </a:p>
        </p:txBody>
      </p:sp>
      <p:sp>
        <p:nvSpPr>
          <p:cNvPr id="15" name="Пятиугольник 1"/>
          <p:cNvSpPr/>
          <p:nvPr/>
        </p:nvSpPr>
        <p:spPr>
          <a:xfrm>
            <a:off x="774405" y="3131377"/>
            <a:ext cx="284040" cy="433161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8445" y="4078936"/>
            <a:ext cx="797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Ограничение частотности</a:t>
            </a:r>
          </a:p>
        </p:txBody>
      </p:sp>
      <p:sp>
        <p:nvSpPr>
          <p:cNvPr id="10" name="Пятиугольник 1"/>
          <p:cNvSpPr/>
          <p:nvPr/>
        </p:nvSpPr>
        <p:spPr>
          <a:xfrm>
            <a:off x="774405" y="4107440"/>
            <a:ext cx="284040" cy="433161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8445" y="4798907"/>
            <a:ext cx="797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Редактирование семантики и текстов</a:t>
            </a:r>
          </a:p>
        </p:txBody>
      </p:sp>
      <p:sp>
        <p:nvSpPr>
          <p:cNvPr id="16" name="Пятиугольник 1"/>
          <p:cNvSpPr/>
          <p:nvPr/>
        </p:nvSpPr>
        <p:spPr>
          <a:xfrm>
            <a:off x="774405" y="4827411"/>
            <a:ext cx="284040" cy="433161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8445" y="5499787"/>
            <a:ext cx="797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Быстрое размножение кампаний по признаку</a:t>
            </a:r>
          </a:p>
        </p:txBody>
      </p:sp>
      <p:sp>
        <p:nvSpPr>
          <p:cNvPr id="20" name="Пятиугольник 1"/>
          <p:cNvSpPr/>
          <p:nvPr/>
        </p:nvSpPr>
        <p:spPr>
          <a:xfrm>
            <a:off x="774405" y="5528291"/>
            <a:ext cx="284040" cy="433161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Генератор – Интерфейс</a:t>
            </a:r>
            <a:endParaRPr lang="en-US" b="1" dirty="0"/>
          </a:p>
        </p:txBody>
      </p:sp>
      <p:pic>
        <p:nvPicPr>
          <p:cNvPr id="17" name="Изображение 2" descr="Screen Shot 2015-02-10 at 18.50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38" y="1350497"/>
            <a:ext cx="6559323" cy="4646449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32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Статистика – Что делает</a:t>
            </a:r>
            <a:endParaRPr lang="en-US" b="1" dirty="0"/>
          </a:p>
        </p:txBody>
      </p:sp>
      <p:sp>
        <p:nvSpPr>
          <p:cNvPr id="5" name="Пятиугольник 1"/>
          <p:cNvSpPr/>
          <p:nvPr/>
        </p:nvSpPr>
        <p:spPr>
          <a:xfrm>
            <a:off x="660236" y="1633811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95" y="4118220"/>
            <a:ext cx="797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Анализ данных в разрезе по любой сущности</a:t>
            </a:r>
          </a:p>
        </p:txBody>
      </p:sp>
      <p:sp>
        <p:nvSpPr>
          <p:cNvPr id="13" name="Пятиугольник 1"/>
          <p:cNvSpPr/>
          <p:nvPr/>
        </p:nvSpPr>
        <p:spPr>
          <a:xfrm>
            <a:off x="645486" y="4160963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95" y="4835800"/>
            <a:ext cx="7978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Экономит время </a:t>
            </a:r>
            <a:r>
              <a:rPr lang="ru-RU" sz="2800" dirty="0"/>
              <a:t>на подготовительные работы по сведению отчета</a:t>
            </a:r>
          </a:p>
        </p:txBody>
      </p:sp>
      <p:sp>
        <p:nvSpPr>
          <p:cNvPr id="15" name="Пятиугольник 1"/>
          <p:cNvSpPr/>
          <p:nvPr/>
        </p:nvSpPr>
        <p:spPr>
          <a:xfrm>
            <a:off x="645486" y="4878543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95" y="1494971"/>
            <a:ext cx="79788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Сводная таблица данных из:</a:t>
            </a:r>
          </a:p>
          <a:p>
            <a:r>
              <a:rPr lang="ru-RU" sz="2400" dirty="0"/>
              <a:t>рекламных систем: 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 smtClean="0"/>
              <a:t>Яндекс.Директ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en-US" sz="2400" dirty="0"/>
              <a:t>Google </a:t>
            </a:r>
            <a:r>
              <a:rPr lang="en-US" sz="2400" dirty="0" err="1"/>
              <a:t>Adwords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систем аналитики: </a:t>
            </a:r>
            <a:r>
              <a:rPr lang="ru-RU" sz="2400" dirty="0" err="1"/>
              <a:t>Яндекс.Метрика</a:t>
            </a:r>
            <a:r>
              <a:rPr lang="ru-RU" sz="2400" dirty="0"/>
              <a:t> и </a:t>
            </a:r>
            <a:r>
              <a:rPr lang="en-US" sz="2400" dirty="0"/>
              <a:t>Google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CRM </a:t>
            </a:r>
            <a:r>
              <a:rPr lang="ru-RU" sz="2400" dirty="0"/>
              <a:t>клиента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систем </a:t>
            </a:r>
            <a:r>
              <a:rPr lang="ru-RU" sz="2400" dirty="0" err="1"/>
              <a:t>колл</a:t>
            </a:r>
            <a:r>
              <a:rPr lang="ru-RU" sz="2400" dirty="0"/>
              <a:t>-трекинга: </a:t>
            </a:r>
            <a:r>
              <a:rPr lang="en-US" sz="2400" dirty="0" err="1"/>
              <a:t>CallTouch</a:t>
            </a:r>
            <a:r>
              <a:rPr lang="en-US" sz="2400" dirty="0"/>
              <a:t>, </a:t>
            </a:r>
            <a:r>
              <a:rPr lang="en-US" sz="2400" dirty="0" err="1"/>
              <a:t>Comagic</a:t>
            </a:r>
            <a:r>
              <a:rPr lang="en-US" sz="2400" dirty="0"/>
              <a:t>, Call Tracking, K50:</a:t>
            </a:r>
            <a:r>
              <a:rPr lang="ru-RU" sz="2400" dirty="0" err="1"/>
              <a:t>Трекер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42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Статистика – Кому подходит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8445" y="1663365"/>
            <a:ext cx="797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Всем рекламодателям </a:t>
            </a:r>
            <a:r>
              <a:rPr lang="ru-RU" sz="2800" dirty="0" err="1"/>
              <a:t>Директ</a:t>
            </a:r>
            <a:r>
              <a:rPr lang="ru-RU" sz="2800" dirty="0"/>
              <a:t> и </a:t>
            </a:r>
            <a:r>
              <a:rPr lang="ru-RU" sz="2800" dirty="0" err="1"/>
              <a:t>Adwords</a:t>
            </a:r>
            <a:endParaRPr lang="ru-RU" sz="2800" dirty="0"/>
          </a:p>
        </p:txBody>
      </p:sp>
      <p:sp>
        <p:nvSpPr>
          <p:cNvPr id="5" name="Пятиугольник 1"/>
          <p:cNvSpPr/>
          <p:nvPr/>
        </p:nvSpPr>
        <p:spPr>
          <a:xfrm>
            <a:off x="660236" y="1633811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8445" y="2314899"/>
            <a:ext cx="7978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Полезны владельцу для отслеживания эффективности рекламы</a:t>
            </a:r>
          </a:p>
        </p:txBody>
      </p:sp>
      <p:sp>
        <p:nvSpPr>
          <p:cNvPr id="13" name="Пятиугольник 1"/>
          <p:cNvSpPr/>
          <p:nvPr/>
        </p:nvSpPr>
        <p:spPr>
          <a:xfrm>
            <a:off x="660236" y="235764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8445" y="3213365"/>
            <a:ext cx="797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Руководителю для проверки выполнения KPI</a:t>
            </a:r>
          </a:p>
        </p:txBody>
      </p:sp>
      <p:sp>
        <p:nvSpPr>
          <p:cNvPr id="15" name="Пятиугольник 1"/>
          <p:cNvSpPr/>
          <p:nvPr/>
        </p:nvSpPr>
        <p:spPr>
          <a:xfrm>
            <a:off x="660236" y="3188105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8445" y="3901882"/>
            <a:ext cx="7978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Специалисту для детализированного анализа рекламы</a:t>
            </a:r>
          </a:p>
        </p:txBody>
      </p:sp>
      <p:sp>
        <p:nvSpPr>
          <p:cNvPr id="10" name="Пятиугольник 1"/>
          <p:cNvSpPr/>
          <p:nvPr/>
        </p:nvSpPr>
        <p:spPr>
          <a:xfrm>
            <a:off x="660236" y="387662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Статистика – Начало работы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8445" y="1663365"/>
            <a:ext cx="797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Подключаем рекламные </a:t>
            </a:r>
            <a:r>
              <a:rPr lang="ru-RU" sz="2800" dirty="0"/>
              <a:t>и аналитические </a:t>
            </a:r>
            <a:r>
              <a:rPr lang="ru-RU" sz="2800" dirty="0" smtClean="0"/>
              <a:t>системы</a:t>
            </a:r>
            <a:endParaRPr lang="ru-RU" sz="2800" dirty="0"/>
          </a:p>
        </p:txBody>
      </p:sp>
      <p:sp>
        <p:nvSpPr>
          <p:cNvPr id="5" name="Пятиугольник 1"/>
          <p:cNvSpPr/>
          <p:nvPr/>
        </p:nvSpPr>
        <p:spPr>
          <a:xfrm>
            <a:off x="660236" y="1633811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8445" y="2314899"/>
            <a:ext cx="797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Корректно метим ссылки </a:t>
            </a:r>
            <a:r>
              <a:rPr lang="en-US" sz="2800" dirty="0"/>
              <a:t>https://goo.gl/Cyz5F0</a:t>
            </a:r>
          </a:p>
        </p:txBody>
      </p:sp>
      <p:sp>
        <p:nvSpPr>
          <p:cNvPr id="13" name="Пятиугольник 1"/>
          <p:cNvSpPr/>
          <p:nvPr/>
        </p:nvSpPr>
        <p:spPr>
          <a:xfrm>
            <a:off x="660236" y="235764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8445" y="3117132"/>
            <a:ext cx="797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Пользуемся</a:t>
            </a:r>
            <a:endParaRPr lang="ru-RU" sz="2800" dirty="0"/>
          </a:p>
        </p:txBody>
      </p:sp>
      <p:sp>
        <p:nvSpPr>
          <p:cNvPr id="15" name="Пятиугольник 1"/>
          <p:cNvSpPr/>
          <p:nvPr/>
        </p:nvSpPr>
        <p:spPr>
          <a:xfrm>
            <a:off x="660236" y="309187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Статистика – Особенности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8445" y="1663365"/>
            <a:ext cx="7978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агрегированные отчеты по любой метрики рекламных систем, системы аналитики, </a:t>
            </a:r>
            <a:r>
              <a:rPr lang="ru-RU" sz="2400" dirty="0" err="1"/>
              <a:t>crm</a:t>
            </a:r>
            <a:r>
              <a:rPr lang="ru-RU" sz="2400" dirty="0"/>
              <a:t>, </a:t>
            </a:r>
            <a:r>
              <a:rPr lang="ru-RU" sz="2400" dirty="0" err="1"/>
              <a:t>колл</a:t>
            </a:r>
            <a:r>
              <a:rPr lang="ru-RU" sz="2400" dirty="0"/>
              <a:t>-трекинга</a:t>
            </a:r>
          </a:p>
        </p:txBody>
      </p:sp>
      <p:sp>
        <p:nvSpPr>
          <p:cNvPr id="5" name="Пятиугольник 1"/>
          <p:cNvSpPr/>
          <p:nvPr/>
        </p:nvSpPr>
        <p:spPr>
          <a:xfrm>
            <a:off x="774405" y="1687575"/>
            <a:ext cx="284040" cy="433161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8445" y="2428139"/>
            <a:ext cx="797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гибкие фильтры по любому количеству метрик</a:t>
            </a:r>
          </a:p>
        </p:txBody>
      </p:sp>
      <p:sp>
        <p:nvSpPr>
          <p:cNvPr id="13" name="Пятиугольник 1"/>
          <p:cNvSpPr/>
          <p:nvPr/>
        </p:nvSpPr>
        <p:spPr>
          <a:xfrm>
            <a:off x="774405" y="2484835"/>
            <a:ext cx="284040" cy="433161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8445" y="3008154"/>
            <a:ext cx="797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создание любых </a:t>
            </a:r>
            <a:r>
              <a:rPr lang="ru-RU" sz="2400" dirty="0" err="1"/>
              <a:t>кастомных</a:t>
            </a:r>
            <a:r>
              <a:rPr lang="ru-RU" sz="2400" dirty="0"/>
              <a:t> метрик по формуле</a:t>
            </a:r>
          </a:p>
        </p:txBody>
      </p:sp>
      <p:sp>
        <p:nvSpPr>
          <p:cNvPr id="15" name="Пятиугольник 1"/>
          <p:cNvSpPr/>
          <p:nvPr/>
        </p:nvSpPr>
        <p:spPr>
          <a:xfrm>
            <a:off x="774405" y="3036658"/>
            <a:ext cx="284040" cy="433161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8445" y="3559665"/>
            <a:ext cx="7978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возможность остановки и запуска кампаний, объявлений, ключевых фраз</a:t>
            </a:r>
          </a:p>
        </p:txBody>
      </p:sp>
      <p:sp>
        <p:nvSpPr>
          <p:cNvPr id="10" name="Пятиугольник 1"/>
          <p:cNvSpPr/>
          <p:nvPr/>
        </p:nvSpPr>
        <p:spPr>
          <a:xfrm>
            <a:off x="774405" y="3588169"/>
            <a:ext cx="284040" cy="433161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8445" y="4365746"/>
            <a:ext cx="7978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корректировка ставок по формулам  на основе любой метрики</a:t>
            </a:r>
          </a:p>
        </p:txBody>
      </p:sp>
      <p:sp>
        <p:nvSpPr>
          <p:cNvPr id="16" name="Пятиугольник 1"/>
          <p:cNvSpPr/>
          <p:nvPr/>
        </p:nvSpPr>
        <p:spPr>
          <a:xfrm>
            <a:off x="774405" y="4394250"/>
            <a:ext cx="284040" cy="433161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8445" y="5254702"/>
            <a:ext cx="797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Сравнение по периодам</a:t>
            </a:r>
          </a:p>
        </p:txBody>
      </p:sp>
      <p:sp>
        <p:nvSpPr>
          <p:cNvPr id="20" name="Пятиугольник 1"/>
          <p:cNvSpPr/>
          <p:nvPr/>
        </p:nvSpPr>
        <p:spPr>
          <a:xfrm>
            <a:off x="774405" y="5283206"/>
            <a:ext cx="284040" cy="433161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88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Статистика – Интерфейс</a:t>
            </a:r>
            <a:endParaRPr lang="en-US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71" y="1445244"/>
            <a:ext cx="8131857" cy="44251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431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Правила – Что делают</a:t>
            </a:r>
            <a:endParaRPr lang="en-US" b="1" dirty="0"/>
          </a:p>
        </p:txBody>
      </p:sp>
      <p:sp>
        <p:nvSpPr>
          <p:cNvPr id="5" name="Пятиугольник 1"/>
          <p:cNvSpPr/>
          <p:nvPr/>
        </p:nvSpPr>
        <p:spPr>
          <a:xfrm>
            <a:off x="815239" y="1587152"/>
            <a:ext cx="213701" cy="325894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95" y="2352545"/>
            <a:ext cx="797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условия и действия задаются для любой сущности: аккаунт, кампания, объявление, фраза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8943" y="2878536"/>
            <a:ext cx="797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условий и действий могут использоваться любые метрики за выбранный период, например: клики за 7 дней, транзакции за 30 дней, звонки за 90 дней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95" y="1494971"/>
            <a:ext cx="7978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сервис с заданной периодичностью проверяет рекламные материалы на срабатывание заданных условий (качественных, веб-аналитических) и применяет выбранные действия.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695" y="3453968"/>
            <a:ext cx="797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возможно задание условий и действий по формуле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8942" y="3778582"/>
            <a:ext cx="797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условия могут проверять состояние сайта: код ответа сервера, контента страницы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3694" y="4355462"/>
            <a:ext cx="797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качестве действия можно выбрать: остановку/запуск любой сущности, выставление ставки по заданной формуле, отправку отчета на почту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3693" y="4929606"/>
            <a:ext cx="797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возможно интеграция с внешним </a:t>
            </a:r>
            <a:r>
              <a:rPr lang="ru-RU" dirty="0" err="1"/>
              <a:t>фидом</a:t>
            </a:r>
            <a:r>
              <a:rPr lang="ru-RU" dirty="0"/>
              <a:t> для сравнения цен с конкурентами, актуализации наличия.</a:t>
            </a:r>
          </a:p>
        </p:txBody>
      </p:sp>
      <p:sp>
        <p:nvSpPr>
          <p:cNvPr id="18" name="Пятиугольник 1"/>
          <p:cNvSpPr/>
          <p:nvPr/>
        </p:nvSpPr>
        <p:spPr>
          <a:xfrm>
            <a:off x="815242" y="2370274"/>
            <a:ext cx="213701" cy="325894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Пятиугольник 1"/>
          <p:cNvSpPr/>
          <p:nvPr/>
        </p:nvSpPr>
        <p:spPr>
          <a:xfrm>
            <a:off x="815241" y="2944049"/>
            <a:ext cx="213701" cy="325894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ятиугольник 1"/>
          <p:cNvSpPr/>
          <p:nvPr/>
        </p:nvSpPr>
        <p:spPr>
          <a:xfrm>
            <a:off x="815240" y="3818544"/>
            <a:ext cx="213701" cy="325894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Пятиугольник 1"/>
          <p:cNvSpPr/>
          <p:nvPr/>
        </p:nvSpPr>
        <p:spPr>
          <a:xfrm>
            <a:off x="815242" y="4367145"/>
            <a:ext cx="213701" cy="325894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ятиугольник 1"/>
          <p:cNvSpPr/>
          <p:nvPr/>
        </p:nvSpPr>
        <p:spPr>
          <a:xfrm>
            <a:off x="815238" y="4986716"/>
            <a:ext cx="213701" cy="325894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3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азвание 6"/>
          <p:cNvSpPr>
            <a:spLocks noGrp="1"/>
          </p:cNvSpPr>
          <p:nvPr>
            <p:ph type="title"/>
          </p:nvPr>
        </p:nvSpPr>
        <p:spPr>
          <a:xfrm>
            <a:off x="562131" y="22760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F7F7F"/>
                </a:solidFill>
              </a:rPr>
              <a:t>Автоматизация с помощью инструментов </a:t>
            </a:r>
            <a:r>
              <a:rPr lang="en-US" dirty="0" err="1" smtClean="0">
                <a:solidFill>
                  <a:srgbClr val="7F7F7F"/>
                </a:solidFill>
              </a:rPr>
              <a:t>AdWords</a:t>
            </a:r>
            <a:endParaRPr lang="ru-RU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4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Правила – Кому подходят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8445" y="1663365"/>
            <a:ext cx="797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Рекламодателю с установленными </a:t>
            </a:r>
            <a:r>
              <a:rPr lang="en-US" sz="2800" dirty="0"/>
              <a:t>KPI</a:t>
            </a:r>
          </a:p>
        </p:txBody>
      </p:sp>
      <p:sp>
        <p:nvSpPr>
          <p:cNvPr id="5" name="Пятиугольник 1"/>
          <p:cNvSpPr/>
          <p:nvPr/>
        </p:nvSpPr>
        <p:spPr>
          <a:xfrm>
            <a:off x="660236" y="1633811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8445" y="2314899"/>
            <a:ext cx="797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Рекламодателю требующему отчетность</a:t>
            </a:r>
          </a:p>
        </p:txBody>
      </p:sp>
      <p:sp>
        <p:nvSpPr>
          <p:cNvPr id="13" name="Пятиугольник 1"/>
          <p:cNvSpPr/>
          <p:nvPr/>
        </p:nvSpPr>
        <p:spPr>
          <a:xfrm>
            <a:off x="660236" y="235764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8445" y="3213365"/>
            <a:ext cx="797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Руководителю для отслеживания эффективности</a:t>
            </a:r>
          </a:p>
        </p:txBody>
      </p:sp>
      <p:sp>
        <p:nvSpPr>
          <p:cNvPr id="15" name="Пятиугольник 1"/>
          <p:cNvSpPr/>
          <p:nvPr/>
        </p:nvSpPr>
        <p:spPr>
          <a:xfrm>
            <a:off x="660236" y="3188105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8445" y="3901882"/>
            <a:ext cx="797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Для аккаунтов с автоматической генерацией</a:t>
            </a:r>
          </a:p>
        </p:txBody>
      </p:sp>
      <p:sp>
        <p:nvSpPr>
          <p:cNvPr id="10" name="Пятиугольник 1"/>
          <p:cNvSpPr/>
          <p:nvPr/>
        </p:nvSpPr>
        <p:spPr>
          <a:xfrm>
            <a:off x="660236" y="387662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Правила – Начало работы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8445" y="1663365"/>
            <a:ext cx="7978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Продумайте логику изменений и периодичность применения</a:t>
            </a:r>
          </a:p>
        </p:txBody>
      </p:sp>
      <p:sp>
        <p:nvSpPr>
          <p:cNvPr id="5" name="Пятиугольник 1"/>
          <p:cNvSpPr/>
          <p:nvPr/>
        </p:nvSpPr>
        <p:spPr>
          <a:xfrm>
            <a:off x="660236" y="1633811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8445" y="2622606"/>
            <a:ext cx="797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Установите </a:t>
            </a:r>
            <a:r>
              <a:rPr lang="en-US" sz="2800" dirty="0"/>
              <a:t>KPI</a:t>
            </a:r>
          </a:p>
        </p:txBody>
      </p:sp>
      <p:sp>
        <p:nvSpPr>
          <p:cNvPr id="15" name="Пятиугольник 1"/>
          <p:cNvSpPr/>
          <p:nvPr/>
        </p:nvSpPr>
        <p:spPr>
          <a:xfrm>
            <a:off x="660236" y="2597346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8445" y="3446684"/>
            <a:ext cx="7978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Настройте событие и правила</a:t>
            </a:r>
          </a:p>
        </p:txBody>
      </p:sp>
      <p:sp>
        <p:nvSpPr>
          <p:cNvPr id="10" name="Пятиугольник 1"/>
          <p:cNvSpPr/>
          <p:nvPr/>
        </p:nvSpPr>
        <p:spPr>
          <a:xfrm>
            <a:off x="660236" y="3421424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99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Правила – Примеры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8445" y="1663365"/>
            <a:ext cx="7978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отключение неэффективных фраз, неактуальных объявлений и </a:t>
            </a:r>
            <a:r>
              <a:rPr lang="ru-RU" sz="2000" dirty="0" err="1"/>
              <a:t>тд</a:t>
            </a:r>
            <a:r>
              <a:rPr lang="ru-RU" sz="2000" dirty="0"/>
              <a:t>, примеры: </a:t>
            </a:r>
          </a:p>
          <a:p>
            <a:r>
              <a:rPr lang="ru-RU" sz="2000" dirty="0"/>
              <a:t>остановить все ключевые слова с показателем отказов больше 70% и без транзакций;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3695" y="2982066"/>
            <a:ext cx="7978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корректировка ставок, примеры:</a:t>
            </a:r>
          </a:p>
          <a:p>
            <a:r>
              <a:rPr lang="ru-RU" sz="2000" dirty="0"/>
              <a:t> повысить ставки на ключевые слова с долей в </a:t>
            </a:r>
            <a:r>
              <a:rPr lang="ru-RU" sz="2000" dirty="0" err="1"/>
              <a:t>спецразмещении</a:t>
            </a:r>
            <a:r>
              <a:rPr lang="ru-RU" sz="2000" dirty="0"/>
              <a:t> меньше 90% и CPO меньше 500 руб.; </a:t>
            </a:r>
          </a:p>
        </p:txBody>
      </p:sp>
      <p:sp>
        <p:nvSpPr>
          <p:cNvPr id="15" name="Пятиугольник 1"/>
          <p:cNvSpPr/>
          <p:nvPr/>
        </p:nvSpPr>
        <p:spPr>
          <a:xfrm>
            <a:off x="692534" y="2977516"/>
            <a:ext cx="318861" cy="486263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94" y="4036977"/>
            <a:ext cx="7978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рассылка отчетов и уведомлений, примеры: </a:t>
            </a:r>
          </a:p>
          <a:p>
            <a:r>
              <a:rPr lang="ru-RU" sz="2000" dirty="0"/>
              <a:t>выслать на почту список кампаний, расход по которым за вчера превысил среднемесячный дневной расход на 30%; </a:t>
            </a:r>
          </a:p>
        </p:txBody>
      </p:sp>
      <p:sp>
        <p:nvSpPr>
          <p:cNvPr id="11" name="Пятиугольник 1"/>
          <p:cNvSpPr/>
          <p:nvPr/>
        </p:nvSpPr>
        <p:spPr>
          <a:xfrm>
            <a:off x="720512" y="1663365"/>
            <a:ext cx="318861" cy="486263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ятиугольник 1"/>
          <p:cNvSpPr/>
          <p:nvPr/>
        </p:nvSpPr>
        <p:spPr>
          <a:xfrm>
            <a:off x="692533" y="3994481"/>
            <a:ext cx="318861" cy="486263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Правила – Интерфейс</a:t>
            </a:r>
            <a:endParaRPr lang="en-US" b="1" dirty="0"/>
          </a:p>
        </p:txBody>
      </p:sp>
      <p:pic>
        <p:nvPicPr>
          <p:cNvPr id="10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19" y="1457387"/>
            <a:ext cx="6074361" cy="41548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95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Стратегии – Что делают</a:t>
            </a:r>
            <a:endParaRPr lang="en-US" b="1" dirty="0"/>
          </a:p>
        </p:txBody>
      </p:sp>
      <p:sp>
        <p:nvSpPr>
          <p:cNvPr id="5" name="Пятиугольник 1"/>
          <p:cNvSpPr/>
          <p:nvPr/>
        </p:nvSpPr>
        <p:spPr>
          <a:xfrm>
            <a:off x="760805" y="1587152"/>
            <a:ext cx="268135" cy="40890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943" y="2089580"/>
            <a:ext cx="797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строится дерево уровней агрегации данных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8931" y="2583966"/>
            <a:ext cx="7978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недостатке собственных данных фразы осуществляется прогноз доходности и конверсии по уровням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95" y="1512700"/>
            <a:ext cx="797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задается формула доходности от </a:t>
            </a:r>
            <a:r>
              <a:rPr lang="ru-RU" sz="2400" dirty="0" err="1"/>
              <a:t>kpi</a:t>
            </a:r>
            <a:r>
              <a:rPr lang="ru-RU" sz="2400" dirty="0"/>
              <a:t> клиента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3460" y="3412998"/>
            <a:ext cx="7978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вычисляется и устанавливается максимальная эффективная ставка для каждого ключевого слова</a:t>
            </a:r>
          </a:p>
        </p:txBody>
      </p:sp>
      <p:sp>
        <p:nvSpPr>
          <p:cNvPr id="23" name="Пятиугольник 1"/>
          <p:cNvSpPr/>
          <p:nvPr/>
        </p:nvSpPr>
        <p:spPr>
          <a:xfrm>
            <a:off x="760804" y="2135753"/>
            <a:ext cx="268135" cy="40890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ятиугольник 1"/>
          <p:cNvSpPr/>
          <p:nvPr/>
        </p:nvSpPr>
        <p:spPr>
          <a:xfrm>
            <a:off x="760795" y="2655147"/>
            <a:ext cx="268135" cy="40890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Пятиугольник 1"/>
          <p:cNvSpPr/>
          <p:nvPr/>
        </p:nvSpPr>
        <p:spPr>
          <a:xfrm>
            <a:off x="755325" y="3442602"/>
            <a:ext cx="268135" cy="40890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Стратегии – Кому подходят</a:t>
            </a:r>
            <a:endParaRPr lang="en-US" b="1" dirty="0"/>
          </a:p>
        </p:txBody>
      </p:sp>
      <p:sp>
        <p:nvSpPr>
          <p:cNvPr id="5" name="Пятиугольник 1"/>
          <p:cNvSpPr/>
          <p:nvPr/>
        </p:nvSpPr>
        <p:spPr>
          <a:xfrm>
            <a:off x="760805" y="1587152"/>
            <a:ext cx="268135" cy="40890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460" y="2303831"/>
            <a:ext cx="7978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Клиентам с значительным числом выполнений целевых действий: 40 и более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95" y="1512700"/>
            <a:ext cx="7978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Клиентам с бюджетами на рекламу 500 тыс. в месяц и более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3460" y="3221809"/>
            <a:ext cx="797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Клиентам с установленными </a:t>
            </a:r>
            <a:r>
              <a:rPr lang="en-US" sz="2400" dirty="0"/>
              <a:t>KPI</a:t>
            </a:r>
          </a:p>
        </p:txBody>
      </p:sp>
      <p:sp>
        <p:nvSpPr>
          <p:cNvPr id="24" name="Пятиугольник 1"/>
          <p:cNvSpPr/>
          <p:nvPr/>
        </p:nvSpPr>
        <p:spPr>
          <a:xfrm>
            <a:off x="755324" y="2375012"/>
            <a:ext cx="268135" cy="40890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Пятиугольник 1"/>
          <p:cNvSpPr/>
          <p:nvPr/>
        </p:nvSpPr>
        <p:spPr>
          <a:xfrm>
            <a:off x="755325" y="3251413"/>
            <a:ext cx="268135" cy="40890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2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Стратегии – Особенности</a:t>
            </a:r>
            <a:endParaRPr lang="en-US" b="1" dirty="0"/>
          </a:p>
        </p:txBody>
      </p:sp>
      <p:sp>
        <p:nvSpPr>
          <p:cNvPr id="5" name="Пятиугольник 1"/>
          <p:cNvSpPr/>
          <p:nvPr/>
        </p:nvSpPr>
        <p:spPr>
          <a:xfrm>
            <a:off x="760805" y="1587152"/>
            <a:ext cx="268135" cy="40890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3695" y="2340144"/>
            <a:ext cx="7978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прогноз конверсии по ключевым словам любой частотности.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95" y="1512700"/>
            <a:ext cx="7978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вычисление и актуализация максимальной эффективной ставки в зависимости от задач клиента.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3460" y="3221809"/>
            <a:ext cx="7978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гибкая формула доходности, позволяет работать с любыми </a:t>
            </a:r>
            <a:r>
              <a:rPr lang="ru-RU" sz="2400" dirty="0" err="1"/>
              <a:t>kpi</a:t>
            </a:r>
            <a:r>
              <a:rPr lang="ru-RU" sz="2400" dirty="0"/>
              <a:t>: CPO, ROI, ROAS, ДРР и </a:t>
            </a:r>
            <a:r>
              <a:rPr lang="ru-RU" sz="2400" dirty="0" err="1"/>
              <a:t>тд</a:t>
            </a:r>
            <a:r>
              <a:rPr lang="ru-RU" sz="2400" dirty="0"/>
              <a:t>.</a:t>
            </a:r>
          </a:p>
        </p:txBody>
      </p:sp>
      <p:sp>
        <p:nvSpPr>
          <p:cNvPr id="24" name="Пятиугольник 1"/>
          <p:cNvSpPr/>
          <p:nvPr/>
        </p:nvSpPr>
        <p:spPr>
          <a:xfrm>
            <a:off x="755323" y="2392903"/>
            <a:ext cx="268135" cy="40890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Пятиугольник 1"/>
          <p:cNvSpPr/>
          <p:nvPr/>
        </p:nvSpPr>
        <p:spPr>
          <a:xfrm>
            <a:off x="755325" y="3251413"/>
            <a:ext cx="268135" cy="40890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3458" y="4200620"/>
            <a:ext cx="7978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 основе данных из любого источника: систем аналитики, </a:t>
            </a:r>
            <a:r>
              <a:rPr lang="ru-RU" sz="2400" dirty="0" err="1"/>
              <a:t>crm</a:t>
            </a:r>
            <a:r>
              <a:rPr lang="ru-RU" sz="2400" dirty="0"/>
              <a:t>, систем </a:t>
            </a:r>
            <a:r>
              <a:rPr lang="ru-RU" sz="2400" dirty="0" err="1"/>
              <a:t>колл</a:t>
            </a:r>
            <a:r>
              <a:rPr lang="ru-RU" sz="2400" dirty="0"/>
              <a:t>-трекинга</a:t>
            </a:r>
          </a:p>
        </p:txBody>
      </p:sp>
      <p:sp>
        <p:nvSpPr>
          <p:cNvPr id="12" name="Пятиугольник 1"/>
          <p:cNvSpPr/>
          <p:nvPr/>
        </p:nvSpPr>
        <p:spPr>
          <a:xfrm>
            <a:off x="755323" y="4230224"/>
            <a:ext cx="268135" cy="40890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Стратегии – Интерфейс</a:t>
            </a:r>
            <a:endParaRPr lang="en-US" b="1" dirty="0"/>
          </a:p>
        </p:txBody>
      </p:sp>
      <p:pic>
        <p:nvPicPr>
          <p:cNvPr id="13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3715"/>
            <a:ext cx="7461738" cy="33277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59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err="1" smtClean="0">
                <a:solidFill>
                  <a:srgbClr val="7F7F7F"/>
                </a:solidFill>
              </a:rPr>
              <a:t>Трекер</a:t>
            </a:r>
            <a:r>
              <a:rPr lang="ru-RU" dirty="0" smtClean="0">
                <a:solidFill>
                  <a:srgbClr val="7F7F7F"/>
                </a:solidFill>
              </a:rPr>
              <a:t> – Что делает</a:t>
            </a:r>
            <a:endParaRPr lang="en-US" b="1" dirty="0"/>
          </a:p>
        </p:txBody>
      </p:sp>
      <p:sp>
        <p:nvSpPr>
          <p:cNvPr id="5" name="Пятиугольник 1"/>
          <p:cNvSpPr/>
          <p:nvPr/>
        </p:nvSpPr>
        <p:spPr>
          <a:xfrm>
            <a:off x="760805" y="1587152"/>
            <a:ext cx="268135" cy="40890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460" y="2373301"/>
            <a:ext cx="797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Сопоставляет звонки с заказами (при интеграции с CRM)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95" y="1512700"/>
            <a:ext cx="7978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Отслеживает информацию об источниках звонков (</a:t>
            </a:r>
            <a:r>
              <a:rPr lang="ru-RU" sz="2400" dirty="0" err="1"/>
              <a:t>коллтрекинг</a:t>
            </a:r>
            <a:r>
              <a:rPr lang="ru-RU" sz="24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3459" y="3070555"/>
            <a:ext cx="7978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Экспортирует данные в другие системы (К50 оптимизатор, </a:t>
            </a:r>
            <a:r>
              <a:rPr lang="ru-RU" sz="2400" dirty="0" err="1"/>
              <a:t>Analytics</a:t>
            </a:r>
            <a:r>
              <a:rPr lang="ru-RU" sz="2400" dirty="0"/>
              <a:t>, </a:t>
            </a:r>
            <a:r>
              <a:rPr lang="ru-RU" sz="2400" dirty="0" err="1"/>
              <a:t>AdWords</a:t>
            </a:r>
            <a:r>
              <a:rPr lang="ru-RU" sz="2400" dirty="0"/>
              <a:t>, и всё остальное через API)</a:t>
            </a:r>
          </a:p>
        </p:txBody>
      </p:sp>
      <p:sp>
        <p:nvSpPr>
          <p:cNvPr id="24" name="Пятиугольник 1"/>
          <p:cNvSpPr/>
          <p:nvPr/>
        </p:nvSpPr>
        <p:spPr>
          <a:xfrm>
            <a:off x="755324" y="2444482"/>
            <a:ext cx="268135" cy="40890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Пятиугольник 1"/>
          <p:cNvSpPr/>
          <p:nvPr/>
        </p:nvSpPr>
        <p:spPr>
          <a:xfrm>
            <a:off x="755324" y="3100159"/>
            <a:ext cx="268135" cy="40890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2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err="1" smtClean="0">
                <a:solidFill>
                  <a:srgbClr val="7F7F7F"/>
                </a:solidFill>
              </a:rPr>
              <a:t>Трекер</a:t>
            </a:r>
            <a:r>
              <a:rPr lang="ru-RU" dirty="0" smtClean="0">
                <a:solidFill>
                  <a:srgbClr val="7F7F7F"/>
                </a:solidFill>
              </a:rPr>
              <a:t> – Кому подходит</a:t>
            </a:r>
            <a:endParaRPr lang="en-US" b="1" dirty="0"/>
          </a:p>
        </p:txBody>
      </p:sp>
      <p:sp>
        <p:nvSpPr>
          <p:cNvPr id="5" name="Пятиугольник 1"/>
          <p:cNvSpPr/>
          <p:nvPr/>
        </p:nvSpPr>
        <p:spPr>
          <a:xfrm>
            <a:off x="760805" y="1587152"/>
            <a:ext cx="268135" cy="40890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459" y="2036894"/>
            <a:ext cx="7978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Дорогие товары (элитная бытовая техника, </a:t>
            </a:r>
            <a:r>
              <a:rPr lang="ru-RU" sz="2400" dirty="0" err="1"/>
              <a:t>Hi-Fi</a:t>
            </a:r>
            <a:r>
              <a:rPr lang="ru-RU" sz="2400" dirty="0"/>
              <a:t> </a:t>
            </a:r>
            <a:r>
              <a:rPr lang="ru-RU" sz="2400" dirty="0" err="1"/>
              <a:t>акустичекие</a:t>
            </a:r>
            <a:r>
              <a:rPr lang="ru-RU" sz="2400" dirty="0"/>
              <a:t> системы)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95" y="1512700"/>
            <a:ext cx="797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Доля </a:t>
            </a:r>
            <a:r>
              <a:rPr lang="ru-RU" sz="2400" dirty="0" err="1"/>
              <a:t>online</a:t>
            </a:r>
            <a:r>
              <a:rPr lang="ru-RU" sz="2400" dirty="0"/>
              <a:t> заказов меньше 80</a:t>
            </a:r>
            <a:r>
              <a:rPr lang="ru-RU" sz="2400" dirty="0" smtClean="0"/>
              <a:t>%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3459" y="2866102"/>
            <a:ext cx="7978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Сложные/непонятные товары (</a:t>
            </a:r>
            <a:r>
              <a:rPr lang="ru-RU" sz="2400" dirty="0" err="1"/>
              <a:t>плиткорезы</a:t>
            </a:r>
            <a:r>
              <a:rPr lang="ru-RU" sz="2400" dirty="0"/>
              <a:t>, товары из магазина на диване)</a:t>
            </a:r>
          </a:p>
        </p:txBody>
      </p:sp>
      <p:sp>
        <p:nvSpPr>
          <p:cNvPr id="24" name="Пятиугольник 1"/>
          <p:cNvSpPr/>
          <p:nvPr/>
        </p:nvSpPr>
        <p:spPr>
          <a:xfrm>
            <a:off x="755323" y="2108075"/>
            <a:ext cx="268135" cy="40890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Пятиугольник 1"/>
          <p:cNvSpPr/>
          <p:nvPr/>
        </p:nvSpPr>
        <p:spPr>
          <a:xfrm>
            <a:off x="755324" y="2895706"/>
            <a:ext cx="268135" cy="40890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3458" y="3667495"/>
            <a:ext cx="7978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Различные услуги (доставка еды, сертификация товаров, похороны животных)</a:t>
            </a:r>
          </a:p>
        </p:txBody>
      </p:sp>
      <p:sp>
        <p:nvSpPr>
          <p:cNvPr id="12" name="Пятиугольник 1"/>
          <p:cNvSpPr/>
          <p:nvPr/>
        </p:nvSpPr>
        <p:spPr>
          <a:xfrm>
            <a:off x="755323" y="3697099"/>
            <a:ext cx="268135" cy="40890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>
                <a:solidFill>
                  <a:srgbClr val="7F7F7F"/>
                </a:solidFill>
              </a:rPr>
              <a:t>Основные </a:t>
            </a:r>
            <a:r>
              <a:rPr lang="ru-RU" dirty="0" smtClean="0">
                <a:solidFill>
                  <a:srgbClr val="7F7F7F"/>
                </a:solidFill>
              </a:rPr>
              <a:t>проблемы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55409" y="1622030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Много рутинных задач, которые следует выполнять</a:t>
            </a:r>
            <a:endParaRPr lang="ru-RU" sz="3200" dirty="0"/>
          </a:p>
        </p:txBody>
      </p:sp>
      <p:sp>
        <p:nvSpPr>
          <p:cNvPr id="5" name="Пятиугольник 1"/>
          <p:cNvSpPr/>
          <p:nvPr/>
        </p:nvSpPr>
        <p:spPr>
          <a:xfrm>
            <a:off x="457200" y="1664773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0206" y="2633589"/>
            <a:ext cx="7978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Есть ряд </a:t>
            </a:r>
            <a:r>
              <a:rPr lang="ru-RU" sz="3200" dirty="0" err="1" smtClean="0"/>
              <a:t>трудозатратных</a:t>
            </a:r>
            <a:r>
              <a:rPr lang="ru-RU" sz="3200" dirty="0" smtClean="0"/>
              <a:t> задач, которые быстрее сделает машина и снизит шансы на ошибку</a:t>
            </a:r>
            <a:endParaRPr lang="ru-RU" sz="3200" dirty="0"/>
          </a:p>
        </p:txBody>
      </p:sp>
      <p:sp>
        <p:nvSpPr>
          <p:cNvPr id="7" name="Пятиугольник 1"/>
          <p:cNvSpPr/>
          <p:nvPr/>
        </p:nvSpPr>
        <p:spPr>
          <a:xfrm>
            <a:off x="451997" y="267633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err="1" smtClean="0">
                <a:solidFill>
                  <a:srgbClr val="7F7F7F"/>
                </a:solidFill>
              </a:rPr>
              <a:t>Трекер</a:t>
            </a:r>
            <a:r>
              <a:rPr lang="ru-RU" dirty="0" smtClean="0">
                <a:solidFill>
                  <a:srgbClr val="7F7F7F"/>
                </a:solidFill>
              </a:rPr>
              <a:t> – Особенности</a:t>
            </a:r>
            <a:endParaRPr lang="en-US" b="1" dirty="0"/>
          </a:p>
        </p:txBody>
      </p:sp>
      <p:sp>
        <p:nvSpPr>
          <p:cNvPr id="5" name="Пятиугольник 1"/>
          <p:cNvSpPr/>
          <p:nvPr/>
        </p:nvSpPr>
        <p:spPr>
          <a:xfrm>
            <a:off x="889412" y="1632810"/>
            <a:ext cx="139527" cy="217177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8939" y="1992150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Быстрая настройка-подключение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95" y="1512700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Статический, динамический </a:t>
            </a:r>
            <a:r>
              <a:rPr lang="ru-RU" sz="2000" dirty="0" err="1"/>
              <a:t>коллтрекинг</a:t>
            </a:r>
            <a:r>
              <a:rPr lang="ru-RU" sz="2000" dirty="0"/>
              <a:t> + собственный вид ротации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3695" y="2465773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Запись-прослушивание звонков</a:t>
            </a:r>
          </a:p>
        </p:txBody>
      </p:sp>
      <p:sp>
        <p:nvSpPr>
          <p:cNvPr id="24" name="Пятиугольник 1"/>
          <p:cNvSpPr/>
          <p:nvPr/>
        </p:nvSpPr>
        <p:spPr>
          <a:xfrm>
            <a:off x="883952" y="2148509"/>
            <a:ext cx="139527" cy="217177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Пятиугольник 1"/>
          <p:cNvSpPr/>
          <p:nvPr/>
        </p:nvSpPr>
        <p:spPr>
          <a:xfrm>
            <a:off x="889413" y="2544119"/>
            <a:ext cx="139527" cy="217177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23479" y="2927152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Гибкий конструктор отчетов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8940" y="3267546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Охват - 60 городов по РФ + 30 </a:t>
            </a:r>
            <a:r>
              <a:rPr lang="ru-RU" sz="2000" dirty="0" smtClean="0"/>
              <a:t>стран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3478" y="3651283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Можно работать по своей модели атрибуции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8016" y="4021281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Импорт заказов из CRM в систему</a:t>
            </a:r>
          </a:p>
        </p:txBody>
      </p:sp>
      <p:sp>
        <p:nvSpPr>
          <p:cNvPr id="20" name="Пятиугольник 1"/>
          <p:cNvSpPr/>
          <p:nvPr/>
        </p:nvSpPr>
        <p:spPr>
          <a:xfrm>
            <a:off x="889412" y="2979745"/>
            <a:ext cx="139527" cy="217177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12554" y="4395047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Гибкая отправка данных в GA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8016" y="4801186"/>
            <a:ext cx="7978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Доступность для небольших клиентов (и для очень больших)</a:t>
            </a:r>
          </a:p>
        </p:txBody>
      </p:sp>
      <p:sp>
        <p:nvSpPr>
          <p:cNvPr id="23" name="Пятиугольник 1"/>
          <p:cNvSpPr/>
          <p:nvPr/>
        </p:nvSpPr>
        <p:spPr>
          <a:xfrm>
            <a:off x="886044" y="3327262"/>
            <a:ext cx="139527" cy="217177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Пятиугольник 1"/>
          <p:cNvSpPr/>
          <p:nvPr/>
        </p:nvSpPr>
        <p:spPr>
          <a:xfrm>
            <a:off x="889411" y="3776180"/>
            <a:ext cx="139527" cy="217177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ятиугольник 1"/>
          <p:cNvSpPr/>
          <p:nvPr/>
        </p:nvSpPr>
        <p:spPr>
          <a:xfrm>
            <a:off x="889186" y="4112747"/>
            <a:ext cx="139527" cy="217177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Пятиугольник 1"/>
          <p:cNvSpPr/>
          <p:nvPr/>
        </p:nvSpPr>
        <p:spPr>
          <a:xfrm>
            <a:off x="886298" y="4468174"/>
            <a:ext cx="139527" cy="217177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Пятиугольник 1"/>
          <p:cNvSpPr/>
          <p:nvPr/>
        </p:nvSpPr>
        <p:spPr>
          <a:xfrm>
            <a:off x="889412" y="4873435"/>
            <a:ext cx="139527" cy="217177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9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err="1" smtClean="0">
                <a:solidFill>
                  <a:srgbClr val="7F7F7F"/>
                </a:solidFill>
              </a:rPr>
              <a:t>Трекер</a:t>
            </a:r>
            <a:r>
              <a:rPr lang="ru-RU" dirty="0" smtClean="0">
                <a:solidFill>
                  <a:srgbClr val="7F7F7F"/>
                </a:solidFill>
              </a:rPr>
              <a:t> – Интерфейс</a:t>
            </a:r>
            <a:endParaRPr lang="en-US" b="1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77" y="1483833"/>
            <a:ext cx="5472845" cy="442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7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238125"/>
            <a:ext cx="9144000" cy="630177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1417638"/>
            <a:ext cx="6354618" cy="2817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ru-RU" sz="2800" smtClean="0"/>
              <a:t>Владимир Ковтун, менеджер по продукту </a:t>
            </a:r>
            <a:r>
              <a:rPr lang="en-US" sz="2800" smtClean="0"/>
              <a:t>K50</a:t>
            </a:r>
            <a:r>
              <a:rPr lang="ru-RU" sz="2800" smtClean="0"/>
              <a:t/>
            </a:r>
            <a:br>
              <a:rPr lang="ru-RU" sz="2800" smtClean="0"/>
            </a:br>
            <a:r>
              <a:rPr lang="ru-RU" sz="2800" smtClean="0"/>
              <a:t/>
            </a:r>
            <a:br>
              <a:rPr lang="ru-RU" sz="2800" smtClean="0"/>
            </a:br>
            <a:r>
              <a:rPr lang="en-US" sz="2800" smtClean="0"/>
              <a:t>vladimir.kovtun@k50.ru</a:t>
            </a:r>
            <a:r>
              <a:rPr lang="ru-RU" sz="2800" smtClean="0"/>
              <a:t/>
            </a:r>
            <a:br>
              <a:rPr lang="ru-RU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+7 925 481 96 35</a:t>
            </a:r>
            <a:r>
              <a:rPr lang="ru-RU" sz="2800" smtClean="0"/>
              <a:t/>
            </a:r>
            <a:br>
              <a:rPr lang="ru-RU" sz="2800" smtClean="0"/>
            </a:br>
            <a:r>
              <a:rPr lang="en-US" sz="2700" smtClean="0"/>
              <a:t>facebook.com/wkovtun</a:t>
            </a:r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4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Что предлагает </a:t>
            </a:r>
            <a:r>
              <a:rPr lang="en-US" dirty="0" err="1" smtClean="0">
                <a:solidFill>
                  <a:srgbClr val="7F7F7F"/>
                </a:solidFill>
              </a:rPr>
              <a:t>AdWords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43695" y="1501006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Автоматизированные правила</a:t>
            </a:r>
            <a:endParaRPr lang="ru-RU" sz="3200" dirty="0"/>
          </a:p>
        </p:txBody>
      </p:sp>
      <p:sp>
        <p:nvSpPr>
          <p:cNvPr id="5" name="Пятиугольник 1"/>
          <p:cNvSpPr/>
          <p:nvPr/>
        </p:nvSpPr>
        <p:spPr>
          <a:xfrm>
            <a:off x="645486" y="1543749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95" y="2238181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Скрипты</a:t>
            </a:r>
            <a:endParaRPr lang="ru-RU" sz="3200" dirty="0"/>
          </a:p>
        </p:txBody>
      </p:sp>
      <p:sp>
        <p:nvSpPr>
          <p:cNvPr id="7" name="Пятиугольник 1"/>
          <p:cNvSpPr/>
          <p:nvPr/>
        </p:nvSpPr>
        <p:spPr>
          <a:xfrm>
            <a:off x="645486" y="2280924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95" y="2949366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API (application product interface)</a:t>
            </a:r>
            <a:endParaRPr lang="ru-RU" sz="3200" dirty="0"/>
          </a:p>
        </p:txBody>
      </p:sp>
      <p:sp>
        <p:nvSpPr>
          <p:cNvPr id="9" name="Пятиугольник 1"/>
          <p:cNvSpPr/>
          <p:nvPr/>
        </p:nvSpPr>
        <p:spPr>
          <a:xfrm>
            <a:off x="645486" y="2992109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9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Автоматизированные правила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8445" y="1591068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Выполняют определённое действие при заданных условиях</a:t>
            </a:r>
            <a:endParaRPr lang="ru-RU" sz="3200" dirty="0"/>
          </a:p>
        </p:txBody>
      </p:sp>
      <p:sp>
        <p:nvSpPr>
          <p:cNvPr id="5" name="Пятиугольник 1"/>
          <p:cNvSpPr/>
          <p:nvPr/>
        </p:nvSpPr>
        <p:spPr>
          <a:xfrm>
            <a:off x="660236" y="1633811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445" y="2567791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Могут </a:t>
            </a:r>
            <a:r>
              <a:rPr lang="ru-RU" sz="3200" dirty="0" smtClean="0"/>
              <a:t>выполняться не чаще раза в сутки</a:t>
            </a:r>
            <a:endParaRPr lang="ru-RU" sz="3200" dirty="0"/>
          </a:p>
        </p:txBody>
      </p:sp>
      <p:sp>
        <p:nvSpPr>
          <p:cNvPr id="7" name="Пятиугольник 1"/>
          <p:cNvSpPr/>
          <p:nvPr/>
        </p:nvSpPr>
        <p:spPr>
          <a:xfrm>
            <a:off x="660236" y="256779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8444" y="3299445"/>
            <a:ext cx="79788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Работают с основными сущностями аккаунта (кампании, группы, объявления, ключевые слова)</a:t>
            </a:r>
            <a:endParaRPr lang="ru-RU" sz="3200" dirty="0"/>
          </a:p>
        </p:txBody>
      </p:sp>
      <p:sp>
        <p:nvSpPr>
          <p:cNvPr id="9" name="Пятиугольник 1"/>
          <p:cNvSpPr/>
          <p:nvPr/>
        </p:nvSpPr>
        <p:spPr>
          <a:xfrm>
            <a:off x="660235" y="3342188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Создание правил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92831"/>
            <a:ext cx="8392696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Примеры правил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8445" y="1591068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Назначение ставок на основе </a:t>
            </a:r>
            <a:r>
              <a:rPr lang="en-US" sz="3200" dirty="0" smtClean="0"/>
              <a:t>KPI </a:t>
            </a:r>
            <a:r>
              <a:rPr lang="ru-RU" sz="3200" dirty="0" smtClean="0"/>
              <a:t>и показателей конкуренции</a:t>
            </a:r>
            <a:endParaRPr lang="ru-RU" sz="3200" dirty="0"/>
          </a:p>
        </p:txBody>
      </p:sp>
      <p:sp>
        <p:nvSpPr>
          <p:cNvPr id="5" name="Пятиугольник 1"/>
          <p:cNvSpPr/>
          <p:nvPr/>
        </p:nvSpPr>
        <p:spPr>
          <a:xfrm>
            <a:off x="660236" y="1633811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445" y="2625543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Остановка неэффективных </a:t>
            </a:r>
            <a:r>
              <a:rPr lang="ru-RU" sz="3200" dirty="0" err="1" smtClean="0"/>
              <a:t>ключевиков</a:t>
            </a:r>
            <a:endParaRPr lang="ru-RU" sz="3200" dirty="0"/>
          </a:p>
        </p:txBody>
      </p:sp>
      <p:sp>
        <p:nvSpPr>
          <p:cNvPr id="7" name="Пятиугольник 1"/>
          <p:cNvSpPr/>
          <p:nvPr/>
        </p:nvSpPr>
        <p:spPr>
          <a:xfrm>
            <a:off x="660236" y="2668286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8445" y="3459963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Увеличение дневного бюджета для хороших кампаний</a:t>
            </a:r>
            <a:endParaRPr lang="ru-RU" sz="3200" dirty="0"/>
          </a:p>
        </p:txBody>
      </p:sp>
      <p:sp>
        <p:nvSpPr>
          <p:cNvPr id="9" name="Пятиугольник 1"/>
          <p:cNvSpPr/>
          <p:nvPr/>
        </p:nvSpPr>
        <p:spPr>
          <a:xfrm>
            <a:off x="660236" y="3502706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8445" y="4494438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Отправка автоматических отчетов</a:t>
            </a:r>
            <a:endParaRPr lang="ru-RU" sz="3200" dirty="0"/>
          </a:p>
        </p:txBody>
      </p:sp>
      <p:sp>
        <p:nvSpPr>
          <p:cNvPr id="11" name="Пятиугольник 1"/>
          <p:cNvSpPr/>
          <p:nvPr/>
        </p:nvSpPr>
        <p:spPr>
          <a:xfrm>
            <a:off x="660236" y="4537181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95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8756"/>
          </a:xfrm>
        </p:spPr>
        <p:txBody>
          <a:bodyPr>
            <a:normAutofit/>
          </a:bodyPr>
          <a:lstStyle/>
          <a:p>
            <a:pPr algn="l">
              <a:lnSpc>
                <a:spcPct val="80000"/>
              </a:lnSpc>
            </a:pPr>
            <a:r>
              <a:rPr lang="ru-RU" dirty="0" smtClean="0">
                <a:solidFill>
                  <a:srgbClr val="7F7F7F"/>
                </a:solidFill>
              </a:rPr>
              <a:t>Скрипты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58445" y="1591068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Позволяют описать сценарий выполнения задачи с помощью </a:t>
            </a:r>
            <a:r>
              <a:rPr lang="en-US" sz="3200" dirty="0" err="1" smtClean="0"/>
              <a:t>javascript</a:t>
            </a:r>
            <a:endParaRPr lang="ru-RU" sz="3200" dirty="0"/>
          </a:p>
        </p:txBody>
      </p:sp>
      <p:sp>
        <p:nvSpPr>
          <p:cNvPr id="5" name="Пятиугольник 1"/>
          <p:cNvSpPr/>
          <p:nvPr/>
        </p:nvSpPr>
        <p:spPr>
          <a:xfrm>
            <a:off x="660236" y="1633811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445" y="2697285"/>
            <a:ext cx="7978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Более гибкие, чем правила</a:t>
            </a:r>
            <a:endParaRPr lang="ru-RU" sz="3200" dirty="0"/>
          </a:p>
        </p:txBody>
      </p:sp>
      <p:sp>
        <p:nvSpPr>
          <p:cNvPr id="7" name="Пятиугольник 1"/>
          <p:cNvSpPr/>
          <p:nvPr/>
        </p:nvSpPr>
        <p:spPr>
          <a:xfrm>
            <a:off x="660236" y="2740028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8445" y="3445429"/>
            <a:ext cx="79788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Порог вхождения ниже </a:t>
            </a:r>
            <a:r>
              <a:rPr lang="ru-RU" sz="3200" dirty="0" smtClean="0"/>
              <a:t>в сравнении с полноценным </a:t>
            </a:r>
            <a:r>
              <a:rPr lang="en-US" sz="3200" dirty="0" smtClean="0"/>
              <a:t>API</a:t>
            </a:r>
            <a:endParaRPr lang="ru-RU" sz="3200" dirty="0"/>
          </a:p>
        </p:txBody>
      </p:sp>
      <p:sp>
        <p:nvSpPr>
          <p:cNvPr id="9" name="Пятиугольник 1"/>
          <p:cNvSpPr/>
          <p:nvPr/>
        </p:nvSpPr>
        <p:spPr>
          <a:xfrm>
            <a:off x="660236" y="3488172"/>
            <a:ext cx="383459" cy="58477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7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1123</Words>
  <Application>Microsoft Office PowerPoint</Application>
  <PresentationFormat>On-screen Show (4:3)</PresentationFormat>
  <Paragraphs>191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Wingdings</vt:lpstr>
      <vt:lpstr>Office Theme</vt:lpstr>
      <vt:lpstr>Автоматизация. Скрипты + Инструменты К50</vt:lpstr>
      <vt:lpstr>Содержание</vt:lpstr>
      <vt:lpstr>Автоматизация с помощью инструментов AdWords</vt:lpstr>
      <vt:lpstr>Основные проблемы</vt:lpstr>
      <vt:lpstr>Что предлагает AdWords</vt:lpstr>
      <vt:lpstr>Автоматизированные правила</vt:lpstr>
      <vt:lpstr>Создание правил</vt:lpstr>
      <vt:lpstr>Примеры правил</vt:lpstr>
      <vt:lpstr>Скрипты</vt:lpstr>
      <vt:lpstr>Создаём скрипт</vt:lpstr>
      <vt:lpstr>Проходим авторизацию</vt:lpstr>
      <vt:lpstr>Кодим!</vt:lpstr>
      <vt:lpstr>Пример: Мониторим невалидные ссылки</vt:lpstr>
      <vt:lpstr>Другие примеры</vt:lpstr>
      <vt:lpstr>Для самостоятельного написания</vt:lpstr>
      <vt:lpstr>Готовые скрипты</vt:lpstr>
      <vt:lpstr>Обзор продуктов К50</vt:lpstr>
      <vt:lpstr>Продукты К50</vt:lpstr>
      <vt:lpstr>Генератор – Что делает</vt:lpstr>
      <vt:lpstr>Генератор – Кому подходит</vt:lpstr>
      <vt:lpstr>Генератор – Начало работы</vt:lpstr>
      <vt:lpstr>Генератор – Особенности</vt:lpstr>
      <vt:lpstr>Генератор – Интерфейс</vt:lpstr>
      <vt:lpstr>Статистика – Что делает</vt:lpstr>
      <vt:lpstr>Статистика – Кому подходит</vt:lpstr>
      <vt:lpstr>Статистика – Начало работы</vt:lpstr>
      <vt:lpstr>Статистика – Особенности</vt:lpstr>
      <vt:lpstr>Статистика – Интерфейс</vt:lpstr>
      <vt:lpstr>Правила – Что делают</vt:lpstr>
      <vt:lpstr>Правила – Кому подходят</vt:lpstr>
      <vt:lpstr>Правила – Начало работы</vt:lpstr>
      <vt:lpstr>Правила – Примеры</vt:lpstr>
      <vt:lpstr>Правила – Интерфейс</vt:lpstr>
      <vt:lpstr>Стратегии – Что делают</vt:lpstr>
      <vt:lpstr>Стратегии – Кому подходят</vt:lpstr>
      <vt:lpstr>Стратегии – Особенности</vt:lpstr>
      <vt:lpstr>Стратегии – Интерфейс</vt:lpstr>
      <vt:lpstr>Трекер – Что делает</vt:lpstr>
      <vt:lpstr>Трекер – Кому подходит</vt:lpstr>
      <vt:lpstr>Трекер – Особенности</vt:lpstr>
      <vt:lpstr>Трекер – Интерфейс</vt:lpstr>
      <vt:lpstr>PowerPoint Presentation</vt:lpstr>
    </vt:vector>
  </TitlesOfParts>
  <Company>Kokoc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Сюда пишем заголовок презентации. Хорошо бы уместиться в две строки.</dc:title>
  <dc:creator>Platon Haritonov</dc:creator>
  <cp:lastModifiedBy>Владимир Ковтун</cp:lastModifiedBy>
  <cp:revision>124</cp:revision>
  <dcterms:created xsi:type="dcterms:W3CDTF">2014-09-10T14:32:24Z</dcterms:created>
  <dcterms:modified xsi:type="dcterms:W3CDTF">2016-07-01T22:20:54Z</dcterms:modified>
</cp:coreProperties>
</file>