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376" r:id="rId4"/>
    <p:sldId id="377" r:id="rId5"/>
    <p:sldId id="270" r:id="rId6"/>
    <p:sldId id="379" r:id="rId7"/>
    <p:sldId id="309" r:id="rId8"/>
    <p:sldId id="380" r:id="rId9"/>
    <p:sldId id="461" r:id="rId10"/>
    <p:sldId id="462" r:id="rId11"/>
    <p:sldId id="503" r:id="rId12"/>
    <p:sldId id="504" r:id="rId13"/>
    <p:sldId id="454" r:id="rId14"/>
    <p:sldId id="457" r:id="rId15"/>
    <p:sldId id="456" r:id="rId16"/>
    <p:sldId id="394" r:id="rId17"/>
    <p:sldId id="458" r:id="rId18"/>
    <p:sldId id="389" r:id="rId19"/>
    <p:sldId id="460" r:id="rId20"/>
    <p:sldId id="390" r:id="rId21"/>
    <p:sldId id="385" r:id="rId22"/>
    <p:sldId id="386" r:id="rId23"/>
    <p:sldId id="387" r:id="rId24"/>
    <p:sldId id="464" r:id="rId25"/>
    <p:sldId id="465" r:id="rId26"/>
    <p:sldId id="383" r:id="rId27"/>
    <p:sldId id="399" r:id="rId28"/>
    <p:sldId id="466" r:id="rId29"/>
    <p:sldId id="396" r:id="rId30"/>
    <p:sldId id="467" r:id="rId31"/>
    <p:sldId id="397" r:id="rId32"/>
    <p:sldId id="468" r:id="rId33"/>
    <p:sldId id="405" r:id="rId34"/>
    <p:sldId id="469" r:id="rId35"/>
    <p:sldId id="470" r:id="rId36"/>
    <p:sldId id="406" r:id="rId37"/>
    <p:sldId id="429" r:id="rId38"/>
    <p:sldId id="432" r:id="rId39"/>
    <p:sldId id="430" r:id="rId40"/>
    <p:sldId id="433" r:id="rId41"/>
    <p:sldId id="471" r:id="rId42"/>
    <p:sldId id="473" r:id="rId43"/>
    <p:sldId id="474" r:id="rId44"/>
    <p:sldId id="479" r:id="rId45"/>
    <p:sldId id="478" r:id="rId46"/>
    <p:sldId id="480" r:id="rId47"/>
    <p:sldId id="472" r:id="rId48"/>
    <p:sldId id="475" r:id="rId49"/>
    <p:sldId id="476" r:id="rId50"/>
    <p:sldId id="477" r:id="rId51"/>
    <p:sldId id="482" r:id="rId52"/>
    <p:sldId id="483" r:id="rId53"/>
    <p:sldId id="484" r:id="rId54"/>
    <p:sldId id="485" r:id="rId55"/>
    <p:sldId id="486" r:id="rId56"/>
    <p:sldId id="481" r:id="rId57"/>
    <p:sldId id="487" r:id="rId58"/>
    <p:sldId id="488" r:id="rId59"/>
    <p:sldId id="489" r:id="rId60"/>
    <p:sldId id="490" r:id="rId61"/>
    <p:sldId id="491" r:id="rId62"/>
    <p:sldId id="492" r:id="rId63"/>
    <p:sldId id="494" r:id="rId64"/>
    <p:sldId id="495" r:id="rId65"/>
    <p:sldId id="493" r:id="rId66"/>
    <p:sldId id="497" r:id="rId67"/>
    <p:sldId id="496" r:id="rId68"/>
    <p:sldId id="498" r:id="rId69"/>
    <p:sldId id="499" r:id="rId70"/>
    <p:sldId id="434" r:id="rId71"/>
    <p:sldId id="500" r:id="rId72"/>
    <p:sldId id="501" r:id="rId73"/>
    <p:sldId id="502" r:id="rId74"/>
    <p:sldId id="259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693" autoAdjust="0"/>
  </p:normalViewPr>
  <p:slideViewPr>
    <p:cSldViewPr snapToGrid="0" snapToObjects="1"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1C02D-8465-497B-87C3-D79DFD4760EC}" type="datetimeFigureOut">
              <a:rPr lang="ru-RU" smtClean="0"/>
              <a:t>23.06.2016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485E6-E899-442C-BAB1-9AD67F0CBC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устроен обычный ремаркетинг,</a:t>
            </a:r>
            <a:r>
              <a:rPr lang="ru-RU" baseline="0" dirty="0" smtClean="0"/>
              <a:t> вы конечно знаете.</a:t>
            </a:r>
          </a:p>
          <a:p>
            <a:r>
              <a:rPr lang="ru-RU" baseline="0" dirty="0" smtClean="0"/>
              <a:t>Посетитель Петя зашел на сайт, мы поставили на нем метку, он ушел, зашел на другой сайт – ему показывают рекламу покинутого раньше сайта.</a:t>
            </a:r>
          </a:p>
          <a:p>
            <a:r>
              <a:rPr lang="ru-RU" baseline="0" dirty="0" smtClean="0"/>
              <a:t>Он кликает на рекламу, возвращается на сайт и совершает конверсию, например звонит.</a:t>
            </a:r>
          </a:p>
          <a:p>
            <a:r>
              <a:rPr lang="ru-RU" baseline="0" dirty="0" smtClean="0"/>
              <a:t>Такой вид ремаркетинга идеально подходит для рекламы услуг.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053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614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3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80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53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809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18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024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29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7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про основные</a:t>
            </a:r>
            <a:r>
              <a:rPr lang="ru-RU" baseline="0" dirty="0" smtClean="0"/>
              <a:t> задачи </a:t>
            </a:r>
            <a:r>
              <a:rPr lang="ru-RU" baseline="0" dirty="0" err="1" smtClean="0"/>
              <a:t>контекстика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43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071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5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326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187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52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597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673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626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606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8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317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75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437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21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7137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1031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05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568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3775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4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4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61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9747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298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4195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473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905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80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8499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90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349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695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486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0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893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722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435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602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301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3411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23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32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298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822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17690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335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4970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688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0888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9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3338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1003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89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020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807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51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976-4552-C344-B0AD-7B82C07F4E6A}" type="datetimeFigureOut">
              <a:rPr lang="en-US" smtClean="0"/>
              <a:t>6/23/2016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asy-excel.com/excel-in-other-languages/excel-functions-in-russian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kovtun" TargetMode="External"/><Relationship Id="rId2" Type="http://schemas.openxmlformats.org/officeDocument/2006/relationships/hyperlink" Target="https://www.ru.advertisercommunit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t-keys.ru/klava_Excel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64303"/>
            <a:ext cx="7772400" cy="1154545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Использование </a:t>
            </a:r>
            <a:r>
              <a:rPr lang="ru-RU" sz="4000" dirty="0" err="1" smtClean="0"/>
              <a:t>Excel</a:t>
            </a:r>
            <a:r>
              <a:rPr lang="ru-RU" sz="4000" dirty="0" smtClean="0"/>
              <a:t> в контекстной рекламе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8880"/>
            <a:ext cx="7772400" cy="361756"/>
          </a:xfrm>
        </p:spPr>
        <p:txBody>
          <a:bodyPr>
            <a:noAutofit/>
          </a:bodyPr>
          <a:lstStyle/>
          <a:p>
            <a:r>
              <a:rPr lang="ru-RU" sz="2000" dirty="0" smtClean="0"/>
              <a:t>Владимир Ковтун, менеджер по продукту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K50</a:t>
            </a:r>
            <a:endParaRPr lang="ru-RU" sz="2000" dirty="0"/>
          </a:p>
          <a:p>
            <a:r>
              <a:rPr lang="ru-RU" sz="2000" dirty="0" smtClean="0"/>
              <a:t>23 </a:t>
            </a:r>
            <a:r>
              <a:rPr lang="en-US" sz="2000" dirty="0"/>
              <a:t>/ </a:t>
            </a:r>
            <a:r>
              <a:rPr lang="en-US" sz="2000" dirty="0" smtClean="0"/>
              <a:t>0</a:t>
            </a:r>
            <a:r>
              <a:rPr lang="ru-RU" sz="2000" dirty="0" smtClean="0"/>
              <a:t>6</a:t>
            </a:r>
            <a:r>
              <a:rPr lang="en-US" sz="2000" dirty="0" smtClean="0"/>
              <a:t> </a:t>
            </a:r>
            <a:r>
              <a:rPr lang="en-US" sz="2000" dirty="0"/>
              <a:t>/ </a:t>
            </a:r>
            <a:r>
              <a:rPr lang="en-US" sz="2000" dirty="0" smtClean="0"/>
              <a:t>2016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19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Для каких систем готовить данные?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9075" y="2176055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AdWords</a:t>
            </a:r>
            <a:r>
              <a:rPr lang="en-US" sz="3200" dirty="0" smtClean="0"/>
              <a:t> / </a:t>
            </a:r>
            <a:r>
              <a:rPr lang="en-US" sz="3200" dirty="0" err="1" smtClean="0"/>
              <a:t>AdWords</a:t>
            </a:r>
            <a:r>
              <a:rPr lang="en-US" sz="3200" dirty="0" smtClean="0"/>
              <a:t> Editor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9074" y="1442768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Яндекс.Директ</a:t>
            </a:r>
            <a:r>
              <a:rPr lang="ru-RU" sz="3200" dirty="0" smtClean="0"/>
              <a:t> </a:t>
            </a:r>
            <a:r>
              <a:rPr lang="en-US" sz="3200" dirty="0" smtClean="0"/>
              <a:t>/ Direct Commander</a:t>
            </a:r>
            <a:endParaRPr lang="ru-RU" sz="3200" dirty="0" smtClean="0"/>
          </a:p>
        </p:txBody>
      </p:sp>
      <p:sp>
        <p:nvSpPr>
          <p:cNvPr id="2" name="Пятиугольник 1"/>
          <p:cNvSpPr/>
          <p:nvPr/>
        </p:nvSpPr>
        <p:spPr>
          <a:xfrm>
            <a:off x="650866" y="141509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ятиугольник 9"/>
          <p:cNvSpPr/>
          <p:nvPr/>
        </p:nvSpPr>
        <p:spPr>
          <a:xfrm>
            <a:off x="650866" y="2176054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947" y="2937017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Google Analytics</a:t>
            </a:r>
            <a:endParaRPr lang="ru-RU" sz="3200" dirty="0"/>
          </a:p>
        </p:txBody>
      </p:sp>
      <p:sp>
        <p:nvSpPr>
          <p:cNvPr id="15" name="Пятиугольник 12"/>
          <p:cNvSpPr/>
          <p:nvPr/>
        </p:nvSpPr>
        <p:spPr>
          <a:xfrm>
            <a:off x="645486" y="293701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947" y="3670303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Яндекс.Метрика</a:t>
            </a:r>
            <a:endParaRPr lang="ru-RU" sz="3200" dirty="0"/>
          </a:p>
        </p:txBody>
      </p:sp>
      <p:sp>
        <p:nvSpPr>
          <p:cNvPr id="13" name="Пятиугольник 12"/>
          <p:cNvSpPr/>
          <p:nvPr/>
        </p:nvSpPr>
        <p:spPr>
          <a:xfrm>
            <a:off x="645486" y="367030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949" y="4407478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К50</a:t>
            </a:r>
            <a:endParaRPr lang="ru-RU" sz="3200" dirty="0"/>
          </a:p>
        </p:txBody>
      </p:sp>
      <p:sp>
        <p:nvSpPr>
          <p:cNvPr id="17" name="Пятиугольник 12"/>
          <p:cNvSpPr/>
          <p:nvPr/>
        </p:nvSpPr>
        <p:spPr>
          <a:xfrm>
            <a:off x="645488" y="440747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rgbClr val="7F7F7F"/>
                </a:solidFill>
              </a:rPr>
              <a:t>Проблемы при работе с кампаниями из интерфейса</a:t>
            </a:r>
            <a:endParaRPr lang="ru-RU" sz="2800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94" y="3451708"/>
            <a:ext cx="713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Тормозит на больших объемах (</a:t>
            </a:r>
            <a:r>
              <a:rPr lang="ru-RU" sz="3200" dirty="0" err="1" smtClean="0"/>
              <a:t>директ</a:t>
            </a:r>
            <a:r>
              <a:rPr lang="ru-RU" sz="3200" dirty="0"/>
              <a:t>)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Каждое объявление импортируется по 1шт.</a:t>
            </a:r>
            <a:endParaRPr lang="ru-RU" sz="3200" dirty="0"/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645486" y="345170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945" y="2591823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Создавать кампанию долго и неудобно</a:t>
            </a:r>
            <a:endParaRPr lang="ru-RU" sz="3200" dirty="0"/>
          </a:p>
        </p:txBody>
      </p:sp>
      <p:sp>
        <p:nvSpPr>
          <p:cNvPr id="13" name="Пятиугольник 12"/>
          <p:cNvSpPr/>
          <p:nvPr/>
        </p:nvSpPr>
        <p:spPr>
          <a:xfrm>
            <a:off x="645484" y="259182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8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562131" y="22760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F7F7F"/>
                </a:solidFill>
              </a:rPr>
              <a:t>Откройте</a:t>
            </a:r>
            <a:br>
              <a:rPr lang="ru-RU" dirty="0" smtClean="0">
                <a:solidFill>
                  <a:srgbClr val="7F7F7F"/>
                </a:solidFill>
              </a:rPr>
            </a:br>
            <a:r>
              <a:rPr lang="en-US" dirty="0" smtClean="0">
                <a:solidFill>
                  <a:srgbClr val="7F7F7F"/>
                </a:solidFill>
              </a:rPr>
              <a:t>http</a:t>
            </a:r>
            <a:r>
              <a:rPr lang="en-US" dirty="0">
                <a:solidFill>
                  <a:srgbClr val="7F7F7F"/>
                </a:solidFill>
              </a:rPr>
              <a:t>://r.k50.ru/unibrains</a:t>
            </a:r>
            <a:endParaRPr lang="ru-R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Массовый импорт в </a:t>
            </a:r>
            <a:r>
              <a:rPr lang="ru-RU" dirty="0" err="1" smtClean="0">
                <a:solidFill>
                  <a:srgbClr val="7F7F7F"/>
                </a:solidFill>
              </a:rPr>
              <a:t>Директе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95" y="3111117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Могут использовать файл для импорта </a:t>
            </a:r>
            <a:r>
              <a:rPr lang="en-US" sz="3200" dirty="0" err="1" smtClean="0"/>
              <a:t>adwords</a:t>
            </a:r>
            <a:r>
              <a:rPr lang="en-US" sz="3200" dirty="0" smtClean="0"/>
              <a:t> (!!!)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Позволяют изменять</a:t>
            </a:r>
            <a:r>
              <a:rPr lang="en-US" sz="3200" dirty="0" smtClean="0"/>
              <a:t>/</a:t>
            </a:r>
            <a:r>
              <a:rPr lang="ru-RU" sz="3200" dirty="0" smtClean="0"/>
              <a:t>создавать кампании, группы, объявления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ятиугольник 9"/>
          <p:cNvSpPr/>
          <p:nvPr/>
        </p:nvSpPr>
        <p:spPr>
          <a:xfrm>
            <a:off x="645486" y="311111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567" y="4188335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Работают с файлами </a:t>
            </a:r>
            <a:r>
              <a:rPr lang="en-US" sz="3200" dirty="0" err="1" smtClean="0"/>
              <a:t>xls</a:t>
            </a:r>
            <a:r>
              <a:rPr lang="en-US" sz="3200" dirty="0" smtClean="0"/>
              <a:t>/</a:t>
            </a:r>
            <a:r>
              <a:rPr lang="en-US" sz="3200" dirty="0" err="1" smtClean="0"/>
              <a:t>xlsx</a:t>
            </a:r>
            <a:r>
              <a:rPr lang="en-US" sz="3200" dirty="0" smtClean="0"/>
              <a:t>/</a:t>
            </a:r>
            <a:r>
              <a:rPr lang="en-US" sz="3200" dirty="0" err="1" smtClean="0"/>
              <a:t>csv</a:t>
            </a:r>
            <a:endParaRPr lang="ru-RU" sz="3200" dirty="0"/>
          </a:p>
        </p:txBody>
      </p:sp>
      <p:sp>
        <p:nvSpPr>
          <p:cNvPr id="15" name="Пятиугольник 12"/>
          <p:cNvSpPr/>
          <p:nvPr/>
        </p:nvSpPr>
        <p:spPr>
          <a:xfrm>
            <a:off x="640106" y="418833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69" y="4925510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Хранит историю загрузок</a:t>
            </a:r>
            <a:endParaRPr lang="ru-RU" sz="3200" dirty="0"/>
          </a:p>
        </p:txBody>
      </p:sp>
      <p:sp>
        <p:nvSpPr>
          <p:cNvPr id="13" name="Пятиугольник 12"/>
          <p:cNvSpPr/>
          <p:nvPr/>
        </p:nvSpPr>
        <p:spPr>
          <a:xfrm>
            <a:off x="640108" y="492551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7F7F7F"/>
                </a:solidFill>
              </a:rPr>
              <a:t>Массовый импорт в </a:t>
            </a:r>
            <a:r>
              <a:rPr lang="ru-RU" dirty="0" err="1">
                <a:solidFill>
                  <a:srgbClr val="7F7F7F"/>
                </a:solidFill>
              </a:rPr>
              <a:t>Директе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30" y="1417638"/>
            <a:ext cx="7893570" cy="36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7F7F7F"/>
                </a:solidFill>
              </a:rPr>
              <a:t>Массовый импорт в </a:t>
            </a:r>
            <a:r>
              <a:rPr lang="en-US" dirty="0" err="1">
                <a:solidFill>
                  <a:srgbClr val="7F7F7F"/>
                </a:solidFill>
              </a:rPr>
              <a:t>AdWords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95" y="3111117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Позволяют импортировать </a:t>
            </a:r>
            <a:r>
              <a:rPr lang="ru-RU" sz="3200" dirty="0" err="1" smtClean="0"/>
              <a:t>оффлайн</a:t>
            </a:r>
            <a:r>
              <a:rPr lang="ru-RU" sz="3200" dirty="0" smtClean="0"/>
              <a:t> конверсии (например, звонки)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Позволяют изменять</a:t>
            </a:r>
            <a:r>
              <a:rPr lang="en-US" sz="3200" dirty="0" smtClean="0"/>
              <a:t>/</a:t>
            </a:r>
            <a:r>
              <a:rPr lang="ru-RU" sz="3200" dirty="0" smtClean="0"/>
              <a:t>создавать кампании, группы, объявления, аккаунты (!!!) и пр.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ятиугольник 9"/>
          <p:cNvSpPr/>
          <p:nvPr/>
        </p:nvSpPr>
        <p:spPr>
          <a:xfrm>
            <a:off x="645486" y="311111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567" y="4188335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Работают с </a:t>
            </a:r>
            <a:r>
              <a:rPr lang="en-US" sz="3200" dirty="0" smtClean="0"/>
              <a:t>CSV, TSV, XLS, XLSX</a:t>
            </a:r>
            <a:endParaRPr lang="ru-RU" sz="3200" dirty="0"/>
          </a:p>
        </p:txBody>
      </p:sp>
      <p:sp>
        <p:nvSpPr>
          <p:cNvPr id="15" name="Пятиугольник 12"/>
          <p:cNvSpPr/>
          <p:nvPr/>
        </p:nvSpPr>
        <p:spPr>
          <a:xfrm>
            <a:off x="640106" y="418833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69" y="4920794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Хранит историю загрузок</a:t>
            </a:r>
            <a:endParaRPr lang="ru-RU" sz="3200" dirty="0"/>
          </a:p>
        </p:txBody>
      </p:sp>
      <p:sp>
        <p:nvSpPr>
          <p:cNvPr id="13" name="Пятиугольник 12"/>
          <p:cNvSpPr/>
          <p:nvPr/>
        </p:nvSpPr>
        <p:spPr>
          <a:xfrm>
            <a:off x="640108" y="4920794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Массовый импорт в </a:t>
            </a:r>
            <a:r>
              <a:rPr lang="en-US" dirty="0" err="1" smtClean="0">
                <a:solidFill>
                  <a:srgbClr val="7F7F7F"/>
                </a:solidFill>
              </a:rPr>
              <a:t>AdWords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67" y="1918739"/>
            <a:ext cx="8790265" cy="31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Импорт в </a:t>
            </a:r>
            <a:r>
              <a:rPr lang="en-US" dirty="0" err="1" smtClean="0">
                <a:solidFill>
                  <a:srgbClr val="7F7F7F"/>
                </a:solidFill>
              </a:rPr>
              <a:t>Direct.Commander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789" y="1425791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Работают с файлами </a:t>
            </a:r>
            <a:r>
              <a:rPr lang="en-US" sz="3200" dirty="0" err="1" smtClean="0"/>
              <a:t>xls</a:t>
            </a:r>
            <a:r>
              <a:rPr lang="en-US" sz="3200" dirty="0" smtClean="0"/>
              <a:t>/</a:t>
            </a:r>
            <a:r>
              <a:rPr lang="en-US" sz="3200" dirty="0" err="1" smtClean="0"/>
              <a:t>xlsx</a:t>
            </a:r>
            <a:r>
              <a:rPr lang="en-US" sz="3200" dirty="0" smtClean="0"/>
              <a:t>/</a:t>
            </a:r>
            <a:r>
              <a:rPr lang="en-US" sz="3200" dirty="0" err="1" smtClean="0"/>
              <a:t>csv</a:t>
            </a:r>
            <a:r>
              <a:rPr lang="en-US" sz="3200" dirty="0" smtClean="0"/>
              <a:t>/txt</a:t>
            </a:r>
            <a:endParaRPr lang="ru-RU" sz="3200" dirty="0"/>
          </a:p>
        </p:txBody>
      </p:sp>
      <p:sp>
        <p:nvSpPr>
          <p:cNvPr id="10" name="Пятиугольник 9"/>
          <p:cNvSpPr/>
          <p:nvPr/>
        </p:nvSpPr>
        <p:spPr>
          <a:xfrm>
            <a:off x="462580" y="142579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661" y="2210621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Могут импортировать данные из буфера обмена</a:t>
            </a:r>
            <a:endParaRPr lang="ru-RU" sz="3200" dirty="0"/>
          </a:p>
        </p:txBody>
      </p:sp>
      <p:sp>
        <p:nvSpPr>
          <p:cNvPr id="15" name="Пятиугольник 12"/>
          <p:cNvSpPr/>
          <p:nvPr/>
        </p:nvSpPr>
        <p:spPr>
          <a:xfrm>
            <a:off x="457200" y="221062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0661" y="3295991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Можно импортировать не все данные из файла</a:t>
            </a:r>
            <a:endParaRPr lang="ru-RU" sz="3200" dirty="0"/>
          </a:p>
        </p:txBody>
      </p:sp>
      <p:sp>
        <p:nvSpPr>
          <p:cNvPr id="13" name="Пятиугольник 12"/>
          <p:cNvSpPr/>
          <p:nvPr/>
        </p:nvSpPr>
        <p:spPr>
          <a:xfrm>
            <a:off x="457200" y="329599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7F7F7F"/>
                </a:solidFill>
              </a:rPr>
              <a:t>Импорт в </a:t>
            </a:r>
            <a:r>
              <a:rPr lang="en-US" dirty="0" err="1">
                <a:solidFill>
                  <a:srgbClr val="7F7F7F"/>
                </a:solidFill>
              </a:rPr>
              <a:t>Direct.Commander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1417638"/>
            <a:ext cx="6638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8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Импорт в </a:t>
            </a:r>
            <a:r>
              <a:rPr lang="en-US" dirty="0" err="1" smtClean="0">
                <a:solidFill>
                  <a:srgbClr val="7F7F7F"/>
                </a:solidFill>
              </a:rPr>
              <a:t>AdWords</a:t>
            </a:r>
            <a:r>
              <a:rPr lang="en-US" dirty="0" smtClean="0">
                <a:solidFill>
                  <a:srgbClr val="7F7F7F"/>
                </a:solidFill>
              </a:rPr>
              <a:t> Editor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0789" y="1425791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Работают с файлами </a:t>
            </a:r>
            <a:r>
              <a:rPr lang="en-US" sz="3200" dirty="0" err="1" smtClean="0"/>
              <a:t>xls</a:t>
            </a:r>
            <a:r>
              <a:rPr lang="en-US" sz="3200" dirty="0" smtClean="0"/>
              <a:t>/</a:t>
            </a:r>
            <a:r>
              <a:rPr lang="en-US" sz="3200" dirty="0" err="1" smtClean="0"/>
              <a:t>xlsx</a:t>
            </a:r>
            <a:r>
              <a:rPr lang="en-US" sz="3200" dirty="0" smtClean="0"/>
              <a:t>/</a:t>
            </a:r>
            <a:r>
              <a:rPr lang="en-US" sz="3200" dirty="0" err="1" smtClean="0"/>
              <a:t>csv</a:t>
            </a:r>
            <a:r>
              <a:rPr lang="en-US" sz="3200" dirty="0" smtClean="0"/>
              <a:t> + </a:t>
            </a:r>
            <a:r>
              <a:rPr lang="ru-RU" sz="3200" dirty="0" smtClean="0"/>
              <a:t>используют свой формат</a:t>
            </a:r>
            <a:r>
              <a:rPr lang="en-US" sz="3200" dirty="0" smtClean="0"/>
              <a:t> </a:t>
            </a:r>
            <a:endParaRPr lang="ru-RU" sz="3200" dirty="0"/>
          </a:p>
        </p:txBody>
      </p:sp>
      <p:sp>
        <p:nvSpPr>
          <p:cNvPr id="10" name="Пятиугольник 9"/>
          <p:cNvSpPr/>
          <p:nvPr/>
        </p:nvSpPr>
        <p:spPr>
          <a:xfrm>
            <a:off x="462580" y="142579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659" y="2511162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Могут импортировать данные из буфера обмена</a:t>
            </a:r>
            <a:endParaRPr lang="ru-RU" sz="3200" dirty="0"/>
          </a:p>
        </p:txBody>
      </p:sp>
      <p:sp>
        <p:nvSpPr>
          <p:cNvPr id="15" name="Пятиугольник 12"/>
          <p:cNvSpPr/>
          <p:nvPr/>
        </p:nvSpPr>
        <p:spPr>
          <a:xfrm>
            <a:off x="457198" y="251116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0659" y="3596532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Разрешает импортировать часть данных из файла</a:t>
            </a:r>
            <a:endParaRPr lang="ru-RU" sz="3200" dirty="0"/>
          </a:p>
        </p:txBody>
      </p:sp>
      <p:sp>
        <p:nvSpPr>
          <p:cNvPr id="13" name="Пятиугольник 12"/>
          <p:cNvSpPr/>
          <p:nvPr/>
        </p:nvSpPr>
        <p:spPr>
          <a:xfrm>
            <a:off x="457198" y="359653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0793" y="4681902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Позволяет отменить изменения после кривого импорта</a:t>
            </a:r>
            <a:endParaRPr lang="ru-RU" sz="3200" dirty="0"/>
          </a:p>
        </p:txBody>
      </p:sp>
      <p:sp>
        <p:nvSpPr>
          <p:cNvPr id="18" name="Пятиугольник 12"/>
          <p:cNvSpPr/>
          <p:nvPr/>
        </p:nvSpPr>
        <p:spPr>
          <a:xfrm>
            <a:off x="477332" y="468190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3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азван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F7F7F"/>
                </a:solidFill>
              </a:rPr>
              <a:t>Содержание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3447" y="1383246"/>
            <a:ext cx="8686800" cy="4740211"/>
          </a:xfrm>
        </p:spPr>
        <p:txBody>
          <a:bodyPr>
            <a:noAutofit/>
          </a:bodyPr>
          <a:lstStyle/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Почему </a:t>
            </a:r>
            <a:r>
              <a:rPr lang="en-US" sz="2000" dirty="0" smtClean="0"/>
              <a:t>excel</a:t>
            </a:r>
            <a:r>
              <a:rPr lang="ru-RU" sz="2000" dirty="0" smtClean="0"/>
              <a:t>?</a:t>
            </a:r>
            <a:endParaRPr lang="ru-RU" sz="2000" dirty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Импорт данных для различных систем</a:t>
            </a:r>
            <a:endParaRPr lang="ru-RU" sz="2000" dirty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Основные функции для обработки данных</a:t>
            </a:r>
            <a:endParaRPr lang="ru-RU" sz="2000" dirty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Горячие клавиши в помощь специалисту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Полезные </a:t>
            </a:r>
            <a:r>
              <a:rPr lang="ru-RU" sz="2000" dirty="0" err="1" smtClean="0"/>
              <a:t>фичи</a:t>
            </a:r>
            <a:r>
              <a:rPr lang="ru-RU" sz="2000" dirty="0" smtClean="0"/>
              <a:t> для обработки данных</a:t>
            </a:r>
            <a:endParaRPr lang="ru-RU" sz="2000" dirty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Решение частых проблем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Анализ данных с помощью формул</a:t>
            </a:r>
            <a:endParaRPr lang="ru-RU" sz="2000" dirty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Использование формул массивов</a:t>
            </a:r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Таблицы, Сводные таблицы</a:t>
            </a:r>
            <a:endParaRPr lang="ru-RU" sz="2000" dirty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en-US" sz="2000" dirty="0" err="1" smtClean="0"/>
              <a:t>PowevPivot</a:t>
            </a:r>
            <a:r>
              <a:rPr lang="en-US" sz="2000" dirty="0" smtClean="0"/>
              <a:t>, OLAP-</a:t>
            </a:r>
            <a:r>
              <a:rPr lang="ru-RU" sz="2000" dirty="0" smtClean="0"/>
              <a:t>кубы</a:t>
            </a:r>
            <a:endParaRPr lang="ru-RU" sz="2000" dirty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Полезные </a:t>
            </a:r>
            <a:r>
              <a:rPr lang="ru-RU" sz="2000" dirty="0" err="1" smtClean="0"/>
              <a:t>фичи</a:t>
            </a:r>
            <a:r>
              <a:rPr lang="ru-RU" sz="2000" dirty="0" smtClean="0"/>
              <a:t> для импорта данных</a:t>
            </a:r>
            <a:endParaRPr lang="ru-RU" sz="2000" dirty="0"/>
          </a:p>
          <a:p>
            <a:pPr marL="514350" indent="-514350">
              <a:lnSpc>
                <a:spcPct val="90000"/>
              </a:lnSpc>
              <a:buAutoNum type="arabicPeriod"/>
            </a:pPr>
            <a:r>
              <a:rPr lang="ru-RU" sz="2000" dirty="0" smtClean="0"/>
              <a:t>Домашнее задание</a:t>
            </a:r>
            <a:endParaRPr lang="ru-RU" sz="2000" dirty="0"/>
          </a:p>
          <a:p>
            <a:pPr marL="0" indent="0">
              <a:lnSpc>
                <a:spcPct val="90000"/>
              </a:lnSpc>
              <a:buNone/>
            </a:pPr>
            <a:endParaRPr lang="ru-RU" sz="2000" dirty="0" smtClean="0"/>
          </a:p>
          <a:p>
            <a:pPr marL="514350" indent="-514350">
              <a:lnSpc>
                <a:spcPct val="90000"/>
              </a:lnSpc>
              <a:buAutoNum type="arabicPeriod"/>
            </a:pPr>
            <a:endParaRPr lang="ru-RU" sz="2000" dirty="0" smtClean="0"/>
          </a:p>
          <a:p>
            <a:pPr marL="514350" indent="-514350">
              <a:lnSpc>
                <a:spcPct val="90000"/>
              </a:lnSpc>
              <a:buAutoNum type="arabicPeriod"/>
            </a:pPr>
            <a:endParaRPr lang="ru-RU" sz="2000" dirty="0" smtClean="0"/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rgbClr val="7F7F7F"/>
                </a:solidFill>
              </a:rPr>
              <a:t>AdWords</a:t>
            </a:r>
            <a:r>
              <a:rPr lang="en-US" dirty="0" smtClean="0">
                <a:solidFill>
                  <a:srgbClr val="7F7F7F"/>
                </a:solidFill>
              </a:rPr>
              <a:t> Editor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09" y="1417638"/>
            <a:ext cx="7224981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rgbClr val="7F7F7F"/>
                </a:solidFill>
              </a:rPr>
              <a:t>Импорт кампаний через редактор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Придерживайтесь структуры аккаунта системы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ятиугольник 9"/>
          <p:cNvSpPr/>
          <p:nvPr/>
        </p:nvSpPr>
        <p:spPr>
          <a:xfrm>
            <a:off x="645486" y="311111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567" y="4188335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Помните, что многие вещи быстрее настроить в редакторе</a:t>
            </a:r>
            <a:endParaRPr lang="ru-RU" sz="3200" dirty="0"/>
          </a:p>
        </p:txBody>
      </p:sp>
      <p:sp>
        <p:nvSpPr>
          <p:cNvPr id="15" name="Пятиугольник 12"/>
          <p:cNvSpPr/>
          <p:nvPr/>
        </p:nvSpPr>
        <p:spPr>
          <a:xfrm>
            <a:off x="640106" y="418833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65" y="2911888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Необязательно называть колонки по стандарту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9587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 smtClean="0">
                <a:solidFill>
                  <a:srgbClr val="7F7F7F"/>
                </a:solidFill>
              </a:rPr>
              <a:t>Стуктура</a:t>
            </a:r>
            <a:r>
              <a:rPr lang="ru-RU" dirty="0" smtClean="0">
                <a:solidFill>
                  <a:srgbClr val="7F7F7F"/>
                </a:solidFill>
              </a:rPr>
              <a:t> кампании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44" y="1601604"/>
            <a:ext cx="7412311" cy="36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5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Переносим структуру в Таблицу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8719"/>
            <a:ext cx="8464634" cy="23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Функции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5409" y="1576850"/>
            <a:ext cx="7020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Стараемся использовать функции только для подготовки данных (не для анализа)</a:t>
            </a:r>
            <a:endParaRPr lang="ru-RU" sz="3200" dirty="0"/>
          </a:p>
        </p:txBody>
      </p:sp>
      <p:sp>
        <p:nvSpPr>
          <p:cNvPr id="10" name="Пятиугольник 9"/>
          <p:cNvSpPr/>
          <p:nvPr/>
        </p:nvSpPr>
        <p:spPr>
          <a:xfrm>
            <a:off x="457200" y="157684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409" y="3146511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Русский вариант функций см. </a:t>
            </a:r>
            <a:r>
              <a:rPr lang="ru-RU" sz="3200" dirty="0" smtClean="0">
                <a:hlinkClick r:id="rId3"/>
              </a:rPr>
              <a:t>здесь</a:t>
            </a:r>
            <a:r>
              <a:rPr lang="ru-RU" sz="3200" dirty="0" smtClean="0"/>
              <a:t> </a:t>
            </a:r>
          </a:p>
          <a:p>
            <a:endParaRPr lang="ru-RU" sz="3200" dirty="0"/>
          </a:p>
        </p:txBody>
      </p:sp>
      <p:sp>
        <p:nvSpPr>
          <p:cNvPr id="12" name="Пятиугольник 9"/>
          <p:cNvSpPr/>
          <p:nvPr/>
        </p:nvSpPr>
        <p:spPr>
          <a:xfrm>
            <a:off x="457200" y="314651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Функции - </a:t>
            </a:r>
            <a:r>
              <a:rPr lang="en-US" dirty="0" smtClean="0">
                <a:solidFill>
                  <a:srgbClr val="7F7F7F"/>
                </a:solidFill>
              </a:rPr>
              <a:t>LEFT / RIGHT</a:t>
            </a:r>
            <a:r>
              <a:rPr lang="ru-RU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/ FIND</a:t>
            </a:r>
            <a:r>
              <a:rPr lang="ru-RU" dirty="0" smtClean="0">
                <a:solidFill>
                  <a:srgbClr val="7F7F7F"/>
                </a:solidFill>
              </a:rPr>
              <a:t> </a:t>
            </a:r>
            <a:r>
              <a:rPr lang="en-US" dirty="0" smtClean="0">
                <a:solidFill>
                  <a:srgbClr val="7F7F7F"/>
                </a:solidFill>
              </a:rPr>
              <a:t>/ LEN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409" y="1576850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Left/Right </a:t>
            </a:r>
            <a:r>
              <a:rPr lang="ru-RU" sz="3200" dirty="0" smtClean="0"/>
              <a:t>возвращают </a:t>
            </a:r>
            <a:r>
              <a:rPr lang="en-US" sz="3200" dirty="0" smtClean="0"/>
              <a:t>N </a:t>
            </a:r>
            <a:r>
              <a:rPr lang="ru-RU" sz="3200" dirty="0" smtClean="0"/>
              <a:t>символов слева</a:t>
            </a:r>
            <a:r>
              <a:rPr lang="en-US" sz="3200" dirty="0" smtClean="0"/>
              <a:t>/</a:t>
            </a:r>
            <a:r>
              <a:rPr lang="ru-RU" sz="3200" dirty="0" smtClean="0"/>
              <a:t>справа от указанной строки</a:t>
            </a:r>
            <a:endParaRPr lang="ru-RU" sz="3200" dirty="0"/>
          </a:p>
        </p:txBody>
      </p:sp>
      <p:sp>
        <p:nvSpPr>
          <p:cNvPr id="6" name="Пятиугольник 9"/>
          <p:cNvSpPr/>
          <p:nvPr/>
        </p:nvSpPr>
        <p:spPr>
          <a:xfrm>
            <a:off x="457200" y="157684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5409" y="2654069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Find </a:t>
            </a:r>
            <a:r>
              <a:rPr lang="ru-RU" sz="3200" dirty="0" smtClean="0"/>
              <a:t>возвраща</a:t>
            </a:r>
            <a:r>
              <a:rPr lang="ru-RU" sz="3200" dirty="0"/>
              <a:t>е</a:t>
            </a:r>
            <a:r>
              <a:rPr lang="ru-RU" sz="3200" dirty="0" smtClean="0"/>
              <a:t>т порядковый номер текст в строке</a:t>
            </a:r>
            <a:endParaRPr lang="ru-RU" sz="3200" dirty="0"/>
          </a:p>
        </p:txBody>
      </p:sp>
      <p:sp>
        <p:nvSpPr>
          <p:cNvPr id="9" name="Пятиугольник 9"/>
          <p:cNvSpPr/>
          <p:nvPr/>
        </p:nvSpPr>
        <p:spPr>
          <a:xfrm>
            <a:off x="457200" y="265406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409" y="4607161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Вместе позволяют вырезать подстроку из любого текста</a:t>
            </a:r>
            <a:endParaRPr lang="ru-RU" sz="3200" dirty="0"/>
          </a:p>
        </p:txBody>
      </p:sp>
      <p:sp>
        <p:nvSpPr>
          <p:cNvPr id="11" name="Пятиугольник 9"/>
          <p:cNvSpPr/>
          <p:nvPr/>
        </p:nvSpPr>
        <p:spPr>
          <a:xfrm>
            <a:off x="457200" y="460716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5409" y="3630615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Len </a:t>
            </a:r>
            <a:r>
              <a:rPr lang="ru-RU" sz="3200" dirty="0" smtClean="0"/>
              <a:t>возвраща</a:t>
            </a:r>
            <a:r>
              <a:rPr lang="ru-RU" sz="3200" dirty="0"/>
              <a:t>е</a:t>
            </a:r>
            <a:r>
              <a:rPr lang="ru-RU" sz="3200" dirty="0" smtClean="0"/>
              <a:t>т длину выбранной строки</a:t>
            </a:r>
            <a:endParaRPr lang="ru-RU" sz="3200" dirty="0"/>
          </a:p>
        </p:txBody>
      </p:sp>
      <p:sp>
        <p:nvSpPr>
          <p:cNvPr id="13" name="Пятиугольник 9"/>
          <p:cNvSpPr/>
          <p:nvPr/>
        </p:nvSpPr>
        <p:spPr>
          <a:xfrm>
            <a:off x="457200" y="3630614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1928" cy="1143000"/>
          </a:xfrm>
        </p:spPr>
        <p:txBody>
          <a:bodyPr>
            <a:noAutofit/>
          </a:bodyPr>
          <a:lstStyle/>
          <a:p>
            <a:pPr algn="l"/>
            <a:r>
              <a:rPr lang="ru-RU" sz="3800" dirty="0" smtClean="0">
                <a:solidFill>
                  <a:srgbClr val="7F7F7F"/>
                </a:solidFill>
              </a:rPr>
              <a:t>Пример – вытаскиваем значение метки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72" y="1876033"/>
            <a:ext cx="7151788" cy="29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7F7F7F"/>
                </a:solidFill>
              </a:rPr>
              <a:t>Функции - </a:t>
            </a:r>
            <a:r>
              <a:rPr lang="en-US" dirty="0" smtClean="0">
                <a:solidFill>
                  <a:srgbClr val="7F7F7F"/>
                </a:solidFill>
              </a:rPr>
              <a:t>CONCATENATE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138" y="1576850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Создаёт строку на основе нескольких</a:t>
            </a:r>
            <a:endParaRPr lang="ru-RU" sz="3200" dirty="0"/>
          </a:p>
        </p:txBody>
      </p:sp>
      <p:sp>
        <p:nvSpPr>
          <p:cNvPr id="6" name="Пятиугольник 9"/>
          <p:cNvSpPr/>
          <p:nvPr/>
        </p:nvSpPr>
        <p:spPr>
          <a:xfrm>
            <a:off x="648929" y="157684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7138" y="2398827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Альтернативой функции является использование символа </a:t>
            </a:r>
            <a:r>
              <a:rPr lang="en-US" sz="3200" dirty="0" smtClean="0"/>
              <a:t>&amp; </a:t>
            </a:r>
            <a:r>
              <a:rPr lang="ru-RU" sz="3200" dirty="0" smtClean="0"/>
              <a:t>в формулах</a:t>
            </a:r>
            <a:endParaRPr lang="ru-RU" sz="3200" dirty="0"/>
          </a:p>
        </p:txBody>
      </p:sp>
      <p:sp>
        <p:nvSpPr>
          <p:cNvPr id="9" name="Пятиугольник 9"/>
          <p:cNvSpPr/>
          <p:nvPr/>
        </p:nvSpPr>
        <p:spPr>
          <a:xfrm>
            <a:off x="648929" y="239882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7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1928" cy="1143000"/>
          </a:xfrm>
        </p:spPr>
        <p:txBody>
          <a:bodyPr>
            <a:noAutofit/>
          </a:bodyPr>
          <a:lstStyle/>
          <a:p>
            <a:pPr algn="l"/>
            <a:r>
              <a:rPr lang="ru-RU" sz="3800" dirty="0" smtClean="0">
                <a:solidFill>
                  <a:srgbClr val="7F7F7F"/>
                </a:solidFill>
              </a:rPr>
              <a:t>Пример – добавляем метку к ссылке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05" y="2098624"/>
            <a:ext cx="6441918" cy="14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7F7F7F"/>
                </a:solidFill>
              </a:rPr>
              <a:t>Функции - </a:t>
            </a:r>
            <a:r>
              <a:rPr lang="en-US" dirty="0" smtClean="0"/>
              <a:t>VLOOKUP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8945" y="1612315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Сопоставляет данные из разных таблиц на основе данных в определённых ячейках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8945" y="3715206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Требует особой структуры таблиц для корректной работы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376675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945" y="2637988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Позволяет быстро свести данные с разных таблиц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45486" y="268953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8945" y="479242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Сильно тормозит на больших объёмах данных 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484396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азван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F7F7F"/>
                </a:solidFill>
              </a:rPr>
              <a:t>О себе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2239" y="1402385"/>
            <a:ext cx="4100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Владимир Ковтун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52238" y="1899054"/>
            <a:ext cx="451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Менеджер по продукту в </a:t>
            </a:r>
            <a:r>
              <a:rPr lang="en-US" dirty="0" smtClean="0"/>
              <a:t>K50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352240" y="2718888"/>
            <a:ext cx="394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Занимаюсь контекстом с 2011 года.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52240" y="3583500"/>
            <a:ext cx="394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Ведущий участник в</a:t>
            </a:r>
            <a:r>
              <a:rPr lang="en-US" dirty="0" smtClean="0"/>
              <a:t> </a:t>
            </a:r>
            <a:r>
              <a:rPr lang="en-US" dirty="0" err="1" smtClean="0">
                <a:hlinkClick r:id="rId2"/>
              </a:rPr>
              <a:t>google</a:t>
            </a:r>
            <a:r>
              <a:rPr lang="ru-RU" dirty="0" smtClean="0">
                <a:hlinkClick r:id="rId2"/>
              </a:rPr>
              <a:t> </a:t>
            </a:r>
            <a:r>
              <a:rPr lang="en-US" dirty="0" smtClean="0">
                <a:hlinkClick r:id="rId2"/>
              </a:rPr>
              <a:t>advertiser </a:t>
            </a:r>
            <a:r>
              <a:rPr lang="en-US" dirty="0" err="1" smtClean="0">
                <a:hlinkClick r:id="rId2"/>
              </a:rPr>
              <a:t>communty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Чемпион РФ по </a:t>
            </a:r>
            <a:r>
              <a:rPr lang="en-US" dirty="0" smtClean="0"/>
              <a:t>GTM </a:t>
            </a:r>
            <a:r>
              <a:rPr lang="ru-RU" dirty="0" smtClean="0"/>
              <a:t>2015</a:t>
            </a:r>
            <a:endParaRPr lang="ru-RU" dirty="0"/>
          </a:p>
        </p:txBody>
      </p:sp>
      <p:pic>
        <p:nvPicPr>
          <p:cNvPr id="1026" name="Picture 2" descr="https://www.facebookbrand.com/img/fb-art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28" y="5337826"/>
            <a:ext cx="893172" cy="8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2385"/>
            <a:ext cx="3728603" cy="37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1928" cy="1143000"/>
          </a:xfrm>
        </p:spPr>
        <p:txBody>
          <a:bodyPr>
            <a:noAutofit/>
          </a:bodyPr>
          <a:lstStyle/>
          <a:p>
            <a:pPr algn="l"/>
            <a:r>
              <a:rPr lang="ru-RU" sz="3300" dirty="0" smtClean="0">
                <a:solidFill>
                  <a:srgbClr val="7F7F7F"/>
                </a:solidFill>
              </a:rPr>
              <a:t>Пример – добавляем ссылки на изображения</a:t>
            </a:r>
            <a:endParaRPr lang="ru-RU" sz="3300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7" y="2423643"/>
            <a:ext cx="8034393" cy="156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7F7F7F"/>
                </a:solidFill>
              </a:rPr>
              <a:t>Функции </a:t>
            </a:r>
            <a:r>
              <a:rPr lang="ru-RU" dirty="0" smtClean="0">
                <a:solidFill>
                  <a:srgbClr val="7F7F7F"/>
                </a:solidFill>
              </a:rPr>
              <a:t>– </a:t>
            </a:r>
            <a:r>
              <a:rPr lang="en-US" dirty="0" smtClean="0"/>
              <a:t>INDEX / MATCH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65123" y="1737349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INDEX – </a:t>
            </a:r>
            <a:r>
              <a:rPr lang="ru-RU" sz="3200" dirty="0" smtClean="0"/>
              <a:t>возвращает значение ячейки с данным порядковым номером в указанном диапазоне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5123" y="3254379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MATCH – </a:t>
            </a:r>
            <a:r>
              <a:rPr lang="ru-RU" sz="3200" dirty="0" smtClean="0"/>
              <a:t>возвращает порядковый номер элемента в указанном диапазоне, если оно соответствует исходному элементу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337556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5123" y="4744166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Вместе являются альтернативой </a:t>
            </a:r>
            <a:r>
              <a:rPr lang="en-US" sz="3200" dirty="0" smtClean="0"/>
              <a:t>VLOOKUP </a:t>
            </a:r>
            <a:r>
              <a:rPr lang="ru-RU" sz="3200" dirty="0" smtClean="0"/>
              <a:t>без её недостатков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45486" y="486171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4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1928" cy="1143000"/>
          </a:xfrm>
        </p:spPr>
        <p:txBody>
          <a:bodyPr>
            <a:noAutofit/>
          </a:bodyPr>
          <a:lstStyle/>
          <a:p>
            <a:pPr algn="l"/>
            <a:r>
              <a:rPr lang="ru-RU" sz="3300" dirty="0">
                <a:solidFill>
                  <a:srgbClr val="7F7F7F"/>
                </a:solidFill>
              </a:rPr>
              <a:t>Пример – добавляем ссылки на изображения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98" y="2225414"/>
            <a:ext cx="7909132" cy="167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5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rgbClr val="7F7F7F"/>
                </a:solidFill>
              </a:rPr>
              <a:t>Функции </a:t>
            </a:r>
            <a:r>
              <a:rPr lang="ru-RU" dirty="0" smtClean="0">
                <a:solidFill>
                  <a:srgbClr val="7F7F7F"/>
                </a:solidFill>
              </a:rPr>
              <a:t>– </a:t>
            </a:r>
            <a:r>
              <a:rPr lang="en-US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/ AND / OR / IFERROR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721079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 </a:t>
            </a:r>
            <a:r>
              <a:rPr lang="ru-RU" sz="3200" dirty="0" smtClean="0"/>
              <a:t>позволяет выполнять действия при выполнении</a:t>
            </a:r>
            <a:r>
              <a:rPr lang="en-US" sz="3200" dirty="0" smtClean="0"/>
              <a:t>/</a:t>
            </a:r>
            <a:r>
              <a:rPr lang="ru-RU" sz="3200" dirty="0" err="1" smtClean="0"/>
              <a:t>невыполнии</a:t>
            </a:r>
            <a:r>
              <a:rPr lang="ru-RU" sz="3200" dirty="0" smtClean="0"/>
              <a:t> определённых условий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1460" y="4304402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IFERROR </a:t>
            </a:r>
            <a:r>
              <a:rPr lang="ru-RU" sz="3200" dirty="0" smtClean="0"/>
              <a:t>позволяет задать значение, которое будет возвращаться вместо ошибки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3252" y="431955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8443" y="3381432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AND / OR </a:t>
            </a:r>
            <a:r>
              <a:rPr lang="ru-RU" sz="3200" dirty="0" smtClean="0"/>
              <a:t>позволяют комбинировать условия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45486" y="338143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1928" cy="1143000"/>
          </a:xfrm>
        </p:spPr>
        <p:txBody>
          <a:bodyPr>
            <a:noAutofit/>
          </a:bodyPr>
          <a:lstStyle/>
          <a:p>
            <a:pPr algn="l"/>
            <a:r>
              <a:rPr lang="ru-RU" sz="3300" dirty="0">
                <a:solidFill>
                  <a:srgbClr val="7F7F7F"/>
                </a:solidFill>
              </a:rPr>
              <a:t>Пример – добавляем ссылки на изображения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51" y="2386637"/>
            <a:ext cx="5886226" cy="18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Горячие клавиши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2484" y="3606680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Основные горячие клавиши есть </a:t>
            </a:r>
            <a:r>
              <a:rPr lang="ru-RU" sz="3200" dirty="0" smtClean="0">
                <a:hlinkClick r:id="rId3"/>
              </a:rPr>
              <a:t>здесь</a:t>
            </a:r>
            <a:endParaRPr lang="ru-RU" sz="3200" dirty="0" smtClean="0"/>
          </a:p>
          <a:p>
            <a:endParaRPr lang="ru-RU" sz="3200" dirty="0" smtClean="0"/>
          </a:p>
        </p:txBody>
      </p:sp>
      <p:sp>
        <p:nvSpPr>
          <p:cNvPr id="9" name="Пятиугольник 1"/>
          <p:cNvSpPr/>
          <p:nvPr/>
        </p:nvSpPr>
        <p:spPr>
          <a:xfrm>
            <a:off x="639025" y="360668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1982" y="2709103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Заметно ускоряют работу с файлами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39025" y="2709104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8443" y="1839859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Альтернатива кнопочкам в интерфейсе</a:t>
            </a:r>
          </a:p>
        </p:txBody>
      </p:sp>
    </p:spTree>
    <p:extLst>
      <p:ext uri="{BB962C8B-B14F-4D97-AF65-F5344CB8AC3E}">
        <p14:creationId xmlns:p14="http://schemas.microsoft.com/office/powerpoint/2010/main" val="7190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Горячие клавиши</a:t>
            </a:r>
            <a:r>
              <a:rPr lang="ru-RU" dirty="0" smtClean="0"/>
              <a:t> – </a:t>
            </a:r>
            <a:r>
              <a:rPr lang="en-US" dirty="0" smtClean="0"/>
              <a:t>F2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Переводит ячейку в режим редактирования (и наоборот)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8945" y="310222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Крайне полезна при редактировании формул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30737" y="307454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8945" y="4236360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Заметно снижает число кликов мышкой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30737" y="420868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Горячие клавиши</a:t>
            </a:r>
            <a:r>
              <a:rPr lang="ru-RU" dirty="0" smtClean="0"/>
              <a:t> – </a:t>
            </a:r>
            <a:r>
              <a:rPr lang="en-US" dirty="0" smtClean="0"/>
              <a:t>F4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58147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Повторяет последнее действие (в режиме навигации)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8298" y="2658697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Закрепляет диапазон в режиме редактирования (ставит </a:t>
            </a:r>
            <a:r>
              <a:rPr lang="en-US" sz="3200" dirty="0" smtClean="0"/>
              <a:t>$ </a:t>
            </a:r>
            <a:r>
              <a:rPr lang="ru-RU" sz="3200" dirty="0" smtClean="0"/>
              <a:t>вокруг ячеек)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70090" y="293575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Горячие клавиши</a:t>
            </a:r>
            <a:r>
              <a:rPr lang="ru-RU" dirty="0" smtClean="0"/>
              <a:t> – стрелочки, </a:t>
            </a:r>
            <a:r>
              <a:rPr lang="en-US" dirty="0" smtClean="0"/>
              <a:t>Ctrl+</a:t>
            </a:r>
            <a:r>
              <a:rPr lang="ru-RU" dirty="0" smtClean="0"/>
              <a:t>стрелочки</a:t>
            </a:r>
            <a:r>
              <a:rPr lang="en-US" dirty="0" smtClean="0"/>
              <a:t>, Shift+</a:t>
            </a:r>
            <a:r>
              <a:rPr lang="ru-RU" dirty="0" smtClean="0"/>
              <a:t>стрелочки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Стрелочки осуществляют навигацию по ячейкам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299110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Ctrl+</a:t>
            </a:r>
            <a:r>
              <a:rPr lang="ru-RU" sz="3200" dirty="0" smtClean="0"/>
              <a:t>стрелочки позволяет быстро перейти к краю области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296343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94" y="4170215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Shift+</a:t>
            </a:r>
            <a:r>
              <a:rPr lang="ru-RU" sz="3200" dirty="0" smtClean="0"/>
              <a:t>стрелочки позволяет выделить нужный объект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45486" y="414253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Горячие клавиши </a:t>
            </a:r>
            <a:r>
              <a:rPr lang="ru-RU" dirty="0" smtClean="0"/>
              <a:t>– </a:t>
            </a:r>
            <a:r>
              <a:rPr lang="en-US" dirty="0" err="1" smtClean="0"/>
              <a:t>Ctrl+D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Ctrl+R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CTRL+D – </a:t>
            </a:r>
            <a:r>
              <a:rPr lang="ru-RU" sz="3200" dirty="0" smtClean="0"/>
              <a:t>вставляет в выделенной области значение верхней ячейки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3083500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CTRL+R – </a:t>
            </a:r>
            <a:r>
              <a:rPr lang="ru-RU" sz="3200" dirty="0" smtClean="0"/>
              <a:t>вставляет в выделенной области значение левой ячейки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305582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94" y="4308463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Полезны при вставке одинаковых формул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45486" y="428078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457200" y="2506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7F7F7F"/>
                </a:solidFill>
              </a:rPr>
              <a:t>Чем занимается специалист по контекстной рекламе?</a:t>
            </a:r>
          </a:p>
        </p:txBody>
      </p:sp>
      <p:sp>
        <p:nvSpPr>
          <p:cNvPr id="4" name="Название 6"/>
          <p:cNvSpPr txBox="1">
            <a:spLocks/>
          </p:cNvSpPr>
          <p:nvPr/>
        </p:nvSpPr>
        <p:spPr>
          <a:xfrm>
            <a:off x="457200" y="21270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Горячие клавиши </a:t>
            </a:r>
            <a:r>
              <a:rPr lang="ru-RU" dirty="0" smtClean="0"/>
              <a:t>– </a:t>
            </a:r>
            <a:r>
              <a:rPr lang="en-US" dirty="0" err="1" smtClean="0"/>
              <a:t>Ctrl+H,Ctrl+F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Ctrl+</a:t>
            </a:r>
            <a:r>
              <a:rPr lang="en-US" sz="3200" dirty="0" err="1"/>
              <a:t>F</a:t>
            </a:r>
            <a:r>
              <a:rPr lang="en-US" sz="3200" dirty="0" smtClean="0"/>
              <a:t> </a:t>
            </a:r>
            <a:r>
              <a:rPr lang="ru-RU" sz="3200" dirty="0" smtClean="0"/>
              <a:t>вызывает меню поиска по тексту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2647177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Ctrl+H</a:t>
            </a:r>
            <a:r>
              <a:rPr lang="en-US" sz="3200" dirty="0" smtClean="0"/>
              <a:t> </a:t>
            </a:r>
            <a:r>
              <a:rPr lang="ru-RU" sz="3200" dirty="0" smtClean="0"/>
              <a:t>вызывает меню замены текста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261950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94" y="3435817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Позволяют быстро отредактировать содержимое</a:t>
            </a:r>
            <a:r>
              <a:rPr lang="en-US" sz="3200" dirty="0" smtClean="0"/>
              <a:t>/</a:t>
            </a:r>
            <a:r>
              <a:rPr lang="ru-RU" sz="3200" dirty="0" smtClean="0"/>
              <a:t>оформление файла без использования формул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45486" y="340814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Пример </a:t>
            </a:r>
            <a:r>
              <a:rPr lang="ru-RU" dirty="0" smtClean="0"/>
              <a:t>– удаление </a:t>
            </a:r>
            <a:r>
              <a:rPr lang="en-US" dirty="0" smtClean="0"/>
              <a:t>get-</a:t>
            </a:r>
            <a:r>
              <a:rPr lang="ru-RU" dirty="0" smtClean="0"/>
              <a:t>параметров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0" y="2406310"/>
            <a:ext cx="7830799" cy="16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Полезные </a:t>
            </a:r>
            <a:r>
              <a:rPr lang="ru-RU" dirty="0" err="1" smtClean="0">
                <a:solidFill>
                  <a:schemeClr val="bg1">
                    <a:lumMod val="50000"/>
                  </a:schemeClr>
                </a:solidFill>
              </a:rPr>
              <a:t>фичи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dirty="0" smtClean="0"/>
              <a:t>– Удаление дублей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22" y="3468895"/>
            <a:ext cx="5743575" cy="14192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43694" y="1566149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Удаляет дубли из выделенной области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94" y="2418854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Может сравнивать данные построчно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45486" y="239117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Полезные </a:t>
            </a:r>
            <a:r>
              <a:rPr lang="ru-RU" sz="3800" dirty="0" err="1" smtClean="0">
                <a:solidFill>
                  <a:schemeClr val="bg1">
                    <a:lumMod val="50000"/>
                  </a:schemeClr>
                </a:solidFill>
              </a:rPr>
              <a:t>фичи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800" dirty="0" smtClean="0"/>
              <a:t>– Разбиение колонок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Разбивает колонки на несколько штук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94" y="241885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Может по разделителю или фиксированной длине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45486" y="239117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02" y="3764002"/>
            <a:ext cx="6125353" cy="15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900" dirty="0" smtClean="0">
                <a:solidFill>
                  <a:schemeClr val="bg1">
                    <a:lumMod val="50000"/>
                  </a:schemeClr>
                </a:solidFill>
              </a:rPr>
              <a:t>Проблемы с импортом </a:t>
            </a:r>
            <a:r>
              <a:rPr lang="ru-RU" sz="2900" dirty="0" smtClean="0"/>
              <a:t>– Кодировка</a:t>
            </a:r>
            <a:endParaRPr lang="ru-RU" sz="29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Кривые символы означают проблемы с кодировкой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52" y="3946629"/>
            <a:ext cx="4476750" cy="1543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3694" y="2720572"/>
            <a:ext cx="7978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Кодировку файла можно поменять в блокноте (как правило, подойдёт </a:t>
            </a:r>
            <a:r>
              <a:rPr lang="en-US" sz="3000" dirty="0" smtClean="0"/>
              <a:t>UTF-8 </a:t>
            </a:r>
            <a:r>
              <a:rPr lang="ru-RU" sz="3000" dirty="0" smtClean="0"/>
              <a:t>без </a:t>
            </a:r>
            <a:r>
              <a:rPr lang="en-US" sz="3000" dirty="0" smtClean="0"/>
              <a:t>BOM)</a:t>
            </a:r>
            <a:endParaRPr lang="ru-RU" sz="3000" dirty="0" smtClean="0"/>
          </a:p>
        </p:txBody>
      </p:sp>
      <p:sp>
        <p:nvSpPr>
          <p:cNvPr id="9" name="Пятиугольник 1"/>
          <p:cNvSpPr/>
          <p:nvPr/>
        </p:nvSpPr>
        <p:spPr>
          <a:xfrm>
            <a:off x="645486" y="269289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Проблемы с импортом </a:t>
            </a:r>
            <a:r>
              <a:rPr lang="ru-RU" sz="2800" dirty="0"/>
              <a:t>– Десятичный разделитель</a:t>
            </a:r>
            <a:endParaRPr lang="ru-RU" sz="2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Даты вместо цифр могут означать, что используется другой десятичный разделитель (запятая)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3218090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Поменять разделитель можно в настройках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319041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5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1">
                    <a:lumMod val="50000"/>
                  </a:schemeClr>
                </a:solidFill>
              </a:rPr>
              <a:t>Проблемы с импортом </a:t>
            </a:r>
            <a:r>
              <a:rPr lang="ru-RU" sz="2800" dirty="0"/>
              <a:t>– Десятичный разделитель</a:t>
            </a:r>
            <a:endParaRPr lang="ru-RU" sz="2800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13" y="3000952"/>
            <a:ext cx="5602573" cy="26504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5408" y="1269369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Настройки разделителя находятся в опциях </a:t>
            </a:r>
            <a:r>
              <a:rPr lang="en-US" sz="3200" dirty="0" smtClean="0"/>
              <a:t>excel (file &gt; options &gt; advanced &gt; decimal separator)</a:t>
            </a:r>
            <a:endParaRPr lang="ru-RU" sz="3200" dirty="0" smtClean="0"/>
          </a:p>
        </p:txBody>
      </p:sp>
      <p:sp>
        <p:nvSpPr>
          <p:cNvPr id="11" name="Пятиугольник 1"/>
          <p:cNvSpPr/>
          <p:nvPr/>
        </p:nvSpPr>
        <p:spPr>
          <a:xfrm>
            <a:off x="457200" y="124169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562131" y="2276035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F7F7F"/>
                </a:solidFill>
              </a:rPr>
              <a:t>Анализ данных</a:t>
            </a:r>
            <a:endParaRPr lang="ru-R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Что и для чего анализируем?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Изучаем эффективность рекламных кампаний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94" y="2671044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Ищем проблемные зоны и точки роста в аккаунте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45486" y="264336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94" y="3789188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Предпринимаем действия на основе данных</a:t>
            </a:r>
          </a:p>
        </p:txBody>
      </p:sp>
      <p:sp>
        <p:nvSpPr>
          <p:cNvPr id="11" name="Пятиугольник 1"/>
          <p:cNvSpPr/>
          <p:nvPr/>
        </p:nvSpPr>
        <p:spPr>
          <a:xfrm>
            <a:off x="645486" y="37615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Каким образом анализировать?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простых расчетов можем использовать функции и массивы данных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94" y="279097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более сложных расчетов используем таблицы </a:t>
            </a:r>
            <a:r>
              <a:rPr lang="en-US" sz="3200" dirty="0" smtClean="0"/>
              <a:t>/ </a:t>
            </a:r>
            <a:r>
              <a:rPr lang="ru-RU" sz="3200" dirty="0" smtClean="0"/>
              <a:t>сводные таблицы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45486" y="279187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94" y="4043486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 наличии нескольких источников данных используем </a:t>
            </a:r>
            <a:r>
              <a:rPr lang="en-US" sz="3200" dirty="0" err="1" smtClean="0"/>
              <a:t>PowerPivot</a:t>
            </a:r>
            <a:r>
              <a:rPr lang="en-US" sz="3200" dirty="0"/>
              <a:t> </a:t>
            </a:r>
            <a:r>
              <a:rPr lang="en-US" sz="3200" dirty="0" smtClean="0"/>
              <a:t>/ </a:t>
            </a:r>
            <a:r>
              <a:rPr lang="ru-RU" sz="3200" dirty="0" smtClean="0"/>
              <a:t>строим кубы</a:t>
            </a:r>
          </a:p>
        </p:txBody>
      </p:sp>
      <p:sp>
        <p:nvSpPr>
          <p:cNvPr id="11" name="Пятиугольник 1"/>
          <p:cNvSpPr/>
          <p:nvPr/>
        </p:nvSpPr>
        <p:spPr>
          <a:xfrm>
            <a:off x="645486" y="401580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8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Основные задачи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8945" y="2855805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Работа с данными (статистика аккаунтов</a:t>
            </a:r>
            <a:r>
              <a:rPr lang="en-US" sz="3200" dirty="0" smtClean="0"/>
              <a:t>, </a:t>
            </a:r>
            <a:r>
              <a:rPr lang="en-US" sz="3200" dirty="0" err="1" smtClean="0"/>
              <a:t>google</a:t>
            </a:r>
            <a:r>
              <a:rPr lang="en-US" sz="3200" dirty="0" smtClean="0"/>
              <a:t> analytics, </a:t>
            </a:r>
            <a:r>
              <a:rPr lang="en-US" sz="3200" dirty="0" err="1" smtClean="0"/>
              <a:t>crm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95" y="1737073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Работа с кампаниями (создание-редакт</a:t>
            </a:r>
            <a:r>
              <a:rPr lang="ru-RU" sz="3200" dirty="0"/>
              <a:t>и</a:t>
            </a:r>
            <a:r>
              <a:rPr lang="ru-RU" sz="3200" dirty="0" smtClean="0"/>
              <a:t>рование)</a:t>
            </a:r>
            <a:endParaRPr lang="ru-RU" sz="3200" dirty="0"/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ятиугольник 9"/>
          <p:cNvSpPr/>
          <p:nvPr/>
        </p:nvSpPr>
        <p:spPr>
          <a:xfrm>
            <a:off x="643252" y="283256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8945" y="3983309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Общение с клиентами</a:t>
            </a:r>
            <a:endParaRPr lang="ru-RU" sz="3200" dirty="0"/>
          </a:p>
        </p:txBody>
      </p:sp>
      <p:sp>
        <p:nvSpPr>
          <p:cNvPr id="12" name="Пятиугольник 9"/>
          <p:cNvSpPr/>
          <p:nvPr/>
        </p:nvSpPr>
        <p:spPr>
          <a:xfrm>
            <a:off x="643252" y="3960070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2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Использование функций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SUMIF</a:t>
            </a:r>
            <a:r>
              <a:rPr lang="ru-RU" sz="3200" dirty="0" smtClean="0"/>
              <a:t> </a:t>
            </a:r>
            <a:r>
              <a:rPr lang="en-US" sz="3200" dirty="0" smtClean="0"/>
              <a:t>/ SUMIFS – </a:t>
            </a:r>
            <a:r>
              <a:rPr lang="ru-RU" sz="3200" dirty="0" smtClean="0"/>
              <a:t>суммирует данные, удовлетворяющие определённому условию </a:t>
            </a:r>
            <a:r>
              <a:rPr lang="en-US" sz="3200" dirty="0" smtClean="0"/>
              <a:t>/ </a:t>
            </a:r>
            <a:r>
              <a:rPr lang="ru-RU" sz="3200" dirty="0" smtClean="0"/>
              <a:t>условиям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94" y="3163486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COUNTIF / COUNTIFS – </a:t>
            </a:r>
            <a:r>
              <a:rPr lang="ru-RU" sz="3200" dirty="0" smtClean="0"/>
              <a:t>вычисляет количество элементов, удовлетворяющих определённому условию </a:t>
            </a:r>
            <a:r>
              <a:rPr lang="en-US" sz="3200" dirty="0" smtClean="0"/>
              <a:t>/ </a:t>
            </a:r>
            <a:r>
              <a:rPr lang="ru-RU" sz="3200" dirty="0" smtClean="0"/>
              <a:t>условиям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45486" y="313580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Пример – Считаем расход для </a:t>
            </a:r>
            <a:r>
              <a:rPr lang="en-US" sz="3800" dirty="0" err="1" smtClean="0">
                <a:solidFill>
                  <a:schemeClr val="bg1">
                    <a:lumMod val="50000"/>
                  </a:schemeClr>
                </a:solidFill>
              </a:rPr>
              <a:t>google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6" y="2319730"/>
            <a:ext cx="7384708" cy="16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Массивы данных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Набор данных, определённых в группу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94" y="2378656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Позволяют использовать </a:t>
            </a:r>
            <a:r>
              <a:rPr lang="ru-RU" sz="3200" i="1" dirty="0" smtClean="0"/>
              <a:t>формул массивов</a:t>
            </a:r>
            <a:r>
              <a:rPr lang="ru-RU" sz="3200" dirty="0" smtClean="0"/>
              <a:t> 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45486" y="235097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3115831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Формула массивов активируется после нажатия клавиш </a:t>
            </a:r>
            <a:r>
              <a:rPr lang="en-US" sz="3200" i="1" dirty="0" err="1" smtClean="0"/>
              <a:t>Ctrl+Shift+Enter</a:t>
            </a:r>
            <a:endParaRPr lang="ru-RU" sz="3200" i="1" dirty="0" smtClean="0"/>
          </a:p>
        </p:txBody>
      </p:sp>
      <p:sp>
        <p:nvSpPr>
          <p:cNvPr id="9" name="Пятиугольник 1"/>
          <p:cNvSpPr/>
          <p:nvPr/>
        </p:nvSpPr>
        <p:spPr>
          <a:xfrm>
            <a:off x="645486" y="3088154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Массивы данных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число </a:t>
            </a:r>
            <a:r>
              <a:rPr lang="ru-RU" sz="3800" dirty="0" err="1" smtClean="0">
                <a:solidFill>
                  <a:schemeClr val="bg1">
                    <a:lumMod val="50000"/>
                  </a:schemeClr>
                </a:solidFill>
              </a:rPr>
              <a:t>лидов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09" y="2025076"/>
            <a:ext cx="6935381" cy="239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3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Условное форматирование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Позволяет быстро ориентироваться в данных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94" y="2819555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Можно задать собственные условия форматирования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45486" y="279187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Пример – Изменение конверсии по часам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1376362"/>
            <a:ext cx="4772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Таблица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Назначается с помощью </a:t>
            </a:r>
            <a:r>
              <a:rPr lang="en-US" sz="3200" dirty="0" smtClean="0"/>
              <a:t>CTRL+T</a:t>
            </a:r>
            <a:endParaRPr lang="ru-RU" sz="3200" dirty="0" smtClean="0"/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945" y="3191163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Автоматически применяет настройки ко всему диапазону данных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30737" y="316348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4296058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Автоматически расширяется при добавлении новых элементов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426838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94" y="2374005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Позволяет легко сортировать данные</a:t>
            </a:r>
          </a:p>
        </p:txBody>
      </p:sp>
      <p:sp>
        <p:nvSpPr>
          <p:cNvPr id="11" name="Пятиугольник 1"/>
          <p:cNvSpPr/>
          <p:nvPr/>
        </p:nvSpPr>
        <p:spPr>
          <a:xfrm>
            <a:off x="645486" y="234632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Таблица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91102"/>
            <a:ext cx="8212346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Сводная Таблица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Назначается с помощью </a:t>
            </a:r>
            <a:r>
              <a:rPr lang="en-US" sz="3200" dirty="0" smtClean="0"/>
              <a:t>CTRL+T</a:t>
            </a:r>
            <a:endParaRPr lang="ru-RU" sz="3200" dirty="0" smtClean="0"/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945" y="3191163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Быстро группирует данные по нужным измерениям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30737" y="316348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94" y="2374005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Позволяет легко сортировать данные</a:t>
            </a:r>
          </a:p>
        </p:txBody>
      </p:sp>
      <p:sp>
        <p:nvSpPr>
          <p:cNvPr id="11" name="Пятиугольник 1"/>
          <p:cNvSpPr/>
          <p:nvPr/>
        </p:nvSpPr>
        <p:spPr>
          <a:xfrm>
            <a:off x="645486" y="234632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945" y="4523789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Можно сохранить в </a:t>
            </a:r>
            <a:r>
              <a:rPr lang="en-US" sz="3200" dirty="0" smtClean="0"/>
              <a:t>Data Model</a:t>
            </a:r>
            <a:endParaRPr lang="ru-RU" sz="3200" dirty="0" smtClean="0"/>
          </a:p>
        </p:txBody>
      </p:sp>
      <p:sp>
        <p:nvSpPr>
          <p:cNvPr id="17" name="Пятиугольник 1"/>
          <p:cNvSpPr/>
          <p:nvPr/>
        </p:nvSpPr>
        <p:spPr>
          <a:xfrm>
            <a:off x="630737" y="449611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1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Сводная Таблица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417638"/>
            <a:ext cx="49434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757820" y="367797"/>
            <a:ext cx="7591981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Минимизируйте ручной труд!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97" y="2822887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Число ошибок заметно снизится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95" y="1754810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Вы сэкономите время на более важные задачи</a:t>
            </a:r>
            <a:endParaRPr lang="ru-RU" sz="3200" dirty="0"/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ятиугольник 9"/>
          <p:cNvSpPr/>
          <p:nvPr/>
        </p:nvSpPr>
        <p:spPr>
          <a:xfrm>
            <a:off x="645488" y="282288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Сводная Таблица – добавление срезов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31" y="1384013"/>
            <a:ext cx="547687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234" y="2202875"/>
            <a:ext cx="50006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Сводная Таблица – графики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706068"/>
            <a:ext cx="76009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Сводная Таблица – собственные метрики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89" y="1159629"/>
            <a:ext cx="2695575" cy="242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405" y="2143593"/>
            <a:ext cx="5212710" cy="35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0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 smtClean="0">
                <a:solidFill>
                  <a:schemeClr val="bg1">
                    <a:lumMod val="50000"/>
                  </a:schemeClr>
                </a:solidFill>
              </a:rPr>
              <a:t>PowerPivot</a:t>
            </a:r>
            <a:endParaRPr lang="ru-RU" sz="3800" dirty="0">
              <a:solidFill>
                <a:srgbClr val="7F7F7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94" y="156614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Связывает несколько сводных в общее целое</a:t>
            </a:r>
          </a:p>
        </p:txBody>
      </p:sp>
      <p:sp>
        <p:nvSpPr>
          <p:cNvPr id="14" name="Пятиугольник 1"/>
          <p:cNvSpPr/>
          <p:nvPr/>
        </p:nvSpPr>
        <p:spPr>
          <a:xfrm>
            <a:off x="645486" y="15384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94" y="2671043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Хранит данные в </a:t>
            </a:r>
            <a:r>
              <a:rPr lang="en-US" sz="3200" dirty="0" smtClean="0"/>
              <a:t>Data Model</a:t>
            </a:r>
            <a:endParaRPr lang="ru-RU" sz="3200" dirty="0" smtClean="0"/>
          </a:p>
        </p:txBody>
      </p:sp>
      <p:sp>
        <p:nvSpPr>
          <p:cNvPr id="16" name="Пятиугольник 1"/>
          <p:cNvSpPr/>
          <p:nvPr/>
        </p:nvSpPr>
        <p:spPr>
          <a:xfrm>
            <a:off x="645486" y="264336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945" y="3483549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Позволяет обойти ограничения </a:t>
            </a:r>
            <a:r>
              <a:rPr lang="en-US" sz="3200" dirty="0" smtClean="0"/>
              <a:t>excel </a:t>
            </a:r>
            <a:r>
              <a:rPr lang="ru-RU" sz="3200" dirty="0" smtClean="0"/>
              <a:t>на число строк (но может затрачивать на это много ресурсов)</a:t>
            </a:r>
          </a:p>
        </p:txBody>
      </p:sp>
      <p:sp>
        <p:nvSpPr>
          <p:cNvPr id="19" name="Пятиугольник 1"/>
          <p:cNvSpPr/>
          <p:nvPr/>
        </p:nvSpPr>
        <p:spPr>
          <a:xfrm>
            <a:off x="630737" y="34558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Добавление данных в </a:t>
            </a:r>
            <a:r>
              <a:rPr lang="en-US" sz="3800" dirty="0" err="1" smtClean="0">
                <a:solidFill>
                  <a:schemeClr val="bg1">
                    <a:lumMod val="50000"/>
                  </a:schemeClr>
                </a:solidFill>
              </a:rPr>
              <a:t>DataModel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1" y="1303089"/>
            <a:ext cx="7486650" cy="1181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66" y="1893639"/>
            <a:ext cx="4391034" cy="36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 smtClean="0">
                <a:solidFill>
                  <a:schemeClr val="bg1">
                    <a:lumMod val="50000"/>
                  </a:schemeClr>
                </a:solidFill>
              </a:rPr>
              <a:t>PowerPivot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– настройка связей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24" y="1242062"/>
            <a:ext cx="6770479" cy="45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 smtClean="0">
                <a:solidFill>
                  <a:schemeClr val="bg1">
                    <a:lumMod val="50000"/>
                  </a:schemeClr>
                </a:solidFill>
              </a:rPr>
              <a:t>PowerPivot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– получили 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OLAP-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куб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43" y="1417638"/>
            <a:ext cx="7104113" cy="35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 smtClean="0">
                <a:solidFill>
                  <a:schemeClr val="bg1">
                    <a:lumMod val="50000"/>
                  </a:schemeClr>
                </a:solidFill>
              </a:rPr>
              <a:t>PowerPivot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– создание метрик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2" y="1244809"/>
            <a:ext cx="547687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505" y="2054434"/>
            <a:ext cx="5360701" cy="38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 smtClean="0">
                <a:solidFill>
                  <a:schemeClr val="bg1">
                    <a:lumMod val="50000"/>
                  </a:schemeClr>
                </a:solidFill>
              </a:rPr>
              <a:t>PowerPivot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– задаём 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KPI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98" y="1253161"/>
            <a:ext cx="5429250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977" y="2141328"/>
            <a:ext cx="4323801" cy="35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 smtClean="0">
                <a:solidFill>
                  <a:schemeClr val="bg1">
                    <a:lumMod val="50000"/>
                  </a:schemeClr>
                </a:solidFill>
              </a:rPr>
              <a:t>PowerPivot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–</a:t>
            </a:r>
            <a:r>
              <a:rPr lang="en-US" sz="3800" dirty="0" smtClean="0">
                <a:solidFill>
                  <a:schemeClr val="bg1">
                    <a:lumMod val="50000"/>
                  </a:schemeClr>
                </a:solidFill>
              </a:rPr>
              <a:t>KPI </a:t>
            </a:r>
            <a:r>
              <a:rPr lang="ru-RU" sz="3800" dirty="0" smtClean="0">
                <a:solidFill>
                  <a:schemeClr val="bg1">
                    <a:lumMod val="50000"/>
                  </a:schemeClr>
                </a:solidFill>
              </a:rPr>
              <a:t>в таблице</a:t>
            </a:r>
            <a:endParaRPr lang="ru-RU" sz="3800" dirty="0">
              <a:solidFill>
                <a:srgbClr val="7F7F7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92" y="2569811"/>
            <a:ext cx="7315200" cy="17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457200" y="567156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F7F7F"/>
                </a:solidFill>
              </a:rPr>
              <a:t>Ваш главный помощник</a:t>
            </a:r>
            <a:endParaRPr lang="ru-RU" dirty="0">
              <a:solidFill>
                <a:srgbClr val="7F7F7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30" y="2449472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Полезные </a:t>
            </a:r>
            <a:r>
              <a:rPr lang="ru-RU" sz="3200" dirty="0" err="1" smtClean="0">
                <a:solidFill>
                  <a:schemeClr val="bg1">
                    <a:lumMod val="50000"/>
                  </a:schemeClr>
                </a:solidFill>
              </a:rPr>
              <a:t>фичи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– импорт данных из файла</a:t>
            </a:r>
            <a:endParaRPr lang="ru-RU" sz="3200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445315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Позволяет автоматически обновлять данные из файла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41763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2498666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Можно вытаскивать данные из интернета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247098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23" y="3682661"/>
            <a:ext cx="6198527" cy="16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Полезные </a:t>
            </a:r>
            <a:r>
              <a:rPr lang="ru-RU" sz="3200" dirty="0" err="1" smtClean="0">
                <a:solidFill>
                  <a:schemeClr val="bg1">
                    <a:lumMod val="50000"/>
                  </a:schemeClr>
                </a:solidFill>
              </a:rPr>
              <a:t>фичи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en-US" sz="3200" dirty="0" err="1" smtClean="0">
                <a:solidFill>
                  <a:schemeClr val="bg1">
                    <a:lumMod val="50000"/>
                  </a:schemeClr>
                </a:solidFill>
              </a:rPr>
              <a:t>PowerQuery</a:t>
            </a:r>
            <a:endParaRPr lang="ru-RU" sz="3200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445315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Надстройка </a:t>
            </a:r>
            <a:r>
              <a:rPr lang="en-US" sz="3200" dirty="0" smtClean="0"/>
              <a:t>excel </a:t>
            </a:r>
            <a:r>
              <a:rPr lang="ru-RU" sz="3200" dirty="0" smtClean="0"/>
              <a:t>для продвинутого импорта данных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41763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2588315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Позволяет предварительно обрабатывать данные перед импортом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256063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bg1">
                    <a:lumMod val="50000"/>
                  </a:schemeClr>
                </a:solidFill>
              </a:rPr>
              <a:t>Резюме</a:t>
            </a:r>
            <a:endParaRPr lang="ru-RU" sz="3200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3694" y="1445315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Excel </a:t>
            </a:r>
            <a:r>
              <a:rPr lang="ru-RU" sz="3200" dirty="0" smtClean="0"/>
              <a:t>позволяет быстро редактировать кампании </a:t>
            </a:r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41763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4" y="2516397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Функции облегчают подготовку данных</a:t>
            </a:r>
          </a:p>
        </p:txBody>
      </p:sp>
      <p:sp>
        <p:nvSpPr>
          <p:cNvPr id="9" name="Пятиугольник 1"/>
          <p:cNvSpPr/>
          <p:nvPr/>
        </p:nvSpPr>
        <p:spPr>
          <a:xfrm>
            <a:off x="645486" y="256063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94" y="3394686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Сводные таблицы – </a:t>
            </a:r>
            <a:r>
              <a:rPr lang="en-US" sz="3200" dirty="0" smtClean="0"/>
              <a:t>must have </a:t>
            </a:r>
            <a:r>
              <a:rPr lang="ru-RU" sz="3200" dirty="0" smtClean="0"/>
              <a:t>для анализа данных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645486" y="336700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6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739588" y="1906240"/>
            <a:ext cx="8229600" cy="1143000"/>
          </a:xfrm>
        </p:spPr>
        <p:txBody>
          <a:bodyPr>
            <a:normAutofit/>
          </a:bodyPr>
          <a:lstStyle/>
          <a:p>
            <a:r>
              <a:rPr lang="ru-RU" sz="3400" dirty="0" smtClean="0">
                <a:solidFill>
                  <a:schemeClr val="bg1">
                    <a:lumMod val="50000"/>
                  </a:schemeClr>
                </a:solidFill>
              </a:rPr>
              <a:t>Домашнее </a:t>
            </a:r>
            <a:r>
              <a:rPr lang="ru-RU" sz="3400" dirty="0" smtClean="0">
                <a:solidFill>
                  <a:schemeClr val="bg1">
                    <a:lumMod val="50000"/>
                  </a:schemeClr>
                </a:solidFill>
              </a:rPr>
              <a:t>задание ищите по ссылке</a:t>
            </a:r>
            <a:br>
              <a:rPr lang="ru-RU" sz="3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400" dirty="0">
                <a:solidFill>
                  <a:schemeClr val="bg1">
                    <a:lumMod val="50000"/>
                  </a:schemeClr>
                </a:solidFill>
              </a:rPr>
              <a:t>http://r.k50.ru/unibrains</a:t>
            </a:r>
            <a:endParaRPr lang="ru-RU" sz="3400" dirty="0">
              <a:solidFill>
                <a:srgbClr val="7F7F7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1854" y="3082529"/>
            <a:ext cx="588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Автоматизация</a:t>
            </a:r>
            <a:r>
              <a:rPr lang="en-US" sz="2000" dirty="0" smtClean="0"/>
              <a:t>.Excel / </a:t>
            </a:r>
            <a:r>
              <a:rPr lang="ru-RU" sz="2000" dirty="0" smtClean="0"/>
              <a:t>Домашнее задание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22146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6120"/>
            <a:ext cx="6354618" cy="2817091"/>
          </a:xfrm>
        </p:spPr>
        <p:txBody>
          <a:bodyPr>
            <a:normAutofit fontScale="90000"/>
          </a:bodyPr>
          <a:lstStyle/>
          <a:p>
            <a:pPr algn="l">
              <a:lnSpc>
                <a:spcPct val="80000"/>
              </a:lnSpc>
            </a:pPr>
            <a:r>
              <a:rPr lang="ru-RU" sz="2800" dirty="0" smtClean="0"/>
              <a:t>Владимир Ковтун, менеджер по продукту </a:t>
            </a:r>
            <a:r>
              <a:rPr lang="en-US" sz="2800" dirty="0" smtClean="0"/>
              <a:t>K50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vladimir.kovtun@k50.ru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+7 925 481 96 35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700" dirty="0" smtClean="0"/>
              <a:t>facebook.com/</a:t>
            </a:r>
            <a:r>
              <a:rPr lang="en-US" sz="2700" dirty="0" err="1" smtClean="0"/>
              <a:t>wkovtun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6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rgbClr val="7F7F7F"/>
                </a:solidFill>
              </a:rPr>
              <a:t>Почему </a:t>
            </a:r>
            <a:r>
              <a:rPr lang="en-US" dirty="0" smtClean="0">
                <a:solidFill>
                  <a:srgbClr val="7F7F7F"/>
                </a:solidFill>
              </a:rPr>
              <a:t>Excel?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95" y="2470989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Работает со всеми основными форматами данных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94" y="1886214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Низкий порог вхождения</a:t>
            </a:r>
            <a:endParaRPr lang="ru-RU" sz="3200" dirty="0"/>
          </a:p>
        </p:txBody>
      </p:sp>
      <p:sp>
        <p:nvSpPr>
          <p:cNvPr id="2" name="Пятиугольник 1"/>
          <p:cNvSpPr/>
          <p:nvPr/>
        </p:nvSpPr>
        <p:spPr>
          <a:xfrm>
            <a:off x="645486" y="185853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ятиугольник 7"/>
          <p:cNvSpPr/>
          <p:nvPr/>
        </p:nvSpPr>
        <p:spPr>
          <a:xfrm>
            <a:off x="645486" y="247098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949" y="3634218"/>
            <a:ext cx="7020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Может импортировать данных из различных источников</a:t>
            </a:r>
            <a:endParaRPr lang="ru-RU" sz="3200" dirty="0"/>
          </a:p>
        </p:txBody>
      </p:sp>
      <p:sp>
        <p:nvSpPr>
          <p:cNvPr id="15" name="Пятиугольник 12"/>
          <p:cNvSpPr/>
          <p:nvPr/>
        </p:nvSpPr>
        <p:spPr>
          <a:xfrm>
            <a:off x="645488" y="363421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947" y="4797447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Феноменальная функциональность</a:t>
            </a:r>
            <a:endParaRPr lang="ru-RU" sz="3200" dirty="0"/>
          </a:p>
        </p:txBody>
      </p:sp>
      <p:sp>
        <p:nvSpPr>
          <p:cNvPr id="13" name="Пятиугольник 12"/>
          <p:cNvSpPr/>
          <p:nvPr/>
        </p:nvSpPr>
        <p:spPr>
          <a:xfrm>
            <a:off x="645486" y="4797447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4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562131" y="2276035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F7F7F"/>
                </a:solidFill>
              </a:rPr>
              <a:t>Подготовка данных</a:t>
            </a:r>
            <a:endParaRPr lang="ru-R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9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2302</Words>
  <Application>Microsoft Office PowerPoint</Application>
  <PresentationFormat>On-screen Show (4:3)</PresentationFormat>
  <Paragraphs>349</Paragraphs>
  <Slides>74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7" baseType="lpstr">
      <vt:lpstr>Arial</vt:lpstr>
      <vt:lpstr>Calibri</vt:lpstr>
      <vt:lpstr>Office Theme</vt:lpstr>
      <vt:lpstr>Использование Excel в контекстной рекламе</vt:lpstr>
      <vt:lpstr>Содержание</vt:lpstr>
      <vt:lpstr>О себе</vt:lpstr>
      <vt:lpstr>Чем занимается специалист по контекстной рекламе?</vt:lpstr>
      <vt:lpstr>Основные задачи</vt:lpstr>
      <vt:lpstr>Минимизируйте ручной труд!</vt:lpstr>
      <vt:lpstr>Ваш главный помощник</vt:lpstr>
      <vt:lpstr>Почему Excel?</vt:lpstr>
      <vt:lpstr>Подготовка данных</vt:lpstr>
      <vt:lpstr>Для каких систем готовить данные?</vt:lpstr>
      <vt:lpstr>Проблемы при работе с кампаниями из интерфейса</vt:lpstr>
      <vt:lpstr>Откройте http://r.k50.ru/unibrains</vt:lpstr>
      <vt:lpstr>Массовый импорт в Директе</vt:lpstr>
      <vt:lpstr>Массовый импорт в Директе</vt:lpstr>
      <vt:lpstr>Массовый импорт в AdWords</vt:lpstr>
      <vt:lpstr>Массовый импорт в AdWords</vt:lpstr>
      <vt:lpstr>Импорт в Direct.Commander</vt:lpstr>
      <vt:lpstr>Импорт в Direct.Commander</vt:lpstr>
      <vt:lpstr>Импорт в AdWords Editor</vt:lpstr>
      <vt:lpstr>AdWords Editor</vt:lpstr>
      <vt:lpstr>Импорт кампаний через редактор</vt:lpstr>
      <vt:lpstr>Стуктура кампании</vt:lpstr>
      <vt:lpstr>Переносим структуру в Таблицу</vt:lpstr>
      <vt:lpstr>Функции</vt:lpstr>
      <vt:lpstr>Функции - LEFT / RIGHT / FIND / LEN</vt:lpstr>
      <vt:lpstr>Пример – вытаскиваем значение метки</vt:lpstr>
      <vt:lpstr>Функции - CONCATENATE</vt:lpstr>
      <vt:lpstr>Пример – добавляем метку к ссылке</vt:lpstr>
      <vt:lpstr>Функции - VLOOKUP</vt:lpstr>
      <vt:lpstr>Пример – добавляем ссылки на изображения</vt:lpstr>
      <vt:lpstr>Функции – INDEX / MATCH</vt:lpstr>
      <vt:lpstr>Пример – добавляем ссылки на изображения</vt:lpstr>
      <vt:lpstr>Функции – IF / AND / OR / IFERROR</vt:lpstr>
      <vt:lpstr>Пример – добавляем ссылки на изображения</vt:lpstr>
      <vt:lpstr>Горячие клавиши</vt:lpstr>
      <vt:lpstr>Горячие клавиши – F2</vt:lpstr>
      <vt:lpstr>Горячие клавиши – F4</vt:lpstr>
      <vt:lpstr>Горячие клавиши – стрелочки, Ctrl+стрелочки, Shift+стрелочки</vt:lpstr>
      <vt:lpstr>Горячие клавиши – Ctrl+D / Ctrl+R</vt:lpstr>
      <vt:lpstr>Горячие клавиши – Ctrl+H,Ctrl+F</vt:lpstr>
      <vt:lpstr>Пример – удаление get-параметров</vt:lpstr>
      <vt:lpstr>Полезные фичи – Удаление дублей</vt:lpstr>
      <vt:lpstr>Полезные фичи – Разбиение колонок</vt:lpstr>
      <vt:lpstr>Проблемы с импортом – Кодировка</vt:lpstr>
      <vt:lpstr>Проблемы с импортом – Десятичный разделитель</vt:lpstr>
      <vt:lpstr>Проблемы с импортом – Десятичный разделитель</vt:lpstr>
      <vt:lpstr>Анализ данных</vt:lpstr>
      <vt:lpstr>Что и для чего анализируем?</vt:lpstr>
      <vt:lpstr>Каким образом анализировать?</vt:lpstr>
      <vt:lpstr>Использование функций</vt:lpstr>
      <vt:lpstr>Пример – Считаем расход для google</vt:lpstr>
      <vt:lpstr>Массивы данных</vt:lpstr>
      <vt:lpstr>Массивы данных – число лидов</vt:lpstr>
      <vt:lpstr>Условное форматирование</vt:lpstr>
      <vt:lpstr>Пример – Изменение конверсии по часам</vt:lpstr>
      <vt:lpstr>Таблица</vt:lpstr>
      <vt:lpstr>Таблица</vt:lpstr>
      <vt:lpstr>Сводная Таблица</vt:lpstr>
      <vt:lpstr>Сводная Таблица</vt:lpstr>
      <vt:lpstr>Сводная Таблица – добавление срезов</vt:lpstr>
      <vt:lpstr>Сводная Таблица – графики</vt:lpstr>
      <vt:lpstr>Сводная Таблица – собственные метрики</vt:lpstr>
      <vt:lpstr>PowerPivot</vt:lpstr>
      <vt:lpstr>Добавление данных в DataModel</vt:lpstr>
      <vt:lpstr>PowerPivot – настройка связей</vt:lpstr>
      <vt:lpstr>PowerPivot – получили OLAP-куб</vt:lpstr>
      <vt:lpstr>PowerPivot – создание метрик</vt:lpstr>
      <vt:lpstr>PowerPivot – задаём KPI</vt:lpstr>
      <vt:lpstr>PowerPivot –KPI в таблице</vt:lpstr>
      <vt:lpstr>Полезные фичи – импорт данных из файла</vt:lpstr>
      <vt:lpstr>Полезные фичи – PowerQuery</vt:lpstr>
      <vt:lpstr>Резюме</vt:lpstr>
      <vt:lpstr>Домашнее задание ищите по ссылке http://r.k50.ru/unibrains</vt:lpstr>
      <vt:lpstr>Владимир Ковтун, менеджер по продукту K50  vladimir.kovtun@k50.ru  +7 925 481 96 35 facebook.com/wkovtun </vt:lpstr>
    </vt:vector>
  </TitlesOfParts>
  <Company>Kokoc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Сюда пишем заголовок презентации. Хорошо бы уместиться в две строки.</dc:title>
  <dc:creator>Platon Haritonov</dc:creator>
  <cp:lastModifiedBy>Владимир Ковтун</cp:lastModifiedBy>
  <cp:revision>256</cp:revision>
  <cp:lastPrinted>2014-10-22T13:58:10Z</cp:lastPrinted>
  <dcterms:created xsi:type="dcterms:W3CDTF">2014-09-10T14:32:24Z</dcterms:created>
  <dcterms:modified xsi:type="dcterms:W3CDTF">2016-06-23T12:36:00Z</dcterms:modified>
</cp:coreProperties>
</file>